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60"/>
  </p:notesMasterIdLst>
  <p:sldIdLst>
    <p:sldId id="516" r:id="rId2"/>
    <p:sldId id="518" r:id="rId3"/>
    <p:sldId id="490" r:id="rId4"/>
    <p:sldId id="436" r:id="rId5"/>
    <p:sldId id="520" r:id="rId6"/>
    <p:sldId id="521" r:id="rId7"/>
    <p:sldId id="522" r:id="rId8"/>
    <p:sldId id="440" r:id="rId9"/>
    <p:sldId id="458" r:id="rId10"/>
    <p:sldId id="459" r:id="rId11"/>
    <p:sldId id="405" r:id="rId12"/>
    <p:sldId id="517" r:id="rId13"/>
    <p:sldId id="443" r:id="rId14"/>
    <p:sldId id="397" r:id="rId15"/>
    <p:sldId id="400" r:id="rId16"/>
    <p:sldId id="407" r:id="rId17"/>
    <p:sldId id="401" r:id="rId18"/>
    <p:sldId id="403" r:id="rId19"/>
    <p:sldId id="402" r:id="rId20"/>
    <p:sldId id="408" r:id="rId21"/>
    <p:sldId id="390" r:id="rId22"/>
    <p:sldId id="391" r:id="rId23"/>
    <p:sldId id="387" r:id="rId24"/>
    <p:sldId id="392" r:id="rId25"/>
    <p:sldId id="393" r:id="rId26"/>
    <p:sldId id="506" r:id="rId27"/>
    <p:sldId id="394" r:id="rId28"/>
    <p:sldId id="406" r:id="rId29"/>
    <p:sldId id="507" r:id="rId30"/>
    <p:sldId id="508" r:id="rId31"/>
    <p:sldId id="509" r:id="rId32"/>
    <p:sldId id="364" r:id="rId33"/>
    <p:sldId id="365" r:id="rId34"/>
    <p:sldId id="431" r:id="rId35"/>
    <p:sldId id="429" r:id="rId36"/>
    <p:sldId id="430" r:id="rId37"/>
    <p:sldId id="427" r:id="rId38"/>
    <p:sldId id="428" r:id="rId39"/>
    <p:sldId id="491" r:id="rId40"/>
    <p:sldId id="519" r:id="rId41"/>
    <p:sldId id="501" r:id="rId42"/>
    <p:sldId id="523" r:id="rId43"/>
    <p:sldId id="524" r:id="rId44"/>
    <p:sldId id="465" r:id="rId45"/>
    <p:sldId id="411" r:id="rId46"/>
    <p:sldId id="412" r:id="rId47"/>
    <p:sldId id="466" r:id="rId48"/>
    <p:sldId id="467" r:id="rId49"/>
    <p:sldId id="494" r:id="rId50"/>
    <p:sldId id="495" r:id="rId51"/>
    <p:sldId id="496" r:id="rId52"/>
    <p:sldId id="497" r:id="rId53"/>
    <p:sldId id="470" r:id="rId54"/>
    <p:sldId id="471" r:id="rId55"/>
    <p:sldId id="415" r:id="rId56"/>
    <p:sldId id="472" r:id="rId57"/>
    <p:sldId id="473" r:id="rId58"/>
    <p:sldId id="49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8A422EC-38AD-4D8B-949B-0BBDE94F50AE}">
          <p14:sldIdLst>
            <p14:sldId id="516"/>
          </p14:sldIdLst>
        </p14:section>
        <p14:section name="the web" id="{01418E5F-0190-8543-A5D8-8533CFD400F7}">
          <p14:sldIdLst>
            <p14:sldId id="518"/>
            <p14:sldId id="490"/>
            <p14:sldId id="436"/>
            <p14:sldId id="520"/>
            <p14:sldId id="521"/>
            <p14:sldId id="522"/>
            <p14:sldId id="440"/>
            <p14:sldId id="458"/>
            <p14:sldId id="459"/>
            <p14:sldId id="405"/>
            <p14:sldId id="517"/>
            <p14:sldId id="443"/>
          </p14:sldIdLst>
        </p14:section>
        <p14:section name="http" id="{60D81153-BFFD-8A40-81DE-235A2D2C144C}">
          <p14:sldIdLst>
            <p14:sldId id="397"/>
            <p14:sldId id="400"/>
            <p14:sldId id="407"/>
            <p14:sldId id="401"/>
            <p14:sldId id="403"/>
            <p14:sldId id="402"/>
            <p14:sldId id="408"/>
            <p14:sldId id="390"/>
            <p14:sldId id="391"/>
            <p14:sldId id="387"/>
            <p14:sldId id="392"/>
            <p14:sldId id="393"/>
            <p14:sldId id="506"/>
            <p14:sldId id="394"/>
            <p14:sldId id="406"/>
            <p14:sldId id="507"/>
            <p14:sldId id="508"/>
            <p14:sldId id="509"/>
            <p14:sldId id="364"/>
            <p14:sldId id="365"/>
            <p14:sldId id="431"/>
            <p14:sldId id="429"/>
            <p14:sldId id="430"/>
            <p14:sldId id="427"/>
            <p14:sldId id="428"/>
            <p14:sldId id="491"/>
          </p14:sldIdLst>
        </p14:section>
        <p14:section name="multimedia" id="{33CAD3EF-80C5-7641-9CE3-6052CFC21248}">
          <p14:sldIdLst>
            <p14:sldId id="519"/>
            <p14:sldId id="501"/>
            <p14:sldId id="523"/>
            <p14:sldId id="524"/>
            <p14:sldId id="465"/>
            <p14:sldId id="411"/>
            <p14:sldId id="412"/>
            <p14:sldId id="466"/>
            <p14:sldId id="467"/>
            <p14:sldId id="494"/>
            <p14:sldId id="495"/>
            <p14:sldId id="496"/>
            <p14:sldId id="497"/>
            <p14:sldId id="470"/>
            <p14:sldId id="471"/>
            <p14:sldId id="415"/>
            <p14:sldId id="472"/>
            <p14:sldId id="473"/>
          </p14:sldIdLst>
        </p14:section>
        <p14:section name="outro" id="{33629E30-FDC2-814E-944E-F34EB76E7EB6}">
          <p14:sldIdLst>
            <p14:sldId id="493"/>
          </p14:sldIdLst>
        </p14:section>
        <p14:section name="old" id="{E5C9C3A4-82A0-184D-8312-99FBACC86769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DB9AFF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4" autoAdjust="0"/>
    <p:restoredTop sz="83616" autoAdjust="0"/>
  </p:normalViewPr>
  <p:slideViewPr>
    <p:cSldViewPr snapToGrid="0">
      <p:cViewPr varScale="1">
        <p:scale>
          <a:sx n="113" d="100"/>
          <a:sy n="113" d="100"/>
        </p:scale>
        <p:origin x="29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60" d="100"/>
          <a:sy n="160" d="100"/>
        </p:scale>
        <p:origin x="679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DBAB7-3584-4B7F-8725-798B1F331937}" type="datetimeFigureOut">
              <a:rPr lang="LID4096" smtClean="0"/>
              <a:t>10/08/2024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1459-CAAC-4A27-B983-569879066D9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806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269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245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8500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029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5362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619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89904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6347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948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5692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796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8720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1790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69630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501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1786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7699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709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567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3630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178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108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009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8174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818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927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4244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338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45900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1636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3845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2839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724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3140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3975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99070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5055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61561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8914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635003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74656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47417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6302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494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7682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97686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337047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57038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595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0683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5465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724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DBDCEF-05C5-4279-8CE9-B6114D2CD81A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216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8DD6-7153-4CF4-8D56-EC136A06CFAA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83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2D6-17C0-4779-ADAB-73B59F81A6CB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906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4ECDFF-CA32-47DC-A7F5-100B10A91E00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668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98E36F-0081-43EF-ADA1-8E629BBC23AF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026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ACFE6-9D2E-416E-97B2-9E29352E44E3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451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66EB35-05F7-4A87-8964-427C37CB3F84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70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EDA0-8CF6-47F6-8C28-6E4739D1747A}" type="datetime1">
              <a:rPr lang="LID4096" smtClean="0"/>
              <a:t>10/08/2024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677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2066-586A-45B0-97CD-3A4E3190A314}" type="datetime1">
              <a:rPr lang="LID4096" smtClean="0"/>
              <a:t>10/08/2024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760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716E-F82F-4694-92F2-064D175225F1}" type="datetime1">
              <a:rPr lang="LID4096" smtClean="0"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721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D9E7-F6B6-40C5-AC1A-522E35085724}" type="datetime1">
              <a:rPr lang="LID4096" smtClean="0"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61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BFD8-D00C-4252-B25E-A85BD0D8A54B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00073-34EB-A547-9868-4E4886F489BE}"/>
              </a:ext>
            </a:extLst>
          </p:cNvPr>
          <p:cNvSpPr/>
          <p:nvPr userDrawn="1"/>
        </p:nvSpPr>
        <p:spPr>
          <a:xfrm>
            <a:off x="-282854" y="6296150"/>
            <a:ext cx="12757708" cy="743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215FFE-2851-6951-6328-66ED2C0099BC}"/>
              </a:ext>
            </a:extLst>
          </p:cNvPr>
          <p:cNvSpPr txBox="1">
            <a:spLocks/>
          </p:cNvSpPr>
          <p:nvPr userDrawn="1"/>
        </p:nvSpPr>
        <p:spPr>
          <a:xfrm>
            <a:off x="0" y="6311188"/>
            <a:ext cx="1346826" cy="455448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Copyright Jesse Donkervliet 2024</a:t>
            </a:r>
            <a:endParaRPr lang="en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web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fc-editor.org/rfc/rfc9051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tracker.ietf.org/doc/html/rfc645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tracker.ietf.org/doc/html/rfc6455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ericsson.com/en/reports-and-papers/mobility-report/dataforecasts/traffic-by-applicatio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netflix.com/en/node/306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49.png"/><Relationship Id="rId5" Type="http://schemas.openxmlformats.org/officeDocument/2006/relationships/image" Target="../media/image74.png"/><Relationship Id="rId10" Type="http://schemas.openxmlformats.org/officeDocument/2006/relationships/image" Target="../media/image29.png"/><Relationship Id="rId4" Type="http://schemas.openxmlformats.org/officeDocument/2006/relationships/image" Target="../media/image48.png"/><Relationship Id="rId9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9.png"/><Relationship Id="rId21" Type="http://schemas.openxmlformats.org/officeDocument/2006/relationships/image" Target="../media/image95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49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24" Type="http://schemas.openxmlformats.org/officeDocument/2006/relationships/image" Target="../media/image98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23" Type="http://schemas.openxmlformats.org/officeDocument/2006/relationships/image" Target="../media/image97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31" Type="http://schemas.openxmlformats.org/officeDocument/2006/relationships/image" Target="../media/image38.png"/><Relationship Id="rId4" Type="http://schemas.openxmlformats.org/officeDocument/2006/relationships/image" Target="../media/image80.png"/><Relationship Id="rId9" Type="http://schemas.openxmlformats.org/officeDocument/2006/relationships/image" Target="../media/image29.png"/><Relationship Id="rId14" Type="http://schemas.openxmlformats.org/officeDocument/2006/relationships/image" Target="../media/image89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4E06-E45B-4491-8400-9F9E7125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11" y="13652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Computer Networks</a:t>
            </a:r>
            <a:br>
              <a:rPr lang="en-US" sz="7200" dirty="0"/>
            </a:br>
            <a:r>
              <a:rPr lang="en-US" sz="7200" dirty="0"/>
              <a:t>X_400487</a:t>
            </a:r>
            <a:endParaRPr lang="LID4096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DE709-9033-4B7F-B111-3CC74D562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11" y="248766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Lecture 11</a:t>
            </a:r>
          </a:p>
          <a:p>
            <a:pPr algn="l"/>
            <a:r>
              <a:rPr lang="en-US" sz="4000" dirty="0"/>
              <a:t>Chapter 7: The Application Layer—Part 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2C75E-3905-44C1-8112-3F3BCD83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Vrije Universiteit Amsterdam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96E4C-E109-5C4F-B418-86C18CD4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97" y="4512043"/>
            <a:ext cx="1617901" cy="1595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18696-7F8B-6D46-8C92-CFCB5BEA6E9D}"/>
              </a:ext>
            </a:extLst>
          </p:cNvPr>
          <p:cNvSpPr txBox="1"/>
          <p:nvPr/>
        </p:nvSpPr>
        <p:spPr>
          <a:xfrm>
            <a:off x="1916898" y="4875269"/>
            <a:ext cx="712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/>
              <a:t>Lecturer: Jesse Donkervliet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A0E69D-D9AA-ED42-A86B-A5128D8D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57" y="5470631"/>
            <a:ext cx="2420806" cy="7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2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1A02-954D-3246-973C-8B005093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1A9DB-72C8-F54A-B0A0-63005727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Originally a simple text-based protocol.</a:t>
            </a:r>
            <a:br>
              <a:rPr lang="en-US" dirty="0"/>
            </a:br>
            <a:r>
              <a:rPr lang="en-US" dirty="0"/>
              <a:t>Many options added over time.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Try it yourself: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F5D7D-511B-7746-A58C-7588B03C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/html/rfc2616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F9F27-9D85-0240-8C41-261B0441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C29D0-7FF5-FF4A-BA5B-9EF9F2B68C56}"/>
              </a:ext>
            </a:extLst>
          </p:cNvPr>
          <p:cNvSpPr/>
          <p:nvPr/>
        </p:nvSpPr>
        <p:spPr>
          <a:xfrm>
            <a:off x="4841838" y="1374931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Similar to chat application from the lab!</a:t>
            </a:r>
            <a:endParaRPr lang="en-US" sz="2800" b="1" i="1" dirty="0"/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C40A46D-4536-C648-85D6-FBE20759C6E7}"/>
              </a:ext>
            </a:extLst>
          </p:cNvPr>
          <p:cNvSpPr/>
          <p:nvPr/>
        </p:nvSpPr>
        <p:spPr>
          <a:xfrm>
            <a:off x="838200" y="3803904"/>
            <a:ext cx="10624298" cy="1411834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$ telnet </a:t>
            </a:r>
            <a:r>
              <a:rPr lang="en-US" sz="3200" dirty="0" err="1">
                <a:latin typeface="Consolas" panose="020B0609020204030204" pitchFamily="49" charset="0"/>
                <a:cs typeface="Consolas" panose="020B0609020204030204" pitchFamily="49" charset="0"/>
              </a:rPr>
              <a:t>en.wikipedia.org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 80</a:t>
            </a:r>
          </a:p>
          <a:p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GET wiki/HTML HTTP/1.0</a:t>
            </a:r>
          </a:p>
        </p:txBody>
      </p:sp>
    </p:spTree>
    <p:extLst>
      <p:ext uri="{BB962C8B-B14F-4D97-AF65-F5344CB8AC3E}">
        <p14:creationId xmlns:p14="http://schemas.microsoft.com/office/powerpoint/2010/main" val="17460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EE63-C55D-744D-83C5-52A9B2C3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1" y="230868"/>
            <a:ext cx="27318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HTTP Request via TELNET</a:t>
            </a:r>
          </a:p>
        </p:txBody>
      </p:sp>
      <p:pic>
        <p:nvPicPr>
          <p:cNvPr id="6" name="Screen Recording 2019-03-19 at 01.00.01">
            <a:hlinkClick r:id="" action="ppaction://media"/>
            <a:extLst>
              <a:ext uri="{FF2B5EF4-FFF2-40B4-BE49-F238E27FC236}">
                <a16:creationId xmlns:a16="http://schemas.microsoft.com/office/drawing/2014/main" id="{24CCB486-1F28-2E45-AC37-002C6FF05A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514" y="136525"/>
            <a:ext cx="8943975" cy="5979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36E0B-5CE3-8249-A7DF-8FE15AB2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F7953-A407-B744-BCEF-67B83343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85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B684-CB5E-FD8B-1195-7CA1E69D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 Request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6B3E1-287C-4338-DCA1-B4FE218B9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Methods: GET, POST, PUT, HEAD,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E3792-76B3-8D29-E70A-4D83BDE8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0523B-3472-EA8F-BBB3-248EF05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12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C877A-2441-AC44-BCF9-DEB7099A930A}"/>
              </a:ext>
            </a:extLst>
          </p:cNvPr>
          <p:cNvSpPr txBox="1"/>
          <p:nvPr/>
        </p:nvSpPr>
        <p:spPr>
          <a:xfrm>
            <a:off x="1173017" y="2637533"/>
            <a:ext cx="984596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$ curl -v -L --http1.1 https://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vu.nl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-o /dev/null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GET / HTTP/1.1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Host: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vu.nl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User-Agent: curl/7.64.1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Accept: */*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  <a:endParaRPr lang="en-NL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3AD74-72C6-3534-7125-C5AFB0A76126}"/>
              </a:ext>
            </a:extLst>
          </p:cNvPr>
          <p:cNvSpPr/>
          <p:nvPr/>
        </p:nvSpPr>
        <p:spPr>
          <a:xfrm>
            <a:off x="1088571" y="3541486"/>
            <a:ext cx="1618343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4994CE-2449-1874-D30C-7AEB40604DE4}"/>
              </a:ext>
            </a:extLst>
          </p:cNvPr>
          <p:cNvSpPr/>
          <p:nvPr/>
        </p:nvSpPr>
        <p:spPr>
          <a:xfrm>
            <a:off x="2706915" y="4001294"/>
            <a:ext cx="1219200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B3CC8-FE29-439D-D194-0AB0313F31F3}"/>
              </a:ext>
            </a:extLst>
          </p:cNvPr>
          <p:cNvSpPr/>
          <p:nvPr/>
        </p:nvSpPr>
        <p:spPr>
          <a:xfrm>
            <a:off x="1088571" y="4784173"/>
            <a:ext cx="2837544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0CCF8-EA87-CF3C-D406-B2B1B87648CE}"/>
              </a:ext>
            </a:extLst>
          </p:cNvPr>
          <p:cNvSpPr/>
          <p:nvPr/>
        </p:nvSpPr>
        <p:spPr>
          <a:xfrm>
            <a:off x="4738914" y="5345966"/>
            <a:ext cx="7007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</a:t>
            </a:r>
            <a:r>
              <a:rPr lang="en-US" sz="2400" b="1" dirty="0"/>
              <a:t>://</a:t>
            </a:r>
            <a:r>
              <a:rPr lang="en-US" sz="2400" b="1" dirty="0">
                <a:solidFill>
                  <a:schemeClr val="accent1"/>
                </a:solidFill>
              </a:rPr>
              <a:t>www.w3.org</a:t>
            </a:r>
            <a:r>
              <a:rPr lang="en-US" sz="2400" b="1" dirty="0">
                <a:solidFill>
                  <a:srgbClr val="70AD47"/>
                </a:solidFill>
              </a:rPr>
              <a:t>/TR/2010/WD-html5-20100624/</a:t>
            </a:r>
          </a:p>
          <a:p>
            <a:r>
              <a:rPr lang="en-US" sz="2400" dirty="0"/>
              <a:t>Specifies the</a:t>
            </a:r>
            <a:r>
              <a:rPr lang="en-US" sz="2400" b="1" dirty="0">
                <a:solidFill>
                  <a:srgbClr val="FF0000"/>
                </a:solidFill>
              </a:rPr>
              <a:t> protocol</a:t>
            </a:r>
            <a:r>
              <a:rPr lang="en-US" sz="2400" dirty="0"/>
              <a:t>, the </a:t>
            </a:r>
            <a:r>
              <a:rPr lang="en-US" sz="2400" b="1" dirty="0">
                <a:solidFill>
                  <a:schemeClr val="accent1"/>
                </a:solidFill>
              </a:rPr>
              <a:t>domain name</a:t>
            </a:r>
            <a:r>
              <a:rPr lang="en-US" sz="2400" dirty="0"/>
              <a:t>, and a </a:t>
            </a:r>
            <a:r>
              <a:rPr lang="en-US" sz="2400" b="1" dirty="0">
                <a:solidFill>
                  <a:srgbClr val="70AD47"/>
                </a:solidFill>
              </a:rPr>
              <a:t>path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6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55B8-F4C4-4BE0-B948-F7D16A79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pages based on</a:t>
            </a:r>
            <a:br>
              <a:rPr lang="en-US" dirty="0"/>
            </a:br>
            <a:r>
              <a:rPr lang="en-US" dirty="0"/>
              <a:t>Hypertext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3D97-0139-40A0-8418-4A0127F6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6E386-E215-4D42-8771-209DC5B7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EA55E-E212-4532-B936-A08E91FA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13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5CC22-D08F-405A-9B47-1588E2F5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365127"/>
            <a:ext cx="1074464" cy="1388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90946-58CE-49CB-9EDD-6BCA415A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2588926"/>
            <a:ext cx="1074464" cy="1388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12D0-487C-48BB-AD46-95B77DDA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4739436"/>
            <a:ext cx="1074464" cy="1388695"/>
          </a:xfrm>
          <a:prstGeom prst="rect">
            <a:avLst/>
          </a:prstGeom>
        </p:spPr>
      </p:pic>
      <p:pic>
        <p:nvPicPr>
          <p:cNvPr id="10" name="Picture 2" descr="Image result for monitor icon">
            <a:extLst>
              <a:ext uri="{FF2B5EF4-FFF2-40B4-BE49-F238E27FC236}">
                <a16:creationId xmlns:a16="http://schemas.microsoft.com/office/drawing/2014/main" id="{6087AA90-A65A-4BD6-ADB9-413B2924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24" y="2419583"/>
            <a:ext cx="2319853" cy="231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455A0-1BAD-4CFC-9961-1FB150D05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347" y="2891303"/>
            <a:ext cx="1682792" cy="105551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361380-E04F-4AC9-8E75-A77A8D78F0F3}"/>
              </a:ext>
            </a:extLst>
          </p:cNvPr>
          <p:cNvCxnSpPr>
            <a:cxnSpLocks/>
          </p:cNvCxnSpPr>
          <p:nvPr/>
        </p:nvCxnSpPr>
        <p:spPr>
          <a:xfrm>
            <a:off x="4525617" y="3200400"/>
            <a:ext cx="42759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730A88-A59C-4F11-9D54-98B3EA9D5070}"/>
              </a:ext>
            </a:extLst>
          </p:cNvPr>
          <p:cNvCxnSpPr>
            <a:cxnSpLocks/>
          </p:cNvCxnSpPr>
          <p:nvPr/>
        </p:nvCxnSpPr>
        <p:spPr>
          <a:xfrm>
            <a:off x="4525617" y="3501887"/>
            <a:ext cx="4275918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F841D5-5EBF-4F95-B784-0B1288582299}"/>
              </a:ext>
            </a:extLst>
          </p:cNvPr>
          <p:cNvSpPr txBox="1"/>
          <p:nvPr/>
        </p:nvSpPr>
        <p:spPr>
          <a:xfrm>
            <a:off x="5390322" y="2791958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1521D-64DB-417A-AB67-D8175354B643}"/>
              </a:ext>
            </a:extLst>
          </p:cNvPr>
          <p:cNvSpPr txBox="1"/>
          <p:nvPr/>
        </p:nvSpPr>
        <p:spPr>
          <a:xfrm>
            <a:off x="5390322" y="3490964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7B1A8-1A4A-427F-A7A6-87E26FD127A1}"/>
              </a:ext>
            </a:extLst>
          </p:cNvPr>
          <p:cNvSpPr txBox="1"/>
          <p:nvPr/>
        </p:nvSpPr>
        <p:spPr>
          <a:xfrm>
            <a:off x="8076372" y="1072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youtube.com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B9E3F-2EFF-448A-8D04-85A53907F987}"/>
              </a:ext>
            </a:extLst>
          </p:cNvPr>
          <p:cNvSpPr txBox="1"/>
          <p:nvPr/>
        </p:nvSpPr>
        <p:spPr>
          <a:xfrm>
            <a:off x="8050527" y="2214132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w3c.org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59610-8D5B-4EB0-920C-21971B760030}"/>
              </a:ext>
            </a:extLst>
          </p:cNvPr>
          <p:cNvSpPr txBox="1"/>
          <p:nvPr/>
        </p:nvSpPr>
        <p:spPr>
          <a:xfrm>
            <a:off x="8050527" y="437538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google-analytics.com</a:t>
            </a:r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FCC75D-4FB7-494E-AFA2-032FF04E8449}"/>
              </a:ext>
            </a:extLst>
          </p:cNvPr>
          <p:cNvCxnSpPr>
            <a:cxnSpLocks/>
          </p:cNvCxnSpPr>
          <p:nvPr/>
        </p:nvCxnSpPr>
        <p:spPr>
          <a:xfrm flipV="1">
            <a:off x="3821927" y="826813"/>
            <a:ext cx="4868187" cy="1852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0E4F80-541F-4238-93B2-E3256DDF4128}"/>
              </a:ext>
            </a:extLst>
          </p:cNvPr>
          <p:cNvSpPr txBox="1"/>
          <p:nvPr/>
        </p:nvSpPr>
        <p:spPr>
          <a:xfrm>
            <a:off x="4525617" y="1174297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C714CE-4905-478D-80F3-16704F22A433}"/>
              </a:ext>
            </a:extLst>
          </p:cNvPr>
          <p:cNvCxnSpPr>
            <a:cxnSpLocks/>
          </p:cNvCxnSpPr>
          <p:nvPr/>
        </p:nvCxnSpPr>
        <p:spPr>
          <a:xfrm flipV="1">
            <a:off x="4424612" y="1088543"/>
            <a:ext cx="4288695" cy="162337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E4A1553-7852-4742-94C5-0AADFB7A1DB6}"/>
              </a:ext>
            </a:extLst>
          </p:cNvPr>
          <p:cNvSpPr txBox="1"/>
          <p:nvPr/>
        </p:nvSpPr>
        <p:spPr>
          <a:xfrm>
            <a:off x="6209907" y="181537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1175E6-37F4-4379-9064-E1548C0C0F9D}"/>
              </a:ext>
            </a:extLst>
          </p:cNvPr>
          <p:cNvCxnSpPr>
            <a:cxnSpLocks/>
          </p:cNvCxnSpPr>
          <p:nvPr/>
        </p:nvCxnSpPr>
        <p:spPr>
          <a:xfrm flipH="1" flipV="1">
            <a:off x="4142464" y="4388728"/>
            <a:ext cx="4328988" cy="16424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F480094-8C92-4BD4-98D3-5D5673F92703}"/>
              </a:ext>
            </a:extLst>
          </p:cNvPr>
          <p:cNvSpPr txBox="1"/>
          <p:nvPr/>
        </p:nvSpPr>
        <p:spPr>
          <a:xfrm flipH="1">
            <a:off x="5367762" y="4462640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1FFAEC-BF2D-49EE-86DC-39537C78CB44}"/>
              </a:ext>
            </a:extLst>
          </p:cNvPr>
          <p:cNvCxnSpPr>
            <a:cxnSpLocks/>
          </p:cNvCxnSpPr>
          <p:nvPr/>
        </p:nvCxnSpPr>
        <p:spPr>
          <a:xfrm flipH="1" flipV="1">
            <a:off x="4392743" y="4229235"/>
            <a:ext cx="4288695" cy="162337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3FBC613-66CD-4667-B2BE-16A8A2F1E926}"/>
              </a:ext>
            </a:extLst>
          </p:cNvPr>
          <p:cNvSpPr txBox="1"/>
          <p:nvPr/>
        </p:nvSpPr>
        <p:spPr>
          <a:xfrm flipH="1">
            <a:off x="4550072" y="531437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4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6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28AB-E910-4840-977E-CA17D3C7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and HTTP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7BF56-22ED-CA48-B532-46EA966FA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Web and HTTP continues to evolve, with servers sending </a:t>
            </a:r>
            <a:r>
              <a:rPr lang="en-NL" b="1" i="1" dirty="0"/>
              <a:t>more</a:t>
            </a:r>
            <a:r>
              <a:rPr lang="en-NL" dirty="0"/>
              <a:t> and </a:t>
            </a:r>
            <a:r>
              <a:rPr lang="en-NL" b="1" i="1" dirty="0"/>
              <a:t>larger</a:t>
            </a:r>
            <a:r>
              <a:rPr lang="en-NL" dirty="0"/>
              <a:t> responses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84CE8-E284-9149-9CA6-07BA1993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62CDD-A0A6-D640-B8F6-28AF6A9E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670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document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15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3935896" y="3294862"/>
            <a:ext cx="425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rfc2616)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42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92E7-3036-9041-BF87-06B8F338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document</a:t>
            </a:r>
            <a:br>
              <a:rPr lang="en-US" dirty="0"/>
            </a:br>
            <a:r>
              <a:rPr lang="en-US" dirty="0"/>
              <a:t>Example</a:t>
            </a:r>
          </a:p>
        </p:txBody>
      </p:sp>
      <p:pic>
        <p:nvPicPr>
          <p:cNvPr id="6" name="Screen Recording 2019-03-19 at 01.37.27">
            <a:hlinkClick r:id="" action="ppaction://media"/>
            <a:extLst>
              <a:ext uri="{FF2B5EF4-FFF2-40B4-BE49-F238E27FC236}">
                <a16:creationId xmlns:a16="http://schemas.microsoft.com/office/drawing/2014/main" id="{B2B1777B-E246-EC46-BE11-8C9B2E00DE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344" y="2174076"/>
            <a:ext cx="10873312" cy="32611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2452E-B60C-2040-850E-2993A2C46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55450-70AE-D84B-9090-1D6CC6DE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16</a:t>
            </a:fld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3944F-5B15-A744-F910-5A9DA6ABFCB0}"/>
              </a:ext>
            </a:extLst>
          </p:cNvPr>
          <p:cNvSpPr txBox="1"/>
          <p:nvPr/>
        </p:nvSpPr>
        <p:spPr>
          <a:xfrm>
            <a:off x="3519301" y="1747716"/>
            <a:ext cx="515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https://www.w3.org/Protocols/rfc2616/rfc2616.html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514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02791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3494284" y="4671258"/>
            <a:ext cx="512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                   )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59479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24364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resources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7BC67-FAA5-6F48-A0E9-081E91837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786" y="4722063"/>
            <a:ext cx="1244627" cy="3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Server-side programs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18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1" y="3294862"/>
            <a:ext cx="42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canvas.vu.nl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5565944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4817746"/>
            <a:ext cx="2911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responds with personalized page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Image result for gear icon">
            <a:extLst>
              <a:ext uri="{FF2B5EF4-FFF2-40B4-BE49-F238E27FC236}">
                <a16:creationId xmlns:a16="http://schemas.microsoft.com/office/drawing/2014/main" id="{0D1F24E3-24D9-1A4E-A11F-3B9F7E94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11" y="4148692"/>
            <a:ext cx="564239" cy="5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F176D4-B958-824F-8FFA-1EA4837C3BC3}"/>
              </a:ext>
            </a:extLst>
          </p:cNvPr>
          <p:cNvSpPr/>
          <p:nvPr/>
        </p:nvSpPr>
        <p:spPr>
          <a:xfrm>
            <a:off x="3489463" y="4170982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Server-side program (e.g., PHP, Python)</a:t>
            </a:r>
            <a:endParaRPr lang="en-US" sz="2800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A24E0A-B401-F54C-878D-B4C0799B2898}"/>
              </a:ext>
            </a:extLst>
          </p:cNvPr>
          <p:cNvSpPr/>
          <p:nvPr/>
        </p:nvSpPr>
        <p:spPr>
          <a:xfrm>
            <a:off x="3365224" y="5997730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Page generated at runtime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0205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461049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3494284" y="5104396"/>
            <a:ext cx="512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page refresh)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6027937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676786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programs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19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Image result for gear icon">
            <a:extLst>
              <a:ext uri="{FF2B5EF4-FFF2-40B4-BE49-F238E27FC236}">
                <a16:creationId xmlns:a16="http://schemas.microsoft.com/office/drawing/2014/main" id="{0D1F24E3-24D9-1A4E-A11F-3B9F7E94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01" y="4593642"/>
            <a:ext cx="564239" cy="5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F176D4-B958-824F-8FFA-1EA4837C3BC3}"/>
              </a:ext>
            </a:extLst>
          </p:cNvPr>
          <p:cNvSpPr/>
          <p:nvPr/>
        </p:nvSpPr>
        <p:spPr>
          <a:xfrm>
            <a:off x="3208790" y="4619274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Client-side program (e.g., JavaScript)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5762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67FEAC5-7929-5E38-A7E8-A838EE855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6" y="3481176"/>
            <a:ext cx="1640619" cy="189211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CC3D4C-AC4B-B7F4-2D56-6D50AF67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8" y="5247423"/>
            <a:ext cx="2964844" cy="7001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C9E5A-D759-8105-9B98-9B963C48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0B29D-2195-F505-1ABE-D242CB42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2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7F383-CDDD-6438-07D9-DD904DDC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6" y="4562529"/>
            <a:ext cx="1582661" cy="1527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D82EF-E824-D410-549A-681166CE7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3" y="3783819"/>
            <a:ext cx="1598929" cy="643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56909-8EE8-9699-CA9B-56B1CF8FC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7" y="490864"/>
            <a:ext cx="2633333" cy="1106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1B34A8-EC22-2A08-9D28-72435090A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10" y="1241002"/>
            <a:ext cx="2096702" cy="1294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FC5E3B-8E8E-1994-A11E-25313DD81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07" y="-728226"/>
            <a:ext cx="5078594" cy="285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A39E10-433C-B346-7986-8E61187DB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5148213"/>
            <a:ext cx="3082085" cy="782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4DE968-5E79-C3DB-454E-FB7A1E365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15" y="438156"/>
            <a:ext cx="1351870" cy="13518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7147D0-9261-8DF5-B069-065CB6C7D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81" y="3873308"/>
            <a:ext cx="3283174" cy="991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83058D-B441-B2C3-BFE0-6E4248515C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616" y="1550800"/>
            <a:ext cx="3896697" cy="985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3FB8B2-91C9-24FE-9757-4969960DD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05" y="1574927"/>
            <a:ext cx="2135033" cy="8640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9A585-A36B-7236-5562-216596E4EF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9" y="3694486"/>
            <a:ext cx="1205023" cy="1205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D6761-B82C-F300-0CBA-F8F173C868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01" y="1094312"/>
            <a:ext cx="2211572" cy="67038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3A7A5A7-B67A-1DDE-6D1E-2FF731229C3C}"/>
              </a:ext>
            </a:extLst>
          </p:cNvPr>
          <p:cNvSpPr/>
          <p:nvPr/>
        </p:nvSpPr>
        <p:spPr>
          <a:xfrm>
            <a:off x="-686948" y="2667755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/>
              <a:t>The Web provides a common interface to our digital society</a:t>
            </a:r>
          </a:p>
        </p:txBody>
      </p:sp>
    </p:spTree>
    <p:extLst>
      <p:ext uri="{BB962C8B-B14F-4D97-AF65-F5344CB8AC3E}">
        <p14:creationId xmlns:p14="http://schemas.microsoft.com/office/powerpoint/2010/main" val="13463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98FA-2733-6E4A-BC63-63CA907B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webpages</a:t>
            </a:r>
            <a:br>
              <a:rPr lang="en-US" dirty="0"/>
            </a:br>
            <a:r>
              <a:rPr lang="en-US" dirty="0"/>
              <a:t>Many requests</a:t>
            </a:r>
          </a:p>
        </p:txBody>
      </p:sp>
      <p:pic>
        <p:nvPicPr>
          <p:cNvPr id="6" name="Screen Recording 2019-03-19 at 01.41.02">
            <a:hlinkClick r:id="" action="ppaction://media"/>
            <a:extLst>
              <a:ext uri="{FF2B5EF4-FFF2-40B4-BE49-F238E27FC236}">
                <a16:creationId xmlns:a16="http://schemas.microsoft.com/office/drawing/2014/main" id="{5DFF28E8-31C1-AB4C-A17A-E1EE3BF80D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979" y="2100924"/>
            <a:ext cx="11044041" cy="331232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63C64-27B5-CE4B-98CF-A0759C22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DBBB1-B5F5-814F-BC93-B3F33453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20</a:t>
            </a:fld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F449F-91D4-DC51-93F0-223239C1F83A}"/>
              </a:ext>
            </a:extLst>
          </p:cNvPr>
          <p:cNvSpPr txBox="1"/>
          <p:nvPr/>
        </p:nvSpPr>
        <p:spPr>
          <a:xfrm>
            <a:off x="5032887" y="1690688"/>
            <a:ext cx="212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canvas.vu.nl</a:t>
            </a:r>
            <a:r>
              <a:rPr lang="en-US" dirty="0"/>
              <a:t>/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433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3DEAF-AC7B-3446-855A-921A08C36450}"/>
              </a:ext>
            </a:extLst>
          </p:cNvPr>
          <p:cNvSpPr/>
          <p:nvPr/>
        </p:nvSpPr>
        <p:spPr>
          <a:xfrm>
            <a:off x="3126686" y="3888742"/>
            <a:ext cx="5878310" cy="22814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6DD99-94C5-924B-B6DF-FC7D86B1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br>
              <a:rPr lang="en-US" dirty="0"/>
            </a:br>
            <a:r>
              <a:rPr lang="en-US" dirty="0"/>
              <a:t>TCP Connection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266A-327B-6342-BEBB-8DA560A79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90B4D-3036-9148-84A9-FF8F6A8F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175FD-23F8-A743-8C67-0CC6772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21</a:t>
            </a:fld>
            <a:endParaRPr lang="LID4096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313C2D-60E8-4B41-9816-F39CEBF18146}"/>
              </a:ext>
            </a:extLst>
          </p:cNvPr>
          <p:cNvCxnSpPr/>
          <p:nvPr/>
        </p:nvCxnSpPr>
        <p:spPr>
          <a:xfrm>
            <a:off x="3094384" y="4184375"/>
            <a:ext cx="5910613" cy="4853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8F22A2-67E6-594E-9FE5-FBB1098AC409}"/>
              </a:ext>
            </a:extLst>
          </p:cNvPr>
          <p:cNvSpPr txBox="1"/>
          <p:nvPr/>
        </p:nvSpPr>
        <p:spPr>
          <a:xfrm>
            <a:off x="4748984" y="3582432"/>
            <a:ext cx="269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Connection request SYN (seq=x)</a:t>
            </a:r>
            <a:endParaRPr lang="en-GB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93BD70-B631-2348-A403-DE22730695EE}"/>
              </a:ext>
            </a:extLst>
          </p:cNvPr>
          <p:cNvCxnSpPr>
            <a:cxnSpLocks/>
          </p:cNvCxnSpPr>
          <p:nvPr/>
        </p:nvCxnSpPr>
        <p:spPr>
          <a:xfrm flipH="1">
            <a:off x="3126687" y="5046758"/>
            <a:ext cx="5881137" cy="297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71AD4E-16E2-CD41-98BF-399C826FB803}"/>
              </a:ext>
            </a:extLst>
          </p:cNvPr>
          <p:cNvSpPr txBox="1"/>
          <p:nvPr/>
        </p:nvSpPr>
        <p:spPr>
          <a:xfrm>
            <a:off x="4338236" y="4637112"/>
            <a:ext cx="35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SYN, ACK (seq=y, ack=x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EB01E2-A8FE-7240-8F41-FF18B5113C2C}"/>
              </a:ext>
            </a:extLst>
          </p:cNvPr>
          <p:cNvCxnSpPr>
            <a:cxnSpLocks/>
          </p:cNvCxnSpPr>
          <p:nvPr/>
        </p:nvCxnSpPr>
        <p:spPr>
          <a:xfrm>
            <a:off x="3107638" y="5718317"/>
            <a:ext cx="5906813" cy="421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A105ED-6265-AF4D-A008-6E19FF427D4E}"/>
              </a:ext>
            </a:extLst>
          </p:cNvPr>
          <p:cNvSpPr txBox="1"/>
          <p:nvPr/>
        </p:nvSpPr>
        <p:spPr>
          <a:xfrm>
            <a:off x="4354722" y="5374464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ACK (seq=x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, ack=y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CC4E-5C5F-C941-A53F-5936C5D7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96418-A877-1F41-99BB-61EC1056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6A8C8-B4A5-8A4E-AF48-7409353FBE1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1779C0-E2A9-244A-8EB1-953C8612E2E4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131BCF-9D8E-9949-BD61-D4A6ADFDA35A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2B73BB-0B80-0344-9A9B-1748F399F7A0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3DEAF-AC7B-3446-855A-921A08C36450}"/>
              </a:ext>
            </a:extLst>
          </p:cNvPr>
          <p:cNvSpPr/>
          <p:nvPr/>
        </p:nvSpPr>
        <p:spPr>
          <a:xfrm>
            <a:off x="3126686" y="3888742"/>
            <a:ext cx="5878310" cy="22814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6DD99-94C5-924B-B6DF-FC7D86B1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br>
              <a:rPr lang="en-US" dirty="0"/>
            </a:br>
            <a:r>
              <a:rPr lang="en-US" dirty="0"/>
              <a:t>TCP Connection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90B4D-3036-9148-84A9-FF8F6A8F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175FD-23F8-A743-8C67-0CC6772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22</a:t>
            </a:fld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CC4E-5C5F-C941-A53F-5936C5D7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96418-A877-1F41-99BB-61EC1056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6A8C8-B4A5-8A4E-AF48-7409353FBE1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1779C0-E2A9-244A-8EB1-953C8612E2E4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131BCF-9D8E-9949-BD61-D4A6ADFDA35A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2B73BB-0B80-0344-9A9B-1748F399F7A0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78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Sequential requests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2FAD-5FEB-4AEC-9C5D-FF256368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23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4734359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4377706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5301247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4950096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3888742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8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449013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5092360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6015901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664750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504207-40F6-6843-AEA0-BE07A86010B6}"/>
              </a:ext>
            </a:extLst>
          </p:cNvPr>
          <p:cNvSpPr/>
          <p:nvPr/>
        </p:nvSpPr>
        <p:spPr>
          <a:xfrm>
            <a:off x="3119085" y="4603396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Sequential requests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24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44A31F-9F82-153A-851E-1DDF89B624AB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1.0</a:t>
            </a:r>
          </a:p>
        </p:txBody>
      </p:sp>
    </p:spTree>
    <p:extLst>
      <p:ext uri="{BB962C8B-B14F-4D97-AF65-F5344CB8AC3E}">
        <p14:creationId xmlns:p14="http://schemas.microsoft.com/office/powerpoint/2010/main" val="16763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75118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439452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31806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496691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Persistent connection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25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Increase performance by reducing connection setup overhead</a:t>
            </a:r>
            <a:endParaRPr lang="en-US" sz="2800" b="1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C38B7F-C9DD-A542-A521-6B8604B74BE3}"/>
              </a:ext>
            </a:extLst>
          </p:cNvPr>
          <p:cNvSpPr/>
          <p:nvPr/>
        </p:nvSpPr>
        <p:spPr>
          <a:xfrm>
            <a:off x="3779602" y="157064"/>
            <a:ext cx="6744018" cy="855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b="1" i="1" dirty="0"/>
              <a:t>Persistent connections </a:t>
            </a:r>
            <a:r>
              <a:rPr lang="en-US" sz="2800" dirty="0"/>
              <a:t>allow browsers to issue multiple requests over the same TCP connection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6527C8-243F-6571-7432-A0C52E4526E7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1.1</a:t>
            </a:r>
          </a:p>
        </p:txBody>
      </p:sp>
    </p:spTree>
    <p:extLst>
      <p:ext uri="{BB962C8B-B14F-4D97-AF65-F5344CB8AC3E}">
        <p14:creationId xmlns:p14="http://schemas.microsoft.com/office/powerpoint/2010/main" val="32385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75118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439452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31806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496691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Performance Problem</a:t>
            </a:r>
            <a:br>
              <a:rPr lang="en-US" dirty="0"/>
            </a:br>
            <a:r>
              <a:rPr lang="en-US" b="1" dirty="0"/>
              <a:t>Head of Line Blocking (HOL)</a:t>
            </a:r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Each request needs to wait for the previous one to complete!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404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16163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 rot="182859">
            <a:off x="4347121" y="380497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requests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26687" y="4125535"/>
            <a:ext cx="5891565" cy="8052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 rot="21106603">
            <a:off x="4406013" y="4557970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responses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HTTP1.1 Pipelined requests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608094"/>
            <a:ext cx="5883964" cy="8232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Increase performance by pipelining requests (hiding latency)</a:t>
            </a:r>
            <a:endParaRPr lang="en-US" sz="2800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174341-FA7A-EF46-941A-BF6BD770FF7A}"/>
              </a:ext>
            </a:extLst>
          </p:cNvPr>
          <p:cNvSpPr/>
          <p:nvPr/>
        </p:nvSpPr>
        <p:spPr>
          <a:xfrm>
            <a:off x="4678361" y="70449"/>
            <a:ext cx="5060836" cy="673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Reduces Head of Line Blocking!</a:t>
            </a:r>
            <a:endParaRPr lang="en-US" sz="2800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97610B-CF50-E146-8B7F-2F0E3CE0BC55}"/>
              </a:ext>
            </a:extLst>
          </p:cNvPr>
          <p:cNvSpPr/>
          <p:nvPr/>
        </p:nvSpPr>
        <p:spPr>
          <a:xfrm>
            <a:off x="6097729" y="5220250"/>
            <a:ext cx="5879140" cy="935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Performance problem: Responses need to arrive in same order as requests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3D503-A9C5-4E13-CEA2-0645063E9E97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1.1</a:t>
            </a:r>
          </a:p>
        </p:txBody>
      </p:sp>
    </p:spTree>
    <p:extLst>
      <p:ext uri="{BB962C8B-B14F-4D97-AF65-F5344CB8AC3E}">
        <p14:creationId xmlns:p14="http://schemas.microsoft.com/office/powerpoint/2010/main" val="36090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0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0F1B-C78D-D94D-92D8-26BB0441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2DCDC-34C9-2D4D-B8E3-E894CDB96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Binary instead of plaintext.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Multiplexed streams over a single TCP connection.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Server push allows the server to send resources before the client asks for it explicitly.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BA11F-EBDF-FE4C-9ADF-48A4CBD3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/html/rfc7540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DF84A-D100-844B-B5AA-9EA0D5BC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28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B92A5-91BF-A14F-BA10-00903B85ACD7}"/>
              </a:ext>
            </a:extLst>
          </p:cNvPr>
          <p:cNvSpPr/>
          <p:nvPr/>
        </p:nvSpPr>
        <p:spPr>
          <a:xfrm>
            <a:off x="1824791" y="2341354"/>
            <a:ext cx="3878700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Easier for machines to parse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754BA-5713-EE47-BED2-B0C45245C843}"/>
              </a:ext>
            </a:extLst>
          </p:cNvPr>
          <p:cNvSpPr/>
          <p:nvPr/>
        </p:nvSpPr>
        <p:spPr>
          <a:xfrm>
            <a:off x="5861483" y="2341354"/>
            <a:ext cx="4572000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More difficult for humans to read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8C692-409C-104F-8198-230ADF450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05" y="1700664"/>
            <a:ext cx="2021305" cy="5590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1D92F3-5739-E540-BFA8-F597D8D3C7C7}"/>
              </a:ext>
            </a:extLst>
          </p:cNvPr>
          <p:cNvSpPr/>
          <p:nvPr/>
        </p:nvSpPr>
        <p:spPr>
          <a:xfrm>
            <a:off x="1364385" y="2946798"/>
            <a:ext cx="9463230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Why would it be easier for machines?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CD3BE-08FA-0747-B822-4EAA535841E7}"/>
              </a:ext>
            </a:extLst>
          </p:cNvPr>
          <p:cNvSpPr/>
          <p:nvPr/>
        </p:nvSpPr>
        <p:spPr>
          <a:xfrm>
            <a:off x="1364385" y="3858103"/>
            <a:ext cx="9463229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Supports out-of-order responses!</a:t>
            </a:r>
          </a:p>
        </p:txBody>
      </p:sp>
    </p:spTree>
    <p:extLst>
      <p:ext uri="{BB962C8B-B14F-4D97-AF65-F5344CB8AC3E}">
        <p14:creationId xmlns:p14="http://schemas.microsoft.com/office/powerpoint/2010/main" val="14165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Head-of-Line Blocking in 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Despite </a:t>
            </a:r>
            <a:r>
              <a:rPr lang="en-NL" b="1" i="1" dirty="0"/>
              <a:t>pipelining</a:t>
            </a:r>
            <a:r>
              <a:rPr lang="en-NL" dirty="0"/>
              <a:t> (HTTP1.1) and </a:t>
            </a:r>
            <a:r>
              <a:rPr lang="en-NL" b="1" i="1" dirty="0"/>
              <a:t>out-of-order responses</a:t>
            </a:r>
            <a:r>
              <a:rPr lang="en-NL" dirty="0"/>
              <a:t> (HTTP/2), HTTP/2 performance still suffers from a type of Head of Line blocking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29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57847" y="3831184"/>
            <a:ext cx="1" cy="2328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831183"/>
            <a:ext cx="1" cy="2328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683323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683322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9C3DBD-3F04-A245-905D-A6A54C194C95}"/>
              </a:ext>
            </a:extLst>
          </p:cNvPr>
          <p:cNvSpPr/>
          <p:nvPr/>
        </p:nvSpPr>
        <p:spPr>
          <a:xfrm>
            <a:off x="282052" y="3981201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1E472FA-0BA1-5848-BD9F-26579C0BCCAB}"/>
              </a:ext>
            </a:extLst>
          </p:cNvPr>
          <p:cNvCxnSpPr>
            <a:cxnSpLocks/>
          </p:cNvCxnSpPr>
          <p:nvPr/>
        </p:nvCxnSpPr>
        <p:spPr>
          <a:xfrm flipV="1">
            <a:off x="2746432" y="4054616"/>
            <a:ext cx="6055019" cy="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D45B69F-0FB9-1740-A2DA-3A4462F38249}"/>
              </a:ext>
            </a:extLst>
          </p:cNvPr>
          <p:cNvSpPr/>
          <p:nvPr/>
        </p:nvSpPr>
        <p:spPr>
          <a:xfrm>
            <a:off x="288122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CB4BDD-4196-BE4D-8520-24F741DCE191}"/>
              </a:ext>
            </a:extLst>
          </p:cNvPr>
          <p:cNvSpPr/>
          <p:nvPr/>
        </p:nvSpPr>
        <p:spPr>
          <a:xfrm>
            <a:off x="338054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ABA78C-EF82-2D4F-80AB-14112ED20AD0}"/>
              </a:ext>
            </a:extLst>
          </p:cNvPr>
          <p:cNvSpPr/>
          <p:nvPr/>
        </p:nvSpPr>
        <p:spPr>
          <a:xfrm>
            <a:off x="387986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Q1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053F14C-81A7-9745-A5B1-FB9CDF00DBD1}"/>
              </a:ext>
            </a:extLst>
          </p:cNvPr>
          <p:cNvCxnSpPr>
            <a:cxnSpLocks/>
          </p:cNvCxnSpPr>
          <p:nvPr/>
        </p:nvCxnSpPr>
        <p:spPr>
          <a:xfrm flipH="1">
            <a:off x="2746432" y="4200916"/>
            <a:ext cx="6055019" cy="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777468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728949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25987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</p:spTree>
    <p:extLst>
      <p:ext uri="{BB962C8B-B14F-4D97-AF65-F5344CB8AC3E}">
        <p14:creationId xmlns:p14="http://schemas.microsoft.com/office/powerpoint/2010/main" val="20490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60" grpId="0" animBg="1"/>
      <p:bldP spid="61" grpId="0" animBg="1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b="1" dirty="0"/>
              <a:t>Web </a:t>
            </a:r>
            <a:r>
              <a:rPr lang="en-US" sz="3600" b="1" dirty="0"/>
              <a:t>(HTTP, QUIC, WebSocket)</a:t>
            </a:r>
            <a:endParaRPr lang="en-NL" sz="3600" b="1" dirty="0"/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2900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89E12BE-48B0-5D4E-BF43-B58DB5C7AAE5}"/>
              </a:ext>
            </a:extLst>
          </p:cNvPr>
          <p:cNvSpPr/>
          <p:nvPr/>
        </p:nvSpPr>
        <p:spPr>
          <a:xfrm>
            <a:off x="6920009" y="5189932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20B50C-AE5E-BD4F-A324-7F250A937C68}"/>
              </a:ext>
            </a:extLst>
          </p:cNvPr>
          <p:cNvSpPr/>
          <p:nvPr/>
        </p:nvSpPr>
        <p:spPr>
          <a:xfrm>
            <a:off x="4847897" y="5179094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E44B35-D52F-9748-AC15-1EE620C6404B}"/>
              </a:ext>
            </a:extLst>
          </p:cNvPr>
          <p:cNvSpPr/>
          <p:nvPr/>
        </p:nvSpPr>
        <p:spPr>
          <a:xfrm>
            <a:off x="7811858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16016E-0B69-634A-914A-8530B72C9F8D}"/>
              </a:ext>
            </a:extLst>
          </p:cNvPr>
          <p:cNvSpPr/>
          <p:nvPr/>
        </p:nvSpPr>
        <p:spPr>
          <a:xfrm>
            <a:off x="8010132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Head-of-Line Blocking in 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Despite </a:t>
            </a:r>
            <a:r>
              <a:rPr lang="en-NL" b="1" i="1" dirty="0"/>
              <a:t>pipelining</a:t>
            </a:r>
            <a:r>
              <a:rPr lang="en-NL" dirty="0"/>
              <a:t> (HTTP1.1) and </a:t>
            </a:r>
            <a:r>
              <a:rPr lang="en-NL" b="1" i="1" dirty="0"/>
              <a:t>out-of-order responses</a:t>
            </a:r>
            <a:r>
              <a:rPr lang="en-NL" dirty="0"/>
              <a:t> (HTTP/2), HTTP/2 performance still suffers from a type of Head of Line blocking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30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57847" y="3831184"/>
            <a:ext cx="1" cy="2328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831183"/>
            <a:ext cx="1" cy="2328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683323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683322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9C3DBD-3F04-A245-905D-A6A54C194C95}"/>
              </a:ext>
            </a:extLst>
          </p:cNvPr>
          <p:cNvSpPr/>
          <p:nvPr/>
        </p:nvSpPr>
        <p:spPr>
          <a:xfrm>
            <a:off x="282052" y="3981201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160868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1EB0FAD-7DF7-2C4B-9948-D1CB802AD156}"/>
              </a:ext>
            </a:extLst>
          </p:cNvPr>
          <p:cNvCxnSpPr>
            <a:cxnSpLocks/>
            <a:stCxn id="42" idx="1"/>
            <a:endCxn id="39" idx="3"/>
          </p:cNvCxnSpPr>
          <p:nvPr/>
        </p:nvCxnSpPr>
        <p:spPr>
          <a:xfrm rot="10800000" flipV="1">
            <a:off x="7362501" y="4127766"/>
            <a:ext cx="1438950" cy="1239390"/>
          </a:xfrm>
          <a:prstGeom prst="bentConnector3">
            <a:avLst>
              <a:gd name="adj1" fmla="val 424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F708177-D466-BF46-85C2-D09E85D9DAEA}"/>
              </a:ext>
            </a:extLst>
          </p:cNvPr>
          <p:cNvCxnSpPr>
            <a:cxnSpLocks/>
            <a:stCxn id="45" idx="1"/>
            <a:endCxn id="41" idx="3"/>
          </p:cNvCxnSpPr>
          <p:nvPr/>
        </p:nvCxnSpPr>
        <p:spPr>
          <a:xfrm rot="10800000">
            <a:off x="2746433" y="4127792"/>
            <a:ext cx="2101465" cy="1228526"/>
          </a:xfrm>
          <a:prstGeom prst="bentConnector3">
            <a:avLst>
              <a:gd name="adj1" fmla="val 9107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48A96E2-F07F-0B4F-8AAE-C323C47BDA26}"/>
              </a:ext>
            </a:extLst>
          </p:cNvPr>
          <p:cNvSpPr/>
          <p:nvPr/>
        </p:nvSpPr>
        <p:spPr>
          <a:xfrm>
            <a:off x="6565791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178222-19CA-A34B-9199-C34CAD2119C6}"/>
              </a:ext>
            </a:extLst>
          </p:cNvPr>
          <p:cNvSpPr/>
          <p:nvPr/>
        </p:nvSpPr>
        <p:spPr>
          <a:xfrm>
            <a:off x="6764065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2E88C3-CD76-0741-958D-B75FEFF542F5}"/>
              </a:ext>
            </a:extLst>
          </p:cNvPr>
          <p:cNvSpPr/>
          <p:nvPr/>
        </p:nvSpPr>
        <p:spPr>
          <a:xfrm>
            <a:off x="5072352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230E0A-79C9-214C-A9CC-332BFC2B3ADC}"/>
              </a:ext>
            </a:extLst>
          </p:cNvPr>
          <p:cNvSpPr/>
          <p:nvPr/>
        </p:nvSpPr>
        <p:spPr>
          <a:xfrm>
            <a:off x="5270626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6887729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5420419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63FD08-CBF4-D240-A0C1-8E9FC13CEA0C}"/>
              </a:ext>
            </a:extLst>
          </p:cNvPr>
          <p:cNvSpPr/>
          <p:nvPr/>
        </p:nvSpPr>
        <p:spPr>
          <a:xfrm>
            <a:off x="2940671" y="2784409"/>
            <a:ext cx="5575381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What happens now?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B59C163-9E36-DF4E-B67B-AA5B46489F9E}"/>
              </a:ext>
            </a:extLst>
          </p:cNvPr>
          <p:cNvSpPr/>
          <p:nvPr/>
        </p:nvSpPr>
        <p:spPr>
          <a:xfrm>
            <a:off x="2940670" y="3328501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HOL because TCP delivers data in order</a:t>
            </a:r>
          </a:p>
        </p:txBody>
      </p:sp>
      <p:pic>
        <p:nvPicPr>
          <p:cNvPr id="51" name="Picture 4" descr="Black Hole icon in Color Style">
            <a:extLst>
              <a:ext uri="{FF2B5EF4-FFF2-40B4-BE49-F238E27FC236}">
                <a16:creationId xmlns:a16="http://schemas.microsoft.com/office/drawing/2014/main" id="{7BC4CBE9-536D-401B-4BD0-B5BFD963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4635846" y="4409669"/>
            <a:ext cx="1136883" cy="11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89E12BE-48B0-5D4E-BF43-B58DB5C7AAE5}"/>
              </a:ext>
            </a:extLst>
          </p:cNvPr>
          <p:cNvSpPr/>
          <p:nvPr/>
        </p:nvSpPr>
        <p:spPr>
          <a:xfrm>
            <a:off x="6920009" y="5189932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20B50C-AE5E-BD4F-A324-7F250A937C68}"/>
              </a:ext>
            </a:extLst>
          </p:cNvPr>
          <p:cNvSpPr/>
          <p:nvPr/>
        </p:nvSpPr>
        <p:spPr>
          <a:xfrm>
            <a:off x="4847897" y="5179094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E44B35-D52F-9748-AC15-1EE620C6404B}"/>
              </a:ext>
            </a:extLst>
          </p:cNvPr>
          <p:cNvSpPr/>
          <p:nvPr/>
        </p:nvSpPr>
        <p:spPr>
          <a:xfrm>
            <a:off x="7811858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16016E-0B69-634A-914A-8530B72C9F8D}"/>
              </a:ext>
            </a:extLst>
          </p:cNvPr>
          <p:cNvSpPr/>
          <p:nvPr/>
        </p:nvSpPr>
        <p:spPr>
          <a:xfrm>
            <a:off x="7901019" y="4795284"/>
            <a:ext cx="742453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HTTP/3 (HTTP + </a:t>
            </a:r>
            <a:r>
              <a:rPr lang="en-NL" b="1" i="1" dirty="0"/>
              <a:t>QUIC</a:t>
            </a:r>
            <a:r>
              <a:rPr lang="en-NL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2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HTTP/3 uses the </a:t>
            </a:r>
            <a:r>
              <a:rPr lang="en-NL" b="1" i="1" dirty="0"/>
              <a:t>QUIC</a:t>
            </a:r>
            <a:r>
              <a:rPr lang="en-NL" dirty="0"/>
              <a:t> protocol</a:t>
            </a:r>
          </a:p>
          <a:p>
            <a:pPr marL="0" indent="0">
              <a:buNone/>
            </a:pPr>
            <a:r>
              <a:rPr lang="en-NL" dirty="0"/>
              <a:t>QUIC performs multiplexing, uses UDP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31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157848" y="3485799"/>
            <a:ext cx="3136" cy="2679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485798"/>
            <a:ext cx="17786" cy="26854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337938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337937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b="1" i="1" dirty="0"/>
              <a:t>UDP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b="1" i="1" dirty="0"/>
              <a:t>UDP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QUIC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QUIC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A96F722-743E-714E-8D5E-DD608CB3C7E4}"/>
              </a:ext>
            </a:extLst>
          </p:cNvPr>
          <p:cNvSpPr/>
          <p:nvPr/>
        </p:nvSpPr>
        <p:spPr>
          <a:xfrm>
            <a:off x="8039389" y="4825410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160868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1EB0FAD-7DF7-2C4B-9948-D1CB802AD156}"/>
              </a:ext>
            </a:extLst>
          </p:cNvPr>
          <p:cNvCxnSpPr>
            <a:cxnSpLocks/>
            <a:stCxn id="42" idx="1"/>
            <a:endCxn id="39" idx="3"/>
          </p:cNvCxnSpPr>
          <p:nvPr/>
        </p:nvCxnSpPr>
        <p:spPr>
          <a:xfrm rot="10800000" flipV="1">
            <a:off x="7362501" y="4127766"/>
            <a:ext cx="1438950" cy="1239390"/>
          </a:xfrm>
          <a:prstGeom prst="bentConnector3">
            <a:avLst>
              <a:gd name="adj1" fmla="val 424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F708177-D466-BF46-85C2-D09E85D9DAEA}"/>
              </a:ext>
            </a:extLst>
          </p:cNvPr>
          <p:cNvCxnSpPr>
            <a:cxnSpLocks/>
            <a:stCxn id="45" idx="1"/>
            <a:endCxn id="41" idx="3"/>
          </p:cNvCxnSpPr>
          <p:nvPr/>
        </p:nvCxnSpPr>
        <p:spPr>
          <a:xfrm rot="10800000">
            <a:off x="2746433" y="4127792"/>
            <a:ext cx="2101465" cy="1228526"/>
          </a:xfrm>
          <a:prstGeom prst="bentConnector3">
            <a:avLst>
              <a:gd name="adj1" fmla="val 9107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48A96E2-F07F-0B4F-8AAE-C323C47BDA26}"/>
              </a:ext>
            </a:extLst>
          </p:cNvPr>
          <p:cNvSpPr/>
          <p:nvPr/>
        </p:nvSpPr>
        <p:spPr>
          <a:xfrm>
            <a:off x="6565791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178222-19CA-A34B-9199-C34CAD2119C6}"/>
              </a:ext>
            </a:extLst>
          </p:cNvPr>
          <p:cNvSpPr/>
          <p:nvPr/>
        </p:nvSpPr>
        <p:spPr>
          <a:xfrm>
            <a:off x="6657897" y="4795284"/>
            <a:ext cx="739508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2E88C3-CD76-0741-958D-B75FEFF542F5}"/>
              </a:ext>
            </a:extLst>
          </p:cNvPr>
          <p:cNvSpPr/>
          <p:nvPr/>
        </p:nvSpPr>
        <p:spPr>
          <a:xfrm>
            <a:off x="5072352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230E0A-79C9-214C-A9CC-332BFC2B3ADC}"/>
              </a:ext>
            </a:extLst>
          </p:cNvPr>
          <p:cNvSpPr/>
          <p:nvPr/>
        </p:nvSpPr>
        <p:spPr>
          <a:xfrm>
            <a:off x="5200538" y="4795284"/>
            <a:ext cx="703428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8EBF75-ECB1-724C-8D4F-AE1EFB9F13ED}"/>
              </a:ext>
            </a:extLst>
          </p:cNvPr>
          <p:cNvSpPr/>
          <p:nvPr/>
        </p:nvSpPr>
        <p:spPr>
          <a:xfrm>
            <a:off x="6766249" y="4834504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6887729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20CEEB-561D-C34A-B480-BFAB75C8A18C}"/>
              </a:ext>
            </a:extLst>
          </p:cNvPr>
          <p:cNvSpPr/>
          <p:nvPr/>
        </p:nvSpPr>
        <p:spPr>
          <a:xfrm>
            <a:off x="5297215" y="4831260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5420419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F14883-AFE0-A44A-9039-7E7EAACE767B}"/>
              </a:ext>
            </a:extLst>
          </p:cNvPr>
          <p:cNvSpPr/>
          <p:nvPr/>
        </p:nvSpPr>
        <p:spPr>
          <a:xfrm>
            <a:off x="1598564" y="3519889"/>
            <a:ext cx="1147868" cy="305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7C9AC5-790C-144B-9B34-72F2CEECEFD2}"/>
              </a:ext>
            </a:extLst>
          </p:cNvPr>
          <p:cNvSpPr/>
          <p:nvPr/>
        </p:nvSpPr>
        <p:spPr>
          <a:xfrm>
            <a:off x="8801451" y="3519863"/>
            <a:ext cx="1147868" cy="305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551CAD-E949-D74C-A769-2C041BED3DDF}"/>
              </a:ext>
            </a:extLst>
          </p:cNvPr>
          <p:cNvSpPr/>
          <p:nvPr/>
        </p:nvSpPr>
        <p:spPr>
          <a:xfrm>
            <a:off x="267402" y="3734004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4680B97-A2FC-584B-BCFB-A6F71268FC07}"/>
              </a:ext>
            </a:extLst>
          </p:cNvPr>
          <p:cNvSpPr/>
          <p:nvPr/>
        </p:nvSpPr>
        <p:spPr>
          <a:xfrm>
            <a:off x="3027979" y="2391932"/>
            <a:ext cx="5575381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What happens now?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FDE5D9-1A6A-A543-86C5-2025A0CD036A}"/>
              </a:ext>
            </a:extLst>
          </p:cNvPr>
          <p:cNvSpPr/>
          <p:nvPr/>
        </p:nvSpPr>
        <p:spPr>
          <a:xfrm>
            <a:off x="3027978" y="2936024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UDP does not enforce in-order delivery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8712227-34EA-424A-9EE6-1E7C955EB476}"/>
              </a:ext>
            </a:extLst>
          </p:cNvPr>
          <p:cNvSpPr/>
          <p:nvPr/>
        </p:nvSpPr>
        <p:spPr>
          <a:xfrm>
            <a:off x="4847897" y="81496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QUIC orders data per </a:t>
            </a:r>
            <a:r>
              <a:rPr lang="en-US" sz="2800" i="1" dirty="0"/>
              <a:t>stream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6DEEB-9E0D-CD42-961B-4EDD699B499E}"/>
              </a:ext>
            </a:extLst>
          </p:cNvPr>
          <p:cNvSpPr txBox="1"/>
          <p:nvPr/>
        </p:nvSpPr>
        <p:spPr>
          <a:xfrm>
            <a:off x="6565791" y="679173"/>
            <a:ext cx="546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Each HTTP request can use a sep</a:t>
            </a:r>
            <a:r>
              <a:rPr lang="en-US" dirty="0"/>
              <a:t>a</a:t>
            </a:r>
            <a:r>
              <a:rPr lang="en-NL" dirty="0"/>
              <a:t>rate stream; within a stream, data is delivered in order; across streams no such guarantee is made</a:t>
            </a:r>
          </a:p>
        </p:txBody>
      </p:sp>
      <p:pic>
        <p:nvPicPr>
          <p:cNvPr id="65" name="Picture 4" descr="Black Hole icon in Color Style">
            <a:extLst>
              <a:ext uri="{FF2B5EF4-FFF2-40B4-BE49-F238E27FC236}">
                <a16:creationId xmlns:a16="http://schemas.microsoft.com/office/drawing/2014/main" id="{75CD9EFD-941C-A6FE-FE22-EC5D846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4635846" y="4409669"/>
            <a:ext cx="1136883" cy="11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E024B-B6BA-FC58-9242-E605E08A6904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9051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07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A52F-2146-654F-880A-84052D61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DEA0-FDE6-D840-B590-242E160BF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03408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socket-like interface on the application layer.</a:t>
            </a:r>
          </a:p>
          <a:p>
            <a:pPr marL="0" indent="0">
              <a:buNone/>
            </a:pPr>
            <a:r>
              <a:rPr lang="en-US" dirty="0"/>
              <a:t>Full-duplex connection between server and client.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Increasingly complex ‘apps’ on the Web that need to send data continuously.</a:t>
            </a:r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irc-ws.chat.twitch.tv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ws.todoist.com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9740-A838-1A49-B9BD-BA02F4F5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/html/rfc6455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5567E-2D41-CD4C-8BF5-08258BB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32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10187-543C-3C44-A667-DDD07C1B322A}"/>
              </a:ext>
            </a:extLst>
          </p:cNvPr>
          <p:cNvSpPr/>
          <p:nvPr/>
        </p:nvSpPr>
        <p:spPr>
          <a:xfrm>
            <a:off x="1364385" y="2712428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you think of a use-case?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57033-ADEE-5D44-BFFC-8EF13DE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99" y="4958106"/>
            <a:ext cx="6549187" cy="3796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CF7A61-C75E-2A41-B3A4-CB6495E47B20}"/>
              </a:ext>
            </a:extLst>
          </p:cNvPr>
          <p:cNvSpPr/>
          <p:nvPr/>
        </p:nvSpPr>
        <p:spPr>
          <a:xfrm>
            <a:off x="5529834" y="757179"/>
            <a:ext cx="4656902" cy="498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Application layer protocol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F82DBF-3C4E-8340-B65E-7DA3F8EE02A8}"/>
              </a:ext>
            </a:extLst>
          </p:cNvPr>
          <p:cNvSpPr/>
          <p:nvPr/>
        </p:nvSpPr>
        <p:spPr>
          <a:xfrm>
            <a:off x="1364385" y="1314184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the application layer contain protocols?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046F6-A051-3F2F-AB32-524FECA77000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6455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99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A52F-2146-654F-880A-84052D61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DEA0-FDE6-D840-B590-242E160BF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03408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socket-like interface on the application layer.</a:t>
            </a:r>
          </a:p>
          <a:p>
            <a:pPr marL="0" indent="0">
              <a:buNone/>
            </a:pPr>
            <a:r>
              <a:rPr lang="en-US" dirty="0"/>
              <a:t>Full-duplex connection between server and client.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Increasingly complex ‘apps’ on the Web that need to send data continuously.</a:t>
            </a:r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irc-</a:t>
            </a:r>
            <a:r>
              <a:rPr lang="en-US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ws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.chat.twitch.tv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ws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.todoist.com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9740-A838-1A49-B9BD-BA02F4F5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5567E-2D41-CD4C-8BF5-08258BB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33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6439D-0EDE-A041-9178-E62512EF47A7}"/>
              </a:ext>
            </a:extLst>
          </p:cNvPr>
          <p:cNvSpPr/>
          <p:nvPr/>
        </p:nvSpPr>
        <p:spPr>
          <a:xfrm>
            <a:off x="1364385" y="2712428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you think of a use-case?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15539-035C-B747-A304-162655AC163F}"/>
              </a:ext>
            </a:extLst>
          </p:cNvPr>
          <p:cNvSpPr/>
          <p:nvPr/>
        </p:nvSpPr>
        <p:spPr>
          <a:xfrm>
            <a:off x="6046328" y="5349560"/>
            <a:ext cx="2731822" cy="10619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 ‘</a:t>
            </a:r>
            <a:r>
              <a:rPr lang="en-US" sz="2800" dirty="0" err="1"/>
              <a:t>ws</a:t>
            </a:r>
            <a:r>
              <a:rPr lang="en-US" sz="2800" dirty="0"/>
              <a:t>’ stands for WebSocket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7F5CE-8472-894A-A340-D3A6513C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99" y="4865499"/>
            <a:ext cx="6549187" cy="379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C82B22-8AB4-E64F-9AF3-16C115B88904}"/>
              </a:ext>
            </a:extLst>
          </p:cNvPr>
          <p:cNvSpPr/>
          <p:nvPr/>
        </p:nvSpPr>
        <p:spPr>
          <a:xfrm>
            <a:off x="5529834" y="757179"/>
            <a:ext cx="4656902" cy="498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Application layer protocol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92EDF-F89D-5424-5892-44FFC8A68E1E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6455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006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2385214"/>
            <a:ext cx="9140040" cy="1079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34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399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2385214"/>
            <a:ext cx="9140040" cy="1079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35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WebSocket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1829BC-8E3D-8841-8B19-FCFAFBDF0FE3}"/>
              </a:ext>
            </a:extLst>
          </p:cNvPr>
          <p:cNvSpPr/>
          <p:nvPr/>
        </p:nvSpPr>
        <p:spPr>
          <a:xfrm>
            <a:off x="4447867" y="2460339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771874-7ACB-EE4B-88EC-A7E5EEE63C5D}"/>
              </a:ext>
            </a:extLst>
          </p:cNvPr>
          <p:cNvCxnSpPr>
            <a:cxnSpLocks/>
          </p:cNvCxnSpPr>
          <p:nvPr/>
        </p:nvCxnSpPr>
        <p:spPr>
          <a:xfrm>
            <a:off x="5619996" y="2813324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2E7505-ECE3-4649-99B5-B165B1565BDB}"/>
              </a:ext>
            </a:extLst>
          </p:cNvPr>
          <p:cNvCxnSpPr>
            <a:cxnSpLocks/>
          </p:cNvCxnSpPr>
          <p:nvPr/>
        </p:nvCxnSpPr>
        <p:spPr>
          <a:xfrm>
            <a:off x="4866020" y="2832481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7EDE5-770C-254A-AD00-08F30362156B}"/>
              </a:ext>
            </a:extLst>
          </p:cNvPr>
          <p:cNvSpPr/>
          <p:nvPr/>
        </p:nvSpPr>
        <p:spPr>
          <a:xfrm>
            <a:off x="2160110" y="1822716"/>
            <a:ext cx="7425689" cy="4705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Application layer can continue stacking protocols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8EC82D-5B06-2145-9A4A-9657E3D18E59}"/>
              </a:ext>
            </a:extLst>
          </p:cNvPr>
          <p:cNvSpPr/>
          <p:nvPr/>
        </p:nvSpPr>
        <p:spPr>
          <a:xfrm>
            <a:off x="6353800" y="2585510"/>
            <a:ext cx="4062538" cy="732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Protocols may provide services the ones below/above do not!</a:t>
            </a:r>
          </a:p>
        </p:txBody>
      </p:sp>
    </p:spTree>
    <p:extLst>
      <p:ext uri="{BB962C8B-B14F-4D97-AF65-F5344CB8AC3E}">
        <p14:creationId xmlns:p14="http://schemas.microsoft.com/office/powerpoint/2010/main" val="618222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1690690"/>
            <a:ext cx="9140040" cy="17744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36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WebSocket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1829BC-8E3D-8841-8B19-FCFAFBDF0FE3}"/>
              </a:ext>
            </a:extLst>
          </p:cNvPr>
          <p:cNvSpPr/>
          <p:nvPr/>
        </p:nvSpPr>
        <p:spPr>
          <a:xfrm>
            <a:off x="4447867" y="1839632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771874-7ACB-EE4B-88EC-A7E5EEE63C5D}"/>
              </a:ext>
            </a:extLst>
          </p:cNvPr>
          <p:cNvCxnSpPr>
            <a:cxnSpLocks/>
          </p:cNvCxnSpPr>
          <p:nvPr/>
        </p:nvCxnSpPr>
        <p:spPr>
          <a:xfrm>
            <a:off x="5619996" y="2813324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2E7505-ECE3-4649-99B5-B165B1565BDB}"/>
              </a:ext>
            </a:extLst>
          </p:cNvPr>
          <p:cNvCxnSpPr>
            <a:cxnSpLocks/>
          </p:cNvCxnSpPr>
          <p:nvPr/>
        </p:nvCxnSpPr>
        <p:spPr>
          <a:xfrm>
            <a:off x="4866020" y="2832481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18EC82D-5B06-2145-9A4A-9657E3D18E59}"/>
              </a:ext>
            </a:extLst>
          </p:cNvPr>
          <p:cNvSpPr/>
          <p:nvPr/>
        </p:nvSpPr>
        <p:spPr>
          <a:xfrm>
            <a:off x="6353800" y="2585510"/>
            <a:ext cx="4062538" cy="732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Protocols may provide services the ones below/above do not!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DE500-887E-9347-B4D5-8FA33B942E9D}"/>
              </a:ext>
            </a:extLst>
          </p:cNvPr>
          <p:cNvSpPr/>
          <p:nvPr/>
        </p:nvSpPr>
        <p:spPr>
          <a:xfrm>
            <a:off x="4447867" y="2435792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D1F32A-6537-DE49-91FB-28A1DE7AF0B9}"/>
              </a:ext>
            </a:extLst>
          </p:cNvPr>
          <p:cNvCxnSpPr>
            <a:cxnSpLocks/>
          </p:cNvCxnSpPr>
          <p:nvPr/>
        </p:nvCxnSpPr>
        <p:spPr>
          <a:xfrm>
            <a:off x="5619996" y="2229356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45FF641-FDFB-EA44-A40A-6813DED2A760}"/>
              </a:ext>
            </a:extLst>
          </p:cNvPr>
          <p:cNvCxnSpPr>
            <a:cxnSpLocks/>
          </p:cNvCxnSpPr>
          <p:nvPr/>
        </p:nvCxnSpPr>
        <p:spPr>
          <a:xfrm>
            <a:off x="4866020" y="2248513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4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9D98-8939-A443-B40A-D3E07305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WebSocket over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2D1B-6478-584E-AFD0-D9374F5C7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32027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GET /chat HTTP/1.1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Host: example.com:80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Upgrade: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websocket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Connection: Upgrade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Sec-WebSocket-Key: dGhlIHNhbXBsZSBub25jZQ==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Sec-WebSocket-Version: 13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HTTP/1.1 101 Switching Protocols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Upgrade: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websocket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Connection: Upgrade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Sec-WebSocket-Accept: s3pPLMBiTxaQ9kYGzzhZRbK+xOo=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A8457-6B05-694C-BE7C-A7971E04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79E18-3CB7-684F-97FA-E0B6DF77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37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AF738-E873-4D4E-833D-77EDE8C115AD}"/>
              </a:ext>
            </a:extLst>
          </p:cNvPr>
          <p:cNvSpPr/>
          <p:nvPr/>
        </p:nvSpPr>
        <p:spPr>
          <a:xfrm>
            <a:off x="6639036" y="1646238"/>
            <a:ext cx="3273061" cy="1040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Client requests to switch to WebSocket protocol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705B5-1E6B-3C43-8890-92308715AFF8}"/>
              </a:ext>
            </a:extLst>
          </p:cNvPr>
          <p:cNvSpPr/>
          <p:nvPr/>
        </p:nvSpPr>
        <p:spPr>
          <a:xfrm>
            <a:off x="2255520" y="5480273"/>
            <a:ext cx="5041393" cy="52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Reply from server if it accepts</a:t>
            </a:r>
          </a:p>
        </p:txBody>
      </p:sp>
    </p:spTree>
    <p:extLst>
      <p:ext uri="{BB962C8B-B14F-4D97-AF65-F5344CB8AC3E}">
        <p14:creationId xmlns:p14="http://schemas.microsoft.com/office/powerpoint/2010/main" val="21334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65DB-EFF7-2342-B000-91F25A51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WebSocket frame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B67FC-4231-024B-A7C5-D8A8E4F03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426E1-5AFA-4741-9EE4-92DB3DAF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7127" y="6356350"/>
            <a:ext cx="8977746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-US/docs/Web/API/</a:t>
            </a:r>
            <a:r>
              <a:rPr lang="en-US" dirty="0" err="1"/>
              <a:t>WebSockets_API</a:t>
            </a:r>
            <a:r>
              <a:rPr lang="en-US" dirty="0"/>
              <a:t>/</a:t>
            </a:r>
            <a:r>
              <a:rPr lang="en-US" dirty="0" err="1"/>
              <a:t>Writing_WebSocket_servers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9D1C4-B502-8D47-9A7C-844A076A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38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BCDC6-E9AE-074F-ADB9-B0CCFDF7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30" y="1404991"/>
            <a:ext cx="7037940" cy="4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68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6B22-CC14-8449-8FA7-CF40652D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 is the new “narrow waist”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1389E-8798-9245-884C-8A71015D0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BBBD3-FDC3-1546-8E91-95248FF8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Peterson, Larry L., and Bruce S. Davie. </a:t>
            </a:r>
            <a:r>
              <a:rPr lang="en-US" i="1" dirty="0"/>
              <a:t>Computer networks: a systems approach</a:t>
            </a:r>
            <a:r>
              <a:rPr lang="en-US" dirty="0"/>
              <a:t>. Elsevier, 2007.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34788-EDC7-EF41-BBF9-59D070B4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39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07A9E-015B-F44E-BBAD-94B2E8C8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103"/>
            <a:ext cx="8469086" cy="408438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7C6C02-BBA4-BB44-AE95-9BA2C9539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011203"/>
              </p:ext>
            </p:extLst>
          </p:nvPr>
        </p:nvGraphicFramePr>
        <p:xfrm>
          <a:off x="8610600" y="558172"/>
          <a:ext cx="3512457" cy="22691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601465793"/>
                    </a:ext>
                  </a:extLst>
                </a:gridCol>
                <a:gridCol w="2369457">
                  <a:extLst>
                    <a:ext uri="{9D8B030D-6E8A-4147-A177-3AD203B41FA5}">
                      <a16:colId xmlns:a16="http://schemas.microsoft.com/office/drawing/2014/main" val="2478657795"/>
                    </a:ext>
                  </a:extLst>
                </a:gridCol>
              </a:tblGrid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Method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854621371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GET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Read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183265581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HEAD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Read a Web page’s header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2319678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POST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Append to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577570588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PUT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Store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18067905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9D6F6EA-DB46-A640-869E-5725F8F840CA}"/>
              </a:ext>
            </a:extLst>
          </p:cNvPr>
          <p:cNvSpPr txBox="1"/>
          <p:nvPr/>
        </p:nvSpPr>
        <p:spPr>
          <a:xfrm>
            <a:off x="8665028" y="149784"/>
            <a:ext cx="153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E.g., REST APIs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908F5-877D-8641-B63D-9B972CF06935}"/>
              </a:ext>
            </a:extLst>
          </p:cNvPr>
          <p:cNvSpPr/>
          <p:nvPr/>
        </p:nvSpPr>
        <p:spPr>
          <a:xfrm>
            <a:off x="8715610" y="4380904"/>
            <a:ext cx="3273061" cy="626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Provides set of 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37B472-D666-3541-B30B-9A41F417ABBA}"/>
              </a:ext>
            </a:extLst>
          </p:cNvPr>
          <p:cNvSpPr/>
          <p:nvPr/>
        </p:nvSpPr>
        <p:spPr>
          <a:xfrm>
            <a:off x="8722954" y="3012105"/>
            <a:ext cx="3273061" cy="834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Advantages over using TCP directly?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11EAB-ED88-BB47-91EB-28E5C43CBA9D}"/>
              </a:ext>
            </a:extLst>
          </p:cNvPr>
          <p:cNvSpPr/>
          <p:nvPr/>
        </p:nvSpPr>
        <p:spPr>
          <a:xfrm>
            <a:off x="8715609" y="5637721"/>
            <a:ext cx="3273061" cy="5392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Provides </a:t>
            </a:r>
            <a:r>
              <a:rPr lang="en-US" sz="2800" i="1" dirty="0"/>
              <a:t>naming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E7A4AD-03B3-0441-A88C-C539265ABBCB}"/>
              </a:ext>
            </a:extLst>
          </p:cNvPr>
          <p:cNvSpPr/>
          <p:nvPr/>
        </p:nvSpPr>
        <p:spPr>
          <a:xfrm>
            <a:off x="8722954" y="5052854"/>
            <a:ext cx="3273061" cy="5392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Provides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BD8B8-9717-104E-94EA-9762AD05E217}"/>
              </a:ext>
            </a:extLst>
          </p:cNvPr>
          <p:cNvSpPr txBox="1"/>
          <p:nvPr/>
        </p:nvSpPr>
        <p:spPr>
          <a:xfrm>
            <a:off x="8406534" y="3902667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Answers include:</a:t>
            </a:r>
          </a:p>
        </p:txBody>
      </p:sp>
    </p:spTree>
    <p:extLst>
      <p:ext uri="{BB962C8B-B14F-4D97-AF65-F5344CB8AC3E}">
        <p14:creationId xmlns:p14="http://schemas.microsoft.com/office/powerpoint/2010/main" val="28283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504E-6BDD-4A6E-A6A7-6219A2F3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502" y="283055"/>
            <a:ext cx="8863308" cy="148970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4F2F-43EB-4BDD-B9B5-1133BA2F9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2E448-25A5-4513-A9A8-03F17774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2802A-46F3-49F7-8982-6CA657F6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</a:t>
            </a:fld>
            <a:endParaRPr lang="LID4096"/>
          </a:p>
        </p:txBody>
      </p:sp>
      <p:pic>
        <p:nvPicPr>
          <p:cNvPr id="1026" name="Picture 2" descr="Image result for cern">
            <a:extLst>
              <a:ext uri="{FF2B5EF4-FFF2-40B4-BE49-F238E27FC236}">
                <a16:creationId xmlns:a16="http://schemas.microsoft.com/office/drawing/2014/main" id="{D80E1654-DD36-4D2C-BABB-FE95204D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34" y="-435428"/>
            <a:ext cx="12540434" cy="83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9011B-8742-CA19-7250-1E22DCBA3025}"/>
              </a:ext>
            </a:extLst>
          </p:cNvPr>
          <p:cNvSpPr txBox="1"/>
          <p:nvPr/>
        </p:nvSpPr>
        <p:spPr>
          <a:xfrm>
            <a:off x="1357085" y="4884057"/>
            <a:ext cx="80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400" dirty="0">
                <a:solidFill>
                  <a:schemeClr val="bg1"/>
                </a:solidFill>
                <a:highlight>
                  <a:srgbClr val="000000"/>
                </a:highlight>
              </a:rPr>
              <a:t>HTTP in 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1493594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Web 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(HTTP, QUIC, WebSocket)</a:t>
            </a:r>
            <a:endParaRPr lang="en-NL" sz="3600" dirty="0">
              <a:solidFill>
                <a:schemeClr val="bg2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NL" sz="3600" b="1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6880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38-7EE5-644B-9AF5-7882320E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dominates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A2F1-B5EC-1747-9561-C6FB2BC8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147"/>
            <a:ext cx="4743298" cy="4084816"/>
          </a:xfrm>
        </p:spPr>
        <p:txBody>
          <a:bodyPr/>
          <a:lstStyle/>
          <a:p>
            <a:endParaRPr lang="en-US" dirty="0"/>
          </a:p>
          <a:p>
            <a:r>
              <a:rPr lang="en-NL" dirty="0"/>
              <a:t>28,000 people watching Netflix</a:t>
            </a:r>
          </a:p>
          <a:p>
            <a:r>
              <a:rPr lang="en-NL" dirty="0"/>
              <a:t>500 hours of content uploaded to YouTube</a:t>
            </a:r>
          </a:p>
          <a:p>
            <a:r>
              <a:rPr lang="en-NL" dirty="0"/>
              <a:t>2 million Twitch views</a:t>
            </a:r>
          </a:p>
          <a:p>
            <a:r>
              <a:rPr lang="en-NL" dirty="0"/>
              <a:t>3.4 million Snaps created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689D7-4139-F142-BF7D-B7CD7778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553" y="6356350"/>
            <a:ext cx="9696894" cy="365125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https://www.ericsson.com/en/reports-and-papers/mobility-report/dataforecasts/traffic-by-application</a:t>
            </a:r>
            <a:r>
              <a:rPr lang="en-US" dirty="0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F6834-8BB3-284C-8DEE-5F4DA286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41</a:t>
            </a:fld>
            <a:endParaRPr lang="LID4096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8502A55-1D58-3840-9F6E-E0FA71E7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49" y="365125"/>
            <a:ext cx="5848502" cy="58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EAB736-2885-D1C4-9DC3-40B8DF3AAE31}"/>
              </a:ext>
            </a:extLst>
          </p:cNvPr>
          <p:cNvSpPr/>
          <p:nvPr/>
        </p:nvSpPr>
        <p:spPr>
          <a:xfrm>
            <a:off x="-686948" y="1295584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Video constitutes around 70 percent of all global mobile network traffic in 2022</a:t>
            </a:r>
          </a:p>
        </p:txBody>
      </p:sp>
    </p:spTree>
    <p:extLst>
      <p:ext uri="{BB962C8B-B14F-4D97-AF65-F5344CB8AC3E}">
        <p14:creationId xmlns:p14="http://schemas.microsoft.com/office/powerpoint/2010/main" val="96245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4F0B-BA79-6859-4F50-C852B08C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Video Requires Compression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B894-4D9B-09DE-6AB2-1BEE9EB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1024 height x 2048 width = 2M pixels</a:t>
            </a:r>
          </a:p>
          <a:p>
            <a:pPr marL="0" indent="0">
              <a:buNone/>
            </a:pPr>
            <a:r>
              <a:rPr lang="en-US" dirty="0"/>
              <a:t>1 pixel = 1 byte</a:t>
            </a:r>
          </a:p>
          <a:p>
            <a:pPr marL="0" indent="0">
              <a:buNone/>
            </a:pPr>
            <a:r>
              <a:rPr lang="en-US" dirty="0"/>
              <a:t>30 frames per second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60 MB/s = 480 Mbps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1B6BF-3251-EB6E-B909-7ADFA3DE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65F6F-DC4E-6140-1591-89ACE572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F3D4E-22B2-95C8-BBC6-3900EEB6F808}"/>
              </a:ext>
            </a:extLst>
          </p:cNvPr>
          <p:cNvSpPr/>
          <p:nvPr/>
        </p:nvSpPr>
        <p:spPr>
          <a:xfrm>
            <a:off x="-686948" y="3368823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Without compression, only possible over wired </a:t>
            </a:r>
            <a:r>
              <a:rPr lang="en-US" sz="2800" dirty="0" err="1"/>
              <a:t>fibre</a:t>
            </a:r>
            <a:r>
              <a:rPr lang="en-US" sz="2800" dirty="0"/>
              <a:t>-optic channels</a:t>
            </a:r>
          </a:p>
        </p:txBody>
      </p:sp>
    </p:spTree>
    <p:extLst>
      <p:ext uri="{BB962C8B-B14F-4D97-AF65-F5344CB8AC3E}">
        <p14:creationId xmlns:p14="http://schemas.microsoft.com/office/powerpoint/2010/main" val="16226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AF0C-ADA2-AB06-F0C7-4AC9133F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Video Requires Compression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524AA-6664-8820-E5CD-2A08BCA6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AB630-8111-7D02-6A74-3390D0D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https://help.netflix.com/en/node/306</a:t>
            </a:r>
            <a:r>
              <a:rPr lang="en-US" dirty="0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88C83-63A6-1BEC-592B-6DDAB2A9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43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1F8DD-C87E-D6BD-6EDA-D1393F321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749"/>
            <a:ext cx="12192000" cy="4843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104933-47FD-D23D-9B62-AE2DDB82F95D}"/>
              </a:ext>
            </a:extLst>
          </p:cNvPr>
          <p:cNvSpPr/>
          <p:nvPr/>
        </p:nvSpPr>
        <p:spPr>
          <a:xfrm>
            <a:off x="-686948" y="400188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Compression reduced bandwidth requirement by an order of magnitude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62AF6-0E03-528E-05FF-078BCDEA646F}"/>
              </a:ext>
            </a:extLst>
          </p:cNvPr>
          <p:cNvSpPr/>
          <p:nvPr/>
        </p:nvSpPr>
        <p:spPr>
          <a:xfrm>
            <a:off x="7886700" y="5381625"/>
            <a:ext cx="2390775" cy="666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45C1F32-998F-4DAE-996B-8E406623D71F}"/>
              </a:ext>
            </a:extLst>
          </p:cNvPr>
          <p:cNvCxnSpPr>
            <a:endCxn id="9" idx="3"/>
          </p:cNvCxnSpPr>
          <p:nvPr/>
        </p:nvCxnSpPr>
        <p:spPr>
          <a:xfrm rot="5400000">
            <a:off x="8645582" y="2930581"/>
            <a:ext cx="4416313" cy="1152525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0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AC4A-9FF6-4FD9-B836-7B88D124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audio compression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575F-D600-4C86-84EE-A7E60B57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22659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Audio typically compressed before sending.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L</a:t>
            </a:r>
            <a:r>
              <a:rPr lang="en-GB" b="1" i="1" dirty="0" err="1"/>
              <a:t>ossy</a:t>
            </a:r>
            <a:r>
              <a:rPr lang="en-GB" b="1" i="1" dirty="0"/>
              <a:t> compression </a:t>
            </a:r>
            <a:r>
              <a:rPr lang="en-GB" dirty="0"/>
              <a:t>achieves higher compression rates than </a:t>
            </a:r>
            <a:r>
              <a:rPr lang="en-GB" b="1" i="1" dirty="0"/>
              <a:t>lossless compression</a:t>
            </a:r>
            <a:r>
              <a:rPr lang="en-GB" dirty="0"/>
              <a:t>, but </a:t>
            </a:r>
            <a:r>
              <a:rPr lang="en-GB" b="1" i="1" dirty="0"/>
              <a:t>loses data.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Lossy encoders based on how humans perceive sound.</a:t>
            </a:r>
            <a:endParaRPr lang="en-US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6F52D-5F0A-41E6-8196-2FA193E1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2B0C4-301F-487B-85B8-8866819E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44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0BA4B-60A6-4638-8C82-C22D25D8BAB2}"/>
              </a:ext>
            </a:extLst>
          </p:cNvPr>
          <p:cNvSpPr/>
          <p:nvPr/>
        </p:nvSpPr>
        <p:spPr>
          <a:xfrm>
            <a:off x="1422524" y="3854933"/>
            <a:ext cx="9346950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is lossy compression acceptable?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CA2E80-253E-4ECC-9569-EBDA8AC3AB75}"/>
                  </a:ext>
                </a:extLst>
              </p:cNvPr>
              <p:cNvSpPr/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Large compression rates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&gt;×10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CA2E80-253E-4ECC-9569-EBDA8AC3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5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3D3E-73D8-294F-BFEF-E9C0D25A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hearing</a:t>
            </a:r>
            <a:br>
              <a:rPr lang="en-US" dirty="0"/>
            </a:br>
            <a:r>
              <a:rPr lang="en-US" dirty="0"/>
              <a:t>frequency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59AF-32F8-AB42-AF80-0E5CB1149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CD3DA-6AE3-1D46-9412-35A53DF4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E8DA-525E-CD47-802A-4346241B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45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15301B-C07B-3A4D-AF67-75BBD405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124"/>
          <a:stretch>
            <a:fillRect/>
          </a:stretch>
        </p:blipFill>
        <p:spPr bwMode="auto">
          <a:xfrm>
            <a:off x="2610593" y="2115971"/>
            <a:ext cx="12800115" cy="37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8D1CF4-AE91-1846-AC98-D6345C3F2746}"/>
              </a:ext>
            </a:extLst>
          </p:cNvPr>
          <p:cNvSpPr/>
          <p:nvPr/>
        </p:nvSpPr>
        <p:spPr>
          <a:xfrm>
            <a:off x="8863263" y="1690689"/>
            <a:ext cx="4262930" cy="44862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C9517B5-53E8-BC4E-9803-1EC90612FF0A}"/>
              </a:ext>
            </a:extLst>
          </p:cNvPr>
          <p:cNvSpPr/>
          <p:nvPr/>
        </p:nvSpPr>
        <p:spPr>
          <a:xfrm>
            <a:off x="3521241" y="2581440"/>
            <a:ext cx="1347538" cy="2676360"/>
          </a:xfrm>
          <a:custGeom>
            <a:avLst/>
            <a:gdLst>
              <a:gd name="connsiteX0" fmla="*/ 866274 w 866274"/>
              <a:gd name="connsiteY0" fmla="*/ 1708485 h 1720516"/>
              <a:gd name="connsiteX1" fmla="*/ 854242 w 866274"/>
              <a:gd name="connsiteY1" fmla="*/ 914400 h 1720516"/>
              <a:gd name="connsiteX2" fmla="*/ 469232 w 866274"/>
              <a:gd name="connsiteY2" fmla="*/ 577516 h 1720516"/>
              <a:gd name="connsiteX3" fmla="*/ 144379 w 866274"/>
              <a:gd name="connsiteY3" fmla="*/ 156411 h 1720516"/>
              <a:gd name="connsiteX4" fmla="*/ 0 w 866274"/>
              <a:gd name="connsiteY4" fmla="*/ 0 h 1720516"/>
              <a:gd name="connsiteX5" fmla="*/ 12032 w 866274"/>
              <a:gd name="connsiteY5" fmla="*/ 1720516 h 1720516"/>
              <a:gd name="connsiteX6" fmla="*/ 866274 w 866274"/>
              <a:gd name="connsiteY6" fmla="*/ 1708485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274" h="1720516">
                <a:moveTo>
                  <a:pt x="866274" y="1708485"/>
                </a:moveTo>
                <a:lnTo>
                  <a:pt x="854242" y="914400"/>
                </a:lnTo>
                <a:lnTo>
                  <a:pt x="469232" y="577516"/>
                </a:lnTo>
                <a:lnTo>
                  <a:pt x="144379" y="156411"/>
                </a:lnTo>
                <a:lnTo>
                  <a:pt x="0" y="0"/>
                </a:lnTo>
                <a:cubicBezTo>
                  <a:pt x="4011" y="573505"/>
                  <a:pt x="8021" y="1147011"/>
                  <a:pt x="12032" y="1720516"/>
                </a:cubicBezTo>
                <a:lnTo>
                  <a:pt x="866274" y="170848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3D3E-73D8-294F-BFEF-E9C0D25A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hearing</a:t>
            </a:r>
            <a:br>
              <a:rPr lang="en-US" dirty="0"/>
            </a:br>
            <a:r>
              <a:rPr lang="en-US" dirty="0"/>
              <a:t>masked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59AF-32F8-AB42-AF80-0E5CB1149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CD3DA-6AE3-1D46-9412-35A53DF4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E8DA-525E-CD47-802A-4346241B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46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15301B-C07B-3A4D-AF67-75BBD405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124"/>
          <a:stretch>
            <a:fillRect/>
          </a:stretch>
        </p:blipFill>
        <p:spPr bwMode="auto">
          <a:xfrm>
            <a:off x="-3350164" y="2048503"/>
            <a:ext cx="12800115" cy="37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8D1CF4-AE91-1846-AC98-D6345C3F2746}"/>
              </a:ext>
            </a:extLst>
          </p:cNvPr>
          <p:cNvSpPr/>
          <p:nvPr/>
        </p:nvSpPr>
        <p:spPr>
          <a:xfrm>
            <a:off x="-1151" y="1690688"/>
            <a:ext cx="2743200" cy="44862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17F765-6AD2-5546-9D21-5B1AC2F9D5E4}"/>
              </a:ext>
            </a:extLst>
          </p:cNvPr>
          <p:cNvGrpSpPr/>
          <p:nvPr/>
        </p:nvGrpSpPr>
        <p:grpSpPr>
          <a:xfrm>
            <a:off x="5458331" y="3031958"/>
            <a:ext cx="310416" cy="2136943"/>
            <a:chOff x="4199022" y="3833397"/>
            <a:chExt cx="183006" cy="13836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6BFA8-5572-C44B-8F53-58B05CFE9926}"/>
                </a:ext>
              </a:extLst>
            </p:cNvPr>
            <p:cNvSpPr/>
            <p:nvPr/>
          </p:nvSpPr>
          <p:spPr>
            <a:xfrm>
              <a:off x="4321870" y="3833397"/>
              <a:ext cx="60158" cy="13836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0BDE6E-526B-3947-84DA-4B4721C34028}"/>
                </a:ext>
              </a:extLst>
            </p:cNvPr>
            <p:cNvSpPr/>
            <p:nvPr/>
          </p:nvSpPr>
          <p:spPr>
            <a:xfrm>
              <a:off x="4199022" y="4356770"/>
              <a:ext cx="60158" cy="86025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C7316C6-2EAB-1241-8FAB-A9EA4349EEEC}"/>
              </a:ext>
            </a:extLst>
          </p:cNvPr>
          <p:cNvSpPr/>
          <p:nvPr/>
        </p:nvSpPr>
        <p:spPr>
          <a:xfrm>
            <a:off x="6926179" y="2048502"/>
            <a:ext cx="1600200" cy="7428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86F875-A2C9-0046-AF29-EAF1251DF19B}"/>
              </a:ext>
            </a:extLst>
          </p:cNvPr>
          <p:cNvSpPr/>
          <p:nvPr/>
        </p:nvSpPr>
        <p:spPr>
          <a:xfrm>
            <a:off x="7774332" y="2261062"/>
            <a:ext cx="812207" cy="16393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76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9E04-6D73-4991-A7D9-D6CBF9A7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video</a:t>
            </a:r>
            <a:br>
              <a:rPr lang="en-US" dirty="0"/>
            </a:br>
            <a:r>
              <a:rPr lang="en-US" dirty="0"/>
              <a:t>JPEG compression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3C2CB5-BB9B-4330-9AD4-0FA0431CDE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822520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Changes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𝑅𝐺𝐵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is luminance.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dirty="0"/>
                  <a:t> are chrominances.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Eyes are </a:t>
                </a:r>
                <a:r>
                  <a:rPr lang="en-GB" b="1" i="1" dirty="0"/>
                  <a:t>less</a:t>
                </a:r>
                <a:r>
                  <a:rPr lang="en-GB" dirty="0"/>
                  <a:t> sensitive to chrominance than to luminance.</a:t>
                </a:r>
              </a:p>
              <a:p>
                <a:pPr marL="0" indent="0">
                  <a:buNone/>
                </a:pPr>
                <a:r>
                  <a:rPr lang="en-GB" dirty="0"/>
                  <a:t>JPEG reduces size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𝐶𝑏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𝐶𝑟</m:t>
                    </m:r>
                  </m:oMath>
                </a14:m>
                <a:r>
                  <a:rPr lang="en-GB" dirty="0"/>
                  <a:t>.</a:t>
                </a:r>
                <a:br>
                  <a:rPr lang="en-GB" dirty="0"/>
                </a:br>
                <a:r>
                  <a:rPr lang="en-GB" dirty="0"/>
                  <a:t>Total compression rate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3C2CB5-BB9B-4330-9AD4-0FA0431CDE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8225205" cy="4351338"/>
              </a:xfrm>
              <a:blipFill>
                <a:blip r:embed="rId3"/>
                <a:stretch>
                  <a:fillRect l="-1543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C1966-061A-4F5C-BA0E-A540E972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9440-594C-4D17-A1B1-F1387D82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47</a:t>
            </a:fld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6673F6-9E1D-4F2E-BB19-C5098879E75E}"/>
              </a:ext>
            </a:extLst>
          </p:cNvPr>
          <p:cNvSpPr/>
          <p:nvPr/>
        </p:nvSpPr>
        <p:spPr>
          <a:xfrm>
            <a:off x="1048753" y="3307958"/>
            <a:ext cx="10094494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change to this format?</a:t>
            </a:r>
          </a:p>
        </p:txBody>
      </p:sp>
    </p:spTree>
    <p:extLst>
      <p:ext uri="{BB962C8B-B14F-4D97-AF65-F5344CB8AC3E}">
        <p14:creationId xmlns:p14="http://schemas.microsoft.com/office/powerpoint/2010/main" val="3417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9E04-6D73-4991-A7D9-D6CBF9A7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video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2CB5-BB9B-4330-9AD4-0FA0431CD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MPEG compresses over a sequence of frames, further using motion tracking to remove temporal redundancy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(Intra-coded) frames are self-contained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 (Predictive) Looks for comparable </a:t>
            </a:r>
            <a:r>
              <a:rPr lang="en-US" b="1" i="1" dirty="0"/>
              <a:t>macro blocks</a:t>
            </a:r>
            <a:r>
              <a:rPr lang="en-US" dirty="0"/>
              <a:t> in previous frames.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 (Bidirectional) frames may base prediction on previous frames and </a:t>
            </a:r>
            <a:r>
              <a:rPr lang="en-US" b="1" i="1" dirty="0"/>
              <a:t>future </a:t>
            </a:r>
            <a:r>
              <a:rPr lang="en-US" dirty="0"/>
              <a:t>frames.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C1966-061A-4F5C-BA0E-A540E972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9440-594C-4D17-A1B1-F1387D82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48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3844A4-B4A3-4CCC-8B16-0F6133737A95}"/>
                  </a:ext>
                </a:extLst>
              </p:cNvPr>
              <p:cNvSpPr/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Large compression rates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&gt;×50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3844A4-B4A3-4CCC-8B16-0F6133737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5AED6269-2382-461E-8CD3-40DA0047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412" y="5309397"/>
            <a:ext cx="6336539" cy="148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0CDA11-4E53-4EAA-8007-61CB19554E8D}"/>
              </a:ext>
            </a:extLst>
          </p:cNvPr>
          <p:cNvSpPr/>
          <p:nvPr/>
        </p:nvSpPr>
        <p:spPr>
          <a:xfrm>
            <a:off x="1645411" y="6173499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5FD7F-4C7E-46AD-97A1-482EF6655366}"/>
              </a:ext>
            </a:extLst>
          </p:cNvPr>
          <p:cNvSpPr/>
          <p:nvPr/>
        </p:nvSpPr>
        <p:spPr>
          <a:xfrm>
            <a:off x="3924300" y="6154919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77637D-53E3-4AD6-BF74-A9A1F0927F91}"/>
              </a:ext>
            </a:extLst>
          </p:cNvPr>
          <p:cNvSpPr/>
          <p:nvPr/>
        </p:nvSpPr>
        <p:spPr>
          <a:xfrm>
            <a:off x="6203189" y="6164210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87266-0848-446D-90F5-8C12BADA7BB8}"/>
              </a:ext>
            </a:extLst>
          </p:cNvPr>
          <p:cNvSpPr/>
          <p:nvPr/>
        </p:nvSpPr>
        <p:spPr>
          <a:xfrm>
            <a:off x="1259305" y="1310419"/>
            <a:ext cx="9673390" cy="5152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Q: What is the use of </a:t>
            </a:r>
            <a:r>
              <a:rPr lang="en-US" sz="2800" b="1" i="1" dirty="0"/>
              <a:t>bidirectional</a:t>
            </a:r>
            <a:r>
              <a:rPr lang="en-US" sz="2800" dirty="0"/>
              <a:t> frames?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E8087F-7061-4B00-B989-9B19D57AA110}"/>
              </a:ext>
            </a:extLst>
          </p:cNvPr>
          <p:cNvSpPr/>
          <p:nvPr/>
        </p:nvSpPr>
        <p:spPr>
          <a:xfrm>
            <a:off x="2615558" y="3650640"/>
            <a:ext cx="7366642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How long to search is up to the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10867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43C0-0F6A-1A47-A4F8-5370F289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Run-Length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9ACA4-38DD-5747-850F-80A936643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A lossless compression technique.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5A6A8-408D-074A-BFB6-7C0ACBEF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759CE-2407-D24D-A55B-BB3CC9A0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49</a:t>
            </a:fld>
            <a:endParaRPr lang="LID4096"/>
          </a:p>
        </p:txBody>
      </p:sp>
      <p:pic>
        <p:nvPicPr>
          <p:cNvPr id="2050" name="Picture 2" descr="Image result for runlength encoding">
            <a:extLst>
              <a:ext uri="{FF2B5EF4-FFF2-40B4-BE49-F238E27FC236}">
                <a16:creationId xmlns:a16="http://schemas.microsoft.com/office/drawing/2014/main" id="{1D821801-3113-364C-BBFE-BFC3D601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53" y="2597944"/>
            <a:ext cx="7872093" cy="33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C5577-F6BC-9A4D-9629-B1079392BB59}"/>
              </a:ext>
            </a:extLst>
          </p:cNvPr>
          <p:cNvSpPr/>
          <p:nvPr/>
        </p:nvSpPr>
        <p:spPr>
          <a:xfrm>
            <a:off x="5989473" y="872785"/>
            <a:ext cx="4327853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Part of JPEG Compression</a:t>
            </a:r>
          </a:p>
        </p:txBody>
      </p:sp>
    </p:spTree>
    <p:extLst>
      <p:ext uri="{BB962C8B-B14F-4D97-AF65-F5344CB8AC3E}">
        <p14:creationId xmlns:p14="http://schemas.microsoft.com/office/powerpoint/2010/main" val="11108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F870-2A7B-594D-8DC0-ACB592FC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FC1AE-D5BF-3948-A43A-4CCC6C47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5"/>
            <a:ext cx="663956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Vannevar</a:t>
            </a:r>
            <a:r>
              <a:rPr lang="en-US" dirty="0"/>
              <a:t> Bush described the </a:t>
            </a:r>
            <a:r>
              <a:rPr lang="en-US" dirty="0" err="1"/>
              <a:t>Memex</a:t>
            </a:r>
            <a:r>
              <a:rPr lang="en-US" dirty="0"/>
              <a:t>, a device for storing data </a:t>
            </a:r>
            <a:r>
              <a:rPr lang="en-US" i="1" dirty="0"/>
              <a:t>associatively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The idea existed before digital computers and digital media (e.g., libraries).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Hypertext invented</a:t>
            </a:r>
            <a:br>
              <a:rPr lang="en-US" dirty="0"/>
            </a:br>
            <a:r>
              <a:rPr lang="en-US" dirty="0"/>
              <a:t>by Ted Nelson and</a:t>
            </a:r>
            <a:br>
              <a:rPr lang="en-US" dirty="0"/>
            </a:br>
            <a:r>
              <a:rPr lang="en-US" dirty="0"/>
              <a:t>Douglas Engelbart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E0D33-1132-4346-9E76-4436C017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64D07-D9B8-7145-81CB-25C1F40A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</a:t>
            </a:fld>
            <a:endParaRPr lang="LID4096"/>
          </a:p>
        </p:txBody>
      </p:sp>
      <p:pic>
        <p:nvPicPr>
          <p:cNvPr id="6" name="Picture 6" descr="Image result for vannevar bush">
            <a:extLst>
              <a:ext uri="{FF2B5EF4-FFF2-40B4-BE49-F238E27FC236}">
                <a16:creationId xmlns:a16="http://schemas.microsoft.com/office/drawing/2014/main" id="{26C7909D-1CE2-894F-9412-37F3A9F5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27" y="1513891"/>
            <a:ext cx="1247139" cy="17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64010-4699-3D4F-9B85-6BCDE6DC5B54}"/>
              </a:ext>
            </a:extLst>
          </p:cNvPr>
          <p:cNvSpPr txBox="1"/>
          <p:nvPr/>
        </p:nvSpPr>
        <p:spPr>
          <a:xfrm>
            <a:off x="8544729" y="3287599"/>
            <a:ext cx="19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Vannevar</a:t>
            </a:r>
            <a:r>
              <a:rPr lang="en-US" dirty="0"/>
              <a:t> Bush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71830-8674-AB44-93F7-4A1C5BA53CCA}"/>
              </a:ext>
            </a:extLst>
          </p:cNvPr>
          <p:cNvGrpSpPr/>
          <p:nvPr/>
        </p:nvGrpSpPr>
        <p:grpSpPr>
          <a:xfrm>
            <a:off x="5393107" y="4001294"/>
            <a:ext cx="5070275" cy="2152612"/>
            <a:chOff x="3869106" y="4001294"/>
            <a:chExt cx="5070275" cy="21526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813E3A-350E-4F49-B084-F859738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5774" y="4001294"/>
              <a:ext cx="1459845" cy="1751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2B942B-5919-354C-9A01-4028C138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6735" y="4001294"/>
              <a:ext cx="2532646" cy="16884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3E1373-77DB-1345-8927-3DA07D79A715}"/>
                </a:ext>
              </a:extLst>
            </p:cNvPr>
            <p:cNvSpPr txBox="1"/>
            <p:nvPr/>
          </p:nvSpPr>
          <p:spPr>
            <a:xfrm>
              <a:off x="3869106" y="5776164"/>
              <a:ext cx="1973179" cy="37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Ted Nelson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68D3B9-08FE-9045-9895-4EA634E0D9F7}"/>
                </a:ext>
              </a:extLst>
            </p:cNvPr>
            <p:cNvSpPr txBox="1"/>
            <p:nvPr/>
          </p:nvSpPr>
          <p:spPr>
            <a:xfrm>
              <a:off x="6686468" y="5776164"/>
              <a:ext cx="1973179" cy="37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Douglas Engelbart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0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73D0-384A-5544-8890-28278667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Huffman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E343-287A-8545-9F87-4504378DC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D5FE8-E52F-0442-9CFC-65864D0D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ACC67-30E3-EB42-8725-911D0546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50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78E58-CCF0-9B45-8D18-9149E281536E}"/>
              </a:ext>
            </a:extLst>
          </p:cNvPr>
          <p:cNvSpPr txBox="1"/>
          <p:nvPr/>
        </p:nvSpPr>
        <p:spPr>
          <a:xfrm>
            <a:off x="344714" y="2879947"/>
            <a:ext cx="289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</a:t>
            </a:r>
            <a:r>
              <a:rPr lang="en-NL" sz="2800" dirty="0"/>
              <a:t>pplication layer”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55EE5-2F7A-9944-BB3E-001015487C2E}"/>
              </a:ext>
            </a:extLst>
          </p:cNvPr>
          <p:cNvSpPr txBox="1"/>
          <p:nvPr/>
        </p:nvSpPr>
        <p:spPr>
          <a:xfrm>
            <a:off x="3893820" y="2941502"/>
            <a:ext cx="7417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aco" pitchFamily="2" charset="77"/>
              </a:rPr>
              <a:t>61 70 70 6c 69 63 61 74 69 6f 6e 6c 61 79 65 72</a:t>
            </a:r>
          </a:p>
          <a:p>
            <a:pPr algn="ctr"/>
            <a:r>
              <a:rPr lang="en-US" sz="2000" dirty="0">
                <a:latin typeface="Monaco" pitchFamily="2" charset="77"/>
              </a:rPr>
              <a:t>(128 bits)</a:t>
            </a:r>
            <a:endParaRPr lang="en-NL" sz="2000" dirty="0">
              <a:latin typeface="Monaco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6C623-D821-B34A-8103-EA78930867AC}"/>
              </a:ext>
            </a:extLst>
          </p:cNvPr>
          <p:cNvSpPr txBox="1"/>
          <p:nvPr/>
        </p:nvSpPr>
        <p:spPr>
          <a:xfrm>
            <a:off x="7398933" y="2386223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ASCII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7ABDD-57AF-A04F-B668-0249ECA904CF}"/>
              </a:ext>
            </a:extLst>
          </p:cNvPr>
          <p:cNvSpPr txBox="1"/>
          <p:nvPr/>
        </p:nvSpPr>
        <p:spPr>
          <a:xfrm>
            <a:off x="6424036" y="3857212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Huffman Encoding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7D7F2-463C-9641-AC47-CCD5C089497C}"/>
              </a:ext>
            </a:extLst>
          </p:cNvPr>
          <p:cNvSpPr txBox="1"/>
          <p:nvPr/>
        </p:nvSpPr>
        <p:spPr>
          <a:xfrm>
            <a:off x="1274199" y="2386223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String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4AC8-29EE-A045-AAC3-ABFDF21C2600}"/>
              </a:ext>
            </a:extLst>
          </p:cNvPr>
          <p:cNvSpPr txBox="1"/>
          <p:nvPr/>
        </p:nvSpPr>
        <p:spPr>
          <a:xfrm>
            <a:off x="2081539" y="4427142"/>
            <a:ext cx="9696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11 101 101 100 0111 0110 11 0101 0111 0100 0011 100 11 0010 0001 0000</a:t>
            </a:r>
          </a:p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(54 bits)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6474A-8C00-7F42-A4EC-97B0868BBEFD}"/>
                  </a:ext>
                </a:extLst>
              </p:cNvPr>
              <p:cNvSpPr txBox="1"/>
              <p:nvPr/>
            </p:nvSpPr>
            <p:spPr>
              <a:xfrm>
                <a:off x="5299327" y="5321969"/>
                <a:ext cx="1872051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L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den>
                      </m:f>
                      <m:r>
                        <a:rPr lang="en-NL" sz="2400" i="1" dirty="0" smtClean="0">
                          <a:latin typeface="Cambria Math" panose="02040503050406030204" pitchFamily="18" charset="0"/>
                        </a:rPr>
                        <m:t> &lt; 0.4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6474A-8C00-7F42-A4EC-97B0868B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327" y="5321969"/>
                <a:ext cx="1872051" cy="793679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3792D1E-E776-EA47-BA3E-6B116EED821E}"/>
              </a:ext>
            </a:extLst>
          </p:cNvPr>
          <p:cNvSpPr/>
          <p:nvPr/>
        </p:nvSpPr>
        <p:spPr>
          <a:xfrm>
            <a:off x="419100" y="5427508"/>
            <a:ext cx="4880227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Less than half the original size!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57BC9-2B4A-8B41-ADFC-935E7AE5A85F}"/>
              </a:ext>
            </a:extLst>
          </p:cNvPr>
          <p:cNvSpPr/>
          <p:nvPr/>
        </p:nvSpPr>
        <p:spPr>
          <a:xfrm>
            <a:off x="5500914" y="663938"/>
            <a:ext cx="6379028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Prefix code: no code word is prefix of other code word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0D092-2C05-474E-8025-A1B922019875}"/>
              </a:ext>
            </a:extLst>
          </p:cNvPr>
          <p:cNvSpPr/>
          <p:nvPr/>
        </p:nvSpPr>
        <p:spPr>
          <a:xfrm>
            <a:off x="5500913" y="1268143"/>
            <a:ext cx="6384907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is this useful?</a:t>
            </a:r>
          </a:p>
        </p:txBody>
      </p:sp>
    </p:spTree>
    <p:extLst>
      <p:ext uri="{BB962C8B-B14F-4D97-AF65-F5344CB8AC3E}">
        <p14:creationId xmlns:p14="http://schemas.microsoft.com/office/powerpoint/2010/main" val="30200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4" grpId="0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1F2DB-5C60-3240-BA83-5AAE2F2D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Huffman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CDD02-3CEE-504E-A147-079B3BF6F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976" y="3757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“application layer”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4DCBC-150E-9443-9462-CEDC4E0E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06738-7C4A-0445-ABF6-2B59E37B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51</a:t>
            </a:fld>
            <a:endParaRPr lang="LID4096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05C3F4-BDB8-BF47-9A18-A94B4F3DCC67}"/>
              </a:ext>
            </a:extLst>
          </p:cNvPr>
          <p:cNvGrpSpPr/>
          <p:nvPr/>
        </p:nvGrpSpPr>
        <p:grpSpPr>
          <a:xfrm>
            <a:off x="974224" y="5279850"/>
            <a:ext cx="809686" cy="508000"/>
            <a:chOff x="1157002" y="5123544"/>
            <a:chExt cx="809686" cy="508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8192BD-42A1-5040-A992-E2C064931A6E}"/>
                </a:ext>
              </a:extLst>
            </p:cNvPr>
            <p:cNvSpPr/>
            <p:nvPr/>
          </p:nvSpPr>
          <p:spPr>
            <a:xfrm>
              <a:off x="1458688" y="5123544"/>
              <a:ext cx="508000" cy="508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NL" sz="3600" dirty="0"/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A0AFAD-3852-D442-8AEC-28F020EFCD9D}"/>
                </a:ext>
              </a:extLst>
            </p:cNvPr>
            <p:cNvSpPr txBox="1"/>
            <p:nvPr/>
          </p:nvSpPr>
          <p:spPr>
            <a:xfrm>
              <a:off x="1157002" y="51928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9D534-E99B-2D4E-B757-15611977DBD5}"/>
              </a:ext>
            </a:extLst>
          </p:cNvPr>
          <p:cNvGrpSpPr/>
          <p:nvPr/>
        </p:nvGrpSpPr>
        <p:grpSpPr>
          <a:xfrm>
            <a:off x="10896088" y="187358"/>
            <a:ext cx="809686" cy="508000"/>
            <a:chOff x="1157002" y="5123544"/>
            <a:chExt cx="809686" cy="50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84DC31-D8E9-744E-BB9F-8838A5176DF7}"/>
                </a:ext>
              </a:extLst>
            </p:cNvPr>
            <p:cNvSpPr/>
            <p:nvPr/>
          </p:nvSpPr>
          <p:spPr>
            <a:xfrm>
              <a:off x="1458688" y="5123544"/>
              <a:ext cx="508000" cy="508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NL" sz="36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C4708E-943B-484A-8FBD-F47D9337FFE1}"/>
                </a:ext>
              </a:extLst>
            </p:cNvPr>
            <p:cNvSpPr txBox="1"/>
            <p:nvPr/>
          </p:nvSpPr>
          <p:spPr>
            <a:xfrm>
              <a:off x="1157002" y="51928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19B6AA-68B5-4B48-9EB0-2554B4A8572B}"/>
              </a:ext>
            </a:extLst>
          </p:cNvPr>
          <p:cNvSpPr txBox="1"/>
          <p:nvPr/>
        </p:nvSpPr>
        <p:spPr>
          <a:xfrm>
            <a:off x="11024093" y="899886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symbol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EEC09-9144-D44A-B9E4-62FCFF604E7E}"/>
              </a:ext>
            </a:extLst>
          </p:cNvPr>
          <p:cNvSpPr txBox="1"/>
          <p:nvPr/>
        </p:nvSpPr>
        <p:spPr>
          <a:xfrm>
            <a:off x="9916300" y="899886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frequency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589FD3-65B6-AB49-926B-9468C625CA01}"/>
              </a:ext>
            </a:extLst>
          </p:cNvPr>
          <p:cNvCxnSpPr>
            <a:stCxn id="12" idx="0"/>
            <a:endCxn id="10" idx="4"/>
          </p:cNvCxnSpPr>
          <p:nvPr/>
        </p:nvCxnSpPr>
        <p:spPr>
          <a:xfrm flipV="1">
            <a:off x="11451774" y="695358"/>
            <a:ext cx="0" cy="20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78BA26-D657-D84C-850F-9A43408F6951}"/>
              </a:ext>
            </a:extLst>
          </p:cNvPr>
          <p:cNvCxnSpPr>
            <a:stCxn id="13" idx="0"/>
          </p:cNvCxnSpPr>
          <p:nvPr/>
        </p:nvCxnSpPr>
        <p:spPr>
          <a:xfrm flipV="1">
            <a:off x="10481616" y="566057"/>
            <a:ext cx="414472" cy="3338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536CEA2-B100-4942-81DB-704A1F3C77AE}"/>
              </a:ext>
            </a:extLst>
          </p:cNvPr>
          <p:cNvGrpSpPr/>
          <p:nvPr/>
        </p:nvGrpSpPr>
        <p:grpSpPr>
          <a:xfrm>
            <a:off x="1931150" y="5279850"/>
            <a:ext cx="9422022" cy="508000"/>
            <a:chOff x="1931150" y="5279850"/>
            <a:chExt cx="9422022" cy="50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9647B0-899E-D24C-9134-451F0F7C50F1}"/>
                </a:ext>
              </a:extLst>
            </p:cNvPr>
            <p:cNvGrpSpPr/>
            <p:nvPr/>
          </p:nvGrpSpPr>
          <p:grpSpPr>
            <a:xfrm>
              <a:off x="1931150" y="5279850"/>
              <a:ext cx="809686" cy="508000"/>
              <a:chOff x="1157002" y="5123544"/>
              <a:chExt cx="809686" cy="508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69BBD65-6BC6-DE4A-BFBD-8B989D802CF6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39BCDE-C040-E944-AA74-435E00CDF68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FC1BC6-6C1B-B142-BD3C-BFAC90FD6FB6}"/>
                </a:ext>
              </a:extLst>
            </p:cNvPr>
            <p:cNvGrpSpPr/>
            <p:nvPr/>
          </p:nvGrpSpPr>
          <p:grpSpPr>
            <a:xfrm>
              <a:off x="2888076" y="5279850"/>
              <a:ext cx="809686" cy="508000"/>
              <a:chOff x="1157002" y="5123544"/>
              <a:chExt cx="809686" cy="508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EB9138B-7070-4549-BFF3-9606A51F0FFE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0E4DDC-5476-194F-91F3-C54944978715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45F4980-6D00-0B4D-A261-2E54F2E5246C}"/>
                </a:ext>
              </a:extLst>
            </p:cNvPr>
            <p:cNvGrpSpPr/>
            <p:nvPr/>
          </p:nvGrpSpPr>
          <p:grpSpPr>
            <a:xfrm>
              <a:off x="3845002" y="5279850"/>
              <a:ext cx="809686" cy="508000"/>
              <a:chOff x="1157002" y="5123544"/>
              <a:chExt cx="809686" cy="508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1F0688-F7C5-7F45-A522-814498BDE9CB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i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192B0B-E925-7B4B-B763-A0FB71AD7361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B84EEA-F3F7-0949-81C4-93757C428BA7}"/>
                </a:ext>
              </a:extLst>
            </p:cNvPr>
            <p:cNvGrpSpPr/>
            <p:nvPr/>
          </p:nvGrpSpPr>
          <p:grpSpPr>
            <a:xfrm>
              <a:off x="4801928" y="5279850"/>
              <a:ext cx="809686" cy="508000"/>
              <a:chOff x="1157002" y="5123544"/>
              <a:chExt cx="809686" cy="508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F943A03-D38A-DF44-B039-9D91D83E1D5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008DC1-ADC6-6849-B738-B1A0FA91B941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A93DEE9-CAAD-E942-9781-1B84092EE097}"/>
                </a:ext>
              </a:extLst>
            </p:cNvPr>
            <p:cNvGrpSpPr/>
            <p:nvPr/>
          </p:nvGrpSpPr>
          <p:grpSpPr>
            <a:xfrm>
              <a:off x="5758854" y="5279850"/>
              <a:ext cx="809686" cy="508000"/>
              <a:chOff x="1157002" y="5123544"/>
              <a:chExt cx="809686" cy="508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641ECAC-4730-1249-A8CA-3177D0EAF16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789D04-FF77-0D46-AA49-28D67816B43E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48A725-DDEE-4E48-8AA4-014BDF1820BF}"/>
                </a:ext>
              </a:extLst>
            </p:cNvPr>
            <p:cNvGrpSpPr/>
            <p:nvPr/>
          </p:nvGrpSpPr>
          <p:grpSpPr>
            <a:xfrm>
              <a:off x="6715780" y="5279850"/>
              <a:ext cx="809686" cy="508000"/>
              <a:chOff x="1157002" y="5123544"/>
              <a:chExt cx="809686" cy="5080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91B3E5C-8B9F-AB48-A946-8BFB53926DD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o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085748-941D-CF4E-BBA1-378CB898114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051B27-3313-1A43-9D2F-C184EFFB9AB5}"/>
                </a:ext>
              </a:extLst>
            </p:cNvPr>
            <p:cNvGrpSpPr/>
            <p:nvPr/>
          </p:nvGrpSpPr>
          <p:grpSpPr>
            <a:xfrm>
              <a:off x="7672706" y="5279850"/>
              <a:ext cx="809686" cy="508000"/>
              <a:chOff x="1157002" y="5123544"/>
              <a:chExt cx="809686" cy="508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A8125CA-A336-1047-BDFA-37C381CB26E3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124982-CA1F-C34A-B5B3-4599BD726AEA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E48A8E-48C2-C44A-9CAC-8FEBAD6AA4A7}"/>
                </a:ext>
              </a:extLst>
            </p:cNvPr>
            <p:cNvGrpSpPr/>
            <p:nvPr/>
          </p:nvGrpSpPr>
          <p:grpSpPr>
            <a:xfrm>
              <a:off x="8629632" y="5279850"/>
              <a:ext cx="809686" cy="508000"/>
              <a:chOff x="1157002" y="5123544"/>
              <a:chExt cx="809686" cy="508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2C00839-F32F-F54A-92D3-95156B614316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8BDADF6-1E63-1843-8A46-65915713AD6D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FDBEC2-2AFD-D845-B23A-62253FFD4FF2}"/>
                </a:ext>
              </a:extLst>
            </p:cNvPr>
            <p:cNvGrpSpPr/>
            <p:nvPr/>
          </p:nvGrpSpPr>
          <p:grpSpPr>
            <a:xfrm>
              <a:off x="9586558" y="5279850"/>
              <a:ext cx="809686" cy="508000"/>
              <a:chOff x="1157002" y="5123544"/>
              <a:chExt cx="809686" cy="508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2C90E67-E0EA-9341-9826-3EF9FB056A20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3458CA-506B-2949-8B9B-5B0316B7BFAD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138C76C-15B2-2241-BFA7-7F1B614F1CC0}"/>
                </a:ext>
              </a:extLst>
            </p:cNvPr>
            <p:cNvGrpSpPr/>
            <p:nvPr/>
          </p:nvGrpSpPr>
          <p:grpSpPr>
            <a:xfrm>
              <a:off x="10543486" y="5279850"/>
              <a:ext cx="809686" cy="508000"/>
              <a:chOff x="1157002" y="5123544"/>
              <a:chExt cx="809686" cy="5080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76F9E61-17BA-6444-A3CA-2FDE72EACD4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r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A704B7-625D-F04B-9CAF-A1FD87F4F96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5B06051-B2BE-4748-A29D-2AE5FEA070CD}"/>
              </a:ext>
            </a:extLst>
          </p:cNvPr>
          <p:cNvSpPr txBox="1"/>
          <p:nvPr/>
        </p:nvSpPr>
        <p:spPr>
          <a:xfrm>
            <a:off x="217447" y="1499367"/>
            <a:ext cx="26706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Form a tree by select the two smallest nodes, and combining them into a new node, until only the root is left.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E9BCA6F-B04C-724A-AB31-11B673E7A5C3}"/>
              </a:ext>
            </a:extLst>
          </p:cNvPr>
          <p:cNvGrpSpPr/>
          <p:nvPr/>
        </p:nvGrpSpPr>
        <p:grpSpPr>
          <a:xfrm>
            <a:off x="10065022" y="4341692"/>
            <a:ext cx="1034150" cy="938158"/>
            <a:chOff x="10065022" y="4341692"/>
            <a:chExt cx="1034150" cy="93815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CB64863-1E50-F241-9E98-2E2401239187}"/>
                </a:ext>
              </a:extLst>
            </p:cNvPr>
            <p:cNvGrpSpPr/>
            <p:nvPr/>
          </p:nvGrpSpPr>
          <p:grpSpPr>
            <a:xfrm>
              <a:off x="10065022" y="4341692"/>
              <a:ext cx="809686" cy="508000"/>
              <a:chOff x="1157002" y="5123544"/>
              <a:chExt cx="809686" cy="5080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7675E5C-EA76-854F-B9D7-F5AFA1EA798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DDCADA8-C83C-0846-A8A3-5B5535F58B5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63D6705-38D2-DC47-83AC-3C384D8F64A0}"/>
                </a:ext>
              </a:extLst>
            </p:cNvPr>
            <p:cNvCxnSpPr>
              <a:cxnSpLocks/>
              <a:stCxn id="43" idx="0"/>
              <a:endCxn id="50" idx="3"/>
            </p:cNvCxnSpPr>
            <p:nvPr/>
          </p:nvCxnSpPr>
          <p:spPr>
            <a:xfrm flipV="1">
              <a:off x="10142244" y="4775297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AA1A4-B57C-5E4C-B65B-DDC3094C2408}"/>
                </a:ext>
              </a:extLst>
            </p:cNvPr>
            <p:cNvCxnSpPr>
              <a:cxnSpLocks/>
              <a:stCxn id="46" idx="0"/>
              <a:endCxn id="50" idx="5"/>
            </p:cNvCxnSpPr>
            <p:nvPr/>
          </p:nvCxnSpPr>
          <p:spPr>
            <a:xfrm flipH="1" flipV="1">
              <a:off x="10800313" y="4775297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84E2D8F-F7BC-D74F-A6C9-5908E2CB5CEB}"/>
              </a:ext>
            </a:extLst>
          </p:cNvPr>
          <p:cNvGrpSpPr/>
          <p:nvPr/>
        </p:nvGrpSpPr>
        <p:grpSpPr>
          <a:xfrm>
            <a:off x="8121632" y="4388016"/>
            <a:ext cx="1063686" cy="891834"/>
            <a:chOff x="8121632" y="4388016"/>
            <a:chExt cx="1063686" cy="89183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94FBC55-B54E-EF48-A2A3-D7FC8FC6F6FA}"/>
                </a:ext>
              </a:extLst>
            </p:cNvPr>
            <p:cNvGrpSpPr/>
            <p:nvPr/>
          </p:nvGrpSpPr>
          <p:grpSpPr>
            <a:xfrm>
              <a:off x="8121632" y="4388016"/>
              <a:ext cx="809686" cy="508000"/>
              <a:chOff x="1157002" y="5123544"/>
              <a:chExt cx="809686" cy="50800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B40E829-B35E-5445-A04D-0CF48D78C89E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3D6214F-CC6C-1145-A2D2-54691081C325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5C20D5B-9B77-0F4F-8213-A6A0DBD4CE38}"/>
                </a:ext>
              </a:extLst>
            </p:cNvPr>
            <p:cNvCxnSpPr>
              <a:cxnSpLocks/>
              <a:stCxn id="37" idx="0"/>
              <a:endCxn id="59" idx="3"/>
            </p:cNvCxnSpPr>
            <p:nvPr/>
          </p:nvCxnSpPr>
          <p:spPr>
            <a:xfrm flipV="1">
              <a:off x="8228392" y="4821621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98532BC-A24F-7745-A888-43D36D9880E1}"/>
                </a:ext>
              </a:extLst>
            </p:cNvPr>
            <p:cNvCxnSpPr>
              <a:cxnSpLocks/>
              <a:stCxn id="40" idx="0"/>
              <a:endCxn id="59" idx="5"/>
            </p:cNvCxnSpPr>
            <p:nvPr/>
          </p:nvCxnSpPr>
          <p:spPr>
            <a:xfrm flipH="1" flipV="1">
              <a:off x="8856923" y="4821621"/>
              <a:ext cx="328395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744727C-1165-EA43-8A64-7E09AAC5CA86}"/>
              </a:ext>
            </a:extLst>
          </p:cNvPr>
          <p:cNvGrpSpPr/>
          <p:nvPr/>
        </p:nvGrpSpPr>
        <p:grpSpPr>
          <a:xfrm>
            <a:off x="6220931" y="4413334"/>
            <a:ext cx="1050535" cy="891834"/>
            <a:chOff x="6220931" y="4413334"/>
            <a:chExt cx="1050535" cy="89183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B8F9246-DB26-5A4F-826B-28C4FD362C80}"/>
                </a:ext>
              </a:extLst>
            </p:cNvPr>
            <p:cNvGrpSpPr/>
            <p:nvPr/>
          </p:nvGrpSpPr>
          <p:grpSpPr>
            <a:xfrm>
              <a:off x="6220931" y="4413334"/>
              <a:ext cx="809686" cy="508000"/>
              <a:chOff x="1157002" y="5123544"/>
              <a:chExt cx="809686" cy="5080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14206CC-63B0-5347-B499-ED9C8EC9E5C4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284E383-F9EF-CF4C-9271-3109783D5683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D196096-A2CB-D04A-8874-ECDC8545251A}"/>
                </a:ext>
              </a:extLst>
            </p:cNvPr>
            <p:cNvCxnSpPr>
              <a:cxnSpLocks/>
              <a:endCxn id="68" idx="3"/>
            </p:cNvCxnSpPr>
            <p:nvPr/>
          </p:nvCxnSpPr>
          <p:spPr>
            <a:xfrm flipV="1">
              <a:off x="6327691" y="4846939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070028F-34F9-A24B-8396-5ED960ED380F}"/>
                </a:ext>
              </a:extLst>
            </p:cNvPr>
            <p:cNvCxnSpPr>
              <a:cxnSpLocks/>
              <a:stCxn id="34" idx="0"/>
              <a:endCxn id="68" idx="5"/>
            </p:cNvCxnSpPr>
            <p:nvPr/>
          </p:nvCxnSpPr>
          <p:spPr>
            <a:xfrm flipH="1" flipV="1">
              <a:off x="6956222" y="4846939"/>
              <a:ext cx="315244" cy="4329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DABB504-895C-0241-8D6E-690BB16D7BBD}"/>
              </a:ext>
            </a:extLst>
          </p:cNvPr>
          <p:cNvGrpSpPr/>
          <p:nvPr/>
        </p:nvGrpSpPr>
        <p:grpSpPr>
          <a:xfrm>
            <a:off x="4319812" y="4390894"/>
            <a:ext cx="1063686" cy="891834"/>
            <a:chOff x="4319812" y="4390894"/>
            <a:chExt cx="1063686" cy="89183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17F59EF-A98A-954F-8528-3A041F4C2299}"/>
                </a:ext>
              </a:extLst>
            </p:cNvPr>
            <p:cNvGrpSpPr/>
            <p:nvPr/>
          </p:nvGrpSpPr>
          <p:grpSpPr>
            <a:xfrm>
              <a:off x="4319812" y="4390894"/>
              <a:ext cx="809686" cy="508000"/>
              <a:chOff x="1157002" y="5123544"/>
              <a:chExt cx="809686" cy="508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49887AA-1C41-7443-A030-5C8307C1DB4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69EB63B-AE2E-F643-9F46-E6D322EE2C09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3</a:t>
                </a: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4B40719-A790-094D-9DC2-2F8AD5B29454}"/>
                </a:ext>
              </a:extLst>
            </p:cNvPr>
            <p:cNvCxnSpPr>
              <a:cxnSpLocks/>
              <a:endCxn id="73" idx="3"/>
            </p:cNvCxnSpPr>
            <p:nvPr/>
          </p:nvCxnSpPr>
          <p:spPr>
            <a:xfrm flipV="1">
              <a:off x="4426572" y="4824499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3A8B05F-8A93-AF4D-B861-8C8349B3EF15}"/>
                </a:ext>
              </a:extLst>
            </p:cNvPr>
            <p:cNvCxnSpPr>
              <a:cxnSpLocks/>
              <a:endCxn id="73" idx="5"/>
            </p:cNvCxnSpPr>
            <p:nvPr/>
          </p:nvCxnSpPr>
          <p:spPr>
            <a:xfrm flipH="1" flipV="1">
              <a:off x="5055103" y="4824499"/>
              <a:ext cx="328395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62E9C28-CCEA-2E48-983E-D72DD1349478}"/>
              </a:ext>
            </a:extLst>
          </p:cNvPr>
          <p:cNvGrpSpPr/>
          <p:nvPr/>
        </p:nvGrpSpPr>
        <p:grpSpPr>
          <a:xfrm>
            <a:off x="8677318" y="3415766"/>
            <a:ext cx="1943390" cy="972250"/>
            <a:chOff x="8677318" y="3415766"/>
            <a:chExt cx="1943390" cy="97225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987A382-4F1E-1343-8998-20EB891FBA82}"/>
                </a:ext>
              </a:extLst>
            </p:cNvPr>
            <p:cNvGrpSpPr/>
            <p:nvPr/>
          </p:nvGrpSpPr>
          <p:grpSpPr>
            <a:xfrm>
              <a:off x="9106614" y="3415766"/>
              <a:ext cx="809686" cy="508000"/>
              <a:chOff x="1157002" y="5123544"/>
              <a:chExt cx="809686" cy="5080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0845FA-BB9C-D045-9407-B240CF55753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BEC1FFE-7857-BB40-B296-83FE7988619F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4</a:t>
                </a:r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285552B-19B8-6B43-8810-04F2462D7E33}"/>
                </a:ext>
              </a:extLst>
            </p:cNvPr>
            <p:cNvCxnSpPr>
              <a:cxnSpLocks/>
              <a:stCxn id="59" idx="0"/>
              <a:endCxn id="78" idx="3"/>
            </p:cNvCxnSpPr>
            <p:nvPr/>
          </p:nvCxnSpPr>
          <p:spPr>
            <a:xfrm flipV="1">
              <a:off x="8677318" y="3849371"/>
              <a:ext cx="805377" cy="53864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18CA60C-3A64-7544-9D7E-2FBEA66473D5}"/>
                </a:ext>
              </a:extLst>
            </p:cNvPr>
            <p:cNvCxnSpPr>
              <a:cxnSpLocks/>
              <a:stCxn id="50" idx="0"/>
              <a:endCxn id="78" idx="5"/>
            </p:cNvCxnSpPr>
            <p:nvPr/>
          </p:nvCxnSpPr>
          <p:spPr>
            <a:xfrm flipH="1" flipV="1">
              <a:off x="9841905" y="3849371"/>
              <a:ext cx="778803" cy="49232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AFFB7C-F987-7842-8C0F-EE07AB1FE9F6}"/>
              </a:ext>
            </a:extLst>
          </p:cNvPr>
          <p:cNvGrpSpPr/>
          <p:nvPr/>
        </p:nvGrpSpPr>
        <p:grpSpPr>
          <a:xfrm>
            <a:off x="2432329" y="4337439"/>
            <a:ext cx="1034150" cy="938158"/>
            <a:chOff x="2432329" y="4337439"/>
            <a:chExt cx="1034150" cy="93815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BE1B082-C8BB-6047-B944-A8C67FA71582}"/>
                </a:ext>
              </a:extLst>
            </p:cNvPr>
            <p:cNvGrpSpPr/>
            <p:nvPr/>
          </p:nvGrpSpPr>
          <p:grpSpPr>
            <a:xfrm>
              <a:off x="2432329" y="4337439"/>
              <a:ext cx="809686" cy="508000"/>
              <a:chOff x="1157002" y="5123544"/>
              <a:chExt cx="809686" cy="5080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D82738E-6B60-CC40-B7BF-EDB0539CEA19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2F56A36-F062-1F45-932D-8BE08DC45FC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4</a:t>
                </a:r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6FC1424-D873-3949-9E9B-0F4E8D6ABF09}"/>
                </a:ext>
              </a:extLst>
            </p:cNvPr>
            <p:cNvCxnSpPr>
              <a:cxnSpLocks/>
              <a:endCxn id="83" idx="3"/>
            </p:cNvCxnSpPr>
            <p:nvPr/>
          </p:nvCxnSpPr>
          <p:spPr>
            <a:xfrm flipV="1">
              <a:off x="2509551" y="4771044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CD862D6-D8B0-3745-941D-3277E11A720A}"/>
                </a:ext>
              </a:extLst>
            </p:cNvPr>
            <p:cNvCxnSpPr>
              <a:cxnSpLocks/>
              <a:endCxn id="83" idx="5"/>
            </p:cNvCxnSpPr>
            <p:nvPr/>
          </p:nvCxnSpPr>
          <p:spPr>
            <a:xfrm flipH="1" flipV="1">
              <a:off x="3167620" y="4771044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BADB3B-79F0-3443-8050-E90464014807}"/>
              </a:ext>
            </a:extLst>
          </p:cNvPr>
          <p:cNvGrpSpPr/>
          <p:nvPr/>
        </p:nvGrpSpPr>
        <p:grpSpPr>
          <a:xfrm>
            <a:off x="4875498" y="3315633"/>
            <a:ext cx="1901119" cy="1097701"/>
            <a:chOff x="4875498" y="3315633"/>
            <a:chExt cx="1901119" cy="109770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CF2C6E3-A8DF-4943-892B-A7CBE337A891}"/>
                </a:ext>
              </a:extLst>
            </p:cNvPr>
            <p:cNvGrpSpPr/>
            <p:nvPr/>
          </p:nvGrpSpPr>
          <p:grpSpPr>
            <a:xfrm>
              <a:off x="5157103" y="3315633"/>
              <a:ext cx="809686" cy="508000"/>
              <a:chOff x="1157002" y="5123544"/>
              <a:chExt cx="809686" cy="5080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A95D853-28A1-B341-9EFB-1E306A87B8A4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7ED0233-9C5B-DC4C-BEB2-56A6A99A5DC4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5</a:t>
                </a:r>
              </a:p>
            </p:txBody>
          </p: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79F3DA8-310A-4845-9FF9-3244D7BABF6B}"/>
                </a:ext>
              </a:extLst>
            </p:cNvPr>
            <p:cNvCxnSpPr>
              <a:cxnSpLocks/>
              <a:stCxn id="73" idx="0"/>
              <a:endCxn id="88" idx="3"/>
            </p:cNvCxnSpPr>
            <p:nvPr/>
          </p:nvCxnSpPr>
          <p:spPr>
            <a:xfrm flipV="1">
              <a:off x="4875498" y="3749238"/>
              <a:ext cx="657686" cy="6416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9166B95-1F1F-2C48-B211-3F139FF21F38}"/>
                </a:ext>
              </a:extLst>
            </p:cNvPr>
            <p:cNvCxnSpPr>
              <a:cxnSpLocks/>
              <a:stCxn id="68" idx="0"/>
              <a:endCxn id="88" idx="5"/>
            </p:cNvCxnSpPr>
            <p:nvPr/>
          </p:nvCxnSpPr>
          <p:spPr>
            <a:xfrm flipH="1" flipV="1">
              <a:off x="5892394" y="3749238"/>
              <a:ext cx="884223" cy="6640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4056E8B-DCDA-5248-9582-B1E845D14D1E}"/>
              </a:ext>
            </a:extLst>
          </p:cNvPr>
          <p:cNvGrpSpPr/>
          <p:nvPr/>
        </p:nvGrpSpPr>
        <p:grpSpPr>
          <a:xfrm>
            <a:off x="1529910" y="3143558"/>
            <a:ext cx="2246484" cy="2136292"/>
            <a:chOff x="1529910" y="3143558"/>
            <a:chExt cx="2246484" cy="2136292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4156A4D-A5CF-1B42-8641-BFF3583DEBBE}"/>
                </a:ext>
              </a:extLst>
            </p:cNvPr>
            <p:cNvGrpSpPr/>
            <p:nvPr/>
          </p:nvGrpSpPr>
          <p:grpSpPr>
            <a:xfrm>
              <a:off x="2966708" y="3143558"/>
              <a:ext cx="809686" cy="508000"/>
              <a:chOff x="1157002" y="5123544"/>
              <a:chExt cx="809686" cy="5080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376C05C-372C-A542-95B0-72C6D270A41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07FDF79-CA81-5D4E-8228-E459034E1FE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7</a:t>
                </a:r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077C779-8E6B-9C45-A12D-9D1496AA2F24}"/>
                </a:ext>
              </a:extLst>
            </p:cNvPr>
            <p:cNvCxnSpPr>
              <a:cxnSpLocks/>
              <a:stCxn id="6" idx="0"/>
              <a:endCxn id="93" idx="3"/>
            </p:cNvCxnSpPr>
            <p:nvPr/>
          </p:nvCxnSpPr>
          <p:spPr>
            <a:xfrm flipV="1">
              <a:off x="1529910" y="3577163"/>
              <a:ext cx="1812879" cy="170268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938F2A1-999A-A34E-9592-76B1F5E21800}"/>
                </a:ext>
              </a:extLst>
            </p:cNvPr>
            <p:cNvCxnSpPr>
              <a:cxnSpLocks/>
              <a:stCxn id="83" idx="0"/>
              <a:endCxn id="93" idx="4"/>
            </p:cNvCxnSpPr>
            <p:nvPr/>
          </p:nvCxnSpPr>
          <p:spPr>
            <a:xfrm flipV="1">
              <a:off x="2988015" y="3651558"/>
              <a:ext cx="534379" cy="6858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30B89ED-E20E-3E43-8FAF-1776D433B51F}"/>
              </a:ext>
            </a:extLst>
          </p:cNvPr>
          <p:cNvGrpSpPr/>
          <p:nvPr/>
        </p:nvGrpSpPr>
        <p:grpSpPr>
          <a:xfrm>
            <a:off x="5712789" y="2534515"/>
            <a:ext cx="3949511" cy="881251"/>
            <a:chOff x="5712789" y="2534515"/>
            <a:chExt cx="3949511" cy="88125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8A63756-0B87-FB46-9E9A-EE4487C74D79}"/>
                </a:ext>
              </a:extLst>
            </p:cNvPr>
            <p:cNvGrpSpPr/>
            <p:nvPr/>
          </p:nvGrpSpPr>
          <p:grpSpPr>
            <a:xfrm>
              <a:off x="7017466" y="2534515"/>
              <a:ext cx="809686" cy="508000"/>
              <a:chOff x="1157002" y="5123544"/>
              <a:chExt cx="809686" cy="5080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E3BB968-7D07-4B4D-8E2D-040A3461DC6C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D6ABCD-A6B5-4A49-99D4-1F91EBB172E8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9</a:t>
                </a:r>
              </a:p>
            </p:txBody>
          </p:sp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072B99E-CB80-B84F-8B23-1B14E1F9DBF1}"/>
                </a:ext>
              </a:extLst>
            </p:cNvPr>
            <p:cNvCxnSpPr>
              <a:cxnSpLocks/>
              <a:stCxn id="88" idx="0"/>
              <a:endCxn id="98" idx="3"/>
            </p:cNvCxnSpPr>
            <p:nvPr/>
          </p:nvCxnSpPr>
          <p:spPr>
            <a:xfrm flipV="1">
              <a:off x="5712789" y="2968120"/>
              <a:ext cx="1680758" cy="3475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2F9C6D5-34F6-794D-8245-FD36657B62F8}"/>
                </a:ext>
              </a:extLst>
            </p:cNvPr>
            <p:cNvCxnSpPr>
              <a:cxnSpLocks/>
              <a:stCxn id="78" idx="0"/>
              <a:endCxn id="98" idx="5"/>
            </p:cNvCxnSpPr>
            <p:nvPr/>
          </p:nvCxnSpPr>
          <p:spPr>
            <a:xfrm flipH="1" flipV="1">
              <a:off x="7752757" y="2968120"/>
              <a:ext cx="1909543" cy="44764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44393A9-C961-724E-9AA4-918DDD2A5DBC}"/>
              </a:ext>
            </a:extLst>
          </p:cNvPr>
          <p:cNvGrpSpPr/>
          <p:nvPr/>
        </p:nvGrpSpPr>
        <p:grpSpPr>
          <a:xfrm>
            <a:off x="3522394" y="1728711"/>
            <a:ext cx="4050758" cy="1414847"/>
            <a:chOff x="3522394" y="1728711"/>
            <a:chExt cx="4050758" cy="141484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F374B18-CE62-8941-93C9-EB094A3AEE70}"/>
                </a:ext>
              </a:extLst>
            </p:cNvPr>
            <p:cNvGrpSpPr/>
            <p:nvPr/>
          </p:nvGrpSpPr>
          <p:grpSpPr>
            <a:xfrm>
              <a:off x="5455950" y="1728711"/>
              <a:ext cx="882256" cy="508000"/>
              <a:chOff x="1084432" y="5123544"/>
              <a:chExt cx="882256" cy="50800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AD2A56A-9B2A-2847-AABE-B7C737B0675D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16F41E6-B9EA-4241-9951-E2E84E287D92}"/>
                  </a:ext>
                </a:extLst>
              </p:cNvPr>
              <p:cNvSpPr txBox="1"/>
              <p:nvPr/>
            </p:nvSpPr>
            <p:spPr>
              <a:xfrm>
                <a:off x="1084432" y="51928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16</a:t>
                </a:r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819C531-5766-5C4E-AC88-4D47817B0E40}"/>
                </a:ext>
              </a:extLst>
            </p:cNvPr>
            <p:cNvCxnSpPr>
              <a:cxnSpLocks/>
              <a:stCxn id="93" idx="0"/>
              <a:endCxn id="103" idx="3"/>
            </p:cNvCxnSpPr>
            <p:nvPr/>
          </p:nvCxnSpPr>
          <p:spPr>
            <a:xfrm flipV="1">
              <a:off x="3522394" y="2162316"/>
              <a:ext cx="2382207" cy="9812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DD7FD4F-A845-1D4D-AF36-46F11FFA374A}"/>
                </a:ext>
              </a:extLst>
            </p:cNvPr>
            <p:cNvCxnSpPr>
              <a:cxnSpLocks/>
              <a:stCxn id="98" idx="0"/>
              <a:endCxn id="103" idx="5"/>
            </p:cNvCxnSpPr>
            <p:nvPr/>
          </p:nvCxnSpPr>
          <p:spPr>
            <a:xfrm flipH="1" flipV="1">
              <a:off x="6263811" y="2162316"/>
              <a:ext cx="1309341" cy="3721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40696D23-7935-834E-8C46-4B8F1139429F}"/>
              </a:ext>
            </a:extLst>
          </p:cNvPr>
          <p:cNvSpPr txBox="1"/>
          <p:nvPr/>
        </p:nvSpPr>
        <p:spPr>
          <a:xfrm>
            <a:off x="4558516" y="20746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5B9BD5"/>
                </a:solidFill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F721578-0DC1-E74C-8951-D87131CCE689}"/>
              </a:ext>
            </a:extLst>
          </p:cNvPr>
          <p:cNvSpPr txBox="1"/>
          <p:nvPr/>
        </p:nvSpPr>
        <p:spPr>
          <a:xfrm>
            <a:off x="6828151" y="19314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5B9BD5"/>
                </a:solidFill>
              </a:rPr>
              <a:t>0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937B733-022D-834D-BAE8-B1BC11E454FD}"/>
              </a:ext>
            </a:extLst>
          </p:cNvPr>
          <p:cNvGrpSpPr/>
          <p:nvPr/>
        </p:nvGrpSpPr>
        <p:grpSpPr>
          <a:xfrm>
            <a:off x="3272649" y="2752998"/>
            <a:ext cx="8080523" cy="2501154"/>
            <a:chOff x="3272649" y="2752998"/>
            <a:chExt cx="8080523" cy="2501154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4A7AACA-FFA5-604B-AE0F-E89D99DC2AE2}"/>
                </a:ext>
              </a:extLst>
            </p:cNvPr>
            <p:cNvSpPr txBox="1"/>
            <p:nvPr/>
          </p:nvSpPr>
          <p:spPr>
            <a:xfrm>
              <a:off x="8599722" y="275299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7D3CDD4-547A-B349-8FC7-39F41888D191}"/>
                </a:ext>
              </a:extLst>
            </p:cNvPr>
            <p:cNvSpPr txBox="1"/>
            <p:nvPr/>
          </p:nvSpPr>
          <p:spPr>
            <a:xfrm>
              <a:off x="10269573" y="367579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4F0B90A-A451-A045-8BE5-9B50B928283C}"/>
                </a:ext>
              </a:extLst>
            </p:cNvPr>
            <p:cNvSpPr txBox="1"/>
            <p:nvPr/>
          </p:nvSpPr>
          <p:spPr>
            <a:xfrm>
              <a:off x="11013014" y="473426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7B47990-8947-244E-B04A-D2E297D66292}"/>
                </a:ext>
              </a:extLst>
            </p:cNvPr>
            <p:cNvSpPr txBox="1"/>
            <p:nvPr/>
          </p:nvSpPr>
          <p:spPr>
            <a:xfrm>
              <a:off x="9091581" y="478401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42EF2E1-A4C6-6640-A563-01AA201352F7}"/>
                </a:ext>
              </a:extLst>
            </p:cNvPr>
            <p:cNvSpPr txBox="1"/>
            <p:nvPr/>
          </p:nvSpPr>
          <p:spPr>
            <a:xfrm>
              <a:off x="7205425" y="476919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2D5CED0-67F8-CF40-B2CD-CDB9847DC716}"/>
                </a:ext>
              </a:extLst>
            </p:cNvPr>
            <p:cNvSpPr txBox="1"/>
            <p:nvPr/>
          </p:nvSpPr>
          <p:spPr>
            <a:xfrm>
              <a:off x="6376451" y="372624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0F34F18-C805-184C-8DDD-089B8A314DC6}"/>
                </a:ext>
              </a:extLst>
            </p:cNvPr>
            <p:cNvSpPr txBox="1"/>
            <p:nvPr/>
          </p:nvSpPr>
          <p:spPr>
            <a:xfrm>
              <a:off x="5310882" y="479248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5D74788-7C57-1841-BBC9-35E03F68935B}"/>
                </a:ext>
              </a:extLst>
            </p:cNvPr>
            <p:cNvSpPr txBox="1"/>
            <p:nvPr/>
          </p:nvSpPr>
          <p:spPr>
            <a:xfrm>
              <a:off x="3401752" y="478401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A118FD2-EC71-444A-BECF-5E8B94E94A81}"/>
                </a:ext>
              </a:extLst>
            </p:cNvPr>
            <p:cNvSpPr txBox="1"/>
            <p:nvPr/>
          </p:nvSpPr>
          <p:spPr>
            <a:xfrm>
              <a:off x="3272649" y="382126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886A59A-9816-2A48-9B6E-00880E6A03F5}"/>
              </a:ext>
            </a:extLst>
          </p:cNvPr>
          <p:cNvGrpSpPr/>
          <p:nvPr/>
        </p:nvGrpSpPr>
        <p:grpSpPr>
          <a:xfrm>
            <a:off x="2133563" y="2724826"/>
            <a:ext cx="8091308" cy="2538339"/>
            <a:chOff x="2133563" y="2724826"/>
            <a:chExt cx="8091308" cy="2538339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184FCF0-B975-2D46-B068-95B47C613B33}"/>
                </a:ext>
              </a:extLst>
            </p:cNvPr>
            <p:cNvSpPr txBox="1"/>
            <p:nvPr/>
          </p:nvSpPr>
          <p:spPr>
            <a:xfrm>
              <a:off x="2133563" y="394117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C3087E4-F1B2-7741-AD5D-8D8A3F42DD03}"/>
                </a:ext>
              </a:extLst>
            </p:cNvPr>
            <p:cNvSpPr txBox="1"/>
            <p:nvPr/>
          </p:nvSpPr>
          <p:spPr>
            <a:xfrm>
              <a:off x="4781962" y="378470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9EE48F9-5356-DB47-B8A8-637A353A02A2}"/>
                </a:ext>
              </a:extLst>
            </p:cNvPr>
            <p:cNvSpPr txBox="1"/>
            <p:nvPr/>
          </p:nvSpPr>
          <p:spPr>
            <a:xfrm>
              <a:off x="4186828" y="48015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38828DE-F649-704F-848F-305B682F35A9}"/>
                </a:ext>
              </a:extLst>
            </p:cNvPr>
            <p:cNvSpPr txBox="1"/>
            <p:nvPr/>
          </p:nvSpPr>
          <p:spPr>
            <a:xfrm>
              <a:off x="6046775" y="477330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B211312-AD62-7B43-85F7-A2D222318FDE}"/>
                </a:ext>
              </a:extLst>
            </p:cNvPr>
            <p:cNvSpPr txBox="1"/>
            <p:nvPr/>
          </p:nvSpPr>
          <p:spPr>
            <a:xfrm>
              <a:off x="2294615" y="479589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BF9A3BB-498E-FC48-9270-4330493E8442}"/>
                </a:ext>
              </a:extLst>
            </p:cNvPr>
            <p:cNvSpPr txBox="1"/>
            <p:nvPr/>
          </p:nvSpPr>
          <p:spPr>
            <a:xfrm>
              <a:off x="7954385" y="475952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A851FF6-80D7-E441-8465-2C3748A15925}"/>
                </a:ext>
              </a:extLst>
            </p:cNvPr>
            <p:cNvSpPr txBox="1"/>
            <p:nvPr/>
          </p:nvSpPr>
          <p:spPr>
            <a:xfrm>
              <a:off x="8680962" y="380898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B12A189-1315-AD4F-BCA2-C1EEC2DC9518}"/>
                </a:ext>
              </a:extLst>
            </p:cNvPr>
            <p:cNvSpPr txBox="1"/>
            <p:nvPr/>
          </p:nvSpPr>
          <p:spPr>
            <a:xfrm>
              <a:off x="6198761" y="272482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602BCD9-A914-0A40-BDB4-B87CE34AB33B}"/>
                </a:ext>
              </a:extLst>
            </p:cNvPr>
            <p:cNvSpPr txBox="1"/>
            <p:nvPr/>
          </p:nvSpPr>
          <p:spPr>
            <a:xfrm>
              <a:off x="9884713" y="475952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190DD8B-38EC-1146-9EF4-E1C13F0C4CEF}"/>
              </a:ext>
            </a:extLst>
          </p:cNvPr>
          <p:cNvSpPr txBox="1"/>
          <p:nvPr/>
        </p:nvSpPr>
        <p:spPr>
          <a:xfrm>
            <a:off x="281995" y="92883"/>
            <a:ext cx="9696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11 101 101 100 0111 0110 11 0101 0111 0100 0011 100 11 0010 0001 0000</a:t>
            </a:r>
          </a:p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(54 bits)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1E00031-F018-454B-97DE-1460B33216A8}"/>
              </a:ext>
            </a:extLst>
          </p:cNvPr>
          <p:cNvSpPr/>
          <p:nvPr/>
        </p:nvSpPr>
        <p:spPr>
          <a:xfrm>
            <a:off x="5182818" y="855808"/>
            <a:ext cx="4327853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Part of JPEG Compression</a:t>
            </a:r>
          </a:p>
        </p:txBody>
      </p:sp>
    </p:spTree>
    <p:extLst>
      <p:ext uri="{BB962C8B-B14F-4D97-AF65-F5344CB8AC3E}">
        <p14:creationId xmlns:p14="http://schemas.microsoft.com/office/powerpoint/2010/main" val="22023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26" grpId="0"/>
      <p:bldP spid="127" grpId="0"/>
      <p:bldP spid="160" grpId="0"/>
      <p:bldP spid="1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27B7-7C6B-564E-A63C-EB9427BB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Networking Challenges for Multimedia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090D8-1350-E74D-AD31-FA588EAE2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01A0D-7BC1-9D42-B735-18312116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395A5-5D62-BE45-BB2A-954B1152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6460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CB8F-9886-4681-9A9B-44487813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</a:t>
            </a:r>
            <a:br>
              <a:rPr lang="en-US" dirty="0"/>
            </a:br>
            <a:r>
              <a:rPr lang="en-US" dirty="0"/>
              <a:t>Streaming stored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8EF68-C468-42FF-9D9A-17E53BB7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How to handle </a:t>
            </a:r>
            <a:r>
              <a:rPr lang="en-US" b="1" i="1" dirty="0"/>
              <a:t>transmission errors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reliable transport (e.g., TCP).</a:t>
            </a:r>
          </a:p>
          <a:p>
            <a:pPr lvl="1"/>
            <a:r>
              <a:rPr lang="en-US" dirty="0"/>
              <a:t>Increases jitter significantly.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b="1" i="1" dirty="0"/>
              <a:t>forward error correction</a:t>
            </a:r>
            <a:br>
              <a:rPr lang="en-US" dirty="0"/>
            </a:br>
            <a:r>
              <a:rPr lang="en-US" dirty="0"/>
              <a:t>(error correction in the application layer).</a:t>
            </a:r>
          </a:p>
          <a:p>
            <a:pPr lvl="1"/>
            <a:r>
              <a:rPr lang="en-US" dirty="0"/>
              <a:t>Increases jitter, decoding complexity, and overhead.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Interleave media</a:t>
            </a:r>
          </a:p>
          <a:p>
            <a:pPr lvl="1"/>
            <a:r>
              <a:rPr lang="en-US" dirty="0"/>
              <a:t>Slightly increases jitter and decoding complexity.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D4D6F-621E-470C-8284-15BB19B1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E9FBB-FACD-4DC8-99EE-2148DAD5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53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C68FF-7A66-4812-982D-7D732A9F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3613"/>
            <a:ext cx="1942965" cy="615593"/>
          </a:xfrm>
          <a:prstGeom prst="rect">
            <a:avLst/>
          </a:prstGeom>
        </p:spPr>
      </p:pic>
      <p:pic>
        <p:nvPicPr>
          <p:cNvPr id="7" name="Picture 6" descr="Image result for netflix logo">
            <a:extLst>
              <a:ext uri="{FF2B5EF4-FFF2-40B4-BE49-F238E27FC236}">
                <a16:creationId xmlns:a16="http://schemas.microsoft.com/office/drawing/2014/main" id="{44275C1C-C92E-4D5C-BDFC-1269C1C3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28" y="457547"/>
            <a:ext cx="1592494" cy="4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CF6D88-A8B7-46D0-92A0-AD0B206FF0B8}"/>
                  </a:ext>
                </a:extLst>
              </p:cNvPr>
              <p:cNvSpPr/>
              <p:nvPr/>
            </p:nvSpPr>
            <p:spPr>
              <a:xfrm>
                <a:off x="4928675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CF6D88-A8B7-46D0-92A0-AD0B206FF0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675" y="4312770"/>
                <a:ext cx="338538" cy="338538"/>
              </a:xfrm>
              <a:prstGeom prst="rect">
                <a:avLst/>
              </a:prstGeom>
              <a:blipFill>
                <a:blip r:embed="rId5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96147D-C07A-4448-BF96-0261DDE08EB2}"/>
                  </a:ext>
                </a:extLst>
              </p:cNvPr>
              <p:cNvSpPr/>
              <p:nvPr/>
            </p:nvSpPr>
            <p:spPr>
              <a:xfrm>
                <a:off x="5427703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96147D-C07A-4448-BF96-0261DDE08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703" y="4312770"/>
                <a:ext cx="338538" cy="338538"/>
              </a:xfrm>
              <a:prstGeom prst="rect">
                <a:avLst/>
              </a:prstGeom>
              <a:blipFill>
                <a:blip r:embed="rId6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6F810-32CE-4706-918F-5993365CBB9B}"/>
                  </a:ext>
                </a:extLst>
              </p:cNvPr>
              <p:cNvSpPr/>
              <p:nvPr/>
            </p:nvSpPr>
            <p:spPr>
              <a:xfrm>
                <a:off x="5926731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6F810-32CE-4706-918F-5993365CB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731" y="4312770"/>
                <a:ext cx="338538" cy="338538"/>
              </a:xfrm>
              <a:prstGeom prst="rect">
                <a:avLst/>
              </a:prstGeom>
              <a:blipFill>
                <a:blip r:embed="rId7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8C37B3-B1DB-4FD3-B19D-D46C5B7ACA79}"/>
                  </a:ext>
                </a:extLst>
              </p:cNvPr>
              <p:cNvSpPr/>
              <p:nvPr/>
            </p:nvSpPr>
            <p:spPr>
              <a:xfrm>
                <a:off x="6425759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8C37B3-B1DB-4FD3-B19D-D46C5B7AC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759" y="4312770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2EF06BF-CA2F-4505-A2F1-E522F6337E96}"/>
                  </a:ext>
                </a:extLst>
              </p:cNvPr>
              <p:cNvSpPr/>
              <p:nvPr/>
            </p:nvSpPr>
            <p:spPr>
              <a:xfrm>
                <a:off x="6924787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2EF06BF-CA2F-4505-A2F1-E522F633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787" y="4312770"/>
                <a:ext cx="338538" cy="3385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85F954C-8688-47CC-8278-3E312FB4F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1252" y="4312771"/>
            <a:ext cx="631936" cy="816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644C8C-942E-4710-B27B-F62266472E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812" y="4242935"/>
            <a:ext cx="816746" cy="8167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2CE4FF-C602-4816-821E-DD8A0E6B3D39}"/>
              </a:ext>
            </a:extLst>
          </p:cNvPr>
          <p:cNvCxnSpPr/>
          <p:nvPr/>
        </p:nvCxnSpPr>
        <p:spPr>
          <a:xfrm flipH="1">
            <a:off x="3861149" y="4870942"/>
            <a:ext cx="473186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1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777EB98-716C-4EA7-A9FE-3E6EE2D22949}"/>
              </a:ext>
            </a:extLst>
          </p:cNvPr>
          <p:cNvSpPr/>
          <p:nvPr/>
        </p:nvSpPr>
        <p:spPr>
          <a:xfrm>
            <a:off x="1043933" y="1690690"/>
            <a:ext cx="4957436" cy="4595799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Playback on user’s machine</a:t>
            </a:r>
            <a:endParaRPr lang="LID4096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E40F3DB-397A-4A60-8195-0AF75F34ED40}"/>
              </a:ext>
            </a:extLst>
          </p:cNvPr>
          <p:cNvSpPr/>
          <p:nvPr/>
        </p:nvSpPr>
        <p:spPr>
          <a:xfrm>
            <a:off x="6018437" y="1690690"/>
            <a:ext cx="3418641" cy="45957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Network</a:t>
            </a:r>
            <a:endParaRPr lang="LID4096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E60AE3D-E142-4C1F-A0EE-F1FF0E175BD0}"/>
              </a:ext>
            </a:extLst>
          </p:cNvPr>
          <p:cNvSpPr/>
          <p:nvPr/>
        </p:nvSpPr>
        <p:spPr>
          <a:xfrm>
            <a:off x="9448863" y="1690690"/>
            <a:ext cx="1317750" cy="4595799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Server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9FAC7-0B19-4E08-B414-DE4DED78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errors by</a:t>
            </a:r>
            <a:br>
              <a:rPr lang="en-US" dirty="0"/>
            </a:br>
            <a:r>
              <a:rPr lang="en-US" dirty="0"/>
              <a:t>interleaving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6ACF-4215-43FE-9B98-5327162A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Normal scenario.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Transmission errors.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Transmission errors in interleaved media.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0A930-9125-4FCE-A164-48430DE6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E2C61-7B2C-43E8-BA08-30F7BB8A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54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5C333D-E651-47A4-A766-8ED4C1AC7BB7}"/>
                  </a:ext>
                </a:extLst>
              </p:cNvPr>
              <p:cNvSpPr/>
              <p:nvPr/>
            </p:nvSpPr>
            <p:spPr>
              <a:xfrm>
                <a:off x="625291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5C333D-E651-47A4-A766-8ED4C1AC7B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2387253"/>
                <a:ext cx="338538" cy="338538"/>
              </a:xfrm>
              <a:prstGeom prst="rect">
                <a:avLst/>
              </a:prstGeom>
              <a:blipFill>
                <a:blip r:embed="rId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4D20C96-45CF-4EC1-95CD-3953FFA8FCB9}"/>
                  </a:ext>
                </a:extLst>
              </p:cNvPr>
              <p:cNvSpPr/>
              <p:nvPr/>
            </p:nvSpPr>
            <p:spPr>
              <a:xfrm>
                <a:off x="6751942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4D20C96-45CF-4EC1-95CD-3953FFA8F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2387253"/>
                <a:ext cx="338538" cy="338538"/>
              </a:xfrm>
              <a:prstGeom prst="rect">
                <a:avLst/>
              </a:prstGeom>
              <a:blipFill>
                <a:blip r:embed="rId4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5B2E34-8CAA-4CFA-A6C0-F5D0D7727D48}"/>
                  </a:ext>
                </a:extLst>
              </p:cNvPr>
              <p:cNvSpPr/>
              <p:nvPr/>
            </p:nvSpPr>
            <p:spPr>
              <a:xfrm>
                <a:off x="7250970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5B2E34-8CAA-4CFA-A6C0-F5D0D7727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2387253"/>
                <a:ext cx="338538" cy="338538"/>
              </a:xfrm>
              <a:prstGeom prst="rect">
                <a:avLst/>
              </a:prstGeom>
              <a:blipFill>
                <a:blip r:embed="rId5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AA1288-E4B2-47CD-8CF3-60273DA4E915}"/>
                  </a:ext>
                </a:extLst>
              </p:cNvPr>
              <p:cNvSpPr/>
              <p:nvPr/>
            </p:nvSpPr>
            <p:spPr>
              <a:xfrm>
                <a:off x="7749998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AA1288-E4B2-47CD-8CF3-60273DA4E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2387253"/>
                <a:ext cx="338538" cy="338538"/>
              </a:xfrm>
              <a:prstGeom prst="rect">
                <a:avLst/>
              </a:prstGeom>
              <a:blipFill>
                <a:blip r:embed="rId6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36C335C-3973-4C9E-800D-D87B6DB71706}"/>
                  </a:ext>
                </a:extLst>
              </p:cNvPr>
              <p:cNvSpPr/>
              <p:nvPr/>
            </p:nvSpPr>
            <p:spPr>
              <a:xfrm>
                <a:off x="824902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36C335C-3973-4C9E-800D-D87B6DB71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2387253"/>
                <a:ext cx="338538" cy="338538"/>
              </a:xfrm>
              <a:prstGeom prst="rect">
                <a:avLst/>
              </a:prstGeom>
              <a:blipFill>
                <a:blip r:embed="rId7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DBC049-6D85-4C92-B6D0-43ECF5FC4120}"/>
                  </a:ext>
                </a:extLst>
              </p:cNvPr>
              <p:cNvSpPr/>
              <p:nvPr/>
            </p:nvSpPr>
            <p:spPr>
              <a:xfrm>
                <a:off x="874805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DBC049-6D85-4C92-B6D0-43ECF5FC4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2387253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7C376206-4DD1-476B-BE39-09D229F3EF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2288381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66C7A1-5D85-441F-90DD-0A25ADCEC782}"/>
                  </a:ext>
                </a:extLst>
              </p:cNvPr>
              <p:cNvSpPr/>
              <p:nvPr/>
            </p:nvSpPr>
            <p:spPr>
              <a:xfrm>
                <a:off x="284567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66C7A1-5D85-441F-90DD-0A25ADCEC7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2387253"/>
                <a:ext cx="338538" cy="338538"/>
              </a:xfrm>
              <a:prstGeom prst="rect">
                <a:avLst/>
              </a:prstGeom>
              <a:blipFill>
                <a:blip r:embed="rId1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A5E31C7-6753-4A7A-87D1-CA5DB55D4930}"/>
                  </a:ext>
                </a:extLst>
              </p:cNvPr>
              <p:cNvSpPr/>
              <p:nvPr/>
            </p:nvSpPr>
            <p:spPr>
              <a:xfrm>
                <a:off x="334470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A5E31C7-6753-4A7A-87D1-CA5DB55D4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04" y="2387253"/>
                <a:ext cx="338538" cy="338538"/>
              </a:xfrm>
              <a:prstGeom prst="rect">
                <a:avLst/>
              </a:prstGeom>
              <a:blipFill>
                <a:blip r:embed="rId11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15BED9-4B29-4BAB-AC68-7BA9AFD81AF3}"/>
                  </a:ext>
                </a:extLst>
              </p:cNvPr>
              <p:cNvSpPr/>
              <p:nvPr/>
            </p:nvSpPr>
            <p:spPr>
              <a:xfrm>
                <a:off x="3843732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15BED9-4B29-4BAB-AC68-7BA9AFD8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732" y="2387253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7D887E7-A89F-4375-AD91-468695C2D92D}"/>
                  </a:ext>
                </a:extLst>
              </p:cNvPr>
              <p:cNvSpPr/>
              <p:nvPr/>
            </p:nvSpPr>
            <p:spPr>
              <a:xfrm>
                <a:off x="4342760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7D887E7-A89F-4375-AD91-468695C2D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60" y="2387253"/>
                <a:ext cx="338538" cy="338538"/>
              </a:xfrm>
              <a:prstGeom prst="rect">
                <a:avLst/>
              </a:prstGeom>
              <a:blipFill>
                <a:blip r:embed="rId13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FEDD765-3126-46B9-AD2D-14F69EE5E4E6}"/>
                  </a:ext>
                </a:extLst>
              </p:cNvPr>
              <p:cNvSpPr/>
              <p:nvPr/>
            </p:nvSpPr>
            <p:spPr>
              <a:xfrm>
                <a:off x="4841788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FEDD765-3126-46B9-AD2D-14F69EE5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88" y="2387253"/>
                <a:ext cx="338538" cy="338538"/>
              </a:xfrm>
              <a:prstGeom prst="rect">
                <a:avLst/>
              </a:prstGeom>
              <a:blipFill>
                <a:blip r:embed="rId1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419BB3-89CA-4249-A862-7499D409DA5B}"/>
                  </a:ext>
                </a:extLst>
              </p:cNvPr>
              <p:cNvSpPr/>
              <p:nvPr/>
            </p:nvSpPr>
            <p:spPr>
              <a:xfrm>
                <a:off x="534081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419BB3-89CA-4249-A862-7499D409D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2387253"/>
                <a:ext cx="338538" cy="338538"/>
              </a:xfrm>
              <a:prstGeom prst="rect">
                <a:avLst/>
              </a:prstGeom>
              <a:blipFill>
                <a:blip r:embed="rId1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EA1E548E-AC1C-4A42-9C2B-3B9E9549D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2288381"/>
            <a:ext cx="536282" cy="53628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1A4DCC-BC09-45E8-84A5-932271D2C154}"/>
              </a:ext>
            </a:extLst>
          </p:cNvPr>
          <p:cNvCxnSpPr>
            <a:cxnSpLocks/>
          </p:cNvCxnSpPr>
          <p:nvPr/>
        </p:nvCxnSpPr>
        <p:spPr>
          <a:xfrm flipH="1">
            <a:off x="5804742" y="2556522"/>
            <a:ext cx="3077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A9362A0-7A1E-475D-9093-FB88D8918AA0}"/>
                  </a:ext>
                </a:extLst>
              </p:cNvPr>
              <p:cNvSpPr/>
              <p:nvPr/>
            </p:nvSpPr>
            <p:spPr>
              <a:xfrm>
                <a:off x="6252914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A9362A0-7A1E-475D-9093-FB88D8918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3418663"/>
                <a:ext cx="338538" cy="338538"/>
              </a:xfrm>
              <a:prstGeom prst="rect">
                <a:avLst/>
              </a:prstGeom>
              <a:blipFill>
                <a:blip r:embed="rId17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643098-2ED0-4575-B5A6-D2A09C4C9251}"/>
                  </a:ext>
                </a:extLst>
              </p:cNvPr>
              <p:cNvSpPr/>
              <p:nvPr/>
            </p:nvSpPr>
            <p:spPr>
              <a:xfrm>
                <a:off x="6751942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643098-2ED0-4575-B5A6-D2A09C4C9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3418663"/>
                <a:ext cx="338538" cy="338538"/>
              </a:xfrm>
              <a:prstGeom prst="rect">
                <a:avLst/>
              </a:prstGeom>
              <a:blipFill>
                <a:blip r:embed="rId18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8E236C-FC0A-467B-85B0-944BC1A76785}"/>
                  </a:ext>
                </a:extLst>
              </p:cNvPr>
              <p:cNvSpPr/>
              <p:nvPr/>
            </p:nvSpPr>
            <p:spPr>
              <a:xfrm>
                <a:off x="7250970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8E236C-FC0A-467B-85B0-944BC1A76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3418663"/>
                <a:ext cx="338538" cy="338538"/>
              </a:xfrm>
              <a:prstGeom prst="rect">
                <a:avLst/>
              </a:prstGeom>
              <a:blipFill>
                <a:blip r:embed="rId19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C91F83-DF71-48A1-BE5D-31981BC2FD43}"/>
                  </a:ext>
                </a:extLst>
              </p:cNvPr>
              <p:cNvSpPr/>
              <p:nvPr/>
            </p:nvSpPr>
            <p:spPr>
              <a:xfrm>
                <a:off x="7749998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C91F83-DF71-48A1-BE5D-31981BC2F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3418663"/>
                <a:ext cx="338538" cy="338538"/>
              </a:xfrm>
              <a:prstGeom prst="rect">
                <a:avLst/>
              </a:prstGeom>
              <a:blipFill>
                <a:blip r:embed="rId2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0668A4-1438-4B35-8B23-C26D1AAD951B}"/>
                  </a:ext>
                </a:extLst>
              </p:cNvPr>
              <p:cNvSpPr/>
              <p:nvPr/>
            </p:nvSpPr>
            <p:spPr>
              <a:xfrm>
                <a:off x="824902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0668A4-1438-4B35-8B23-C26D1AAD9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3418663"/>
                <a:ext cx="338538" cy="338538"/>
              </a:xfrm>
              <a:prstGeom prst="rect">
                <a:avLst/>
              </a:prstGeom>
              <a:blipFill>
                <a:blip r:embed="rId21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DE22EC-5090-4183-8C07-BFFCF185EE48}"/>
                  </a:ext>
                </a:extLst>
              </p:cNvPr>
              <p:cNvSpPr/>
              <p:nvPr/>
            </p:nvSpPr>
            <p:spPr>
              <a:xfrm>
                <a:off x="8748054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DE22EC-5090-4183-8C07-BFFCF185E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3418663"/>
                <a:ext cx="338538" cy="338538"/>
              </a:xfrm>
              <a:prstGeom prst="rect">
                <a:avLst/>
              </a:prstGeom>
              <a:blipFill>
                <a:blip r:embed="rId22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D415B927-125D-44FC-8637-5F81D26C9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3319791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7EFEE5-1E47-4380-B0CD-74E34F3FC75A}"/>
                  </a:ext>
                </a:extLst>
              </p:cNvPr>
              <p:cNvSpPr/>
              <p:nvPr/>
            </p:nvSpPr>
            <p:spPr>
              <a:xfrm>
                <a:off x="284567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7EFEE5-1E47-4380-B0CD-74E34F3FC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3418663"/>
                <a:ext cx="338538" cy="338538"/>
              </a:xfrm>
              <a:prstGeom prst="rect">
                <a:avLst/>
              </a:prstGeom>
              <a:blipFill>
                <a:blip r:embed="rId2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C37962-649D-4F03-99E2-A215691E7AF7}"/>
                  </a:ext>
                </a:extLst>
              </p:cNvPr>
              <p:cNvSpPr/>
              <p:nvPr/>
            </p:nvSpPr>
            <p:spPr>
              <a:xfrm>
                <a:off x="4841788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C37962-649D-4F03-99E2-A215691E7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88" y="3418663"/>
                <a:ext cx="338538" cy="338538"/>
              </a:xfrm>
              <a:prstGeom prst="rect">
                <a:avLst/>
              </a:prstGeom>
              <a:blipFill>
                <a:blip r:embed="rId2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E9C00F-FC68-4D23-97E6-7633434AB133}"/>
                  </a:ext>
                </a:extLst>
              </p:cNvPr>
              <p:cNvSpPr/>
              <p:nvPr/>
            </p:nvSpPr>
            <p:spPr>
              <a:xfrm>
                <a:off x="534081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E9C00F-FC68-4D23-97E6-7633434AB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3418663"/>
                <a:ext cx="338538" cy="338538"/>
              </a:xfrm>
              <a:prstGeom prst="rect">
                <a:avLst/>
              </a:prstGeom>
              <a:blipFill>
                <a:blip r:embed="rId2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>
            <a:extLst>
              <a:ext uri="{FF2B5EF4-FFF2-40B4-BE49-F238E27FC236}">
                <a16:creationId xmlns:a16="http://schemas.microsoft.com/office/drawing/2014/main" id="{B3EA9F3C-4C5C-4D87-AF15-CA63248BE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3319791"/>
            <a:ext cx="536282" cy="536282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245AC64-5C88-4412-8844-EBE8182CA2AB}"/>
              </a:ext>
            </a:extLst>
          </p:cNvPr>
          <p:cNvCxnSpPr>
            <a:cxnSpLocks/>
          </p:cNvCxnSpPr>
          <p:nvPr/>
        </p:nvCxnSpPr>
        <p:spPr>
          <a:xfrm flipH="1">
            <a:off x="5804742" y="3587932"/>
            <a:ext cx="2901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EC38B2-1C5A-485E-8F98-5B8CB2635642}"/>
                  </a:ext>
                </a:extLst>
              </p:cNvPr>
              <p:cNvSpPr/>
              <p:nvPr/>
            </p:nvSpPr>
            <p:spPr>
              <a:xfrm>
                <a:off x="6252914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EC38B2-1C5A-485E-8F98-5B8CB2635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4494762"/>
                <a:ext cx="338538" cy="338538"/>
              </a:xfrm>
              <a:prstGeom prst="rect">
                <a:avLst/>
              </a:prstGeom>
              <a:blipFill>
                <a:blip r:embed="rId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0DEBC6B-9A6A-435B-BDE4-55C6E5C0AC35}"/>
                  </a:ext>
                </a:extLst>
              </p:cNvPr>
              <p:cNvSpPr/>
              <p:nvPr/>
            </p:nvSpPr>
            <p:spPr>
              <a:xfrm>
                <a:off x="6751942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0DEBC6B-9A6A-435B-BDE4-55C6E5C0A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4494762"/>
                <a:ext cx="338538" cy="338538"/>
              </a:xfrm>
              <a:prstGeom prst="rect">
                <a:avLst/>
              </a:prstGeom>
              <a:blipFill>
                <a:blip r:embed="rId26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6AFA96-2DA5-4807-A47C-E9CDCE20D584}"/>
                  </a:ext>
                </a:extLst>
              </p:cNvPr>
              <p:cNvSpPr/>
              <p:nvPr/>
            </p:nvSpPr>
            <p:spPr>
              <a:xfrm>
                <a:off x="7250970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6AFA96-2DA5-4807-A47C-E9CDCE20D5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4494762"/>
                <a:ext cx="338538" cy="338538"/>
              </a:xfrm>
              <a:prstGeom prst="rect">
                <a:avLst/>
              </a:prstGeom>
              <a:blipFill>
                <a:blip r:embed="rId27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FCAF9A7-6BB1-4914-988E-A57403C2B071}"/>
                  </a:ext>
                </a:extLst>
              </p:cNvPr>
              <p:cNvSpPr/>
              <p:nvPr/>
            </p:nvSpPr>
            <p:spPr>
              <a:xfrm>
                <a:off x="7749998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FCAF9A7-6BB1-4914-988E-A57403C2B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4494762"/>
                <a:ext cx="338538" cy="338538"/>
              </a:xfrm>
              <a:prstGeom prst="rect">
                <a:avLst/>
              </a:prstGeom>
              <a:blipFill>
                <a:blip r:embed="rId1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883BC04-8686-4807-B521-B5ADF3DE27ED}"/>
                  </a:ext>
                </a:extLst>
              </p:cNvPr>
              <p:cNvSpPr/>
              <p:nvPr/>
            </p:nvSpPr>
            <p:spPr>
              <a:xfrm>
                <a:off x="824902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883BC04-8686-4807-B521-B5ADF3DE2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4494762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B62FDE4-C43A-4B3D-B236-9988DA6FE11E}"/>
                  </a:ext>
                </a:extLst>
              </p:cNvPr>
              <p:cNvSpPr/>
              <p:nvPr/>
            </p:nvSpPr>
            <p:spPr>
              <a:xfrm>
                <a:off x="8748054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B62FDE4-C43A-4B3D-B236-9988DA6FE1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4494762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5DDA1143-5A8D-4F23-A0AD-6935170B5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4395890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AEA91B6-1442-4997-9DA7-B1A0FDF235E7}"/>
                  </a:ext>
                </a:extLst>
              </p:cNvPr>
              <p:cNvSpPr/>
              <p:nvPr/>
            </p:nvSpPr>
            <p:spPr>
              <a:xfrm>
                <a:off x="284567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AEA91B6-1442-4997-9DA7-B1A0FDF23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4494762"/>
                <a:ext cx="338538" cy="338538"/>
              </a:xfrm>
              <a:prstGeom prst="rect">
                <a:avLst/>
              </a:prstGeom>
              <a:blipFill>
                <a:blip r:embed="rId1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FCAEE8-6C12-4F9D-AF02-4E6EF87C0FC4}"/>
                  </a:ext>
                </a:extLst>
              </p:cNvPr>
              <p:cNvSpPr/>
              <p:nvPr/>
            </p:nvSpPr>
            <p:spPr>
              <a:xfrm>
                <a:off x="3843732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FCAEE8-6C12-4F9D-AF02-4E6EF87C0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732" y="4494762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71">
            <a:extLst>
              <a:ext uri="{FF2B5EF4-FFF2-40B4-BE49-F238E27FC236}">
                <a16:creationId xmlns:a16="http://schemas.microsoft.com/office/drawing/2014/main" id="{A35C94A1-7842-48CD-890A-49573D02DC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4395890"/>
            <a:ext cx="536282" cy="536282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2FD6376-A373-4DBC-A72A-7876BF319687}"/>
              </a:ext>
            </a:extLst>
          </p:cNvPr>
          <p:cNvCxnSpPr>
            <a:cxnSpLocks/>
          </p:cNvCxnSpPr>
          <p:nvPr/>
        </p:nvCxnSpPr>
        <p:spPr>
          <a:xfrm flipH="1">
            <a:off x="5804742" y="4664031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3D814FB-C9F6-45A3-AE6E-74D05531D3C7}"/>
              </a:ext>
            </a:extLst>
          </p:cNvPr>
          <p:cNvCxnSpPr>
            <a:cxnSpLocks/>
          </p:cNvCxnSpPr>
          <p:nvPr/>
        </p:nvCxnSpPr>
        <p:spPr>
          <a:xfrm flipH="1">
            <a:off x="9263049" y="4664031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B82D8E4-1051-4081-BD4A-D4B81CC7ADC7}"/>
              </a:ext>
            </a:extLst>
          </p:cNvPr>
          <p:cNvCxnSpPr>
            <a:cxnSpLocks/>
          </p:cNvCxnSpPr>
          <p:nvPr/>
        </p:nvCxnSpPr>
        <p:spPr>
          <a:xfrm flipH="1">
            <a:off x="9263049" y="3587932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5B062F3-35F7-4BA4-A0E8-87F324D37E2A}"/>
              </a:ext>
            </a:extLst>
          </p:cNvPr>
          <p:cNvCxnSpPr>
            <a:cxnSpLocks/>
          </p:cNvCxnSpPr>
          <p:nvPr/>
        </p:nvCxnSpPr>
        <p:spPr>
          <a:xfrm flipH="1">
            <a:off x="9263049" y="2556522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8D71290-707B-4DC8-994A-AF6A52486243}"/>
                  </a:ext>
                </a:extLst>
              </p:cNvPr>
              <p:cNvSpPr/>
              <p:nvPr/>
            </p:nvSpPr>
            <p:spPr>
              <a:xfrm>
                <a:off x="534081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8D71290-707B-4DC8-994A-AF6A52486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4494762"/>
                <a:ext cx="338538" cy="338538"/>
              </a:xfrm>
              <a:prstGeom prst="rect">
                <a:avLst/>
              </a:prstGeom>
              <a:blipFill>
                <a:blip r:embed="rId1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162F39-5487-4DDD-871A-BC460603B62C}"/>
                  </a:ext>
                </a:extLst>
              </p:cNvPr>
              <p:cNvSpPr/>
              <p:nvPr/>
            </p:nvSpPr>
            <p:spPr>
              <a:xfrm>
                <a:off x="4342760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162F39-5487-4DDD-871A-BC460603B6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60" y="3418663"/>
                <a:ext cx="338538" cy="338538"/>
              </a:xfrm>
              <a:prstGeom prst="rect">
                <a:avLst/>
              </a:prstGeom>
              <a:blipFill>
                <a:blip r:embed="rId29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C78F118-68DD-4422-906C-8169FE8160AE}"/>
                  </a:ext>
                </a:extLst>
              </p:cNvPr>
              <p:cNvSpPr/>
              <p:nvPr/>
            </p:nvSpPr>
            <p:spPr>
              <a:xfrm>
                <a:off x="4845141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C78F118-68DD-4422-906C-8169FE81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141" y="4494762"/>
                <a:ext cx="338538" cy="338538"/>
              </a:xfrm>
              <a:prstGeom prst="rect">
                <a:avLst/>
              </a:prstGeom>
              <a:blipFill>
                <a:blip r:embed="rId30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9740822-5493-4A38-B2CD-95BFC2081AB0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4207373" y="4932172"/>
            <a:ext cx="0" cy="42473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416AB35-D5CB-40F6-B1CF-69D463B07A10}"/>
              </a:ext>
            </a:extLst>
          </p:cNvPr>
          <p:cNvSpPr/>
          <p:nvPr/>
        </p:nvSpPr>
        <p:spPr>
          <a:xfrm>
            <a:off x="2161832" y="5356904"/>
            <a:ext cx="4091082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Smaller gaps are less noticeable.</a:t>
            </a:r>
          </a:p>
        </p:txBody>
      </p:sp>
      <p:pic>
        <p:nvPicPr>
          <p:cNvPr id="67" name="Picture 4" descr="Black Hole icon in Color Style">
            <a:extLst>
              <a:ext uri="{FF2B5EF4-FFF2-40B4-BE49-F238E27FC236}">
                <a16:creationId xmlns:a16="http://schemas.microsoft.com/office/drawing/2014/main" id="{F20D7750-C1D0-14ED-EB9E-A9989686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487174" y="3156788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lack Hole icon in Color Style">
            <a:extLst>
              <a:ext uri="{FF2B5EF4-FFF2-40B4-BE49-F238E27FC236}">
                <a16:creationId xmlns:a16="http://schemas.microsoft.com/office/drawing/2014/main" id="{6C3AC51C-6262-8F39-EB3F-57163AA9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977906" y="3159609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Black Hole icon in Color Style">
            <a:extLst>
              <a:ext uri="{FF2B5EF4-FFF2-40B4-BE49-F238E27FC236}">
                <a16:creationId xmlns:a16="http://schemas.microsoft.com/office/drawing/2014/main" id="{D3486C40-6DED-5F17-7120-60749F2C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487175" y="4232887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Black Hole icon in Color Style">
            <a:extLst>
              <a:ext uri="{FF2B5EF4-FFF2-40B4-BE49-F238E27FC236}">
                <a16:creationId xmlns:a16="http://schemas.microsoft.com/office/drawing/2014/main" id="{79212062-88E0-037C-D521-DC8FABFC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977907" y="4235708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8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C830-990F-4550-8068-9ACA6956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</a:t>
            </a:r>
            <a:br>
              <a:rPr lang="en-US" dirty="0"/>
            </a:br>
            <a:r>
              <a:rPr lang="en-US" dirty="0"/>
              <a:t>Streaming stored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A66C-2D0B-4DB6-96D4-C334E15C7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Low-water mark prevents </a:t>
            </a:r>
            <a:r>
              <a:rPr lang="en-US" b="1" i="1" dirty="0"/>
              <a:t>stalls</a:t>
            </a:r>
            <a:r>
              <a:rPr lang="en-US" dirty="0"/>
              <a:t> in playback.</a:t>
            </a:r>
          </a:p>
          <a:p>
            <a:pPr marL="0" indent="0">
              <a:buNone/>
            </a:pPr>
            <a:r>
              <a:rPr lang="en-US" dirty="0"/>
              <a:t>High-water mark gives client time to prevent </a:t>
            </a:r>
            <a:r>
              <a:rPr lang="en-US" b="1" i="1" dirty="0"/>
              <a:t>running out of buffer space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24FD6-F70D-4178-AFE6-30768BA71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5271E-5ABA-4A82-B110-EAE9B9C5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55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B0B0E-4789-4519-8B7D-33AFBD2E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3613"/>
            <a:ext cx="1942965" cy="615593"/>
          </a:xfrm>
          <a:prstGeom prst="rect">
            <a:avLst/>
          </a:prstGeom>
        </p:spPr>
      </p:pic>
      <p:pic>
        <p:nvPicPr>
          <p:cNvPr id="20486" name="Picture 6" descr="Image result for netflix logo">
            <a:extLst>
              <a:ext uri="{FF2B5EF4-FFF2-40B4-BE49-F238E27FC236}">
                <a16:creationId xmlns:a16="http://schemas.microsoft.com/office/drawing/2014/main" id="{C6198B8A-932D-42CA-866C-56AA903A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28" y="457547"/>
            <a:ext cx="1592494" cy="4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FCE3C-B0D7-3D41-A9CB-9339CE527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890" y="2105948"/>
            <a:ext cx="803703" cy="1038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76DD6-7B2A-BB4B-AFEA-CD2662CA6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504" y="2105948"/>
            <a:ext cx="803703" cy="103874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594278-4D41-0A47-9B29-D9603A757D21}"/>
              </a:ext>
            </a:extLst>
          </p:cNvPr>
          <p:cNvCxnSpPr>
            <a:cxnSpLocks/>
          </p:cNvCxnSpPr>
          <p:nvPr/>
        </p:nvCxnSpPr>
        <p:spPr>
          <a:xfrm>
            <a:off x="5924817" y="2625321"/>
            <a:ext cx="2776686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406EA-D4A1-A641-9C02-414F65D8ECB5}"/>
              </a:ext>
            </a:extLst>
          </p:cNvPr>
          <p:cNvSpPr/>
          <p:nvPr/>
        </p:nvSpPr>
        <p:spPr>
          <a:xfrm>
            <a:off x="3642721" y="2426540"/>
            <a:ext cx="2282097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buffer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96D75-0349-6547-9ACF-4FE3E4787795}"/>
              </a:ext>
            </a:extLst>
          </p:cNvPr>
          <p:cNvSpPr/>
          <p:nvPr/>
        </p:nvSpPr>
        <p:spPr>
          <a:xfrm>
            <a:off x="3665122" y="2426540"/>
            <a:ext cx="380937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80F55C-F772-0846-B042-51B5EF28B65D}"/>
              </a:ext>
            </a:extLst>
          </p:cNvPr>
          <p:cNvSpPr/>
          <p:nvPr/>
        </p:nvSpPr>
        <p:spPr>
          <a:xfrm>
            <a:off x="3665121" y="2426540"/>
            <a:ext cx="1095374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461D9A-42B9-2943-B57D-8DF06BD93628}"/>
              </a:ext>
            </a:extLst>
          </p:cNvPr>
          <p:cNvGrpSpPr/>
          <p:nvPr/>
        </p:nvGrpSpPr>
        <p:grpSpPr>
          <a:xfrm>
            <a:off x="2896690" y="2824104"/>
            <a:ext cx="3987026" cy="718618"/>
            <a:chOff x="1372690" y="2824104"/>
            <a:chExt cx="3987026" cy="71861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588954A-10F3-D34D-8219-61BDD6B108E1}"/>
                </a:ext>
              </a:extLst>
            </p:cNvPr>
            <p:cNvCxnSpPr/>
            <p:nvPr/>
          </p:nvCxnSpPr>
          <p:spPr>
            <a:xfrm flipV="1">
              <a:off x="2688808" y="2824104"/>
              <a:ext cx="0" cy="320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DA868CC-CD46-FB46-BAE9-724F9A3BE8C2}"/>
                </a:ext>
              </a:extLst>
            </p:cNvPr>
            <p:cNvCxnSpPr/>
            <p:nvPr/>
          </p:nvCxnSpPr>
          <p:spPr>
            <a:xfrm flipV="1">
              <a:off x="3938488" y="2824104"/>
              <a:ext cx="0" cy="320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5CB6B1-F3B6-6049-8A1D-ABF4E9110D07}"/>
                </a:ext>
              </a:extLst>
            </p:cNvPr>
            <p:cNvSpPr txBox="1"/>
            <p:nvPr/>
          </p:nvSpPr>
          <p:spPr>
            <a:xfrm>
              <a:off x="1372690" y="3173390"/>
              <a:ext cx="1917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Low-water mark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0FDE24-5F4D-9740-ACD3-4D3F4A9B386C}"/>
                </a:ext>
              </a:extLst>
            </p:cNvPr>
            <p:cNvSpPr txBox="1"/>
            <p:nvPr/>
          </p:nvSpPr>
          <p:spPr>
            <a:xfrm>
              <a:off x="3441918" y="3173390"/>
              <a:ext cx="1917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High-water mark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3A42F-D4CB-2048-A5AB-7A8D9908DC21}"/>
              </a:ext>
            </a:extLst>
          </p:cNvPr>
          <p:cNvSpPr/>
          <p:nvPr/>
        </p:nvSpPr>
        <p:spPr>
          <a:xfrm>
            <a:off x="6867332" y="3187819"/>
            <a:ext cx="3387197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Provides flow control</a:t>
            </a:r>
          </a:p>
        </p:txBody>
      </p:sp>
    </p:spTree>
    <p:extLst>
      <p:ext uri="{BB962C8B-B14F-4D97-AF65-F5344CB8AC3E}">
        <p14:creationId xmlns:p14="http://schemas.microsoft.com/office/powerpoint/2010/main" val="21628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7" grpId="0" animBg="1"/>
      <p:bldP spid="27" grpId="1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AAA8-6170-4AA3-A34D-0E853F32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</a:t>
            </a:r>
            <a:br>
              <a:rPr lang="en-US" dirty="0"/>
            </a:br>
            <a:r>
              <a:rPr lang="en-US" dirty="0"/>
              <a:t>Streaming live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AC69-1977-4BB0-9383-EE8457C58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Streaming live media is similar to the stored case plus: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Can’t stream faster than </a:t>
            </a:r>
            <a:r>
              <a:rPr lang="en-US" b="1" i="1" dirty="0"/>
              <a:t>live rate</a:t>
            </a:r>
            <a:r>
              <a:rPr lang="en-US" dirty="0"/>
              <a:t> to get ahead</a:t>
            </a:r>
          </a:p>
          <a:p>
            <a:pPr lvl="1"/>
            <a:r>
              <a:rPr lang="en-US" dirty="0"/>
              <a:t>Usually need larger buffer to absorb jitter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Often have many users viewing at the same time</a:t>
            </a:r>
          </a:p>
          <a:p>
            <a:pPr lvl="1"/>
            <a:r>
              <a:rPr lang="en-US" dirty="0"/>
              <a:t>UDP with multicast greatly improves efficiency. It is rarely available, so </a:t>
            </a:r>
            <a:r>
              <a:rPr lang="en-US" b="1" i="1" dirty="0"/>
              <a:t>many TCP connections are used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4DFDF-2B7D-4E97-A3F5-000DB996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7AA80-E560-4A66-ACA0-40CF53C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56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B74AE-B715-4863-B409-6974D331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21" y="365127"/>
            <a:ext cx="1726058" cy="5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AAA8-6170-4AA3-A34D-0E853F32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</a:t>
            </a:r>
            <a:br>
              <a:rPr lang="en-US" dirty="0"/>
            </a:br>
            <a:r>
              <a:rPr lang="en-US" dirty="0"/>
              <a:t>Streaming interactive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AC69-1977-4BB0-9383-EE8457C58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1277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Real-time conferencing has two or more connected live media streams, e.g., voice over IP, Skype video call</a:t>
            </a:r>
          </a:p>
          <a:p>
            <a:pPr marL="0" indent="0">
              <a:buNone/>
            </a:pPr>
            <a:r>
              <a:rPr lang="en-US" dirty="0"/>
              <a:t>Requires low jitter </a:t>
            </a:r>
            <a:r>
              <a:rPr lang="en-US" b="1" dirty="0"/>
              <a:t>and</a:t>
            </a:r>
            <a:r>
              <a:rPr lang="en-US" dirty="0"/>
              <a:t> low latency.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Benefits from network support (Quality of Service).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bandwidth (no congestion).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4DFDF-2B7D-4E97-A3F5-000DB996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7AA80-E560-4A66-ACA0-40CF53C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57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90CE2-B756-4703-9BB9-FF5373D4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36" y="230190"/>
            <a:ext cx="1941815" cy="8679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418DFF-9475-FA40-938A-E776834FC4FC}"/>
              </a:ext>
            </a:extLst>
          </p:cNvPr>
          <p:cNvSpPr/>
          <p:nvPr/>
        </p:nvSpPr>
        <p:spPr>
          <a:xfrm>
            <a:off x="1936346" y="5573921"/>
            <a:ext cx="8319311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Difficult to provide across long distances/multiple networks</a:t>
            </a:r>
          </a:p>
        </p:txBody>
      </p:sp>
    </p:spTree>
    <p:extLst>
      <p:ext uri="{BB962C8B-B14F-4D97-AF65-F5344CB8AC3E}">
        <p14:creationId xmlns:p14="http://schemas.microsoft.com/office/powerpoint/2010/main" val="1037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3D1C-B35A-6A45-82DF-BDEE76DC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D720-7B77-5B44-8ADF-7E3F58C8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L" dirty="0"/>
              <a:t>Many responsibilies and pseudo layers hidden in Application Layer</a:t>
            </a:r>
          </a:p>
          <a:p>
            <a:pPr lvl="1"/>
            <a:r>
              <a:rPr lang="en-NL" dirty="0"/>
              <a:t>From OSI: Presentation, Session. Others: WebSocket, RTP, etc.</a:t>
            </a:r>
          </a:p>
          <a:p>
            <a:r>
              <a:rPr lang="en-NL" dirty="0"/>
              <a:t>Important behind-the-Scenes applications exist (e.g., DNS)</a:t>
            </a:r>
          </a:p>
          <a:p>
            <a:r>
              <a:rPr lang="en-NL" dirty="0"/>
              <a:t>Traditional “killer apps” for the Internet:</a:t>
            </a:r>
          </a:p>
          <a:p>
            <a:pPr lvl="1"/>
            <a:r>
              <a:rPr lang="en-NL" dirty="0"/>
              <a:t>Email</a:t>
            </a:r>
          </a:p>
          <a:p>
            <a:pPr lvl="1"/>
            <a:r>
              <a:rPr lang="en-NL" dirty="0"/>
              <a:t>The Web</a:t>
            </a:r>
          </a:p>
          <a:p>
            <a:r>
              <a:rPr lang="en-NL" dirty="0"/>
              <a:t>HTTP is the new “narrow waist”</a:t>
            </a:r>
          </a:p>
          <a:p>
            <a:pPr lvl="1"/>
            <a:r>
              <a:rPr lang="en-NL" dirty="0"/>
              <a:t>Improved over time (HTTP/2 [SPDY], HTTP/3 [QUIC])</a:t>
            </a:r>
          </a:p>
          <a:p>
            <a:r>
              <a:rPr lang="en-NL" dirty="0"/>
              <a:t>Today’s Internet is increasingly used for multimedia applications</a:t>
            </a:r>
          </a:p>
          <a:p>
            <a:pPr lvl="1"/>
            <a:r>
              <a:rPr lang="en-NL" dirty="0"/>
              <a:t>Provide new challenges (high bandwidth, low latency, low jitter)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12B3E-1CE6-8246-8891-B26CC5C1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167EA-DDD6-2C4C-A3EA-355A29CF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07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11C5-0906-A74B-9F57-6B5A791D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The Web</a:t>
            </a:r>
            <a:br>
              <a:rPr lang="en-US" dirty="0"/>
            </a:br>
            <a:r>
              <a:rPr lang="en-US" dirty="0" err="1"/>
              <a:t>TCP+DNS+Hypertext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BF00-9ED3-DB47-A599-0C654E14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65181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Tim Berners-Lee, a computer engineer at CERN, started the modern Web by combining TCP, DNS, and hypertext in 1989.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now directs the World Wide Web Consortium (W3C).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E8E3B-DEEE-3E4F-AC93-C25B5A06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4747" y="6356352"/>
            <a:ext cx="4550054" cy="365125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584EC-A570-BB42-A7DD-74ED6B84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3D90C5DF-5A93-4A6F-A2C5-08984139AF6D}" type="slidenum">
              <a:rPr lang="LID4096" smtClean="0"/>
              <a:t>6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D158BF-9EB6-FD4D-93A4-2F4F6A016172}"/>
              </a:ext>
            </a:extLst>
          </p:cNvPr>
          <p:cNvGrpSpPr/>
          <p:nvPr/>
        </p:nvGrpSpPr>
        <p:grpSpPr>
          <a:xfrm>
            <a:off x="7820630" y="3381725"/>
            <a:ext cx="2847370" cy="2795238"/>
            <a:chOff x="6466999" y="3776973"/>
            <a:chExt cx="1964635" cy="1928665"/>
          </a:xfrm>
        </p:grpSpPr>
        <p:pic>
          <p:nvPicPr>
            <p:cNvPr id="8" name="Picture 2" descr="Image result for tim berners lee">
              <a:extLst>
                <a:ext uri="{FF2B5EF4-FFF2-40B4-BE49-F238E27FC236}">
                  <a16:creationId xmlns:a16="http://schemas.microsoft.com/office/drawing/2014/main" id="{A0D05CB4-41E9-A947-A2FA-4D40E0A7A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748" y="3776973"/>
              <a:ext cx="1247138" cy="155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01944F-BF62-584A-965D-71B54DE1C020}"/>
                </a:ext>
              </a:extLst>
            </p:cNvPr>
            <p:cNvSpPr txBox="1"/>
            <p:nvPr/>
          </p:nvSpPr>
          <p:spPr>
            <a:xfrm>
              <a:off x="6466999" y="5387097"/>
              <a:ext cx="1964635" cy="31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Tim Berners-Lee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58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6DC4-45F6-4D36-8D1E-DDD2E584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C980-1A88-4C20-BB21-A6FCB4F85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75EFE-A749-4648-A2D4-53B74E1B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http://news.bbc.co.uk/2/hi/technology/8306631.stm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BEC42-CEE4-4505-A069-5398E424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3DBE8-495A-458F-A459-4FF889CC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53" y="365126"/>
            <a:ext cx="8514094" cy="56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2C3C8D-1D5A-4848-A5CF-2D089CC90698}"/>
              </a:ext>
            </a:extLst>
          </p:cNvPr>
          <p:cNvSpPr/>
          <p:nvPr/>
        </p:nvSpPr>
        <p:spPr>
          <a:xfrm>
            <a:off x="1524002" y="5735877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29219-7BDB-0041-9BB7-8264D764A165}"/>
              </a:ext>
            </a:extLst>
          </p:cNvPr>
          <p:cNvSpPr/>
          <p:nvPr/>
        </p:nvSpPr>
        <p:spPr>
          <a:xfrm>
            <a:off x="1524003" y="4742571"/>
            <a:ext cx="9140039" cy="953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2CBC1-9861-1648-94A2-1A6E70C9351C}"/>
              </a:ext>
            </a:extLst>
          </p:cNvPr>
          <p:cNvSpPr/>
          <p:nvPr/>
        </p:nvSpPr>
        <p:spPr>
          <a:xfrm>
            <a:off x="1524001" y="5116249"/>
            <a:ext cx="9144000" cy="482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B8705-08D9-6A4F-B23E-C1FF6850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Request/Response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3095-A0AD-254E-979E-4D2B82501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HTML documents hosted by servers.</a:t>
            </a:r>
            <a:br>
              <a:rPr lang="en-US" dirty="0"/>
            </a:br>
            <a:r>
              <a:rPr lang="en-US" dirty="0"/>
              <a:t>Clients sends request for document from server.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02703-55B1-624E-913B-760C26D3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8533F-FE1A-F749-80AB-8C47BE4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</a:t>
            </a:fld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C5D94A-7484-4B42-85E9-107FEC2320C2}"/>
              </a:ext>
            </a:extLst>
          </p:cNvPr>
          <p:cNvSpPr/>
          <p:nvPr/>
        </p:nvSpPr>
        <p:spPr>
          <a:xfrm>
            <a:off x="1524002" y="4181546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6935B-C340-EC49-84DB-4A234B5D7009}"/>
              </a:ext>
            </a:extLst>
          </p:cNvPr>
          <p:cNvSpPr/>
          <p:nvPr/>
        </p:nvSpPr>
        <p:spPr>
          <a:xfrm>
            <a:off x="1524001" y="3625358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6C624-6C7E-8042-A125-C787324C8F28}"/>
              </a:ext>
            </a:extLst>
          </p:cNvPr>
          <p:cNvSpPr/>
          <p:nvPr/>
        </p:nvSpPr>
        <p:spPr>
          <a:xfrm>
            <a:off x="1524001" y="3064334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7389A8-6E5B-0849-B7B3-45ED79E03CDA}"/>
              </a:ext>
            </a:extLst>
          </p:cNvPr>
          <p:cNvGrpSpPr/>
          <p:nvPr/>
        </p:nvGrpSpPr>
        <p:grpSpPr>
          <a:xfrm>
            <a:off x="7587916" y="3502379"/>
            <a:ext cx="0" cy="1384343"/>
            <a:chOff x="6063916" y="3502378"/>
            <a:chExt cx="0" cy="138434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883C00F-5CC9-2049-9333-5CDB99206B9C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3C293-B629-9F4E-BF9A-25B4522E34C1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1939B9A-6474-B745-A20B-7E8DF3E84EA1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72A407-DB80-AF4F-A105-698D331759D3}"/>
              </a:ext>
            </a:extLst>
          </p:cNvPr>
          <p:cNvGrpSpPr/>
          <p:nvPr/>
        </p:nvGrpSpPr>
        <p:grpSpPr>
          <a:xfrm>
            <a:off x="5213685" y="3491200"/>
            <a:ext cx="0" cy="1384343"/>
            <a:chOff x="3689685" y="3491199"/>
            <a:chExt cx="0" cy="138434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793D8C-F77B-7C40-89EF-4425A3E9CF86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E12DBBB-0114-1D44-8E75-E667132968C8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A883BF1-938C-BD49-8F11-8047E40F4D6E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28558A-DDAA-AF4B-B012-5CC4A84EF1CB}"/>
              </a:ext>
            </a:extLst>
          </p:cNvPr>
          <p:cNvGrpSpPr/>
          <p:nvPr/>
        </p:nvGrpSpPr>
        <p:grpSpPr>
          <a:xfrm>
            <a:off x="4467727" y="3517972"/>
            <a:ext cx="0" cy="1384343"/>
            <a:chOff x="6063916" y="3502378"/>
            <a:chExt cx="0" cy="138434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E62DA93-48E2-F84D-9ACC-1A17E902B563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C2025C7-234A-4F49-90F7-66768953698C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B0F90A8-8AB2-F146-AE18-6468F011E245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617FA7-B08F-4A4C-B497-B7C11E472730}"/>
              </a:ext>
            </a:extLst>
          </p:cNvPr>
          <p:cNvGrpSpPr/>
          <p:nvPr/>
        </p:nvGrpSpPr>
        <p:grpSpPr>
          <a:xfrm>
            <a:off x="8289759" y="3502379"/>
            <a:ext cx="0" cy="1384343"/>
            <a:chOff x="3689685" y="3491199"/>
            <a:chExt cx="0" cy="138434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C1CB80-9843-9942-BDD1-C66F3CE9FADC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7B2E24C-F09F-364A-93B7-2B6D6BDFE3DB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7C660EB-12C3-6B48-A697-FE1A60C1A397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08D541-F37D-CF4A-A504-EAEA1942C161}"/>
              </a:ext>
            </a:extLst>
          </p:cNvPr>
          <p:cNvGrpSpPr/>
          <p:nvPr/>
        </p:nvGrpSpPr>
        <p:grpSpPr>
          <a:xfrm>
            <a:off x="5649775" y="2735163"/>
            <a:ext cx="1474927" cy="489233"/>
            <a:chOff x="4125774" y="2735162"/>
            <a:chExt cx="1474927" cy="48923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265A355-60E5-CD4E-9965-6895D3BB0C27}"/>
                </a:ext>
              </a:extLst>
            </p:cNvPr>
            <p:cNvCxnSpPr/>
            <p:nvPr/>
          </p:nvCxnSpPr>
          <p:spPr>
            <a:xfrm flipH="1">
              <a:off x="4125774" y="3224395"/>
              <a:ext cx="1474927" cy="0"/>
            </a:xfrm>
            <a:prstGeom prst="straightConnector1">
              <a:avLst/>
            </a:prstGeom>
            <a:ln w="5715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E4330E-F57D-7548-AB08-7E03A91E1DD9}"/>
                </a:ext>
              </a:extLst>
            </p:cNvPr>
            <p:cNvSpPr txBox="1"/>
            <p:nvPr/>
          </p:nvSpPr>
          <p:spPr>
            <a:xfrm>
              <a:off x="4297753" y="2735162"/>
              <a:ext cx="113096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HTTP GET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AECAB5-5916-814E-B3CA-50CA82345ACC}"/>
              </a:ext>
            </a:extLst>
          </p:cNvPr>
          <p:cNvSpPr/>
          <p:nvPr/>
        </p:nvSpPr>
        <p:spPr>
          <a:xfrm>
            <a:off x="4049574" y="36896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2BCB7-D601-6740-AF43-E73AC7751851}"/>
              </a:ext>
            </a:extLst>
          </p:cNvPr>
          <p:cNvSpPr/>
          <p:nvPr/>
        </p:nvSpPr>
        <p:spPr>
          <a:xfrm>
            <a:off x="4049574" y="42602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846DFC-A29D-A941-98BC-33287179B861}"/>
              </a:ext>
            </a:extLst>
          </p:cNvPr>
          <p:cNvSpPr/>
          <p:nvPr/>
        </p:nvSpPr>
        <p:spPr>
          <a:xfrm>
            <a:off x="7124701" y="36896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5644DA-DD80-A644-915B-C77FDA215609}"/>
              </a:ext>
            </a:extLst>
          </p:cNvPr>
          <p:cNvSpPr/>
          <p:nvPr/>
        </p:nvSpPr>
        <p:spPr>
          <a:xfrm>
            <a:off x="7124701" y="42602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3E6FAD3-9543-AD46-9741-F6630C69736C}"/>
              </a:ext>
            </a:extLst>
          </p:cNvPr>
          <p:cNvCxnSpPr>
            <a:cxnSpLocks/>
            <a:stCxn id="58" idx="2"/>
            <a:endCxn id="57" idx="2"/>
          </p:cNvCxnSpPr>
          <p:nvPr/>
        </p:nvCxnSpPr>
        <p:spPr>
          <a:xfrm rot="5400000" flipH="1">
            <a:off x="6380169" y="5052529"/>
            <a:ext cx="11039" cy="2184531"/>
          </a:xfrm>
          <a:prstGeom prst="bentConnector3">
            <a:avLst>
              <a:gd name="adj1" fmla="val -272478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EC21F31-C131-3947-A1AA-8CFB1CA798BE}"/>
              </a:ext>
            </a:extLst>
          </p:cNvPr>
          <p:cNvSpPr txBox="1"/>
          <p:nvPr/>
        </p:nvSpPr>
        <p:spPr>
          <a:xfrm>
            <a:off x="4193480" y="5774032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79589E-CA49-3B42-A7DF-4615D7DC59F9}"/>
              </a:ext>
            </a:extLst>
          </p:cNvPr>
          <p:cNvSpPr txBox="1"/>
          <p:nvPr/>
        </p:nvSpPr>
        <p:spPr>
          <a:xfrm>
            <a:off x="5112183" y="5769941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9E3B9-47D8-FA47-A141-79DBD22EFA6A}"/>
              </a:ext>
            </a:extLst>
          </p:cNvPr>
          <p:cNvSpPr txBox="1"/>
          <p:nvPr/>
        </p:nvSpPr>
        <p:spPr>
          <a:xfrm>
            <a:off x="7296714" y="5780980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F275A0-36E5-694F-9783-02E30FFE39D2}"/>
              </a:ext>
            </a:extLst>
          </p:cNvPr>
          <p:cNvSpPr txBox="1"/>
          <p:nvPr/>
        </p:nvSpPr>
        <p:spPr>
          <a:xfrm>
            <a:off x="8215417" y="5776889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1C98F17D-4C28-A646-BE53-BE0077888930}"/>
              </a:ext>
            </a:extLst>
          </p:cNvPr>
          <p:cNvCxnSpPr>
            <a:cxnSpLocks/>
            <a:stCxn id="59" idx="2"/>
            <a:endCxn id="56" idx="2"/>
          </p:cNvCxnSpPr>
          <p:nvPr/>
        </p:nvCxnSpPr>
        <p:spPr>
          <a:xfrm rot="5400000" flipH="1">
            <a:off x="6384260" y="4133826"/>
            <a:ext cx="2857" cy="4021937"/>
          </a:xfrm>
          <a:prstGeom prst="bentConnector3">
            <a:avLst>
              <a:gd name="adj1" fmla="val -16002800"/>
            </a:avLst>
          </a:prstGeom>
          <a:ln w="571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E545DED1-00D0-2E41-9FDC-EA13BD551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50" y="2809254"/>
            <a:ext cx="1042924" cy="3501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61F1BB1-12EE-474C-892B-C51E49539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008" y="2430246"/>
            <a:ext cx="915372" cy="91537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3254AEC-25E5-A447-981B-FA861771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444" y="2708765"/>
            <a:ext cx="385011" cy="3850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BB46F1E-189B-5F40-B7E4-953FA4D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372" y="2688207"/>
            <a:ext cx="426127" cy="4261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77BD4AE-6337-E442-96D0-0B6E4A68D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417" y="2650445"/>
            <a:ext cx="503747" cy="50164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2048783B-3A41-1048-A10A-6DD58426005B}"/>
              </a:ext>
            </a:extLst>
          </p:cNvPr>
          <p:cNvGrpSpPr/>
          <p:nvPr/>
        </p:nvGrpSpPr>
        <p:grpSpPr>
          <a:xfrm>
            <a:off x="5500372" y="3429001"/>
            <a:ext cx="1810997" cy="463411"/>
            <a:chOff x="3976371" y="3429000"/>
            <a:chExt cx="1810997" cy="46341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E6A598-BD81-D648-BBC1-1CE52F2169A4}"/>
                </a:ext>
              </a:extLst>
            </p:cNvPr>
            <p:cNvCxnSpPr/>
            <p:nvPr/>
          </p:nvCxnSpPr>
          <p:spPr>
            <a:xfrm flipH="1">
              <a:off x="4125774" y="3429000"/>
              <a:ext cx="1474927" cy="0"/>
            </a:xfrm>
            <a:prstGeom prst="straightConnector1">
              <a:avLst/>
            </a:prstGeom>
            <a:ln w="57150">
              <a:prstDash val="sysDash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52331B-5D5A-9940-B585-92ABCAF3AC78}"/>
                </a:ext>
              </a:extLst>
            </p:cNvPr>
            <p:cNvSpPr txBox="1"/>
            <p:nvPr/>
          </p:nvSpPr>
          <p:spPr>
            <a:xfrm>
              <a:off x="3976371" y="3523079"/>
              <a:ext cx="181099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HTML document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34D8DCD-61E8-F14E-9050-B14D306839C2}"/>
              </a:ext>
            </a:extLst>
          </p:cNvPr>
          <p:cNvSpPr/>
          <p:nvPr/>
        </p:nvSpPr>
        <p:spPr>
          <a:xfrm>
            <a:off x="4049574" y="315220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Server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700A5B-675D-A143-8BA7-48C96D36287B}"/>
              </a:ext>
            </a:extLst>
          </p:cNvPr>
          <p:cNvSpPr/>
          <p:nvPr/>
        </p:nvSpPr>
        <p:spPr>
          <a:xfrm>
            <a:off x="7124701" y="315220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browser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268E-2C7C-4C43-8636-B464F1C8C701}"/>
              </a:ext>
            </a:extLst>
          </p:cNvPr>
          <p:cNvSpPr/>
          <p:nvPr/>
        </p:nvSpPr>
        <p:spPr>
          <a:xfrm>
            <a:off x="4049574" y="4886721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20AF04-7326-BC45-964C-5BC1C7B1C572}"/>
              </a:ext>
            </a:extLst>
          </p:cNvPr>
          <p:cNvSpPr/>
          <p:nvPr/>
        </p:nvSpPr>
        <p:spPr>
          <a:xfrm>
            <a:off x="7124701" y="4886721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357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D7B9-6554-A344-88B1-1DEA5B96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BFBA-BFB4-1248-AE0F-531EBA363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6"/>
            <a:ext cx="6662057" cy="13255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Optimizations are gradually incorporated to improve performance/security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01125-24B7-7C46-8983-F040D049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91519-C092-9140-AAA8-2A3BED97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</a:t>
            </a:fld>
            <a:endParaRPr lang="LID4096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E55641-0DAF-4043-90B4-C8C2D1D8B14F}"/>
              </a:ext>
            </a:extLst>
          </p:cNvPr>
          <p:cNvCxnSpPr/>
          <p:nvPr/>
        </p:nvCxnSpPr>
        <p:spPr>
          <a:xfrm>
            <a:off x="2389412" y="5682340"/>
            <a:ext cx="66620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16BAAD-3107-054C-A44E-792FDF86FF82}"/>
              </a:ext>
            </a:extLst>
          </p:cNvPr>
          <p:cNvCxnSpPr/>
          <p:nvPr/>
        </p:nvCxnSpPr>
        <p:spPr>
          <a:xfrm>
            <a:off x="3809999" y="5551708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716210-C3A5-1E44-8AFC-7F68619CBEAF}"/>
              </a:ext>
            </a:extLst>
          </p:cNvPr>
          <p:cNvCxnSpPr/>
          <p:nvPr/>
        </p:nvCxnSpPr>
        <p:spPr>
          <a:xfrm>
            <a:off x="5399323" y="5551708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38F20-DFB3-3F49-A95B-3BA3E012BCD0}"/>
              </a:ext>
            </a:extLst>
          </p:cNvPr>
          <p:cNvCxnSpPr/>
          <p:nvPr/>
        </p:nvCxnSpPr>
        <p:spPr>
          <a:xfrm>
            <a:off x="6890666" y="5559876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F5A2F9-467E-9444-9ECB-A593A7F23385}"/>
              </a:ext>
            </a:extLst>
          </p:cNvPr>
          <p:cNvCxnSpPr/>
          <p:nvPr/>
        </p:nvCxnSpPr>
        <p:spPr>
          <a:xfrm>
            <a:off x="8531687" y="5559876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FDCA4A-3117-B44E-B458-5E8722F86AE1}"/>
              </a:ext>
            </a:extLst>
          </p:cNvPr>
          <p:cNvSpPr txBox="1"/>
          <p:nvPr/>
        </p:nvSpPr>
        <p:spPr>
          <a:xfrm>
            <a:off x="2091816" y="585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D04A1-1BC7-E940-B4CD-981429325F06}"/>
              </a:ext>
            </a:extLst>
          </p:cNvPr>
          <p:cNvSpPr txBox="1"/>
          <p:nvPr/>
        </p:nvSpPr>
        <p:spPr>
          <a:xfrm>
            <a:off x="3499957" y="585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D08F6-BC0E-7540-8BE8-105175927988}"/>
              </a:ext>
            </a:extLst>
          </p:cNvPr>
          <p:cNvSpPr txBox="1"/>
          <p:nvPr/>
        </p:nvSpPr>
        <p:spPr>
          <a:xfrm>
            <a:off x="5091043" y="58556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564AE7-DCA6-154E-8891-5CA64677E4D1}"/>
              </a:ext>
            </a:extLst>
          </p:cNvPr>
          <p:cNvSpPr txBox="1"/>
          <p:nvPr/>
        </p:nvSpPr>
        <p:spPr>
          <a:xfrm>
            <a:off x="6564295" y="58573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AE62B-965A-4547-B7B0-D6AE5D344C1A}"/>
              </a:ext>
            </a:extLst>
          </p:cNvPr>
          <p:cNvSpPr txBox="1"/>
          <p:nvPr/>
        </p:nvSpPr>
        <p:spPr>
          <a:xfrm>
            <a:off x="8205316" y="58556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E30146-5A2C-B047-9450-69DAB9EA8175}"/>
              </a:ext>
            </a:extLst>
          </p:cNvPr>
          <p:cNvCxnSpPr/>
          <p:nvPr/>
        </p:nvCxnSpPr>
        <p:spPr>
          <a:xfrm>
            <a:off x="2418186" y="5573477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23DC08-A094-FE4D-AE4F-A042BC72DFF1}"/>
              </a:ext>
            </a:extLst>
          </p:cNvPr>
          <p:cNvSpPr txBox="1"/>
          <p:nvPr/>
        </p:nvSpPr>
        <p:spPr>
          <a:xfrm>
            <a:off x="2702665" y="4210936"/>
            <a:ext cx="503174" cy="369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D35CC8-86B6-D44A-BF8F-F295E441759A}"/>
              </a:ext>
            </a:extLst>
          </p:cNvPr>
          <p:cNvSpPr txBox="1"/>
          <p:nvPr/>
        </p:nvSpPr>
        <p:spPr>
          <a:xfrm>
            <a:off x="3029036" y="3841604"/>
            <a:ext cx="5502635" cy="3693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41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1.0 developed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3973EB-CB03-8A49-98FB-B36E41C4A5EE}"/>
              </a:ext>
            </a:extLst>
          </p:cNvPr>
          <p:cNvSpPr txBox="1"/>
          <p:nvPr/>
        </p:nvSpPr>
        <p:spPr>
          <a:xfrm>
            <a:off x="4027887" y="3199965"/>
            <a:ext cx="4503789" cy="646331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1.1 developed </a:t>
            </a:r>
          </a:p>
          <a:p>
            <a:r>
              <a:rPr lang="en-US" dirty="0"/>
              <a:t>(persistent connections)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DACC95-54D6-C143-9211-560DA42A6017}"/>
              </a:ext>
            </a:extLst>
          </p:cNvPr>
          <p:cNvSpPr txBox="1"/>
          <p:nvPr/>
        </p:nvSpPr>
        <p:spPr>
          <a:xfrm>
            <a:off x="8205315" y="2831730"/>
            <a:ext cx="1703528" cy="369332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HTTP 2.0 (SPDY)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04BA7-AE48-E244-80A7-5EF948550D7D}"/>
              </a:ext>
            </a:extLst>
          </p:cNvPr>
          <p:cNvSpPr txBox="1"/>
          <p:nvPr/>
        </p:nvSpPr>
        <p:spPr>
          <a:xfrm>
            <a:off x="2437223" y="5085234"/>
            <a:ext cx="13891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Cookies SSL 2.0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D07982-E1E7-A342-AF32-1FEA145827A7}"/>
              </a:ext>
            </a:extLst>
          </p:cNvPr>
          <p:cNvSpPr txBox="1"/>
          <p:nvPr/>
        </p:nvSpPr>
        <p:spPr>
          <a:xfrm>
            <a:off x="3934480" y="5071027"/>
            <a:ext cx="12647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1945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9F5D48-DD7E-F04E-8F42-A776CA9D04F6}"/>
              </a:ext>
            </a:extLst>
          </p:cNvPr>
          <p:cNvSpPr txBox="1"/>
          <p:nvPr/>
        </p:nvSpPr>
        <p:spPr>
          <a:xfrm>
            <a:off x="4443820" y="4621467"/>
            <a:ext cx="14648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2068, 2109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AE3E50-E21B-234D-8E06-F9E8E4D14771}"/>
              </a:ext>
            </a:extLst>
          </p:cNvPr>
          <p:cNvSpPr txBox="1"/>
          <p:nvPr/>
        </p:nvSpPr>
        <p:spPr>
          <a:xfrm>
            <a:off x="4804746" y="4191152"/>
            <a:ext cx="9874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2616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0D6CFB-3D16-8D4B-96D3-11B4ED190DF3}"/>
              </a:ext>
            </a:extLst>
          </p:cNvPr>
          <p:cNvSpPr txBox="1"/>
          <p:nvPr/>
        </p:nvSpPr>
        <p:spPr>
          <a:xfrm>
            <a:off x="5891667" y="4198038"/>
            <a:ext cx="9874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2965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93C4D-EC06-3744-B97B-D88ABD750769}"/>
              </a:ext>
            </a:extLst>
          </p:cNvPr>
          <p:cNvCxnSpPr>
            <a:cxnSpLocks/>
          </p:cNvCxnSpPr>
          <p:nvPr/>
        </p:nvCxnSpPr>
        <p:spPr>
          <a:xfrm flipV="1">
            <a:off x="3499956" y="4210936"/>
            <a:ext cx="0" cy="86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BCA812-9C08-944C-86FE-10CC234502B9}"/>
              </a:ext>
            </a:extLst>
          </p:cNvPr>
          <p:cNvCxnSpPr>
            <a:cxnSpLocks/>
          </p:cNvCxnSpPr>
          <p:nvPr/>
        </p:nvCxnSpPr>
        <p:spPr>
          <a:xfrm flipV="1">
            <a:off x="4152699" y="4210938"/>
            <a:ext cx="0" cy="86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966D04-2289-3D41-92F0-6C15979E8B95}"/>
              </a:ext>
            </a:extLst>
          </p:cNvPr>
          <p:cNvCxnSpPr/>
          <p:nvPr/>
        </p:nvCxnSpPr>
        <p:spPr>
          <a:xfrm flipV="1">
            <a:off x="4566836" y="3841604"/>
            <a:ext cx="0" cy="779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F06D09-43C9-8541-89A7-80D4C982DA57}"/>
              </a:ext>
            </a:extLst>
          </p:cNvPr>
          <p:cNvCxnSpPr/>
          <p:nvPr/>
        </p:nvCxnSpPr>
        <p:spPr>
          <a:xfrm flipV="1">
            <a:off x="4690442" y="3841604"/>
            <a:ext cx="0" cy="779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777DB5-15F5-4942-A73E-B85505EFFB86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5298465" y="3841605"/>
            <a:ext cx="1" cy="349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54BF8ED-E3D6-E24E-BB06-B2558AD905E3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6385386" y="3841605"/>
            <a:ext cx="1" cy="356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22155D0-B673-F147-B6C5-B7826F2ABD79}"/>
              </a:ext>
            </a:extLst>
          </p:cNvPr>
          <p:cNvSpPr txBox="1"/>
          <p:nvPr/>
        </p:nvSpPr>
        <p:spPr>
          <a:xfrm>
            <a:off x="9026500" y="2474532"/>
            <a:ext cx="1641500" cy="369332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HTTP/3 (QUIC)</a:t>
            </a:r>
          </a:p>
        </p:txBody>
      </p:sp>
    </p:spTree>
    <p:extLst>
      <p:ext uri="{BB962C8B-B14F-4D97-AF65-F5344CB8AC3E}">
        <p14:creationId xmlns:p14="http://schemas.microsoft.com/office/powerpoint/2010/main" val="317424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2583</Words>
  <Application>Microsoft Office PowerPoint</Application>
  <PresentationFormat>Widescreen</PresentationFormat>
  <Paragraphs>693</Paragraphs>
  <Slides>58</Slides>
  <Notes>52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Consolas</vt:lpstr>
      <vt:lpstr>Monaco</vt:lpstr>
      <vt:lpstr>Wingdings</vt:lpstr>
      <vt:lpstr>Office Theme</vt:lpstr>
      <vt:lpstr>Computer Networks X_400487</vt:lpstr>
      <vt:lpstr>PowerPoint Presentation</vt:lpstr>
      <vt:lpstr>Application Layer Topics</vt:lpstr>
      <vt:lpstr>PowerPoint Presentation</vt:lpstr>
      <vt:lpstr>Hypertext</vt:lpstr>
      <vt:lpstr>The Web TCP+DNS+Hypertext</vt:lpstr>
      <vt:lpstr>PowerPoint Presentation</vt:lpstr>
      <vt:lpstr>HTTP Request/Response</vt:lpstr>
      <vt:lpstr>Evolution of HTTP</vt:lpstr>
      <vt:lpstr>HTTP Protocol</vt:lpstr>
      <vt:lpstr>HTTP Request via TELNET</vt:lpstr>
      <vt:lpstr>HTTP Request Methods</vt:lpstr>
      <vt:lpstr>Web pages based on Hypertext</vt:lpstr>
      <vt:lpstr>Web and HTTP Performance</vt:lpstr>
      <vt:lpstr>Single document</vt:lpstr>
      <vt:lpstr>Single document Example</vt:lpstr>
      <vt:lpstr>External resources</vt:lpstr>
      <vt:lpstr>Server-side programs</vt:lpstr>
      <vt:lpstr>Client-side programs</vt:lpstr>
      <vt:lpstr>Modern webpages Many requests</vt:lpstr>
      <vt:lpstr>Recap TCP Connection setup</vt:lpstr>
      <vt:lpstr>Recap TCP Connection setup</vt:lpstr>
      <vt:lpstr>HTTP Sequential requests</vt:lpstr>
      <vt:lpstr>HTTP Sequential requests</vt:lpstr>
      <vt:lpstr>HTTP Persistent connection</vt:lpstr>
      <vt:lpstr>HTTP Performance Problem Head of Line Blocking (HOL)</vt:lpstr>
      <vt:lpstr>HTTP1.1 Pipelined requests</vt:lpstr>
      <vt:lpstr>HTTP/2</vt:lpstr>
      <vt:lpstr>Head-of-Line Blocking in HTTP/2</vt:lpstr>
      <vt:lpstr>Head-of-Line Blocking in HTTP/2</vt:lpstr>
      <vt:lpstr>HTTP/3 (HTTP + QUIC)</vt:lpstr>
      <vt:lpstr>WebSockets</vt:lpstr>
      <vt:lpstr>WebSockets</vt:lpstr>
      <vt:lpstr>Stacking Application layer protocols</vt:lpstr>
      <vt:lpstr>Stacking Application layer protocols</vt:lpstr>
      <vt:lpstr>Stacking Application layer protocols</vt:lpstr>
      <vt:lpstr>Starting a WebSocket over HTTP</vt:lpstr>
      <vt:lpstr>WebSocket frame format</vt:lpstr>
      <vt:lpstr>HTTP is the new “narrow waist”</vt:lpstr>
      <vt:lpstr>Application Layer Topics</vt:lpstr>
      <vt:lpstr>Video dominates</vt:lpstr>
      <vt:lpstr>Streaming Video Requires Compression</vt:lpstr>
      <vt:lpstr>Streaming Video Requires Compression</vt:lpstr>
      <vt:lpstr>Digital audio compression</vt:lpstr>
      <vt:lpstr>Human hearing frequency range</vt:lpstr>
      <vt:lpstr>Human hearing masked signals</vt:lpstr>
      <vt:lpstr>Digital video JPEG compression</vt:lpstr>
      <vt:lpstr>Digital video</vt:lpstr>
      <vt:lpstr>Run-Length Encoding</vt:lpstr>
      <vt:lpstr>Huffman Encoding</vt:lpstr>
      <vt:lpstr>Huffman Encoding</vt:lpstr>
      <vt:lpstr>Networking Challenges for Multimedia Applications</vt:lpstr>
      <vt:lpstr>Challenge 1 Streaming stored media</vt:lpstr>
      <vt:lpstr>Masking errors by interleaving media</vt:lpstr>
      <vt:lpstr>Challenge 1 Streaming stored media</vt:lpstr>
      <vt:lpstr>Challenge 2 Streaming live media</vt:lpstr>
      <vt:lpstr>Challenge 3 Streaming interactive media</vt:lpstr>
      <vt:lpstr>Take-Home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2024-10-08T13:45:45Z</dcterms:created>
  <dcterms:modified xsi:type="dcterms:W3CDTF">2024-10-08T15:15:21Z</dcterms:modified>
</cp:coreProperties>
</file>