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2" r:id="rId1"/>
  </p:sldMasterIdLst>
  <p:notesMasterIdLst>
    <p:notesMasterId r:id="rId120"/>
  </p:notesMasterIdLst>
  <p:sldIdLst>
    <p:sldId id="516" r:id="rId2"/>
    <p:sldId id="529" r:id="rId3"/>
    <p:sldId id="530" r:id="rId4"/>
    <p:sldId id="531" r:id="rId5"/>
    <p:sldId id="384" r:id="rId6"/>
    <p:sldId id="385" r:id="rId7"/>
    <p:sldId id="420" r:id="rId8"/>
    <p:sldId id="386" r:id="rId9"/>
    <p:sldId id="532" r:id="rId10"/>
    <p:sldId id="533" r:id="rId11"/>
    <p:sldId id="457" r:id="rId12"/>
    <p:sldId id="327" r:id="rId13"/>
    <p:sldId id="517" r:id="rId14"/>
    <p:sldId id="328" r:id="rId15"/>
    <p:sldId id="329" r:id="rId16"/>
    <p:sldId id="330" r:id="rId17"/>
    <p:sldId id="331" r:id="rId18"/>
    <p:sldId id="332" r:id="rId19"/>
    <p:sldId id="333" r:id="rId20"/>
    <p:sldId id="334" r:id="rId21"/>
    <p:sldId id="501" r:id="rId22"/>
    <p:sldId id="490" r:id="rId23"/>
    <p:sldId id="338" r:id="rId24"/>
    <p:sldId id="339" r:id="rId25"/>
    <p:sldId id="340" r:id="rId26"/>
    <p:sldId id="341" r:id="rId27"/>
    <p:sldId id="342" r:id="rId28"/>
    <p:sldId id="343" r:id="rId29"/>
    <p:sldId id="344" r:id="rId30"/>
    <p:sldId id="345" r:id="rId31"/>
    <p:sldId id="346" r:id="rId32"/>
    <p:sldId id="347" r:id="rId33"/>
    <p:sldId id="348" r:id="rId34"/>
    <p:sldId id="519" r:id="rId35"/>
    <p:sldId id="349" r:id="rId36"/>
    <p:sldId id="451" r:id="rId37"/>
    <p:sldId id="452" r:id="rId38"/>
    <p:sldId id="453" r:id="rId39"/>
    <p:sldId id="454" r:id="rId40"/>
    <p:sldId id="455" r:id="rId41"/>
    <p:sldId id="456" r:id="rId42"/>
    <p:sldId id="520" r:id="rId43"/>
    <p:sldId id="351" r:id="rId44"/>
    <p:sldId id="488" r:id="rId45"/>
    <p:sldId id="352" r:id="rId46"/>
    <p:sldId id="356" r:id="rId47"/>
    <p:sldId id="357" r:id="rId48"/>
    <p:sldId id="358" r:id="rId49"/>
    <p:sldId id="359" r:id="rId50"/>
    <p:sldId id="361" r:id="rId51"/>
    <p:sldId id="360" r:id="rId52"/>
    <p:sldId id="521" r:id="rId53"/>
    <p:sldId id="353" r:id="rId54"/>
    <p:sldId id="527" r:id="rId55"/>
    <p:sldId id="354" r:id="rId56"/>
    <p:sldId id="355" r:id="rId57"/>
    <p:sldId id="498" r:id="rId58"/>
    <p:sldId id="502" r:id="rId59"/>
    <p:sldId id="503" r:id="rId60"/>
    <p:sldId id="523" r:id="rId61"/>
    <p:sldId id="534" r:id="rId62"/>
    <p:sldId id="535" r:id="rId63"/>
    <p:sldId id="436" r:id="rId64"/>
    <p:sldId id="536" r:id="rId65"/>
    <p:sldId id="537" r:id="rId66"/>
    <p:sldId id="522" r:id="rId67"/>
    <p:sldId id="440" r:id="rId68"/>
    <p:sldId id="458" r:id="rId69"/>
    <p:sldId id="459" r:id="rId70"/>
    <p:sldId id="405" r:id="rId71"/>
    <p:sldId id="538" r:id="rId72"/>
    <p:sldId id="443" r:id="rId73"/>
    <p:sldId id="397" r:id="rId74"/>
    <p:sldId id="400" r:id="rId75"/>
    <p:sldId id="407" r:id="rId76"/>
    <p:sldId id="401" r:id="rId77"/>
    <p:sldId id="403" r:id="rId78"/>
    <p:sldId id="402" r:id="rId79"/>
    <p:sldId id="408" r:id="rId80"/>
    <p:sldId id="390" r:id="rId81"/>
    <p:sldId id="391" r:id="rId82"/>
    <p:sldId id="387" r:id="rId83"/>
    <p:sldId id="392" r:id="rId84"/>
    <p:sldId id="393" r:id="rId85"/>
    <p:sldId id="506" r:id="rId86"/>
    <p:sldId id="394" r:id="rId87"/>
    <p:sldId id="406" r:id="rId88"/>
    <p:sldId id="507" r:id="rId89"/>
    <p:sldId id="508" r:id="rId90"/>
    <p:sldId id="509" r:id="rId91"/>
    <p:sldId id="364" r:id="rId92"/>
    <p:sldId id="365" r:id="rId93"/>
    <p:sldId id="431" r:id="rId94"/>
    <p:sldId id="429" r:id="rId95"/>
    <p:sldId id="430" r:id="rId96"/>
    <p:sldId id="427" r:id="rId97"/>
    <p:sldId id="428" r:id="rId98"/>
    <p:sldId id="491" r:id="rId99"/>
    <p:sldId id="539" r:id="rId100"/>
    <p:sldId id="540" r:id="rId101"/>
    <p:sldId id="541" r:id="rId102"/>
    <p:sldId id="542" r:id="rId103"/>
    <p:sldId id="465" r:id="rId104"/>
    <p:sldId id="411" r:id="rId105"/>
    <p:sldId id="412" r:id="rId106"/>
    <p:sldId id="466" r:id="rId107"/>
    <p:sldId id="467" r:id="rId108"/>
    <p:sldId id="494" r:id="rId109"/>
    <p:sldId id="495" r:id="rId110"/>
    <p:sldId id="496" r:id="rId111"/>
    <p:sldId id="497" r:id="rId112"/>
    <p:sldId id="470" r:id="rId113"/>
    <p:sldId id="471" r:id="rId114"/>
    <p:sldId id="415" r:id="rId115"/>
    <p:sldId id="472" r:id="rId116"/>
    <p:sldId id="473" r:id="rId117"/>
    <p:sldId id="493" r:id="rId118"/>
    <p:sldId id="316" r:id="rId1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38A422EC-38AD-4D8B-949B-0BBDE94F50AE}">
          <p14:sldIdLst>
            <p14:sldId id="516"/>
            <p14:sldId id="529"/>
            <p14:sldId id="530"/>
            <p14:sldId id="531"/>
            <p14:sldId id="384"/>
            <p14:sldId id="385"/>
            <p14:sldId id="420"/>
            <p14:sldId id="386"/>
            <p14:sldId id="532"/>
            <p14:sldId id="533"/>
            <p14:sldId id="457"/>
            <p14:sldId id="327"/>
            <p14:sldId id="517"/>
            <p14:sldId id="328"/>
            <p14:sldId id="329"/>
            <p14:sldId id="330"/>
            <p14:sldId id="331"/>
            <p14:sldId id="332"/>
            <p14:sldId id="333"/>
            <p14:sldId id="334"/>
            <p14:sldId id="501"/>
            <p14:sldId id="490"/>
          </p14:sldIdLst>
        </p14:section>
        <p14:section name="dns" id="{62AF1C16-7609-474A-A708-88B7EBF5509D}">
          <p14:sldIdLst>
            <p14:sldId id="338"/>
            <p14:sldId id="339"/>
            <p14:sldId id="340"/>
            <p14:sldId id="341"/>
            <p14:sldId id="342"/>
            <p14:sldId id="343"/>
            <p14:sldId id="344"/>
            <p14:sldId id="345"/>
            <p14:sldId id="346"/>
            <p14:sldId id="347"/>
            <p14:sldId id="348"/>
            <p14:sldId id="519"/>
            <p14:sldId id="349"/>
            <p14:sldId id="451"/>
            <p14:sldId id="452"/>
            <p14:sldId id="453"/>
            <p14:sldId id="454"/>
            <p14:sldId id="455"/>
            <p14:sldId id="456"/>
          </p14:sldIdLst>
        </p14:section>
        <p14:section name="email" id="{E42B8C6E-3631-4F4A-983A-134FDB0D44CB}">
          <p14:sldIdLst>
            <p14:sldId id="520"/>
            <p14:sldId id="351"/>
            <p14:sldId id="488"/>
            <p14:sldId id="352"/>
            <p14:sldId id="356"/>
            <p14:sldId id="357"/>
            <p14:sldId id="358"/>
            <p14:sldId id="359"/>
            <p14:sldId id="361"/>
            <p14:sldId id="360"/>
            <p14:sldId id="521"/>
            <p14:sldId id="353"/>
            <p14:sldId id="527"/>
            <p14:sldId id="354"/>
            <p14:sldId id="355"/>
            <p14:sldId id="498"/>
            <p14:sldId id="502"/>
            <p14:sldId id="503"/>
            <p14:sldId id="523"/>
            <p14:sldId id="534"/>
            <p14:sldId id="535"/>
            <p14:sldId id="436"/>
            <p14:sldId id="536"/>
            <p14:sldId id="537"/>
            <p14:sldId id="522"/>
            <p14:sldId id="440"/>
            <p14:sldId id="458"/>
            <p14:sldId id="459"/>
            <p14:sldId id="405"/>
            <p14:sldId id="538"/>
            <p14:sldId id="443"/>
            <p14:sldId id="397"/>
            <p14:sldId id="400"/>
            <p14:sldId id="407"/>
            <p14:sldId id="401"/>
            <p14:sldId id="403"/>
            <p14:sldId id="402"/>
            <p14:sldId id="408"/>
            <p14:sldId id="390"/>
            <p14:sldId id="391"/>
            <p14:sldId id="387"/>
            <p14:sldId id="392"/>
            <p14:sldId id="393"/>
            <p14:sldId id="506"/>
            <p14:sldId id="394"/>
            <p14:sldId id="406"/>
            <p14:sldId id="507"/>
            <p14:sldId id="508"/>
            <p14:sldId id="509"/>
            <p14:sldId id="364"/>
            <p14:sldId id="365"/>
            <p14:sldId id="431"/>
            <p14:sldId id="429"/>
            <p14:sldId id="430"/>
            <p14:sldId id="427"/>
            <p14:sldId id="428"/>
            <p14:sldId id="491"/>
            <p14:sldId id="539"/>
            <p14:sldId id="540"/>
            <p14:sldId id="541"/>
            <p14:sldId id="542"/>
            <p14:sldId id="465"/>
            <p14:sldId id="411"/>
            <p14:sldId id="412"/>
            <p14:sldId id="466"/>
            <p14:sldId id="467"/>
            <p14:sldId id="494"/>
            <p14:sldId id="495"/>
            <p14:sldId id="496"/>
            <p14:sldId id="497"/>
            <p14:sldId id="470"/>
            <p14:sldId id="471"/>
            <p14:sldId id="415"/>
            <p14:sldId id="472"/>
            <p14:sldId id="473"/>
            <p14:sldId id="493"/>
            <p14:sldId id="31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0C0C"/>
    <a:srgbClr val="DB9AFF"/>
    <a:srgbClr val="5B9BD5"/>
    <a:srgbClr val="70AD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04" autoAdjust="0"/>
    <p:restoredTop sz="83616" autoAdjust="0"/>
  </p:normalViewPr>
  <p:slideViewPr>
    <p:cSldViewPr snapToGrid="0">
      <p:cViewPr varScale="1">
        <p:scale>
          <a:sx n="113" d="100"/>
          <a:sy n="113" d="100"/>
        </p:scale>
        <p:origin x="987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60" d="100"/>
          <a:sy n="160" d="100"/>
        </p:scale>
        <p:origin x="6792" y="1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notesMaster" Target="notesMasters/notesMaster1.xml"/><Relationship Id="rId125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commentAuthors" Target="commentAuthor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CDBAB7-3584-4B7F-8725-798B1F331937}" type="datetimeFigureOut">
              <a:rPr lang="LID4096" smtClean="0"/>
              <a:t>10/08/2024</a:t>
            </a:fld>
            <a:endParaRPr lang="LID4096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ID4096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FD1459-CAAC-4A27-B983-569879066D9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48061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1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0126928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17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542049450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116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533704773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117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3570380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18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4058063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19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49783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20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020295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22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4787203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23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118020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24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247990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25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521806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26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687276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27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737588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2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109241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28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913359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29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7857189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30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249383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31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548064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32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920964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33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896511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34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0006720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35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5984106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36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595983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37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935973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5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416973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38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878133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39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65746015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40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77376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41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431303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42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54878924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43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5886987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44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82387797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45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1149072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46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50769105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47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922094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6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58088026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48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06210748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49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05817766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50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43230695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51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1349290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53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212920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55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8719277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56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4207146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57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54466707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58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76971736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59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57056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8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2962373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60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54041946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62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47872037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63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6100970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64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1314035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65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07768241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66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07595667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67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00683937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68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5546575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69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0724688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70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924532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12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76911364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72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8500597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73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4202915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74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3536289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75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6619638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76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8990424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77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92634723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78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3394885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79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6569250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80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2796949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81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617909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14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0698954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82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56963062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83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6550129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84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53178613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85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05769991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86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43970928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87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3567930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89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6363057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91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817803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92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8108300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93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681744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15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2306490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94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8681812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95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1792715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96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884244755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97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0033855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98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4590070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99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21636759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102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77384572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103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22839915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104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77247440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105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139757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16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69858159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106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34990708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107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25055145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108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926156157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109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98914486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110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63500364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111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37465666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112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874741730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113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846302994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114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434942364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115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329768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0DBDCEF-05C5-4279-8CE9-B6114D2CD81A}" type="datetime1">
              <a:rPr lang="LID4096" smtClean="0"/>
              <a:pPr/>
              <a:t>10/08/2024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90C5DF-5A93-4A6F-A2C5-08984139AF6D}" type="slidenum">
              <a:rPr lang="LID4096" smtClean="0"/>
              <a:pPr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882160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D8DD6-7153-4CF4-8D56-EC136A06CFAA}" type="datetime1">
              <a:rPr lang="LID4096" smtClean="0"/>
              <a:t>10/08/2024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93837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852D6-17C0-4779-ADAB-73B59F81A6CB}" type="datetime1">
              <a:rPr lang="LID4096" smtClean="0"/>
              <a:t>10/08/2024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390686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6"/>
            <a:ext cx="11360800" cy="7635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11360800" cy="45550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93776" lvl="0" indent="-397764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376"/>
            </a:lvl1pPr>
            <a:lvl2pPr marL="987552" lvl="1" indent="-370332">
              <a:spcBef>
                <a:spcPts val="1728"/>
              </a:spcBef>
              <a:spcAft>
                <a:spcPts val="0"/>
              </a:spcAft>
              <a:buSzPts val="1800"/>
              <a:buChar char="○"/>
              <a:defRPr/>
            </a:lvl2pPr>
            <a:lvl3pPr marL="1481328" lvl="2" indent="-342900">
              <a:spcBef>
                <a:spcPts val="1728"/>
              </a:spcBef>
              <a:spcAft>
                <a:spcPts val="0"/>
              </a:spcAft>
              <a:buSzPts val="1400"/>
              <a:buChar char="■"/>
              <a:defRPr/>
            </a:lvl3pPr>
            <a:lvl4pPr marL="1975104" lvl="3" indent="-342900">
              <a:spcBef>
                <a:spcPts val="1728"/>
              </a:spcBef>
              <a:spcAft>
                <a:spcPts val="0"/>
              </a:spcAft>
              <a:buSzPts val="1400"/>
              <a:buChar char="●"/>
              <a:defRPr/>
            </a:lvl4pPr>
            <a:lvl5pPr marL="2468880" lvl="4" indent="-342900">
              <a:spcBef>
                <a:spcPts val="1728"/>
              </a:spcBef>
              <a:spcAft>
                <a:spcPts val="0"/>
              </a:spcAft>
              <a:buSzPts val="1400"/>
              <a:buChar char="○"/>
              <a:defRPr/>
            </a:lvl5pPr>
            <a:lvl6pPr marL="2962656" lvl="5" indent="-342900">
              <a:spcBef>
                <a:spcPts val="1728"/>
              </a:spcBef>
              <a:spcAft>
                <a:spcPts val="0"/>
              </a:spcAft>
              <a:buSzPts val="1400"/>
              <a:buChar char="■"/>
              <a:defRPr/>
            </a:lvl6pPr>
            <a:lvl7pPr marL="3456432" lvl="6" indent="-342900">
              <a:spcBef>
                <a:spcPts val="1728"/>
              </a:spcBef>
              <a:spcAft>
                <a:spcPts val="0"/>
              </a:spcAft>
              <a:buSzPts val="1400"/>
              <a:buChar char="●"/>
              <a:defRPr/>
            </a:lvl7pPr>
            <a:lvl8pPr marL="3950208" lvl="7" indent="-342900">
              <a:spcBef>
                <a:spcPts val="1728"/>
              </a:spcBef>
              <a:spcAft>
                <a:spcPts val="0"/>
              </a:spcAft>
              <a:buSzPts val="1400"/>
              <a:buChar char="○"/>
              <a:defRPr/>
            </a:lvl8pPr>
            <a:lvl9pPr marL="4443984" lvl="8" indent="-342900">
              <a:spcBef>
                <a:spcPts val="1728"/>
              </a:spcBef>
              <a:spcAft>
                <a:spcPts val="1728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88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08487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34ECDFF-CA32-47DC-A7F5-100B10A91E00}" type="datetime1">
              <a:rPr lang="LID4096" smtClean="0"/>
              <a:pPr/>
              <a:t>10/08/2024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90C5DF-5A93-4A6F-A2C5-08984139AF6D}" type="slidenum">
              <a:rPr lang="LID4096" smtClean="0"/>
              <a:pPr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316681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A98E36F-0081-43EF-ADA1-8E629BBC23AF}" type="datetime1">
              <a:rPr lang="LID4096" smtClean="0"/>
              <a:pPr/>
              <a:t>10/08/2024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90C5DF-5A93-4A6F-A2C5-08984139AF6D}" type="slidenum">
              <a:rPr lang="LID4096" smtClean="0"/>
              <a:pPr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750267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29ACFE6-9D2E-416E-97B2-9E29352E44E3}" type="datetime1">
              <a:rPr lang="LID4096" smtClean="0"/>
              <a:pPr/>
              <a:t>10/08/2024</a:t>
            </a:fld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LID4096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90C5DF-5A93-4A6F-A2C5-08984139AF6D}" type="slidenum">
              <a:rPr lang="LID4096" smtClean="0"/>
              <a:pPr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054519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666EB35-05F7-4A87-8964-427C37CB3F84}" type="datetime1">
              <a:rPr lang="LID4096" smtClean="0"/>
              <a:pPr/>
              <a:t>10/08/2024</a:t>
            </a:fld>
            <a:endParaRPr lang="LID4096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LID4096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90C5DF-5A93-4A6F-A2C5-08984139AF6D}" type="slidenum">
              <a:rPr lang="LID4096" smtClean="0"/>
              <a:pPr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037036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5EDA0-8CF6-47F6-8C28-6E4739D1747A}" type="datetime1">
              <a:rPr lang="LID4096" smtClean="0"/>
              <a:t>10/08/2024</a:t>
            </a:fld>
            <a:endParaRPr lang="LID4096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16779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B2066-586A-45B0-97CD-3A4E3190A314}" type="datetime1">
              <a:rPr lang="LID4096" smtClean="0"/>
              <a:t>10/08/2024</a:t>
            </a:fld>
            <a:endParaRPr lang="LID4096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37609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F716E-F82F-4694-92F2-064D175225F1}" type="datetime1">
              <a:rPr lang="LID4096" smtClean="0"/>
              <a:t>10/08/2024</a:t>
            </a:fld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47217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6D9E7-F6B6-40C5-AC1A-522E35085724}" type="datetime1">
              <a:rPr lang="LID4096" smtClean="0"/>
              <a:t>10/08/2024</a:t>
            </a:fld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32618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B5BFD8-D00C-4252-B25E-A85BD0D8A54B}" type="datetime1">
              <a:rPr lang="LID4096" smtClean="0"/>
              <a:t>10/08/2024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90C5DF-5A93-4A6F-A2C5-08984139AF6D}" type="slidenum">
              <a:rPr lang="LID4096" smtClean="0"/>
              <a:pPr/>
              <a:t>‹#›</a:t>
            </a:fld>
            <a:endParaRPr lang="LID4096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800073-34EB-A547-9868-4E4886F489BE}"/>
              </a:ext>
            </a:extLst>
          </p:cNvPr>
          <p:cNvSpPr/>
          <p:nvPr userDrawn="1"/>
        </p:nvSpPr>
        <p:spPr>
          <a:xfrm>
            <a:off x="-282854" y="6296150"/>
            <a:ext cx="12757708" cy="7432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8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8215FFE-2851-6951-6328-66ED2C0099BC}"/>
              </a:ext>
            </a:extLst>
          </p:cNvPr>
          <p:cNvSpPr txBox="1">
            <a:spLocks/>
          </p:cNvSpPr>
          <p:nvPr userDrawn="1"/>
        </p:nvSpPr>
        <p:spPr>
          <a:xfrm>
            <a:off x="0" y="6311900"/>
            <a:ext cx="1346826" cy="455448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</a:rPr>
              <a:t>Copyright Jesse Donkervliet 2024</a:t>
            </a:r>
            <a:endParaRPr lang="en-NL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296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www.ericsson.com/en/reports-and-papers/mobility-report/dataforecasts/traffic-by-application" TargetMode="Externa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hyperlink" Target="https://help.netflix.com/en/node/306" TargetMode="External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0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0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0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3.xml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0.png"/><Relationship Id="rId3" Type="http://schemas.openxmlformats.org/officeDocument/2006/relationships/image" Target="../media/image78.png"/><Relationship Id="rId7" Type="http://schemas.openxmlformats.org/officeDocument/2006/relationships/image" Target="../media/image760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0.png"/><Relationship Id="rId11" Type="http://schemas.openxmlformats.org/officeDocument/2006/relationships/image" Target="../media/image4.png"/><Relationship Id="rId5" Type="http://schemas.openxmlformats.org/officeDocument/2006/relationships/image" Target="../media/image740.png"/><Relationship Id="rId10" Type="http://schemas.openxmlformats.org/officeDocument/2006/relationships/image" Target="../media/image5.png"/><Relationship Id="rId4" Type="http://schemas.openxmlformats.org/officeDocument/2006/relationships/image" Target="../media/image79.png"/><Relationship Id="rId9" Type="http://schemas.openxmlformats.org/officeDocument/2006/relationships/image" Target="../media/image780.png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0.png"/><Relationship Id="rId13" Type="http://schemas.openxmlformats.org/officeDocument/2006/relationships/image" Target="../media/image880.png"/><Relationship Id="rId18" Type="http://schemas.openxmlformats.org/officeDocument/2006/relationships/image" Target="../media/image920.png"/><Relationship Id="rId26" Type="http://schemas.openxmlformats.org/officeDocument/2006/relationships/image" Target="../media/image100.png"/><Relationship Id="rId3" Type="http://schemas.openxmlformats.org/officeDocument/2006/relationships/image" Target="../media/image790.png"/><Relationship Id="rId21" Type="http://schemas.openxmlformats.org/officeDocument/2006/relationships/image" Target="../media/image950.png"/><Relationship Id="rId7" Type="http://schemas.openxmlformats.org/officeDocument/2006/relationships/image" Target="../media/image83.png"/><Relationship Id="rId12" Type="http://schemas.openxmlformats.org/officeDocument/2006/relationships/image" Target="../media/image870.png"/><Relationship Id="rId17" Type="http://schemas.openxmlformats.org/officeDocument/2006/relationships/image" Target="../media/image910.png"/><Relationship Id="rId25" Type="http://schemas.openxmlformats.org/officeDocument/2006/relationships/image" Target="../media/image990.png"/><Relationship Id="rId2" Type="http://schemas.openxmlformats.org/officeDocument/2006/relationships/notesSlide" Target="../notesSlides/notesSlide97.xml"/><Relationship Id="rId16" Type="http://schemas.openxmlformats.org/officeDocument/2006/relationships/image" Target="../media/image4.png"/><Relationship Id="rId20" Type="http://schemas.openxmlformats.org/officeDocument/2006/relationships/image" Target="../media/image940.png"/><Relationship Id="rId29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0.png"/><Relationship Id="rId11" Type="http://schemas.openxmlformats.org/officeDocument/2006/relationships/image" Target="../media/image86.png"/><Relationship Id="rId24" Type="http://schemas.openxmlformats.org/officeDocument/2006/relationships/image" Target="../media/image980.png"/><Relationship Id="rId5" Type="http://schemas.openxmlformats.org/officeDocument/2006/relationships/image" Target="../media/image810.png"/><Relationship Id="rId15" Type="http://schemas.openxmlformats.org/officeDocument/2006/relationships/image" Target="../media/image900.png"/><Relationship Id="rId23" Type="http://schemas.openxmlformats.org/officeDocument/2006/relationships/image" Target="../media/image970.png"/><Relationship Id="rId10" Type="http://schemas.openxmlformats.org/officeDocument/2006/relationships/image" Target="../media/image85.png"/><Relationship Id="rId19" Type="http://schemas.openxmlformats.org/officeDocument/2006/relationships/image" Target="../media/image930.png"/><Relationship Id="rId31" Type="http://schemas.openxmlformats.org/officeDocument/2006/relationships/image" Target="../media/image6.png"/><Relationship Id="rId4" Type="http://schemas.openxmlformats.org/officeDocument/2006/relationships/image" Target="../media/image800.png"/><Relationship Id="rId9" Type="http://schemas.openxmlformats.org/officeDocument/2006/relationships/image" Target="../media/image5.png"/><Relationship Id="rId14" Type="http://schemas.openxmlformats.org/officeDocument/2006/relationships/image" Target="../media/image890.png"/><Relationship Id="rId22" Type="http://schemas.openxmlformats.org/officeDocument/2006/relationships/image" Target="../media/image960.png"/><Relationship Id="rId27" Type="http://schemas.openxmlformats.org/officeDocument/2006/relationships/image" Target="../media/image101.png"/><Relationship Id="rId30" Type="http://schemas.openxmlformats.org/officeDocument/2006/relationships/image" Target="../media/image104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9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blp.org/pid/194/7040.html" TargetMode="External"/><Relationship Id="rId7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hyperlink" Target="https://dblp.org/db/conf/globecom/globecom2016.html#BiswalG16" TargetMode="External"/><Relationship Id="rId4" Type="http://schemas.openxmlformats.org/officeDocument/2006/relationships/hyperlink" Target="https://dblp.org/pid/30/3112.html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4.31.198.44/rfc/rfc1035.txt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j.j.r.donkervliet@131.180.77.82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image" Target="../media/image5.png"/><Relationship Id="rId7" Type="http://schemas.openxmlformats.org/officeDocument/2006/relationships/image" Target="../media/image17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5" Type="http://schemas.openxmlformats.org/officeDocument/2006/relationships/image" Target="../media/image150.png"/><Relationship Id="rId4" Type="http://schemas.openxmlformats.org/officeDocument/2006/relationships/image" Target="../media/image1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hyperlink" Target="http://www.visualcapitalist.com/happens-internet-minute-2017/" TargetMode="External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0" Type="http://schemas.openxmlformats.org/officeDocument/2006/relationships/image" Target="../media/image12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35.png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35.png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35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tracker.ietf.org/doc/html/rfc9000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tracker.ietf.org/doc/html/rfc5321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webp"/><Relationship Id="rId5" Type="http://schemas.openxmlformats.org/officeDocument/2006/relationships/image" Target="../media/image40.png"/><Relationship Id="rId15" Type="http://schemas.openxmlformats.org/officeDocument/2006/relationships/image" Target="../media/image52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tiff"/><Relationship Id="rId4" Type="http://schemas.openxmlformats.org/officeDocument/2006/relationships/image" Target="../media/image55.tif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7" Type="http://schemas.openxmlformats.org/officeDocument/2006/relationships/image" Target="../media/image63.tif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tiff"/><Relationship Id="rId5" Type="http://schemas.openxmlformats.org/officeDocument/2006/relationships/image" Target="../media/image61.tiff"/><Relationship Id="rId4" Type="http://schemas.openxmlformats.org/officeDocument/2006/relationships/image" Target="../media/image60.tiff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5.png"/><Relationship Id="rId7" Type="http://schemas.openxmlformats.org/officeDocument/2006/relationships/image" Target="../media/image10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64.png"/><Relationship Id="rId4" Type="http://schemas.openxmlformats.org/officeDocument/2006/relationships/notesSlide" Target="../notesSlides/notesSlide59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35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66.png"/><Relationship Id="rId4" Type="http://schemas.openxmlformats.org/officeDocument/2006/relationships/notesSlide" Target="../notesSlides/notesSlide6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tif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5" Type="http://schemas.openxmlformats.org/officeDocument/2006/relationships/image" Target="../media/image68.png"/><Relationship Id="rId4" Type="http://schemas.openxmlformats.org/officeDocument/2006/relationships/notesSlide" Target="../notesSlides/notesSlide6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iff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rfc-editor.org/rfc/rfc9051.html" TargetMode="Externa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atatracker.ietf.org/doc/html/rfc6455" TargetMode="Externa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atatracker.ietf.org/doc/html/rfc6455" TargetMode="Externa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14E06-E45B-4491-8400-9F9E71251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1911" y="136525"/>
            <a:ext cx="9144000" cy="2387600"/>
          </a:xfrm>
        </p:spPr>
        <p:txBody>
          <a:bodyPr>
            <a:normAutofit/>
          </a:bodyPr>
          <a:lstStyle/>
          <a:p>
            <a:pPr algn="l"/>
            <a:r>
              <a:rPr lang="en-US" sz="7200" dirty="0"/>
              <a:t>Computer Networks</a:t>
            </a:r>
            <a:br>
              <a:rPr lang="en-US" sz="7200" dirty="0"/>
            </a:br>
            <a:r>
              <a:rPr lang="en-US" sz="7200" dirty="0"/>
              <a:t>X_400487</a:t>
            </a:r>
            <a:endParaRPr lang="LID4096" sz="7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3DE709-9033-4B7F-B111-3CC74D562E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1911" y="2487669"/>
            <a:ext cx="9144000" cy="1655762"/>
          </a:xfrm>
        </p:spPr>
        <p:txBody>
          <a:bodyPr>
            <a:normAutofit/>
          </a:bodyPr>
          <a:lstStyle/>
          <a:p>
            <a:pPr algn="l"/>
            <a:r>
              <a:rPr lang="en-US" sz="4000" dirty="0"/>
              <a:t>Lecture 10</a:t>
            </a:r>
          </a:p>
          <a:p>
            <a:pPr algn="l"/>
            <a:r>
              <a:rPr lang="en-US" sz="4000" dirty="0"/>
              <a:t>Chapter 7: The Application Layer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22C75E-3905-44C1-8112-3F3BCD836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Vrije Universiteit Amsterdam</a:t>
            </a:r>
            <a:endParaRPr lang="LID4096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996E4C-E109-5C4F-B418-86C18CD49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997" y="4508245"/>
            <a:ext cx="1617901" cy="16027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E318696-7F8B-6D46-8C92-CFCB5BEA6E9D}"/>
              </a:ext>
            </a:extLst>
          </p:cNvPr>
          <p:cNvSpPr txBox="1"/>
          <p:nvPr/>
        </p:nvSpPr>
        <p:spPr>
          <a:xfrm>
            <a:off x="1916898" y="4875269"/>
            <a:ext cx="71298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4000" dirty="0"/>
              <a:t>Lecturer: Jesse Donkervliet</a:t>
            </a:r>
            <a:endParaRPr lang="en-US" sz="4000" dirty="0"/>
          </a:p>
          <a:p>
            <a:r>
              <a:rPr lang="en-US" sz="2000" dirty="0"/>
              <a:t>with slides from Lin Wang</a:t>
            </a:r>
            <a:endParaRPr lang="en-NL" sz="2000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BCA0E69D-D9AA-ED42-A86B-A5128D8DD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9257" y="5470631"/>
            <a:ext cx="2420806" cy="720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07285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3432E-807B-DFFA-DBE1-36F312D43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about</a:t>
            </a:r>
            <a:br>
              <a:rPr lang="en-US" dirty="0"/>
            </a:br>
            <a:r>
              <a:rPr lang="en-US" dirty="0"/>
              <a:t>Explicit Congestion Notification?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BDB97-FCAF-2973-0996-191358248D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EC6C43-DD4A-DF70-B2C2-1E2D03586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74BF68-93DF-91DE-2695-79B1F3778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pPr/>
              <a:t>10</a:t>
            </a:fld>
            <a:endParaRPr lang="LID4096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6299383-3E9A-6EE3-5C24-9B567B50DC4D}"/>
              </a:ext>
            </a:extLst>
          </p:cNvPr>
          <p:cNvCxnSpPr>
            <a:cxnSpLocks/>
          </p:cNvCxnSpPr>
          <p:nvPr/>
        </p:nvCxnSpPr>
        <p:spPr>
          <a:xfrm>
            <a:off x="3426358" y="5088143"/>
            <a:ext cx="1191899" cy="844826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FC23B60B-F256-DA36-5E62-237EE8A06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795" y="4578707"/>
            <a:ext cx="803703" cy="103874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D293DEE-A160-2EDE-CA2E-B33C29E2608D}"/>
              </a:ext>
            </a:extLst>
          </p:cNvPr>
          <p:cNvCxnSpPr>
            <a:cxnSpLocks/>
          </p:cNvCxnSpPr>
          <p:nvPr/>
        </p:nvCxnSpPr>
        <p:spPr>
          <a:xfrm flipH="1">
            <a:off x="4618256" y="4411013"/>
            <a:ext cx="1064760" cy="1521957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6815849-25E9-0460-D97B-324F179A5FE0}"/>
              </a:ext>
            </a:extLst>
          </p:cNvPr>
          <p:cNvCxnSpPr>
            <a:cxnSpLocks/>
          </p:cNvCxnSpPr>
          <p:nvPr/>
        </p:nvCxnSpPr>
        <p:spPr>
          <a:xfrm>
            <a:off x="5683016" y="4394384"/>
            <a:ext cx="1148330" cy="1618099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90E642D-2651-E5E7-3814-C64D305F0F43}"/>
              </a:ext>
            </a:extLst>
          </p:cNvPr>
          <p:cNvCxnSpPr>
            <a:cxnSpLocks/>
          </p:cNvCxnSpPr>
          <p:nvPr/>
        </p:nvCxnSpPr>
        <p:spPr>
          <a:xfrm flipV="1">
            <a:off x="4522362" y="5932970"/>
            <a:ext cx="2308984" cy="9791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B3DEA6D-CFBA-DA7A-AF5C-ADB69355D56D}"/>
              </a:ext>
            </a:extLst>
          </p:cNvPr>
          <p:cNvCxnSpPr>
            <a:cxnSpLocks/>
          </p:cNvCxnSpPr>
          <p:nvPr/>
        </p:nvCxnSpPr>
        <p:spPr>
          <a:xfrm flipH="1">
            <a:off x="6762684" y="4341291"/>
            <a:ext cx="876260" cy="1608309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9E4A9F6-5BA5-8DF1-5374-DB791CE8E39A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7619224" y="4341291"/>
            <a:ext cx="1041184" cy="756791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A43EB391-2FA3-E8CF-96D6-9EF82CEBB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0409" y="4578707"/>
            <a:ext cx="803703" cy="10387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1CD2160-B107-F138-B64D-F940DC226A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769" y="3837049"/>
            <a:ext cx="789231" cy="7927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46E8F4-4F29-CEB8-DE4F-42A7E27599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642" y="5374980"/>
            <a:ext cx="789231" cy="7927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FDAC4FE-F8CD-D8E8-D3CC-1793BBF690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070" y="5374980"/>
            <a:ext cx="789231" cy="7927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F0F0FD-4EDC-AB70-3504-5FED0618AE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330" y="3785954"/>
            <a:ext cx="789231" cy="79275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8239F66-7DF0-50D7-34E5-CF3A31245BA3}"/>
              </a:ext>
            </a:extLst>
          </p:cNvPr>
          <p:cNvSpPr/>
          <p:nvPr/>
        </p:nvSpPr>
        <p:spPr>
          <a:xfrm>
            <a:off x="3698668" y="5286017"/>
            <a:ext cx="462153" cy="43130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dirty="0"/>
              <a:t>M</a:t>
            </a:r>
            <a:endParaRPr lang="en-US" b="1" i="1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67193FB-BA46-DE12-1A0E-26F3B45125C6}"/>
              </a:ext>
            </a:extLst>
          </p:cNvPr>
          <p:cNvSpPr/>
          <p:nvPr/>
        </p:nvSpPr>
        <p:spPr>
          <a:xfrm>
            <a:off x="5500518" y="5771356"/>
            <a:ext cx="462153" cy="43130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dirty="0"/>
              <a:t>M</a:t>
            </a:r>
            <a:endParaRPr lang="en-US" b="1" i="1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EA95ECB-9648-54E4-1CA6-ED79B6A2AAEE}"/>
              </a:ext>
            </a:extLst>
          </p:cNvPr>
          <p:cNvSpPr/>
          <p:nvPr/>
        </p:nvSpPr>
        <p:spPr>
          <a:xfrm>
            <a:off x="7157301" y="4794358"/>
            <a:ext cx="462153" cy="43130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dirty="0"/>
              <a:t>M</a:t>
            </a:r>
            <a:endParaRPr lang="en-US" b="1" i="1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7A98839-0C21-A618-EA1E-025399E98F10}"/>
              </a:ext>
            </a:extLst>
          </p:cNvPr>
          <p:cNvSpPr/>
          <p:nvPr/>
        </p:nvSpPr>
        <p:spPr>
          <a:xfrm>
            <a:off x="8038636" y="4578707"/>
            <a:ext cx="462153" cy="43130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dirty="0"/>
              <a:t>M</a:t>
            </a:r>
            <a:endParaRPr lang="en-US" b="1" i="1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982398B-79D7-BFFA-BEF3-C88161E98B64}"/>
              </a:ext>
            </a:extLst>
          </p:cNvPr>
          <p:cNvSpPr/>
          <p:nvPr/>
        </p:nvSpPr>
        <p:spPr>
          <a:xfrm>
            <a:off x="354496" y="1641652"/>
            <a:ext cx="500598" cy="43130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2400" dirty="0"/>
              <a:t>M</a:t>
            </a:r>
            <a:endParaRPr lang="en-US" sz="2400" b="1" i="1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BD91D6A-4D68-30F2-EE12-88FA70CD25DA}"/>
              </a:ext>
            </a:extLst>
          </p:cNvPr>
          <p:cNvSpPr/>
          <p:nvPr/>
        </p:nvSpPr>
        <p:spPr>
          <a:xfrm>
            <a:off x="354496" y="2221737"/>
            <a:ext cx="500598" cy="43130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2400" dirty="0"/>
              <a:t>M</a:t>
            </a:r>
            <a:endParaRPr lang="en-US" sz="2400" b="1" i="1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587AE91-7F50-97A3-8972-6E59E89FA5C3}"/>
              </a:ext>
            </a:extLst>
          </p:cNvPr>
          <p:cNvSpPr/>
          <p:nvPr/>
        </p:nvSpPr>
        <p:spPr>
          <a:xfrm>
            <a:off x="354495" y="2801822"/>
            <a:ext cx="500598" cy="43130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2400" dirty="0"/>
              <a:t>M</a:t>
            </a:r>
            <a:endParaRPr lang="en-US" sz="2400" b="1" i="1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2CCCA75-92C4-46D9-C2E6-A01386C5B50F}"/>
              </a:ext>
            </a:extLst>
          </p:cNvPr>
          <p:cNvSpPr/>
          <p:nvPr/>
        </p:nvSpPr>
        <p:spPr>
          <a:xfrm>
            <a:off x="869522" y="1641652"/>
            <a:ext cx="9082551" cy="431302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r>
              <a:rPr lang="en-US" sz="2400" dirty="0">
                <a:solidFill>
                  <a:sysClr val="windowText" lastClr="000000"/>
                </a:solidFill>
              </a:rPr>
              <a:t>= regular IP packet with TCP segment</a:t>
            </a:r>
            <a:endParaRPr lang="en-US" sz="2400" b="1" i="1" dirty="0">
              <a:solidFill>
                <a:sysClr val="windowText" lastClr="000000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51F8592-7B35-511B-315F-B858E889C2A8}"/>
              </a:ext>
            </a:extLst>
          </p:cNvPr>
          <p:cNvSpPr/>
          <p:nvPr/>
        </p:nvSpPr>
        <p:spPr>
          <a:xfrm>
            <a:off x="869523" y="2221737"/>
            <a:ext cx="11322477" cy="431302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r>
              <a:rPr lang="en-US" sz="2400" dirty="0">
                <a:solidFill>
                  <a:sysClr val="windowText" lastClr="000000"/>
                </a:solidFill>
              </a:rPr>
              <a:t>= Explicit Congestion Notification (ECN) set in IP header</a:t>
            </a:r>
            <a:endParaRPr lang="en-US" sz="2400" b="1" i="1" dirty="0">
              <a:solidFill>
                <a:sysClr val="windowText" lastClr="000000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0C0D942-EE34-6E17-DAE0-484EC85E2B2E}"/>
              </a:ext>
            </a:extLst>
          </p:cNvPr>
          <p:cNvSpPr/>
          <p:nvPr/>
        </p:nvSpPr>
        <p:spPr>
          <a:xfrm>
            <a:off x="869523" y="2797024"/>
            <a:ext cx="5932510" cy="431302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r>
              <a:rPr lang="en-US" sz="2400" dirty="0">
                <a:solidFill>
                  <a:sysClr val="windowText" lastClr="000000"/>
                </a:solidFill>
              </a:rPr>
              <a:t>= ECN-Echo (ECE) set in TCP header</a:t>
            </a:r>
            <a:endParaRPr lang="en-US" sz="2400" b="1" i="1" dirty="0">
              <a:solidFill>
                <a:sysClr val="windowText" lastClr="000000"/>
              </a:solidFill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CDF6A07-C438-D8F3-04B3-31EF36886B84}"/>
              </a:ext>
            </a:extLst>
          </p:cNvPr>
          <p:cNvCxnSpPr/>
          <p:nvPr/>
        </p:nvCxnSpPr>
        <p:spPr>
          <a:xfrm flipH="1" flipV="1">
            <a:off x="8258400" y="4168800"/>
            <a:ext cx="460800" cy="3384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2C175C4-1691-D6AF-DAB5-3A0005706503}"/>
              </a:ext>
            </a:extLst>
          </p:cNvPr>
          <p:cNvCxnSpPr/>
          <p:nvPr/>
        </p:nvCxnSpPr>
        <p:spPr>
          <a:xfrm flipH="1" flipV="1">
            <a:off x="3969037" y="4971016"/>
            <a:ext cx="460800" cy="3384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8118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6" grpId="0" animBg="1"/>
      <p:bldP spid="30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EF038-7EE5-644B-9AF5-7882320EB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dominates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3A2F1-B5EC-1747-9561-C6FB2BC8F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2147"/>
            <a:ext cx="4743298" cy="4084816"/>
          </a:xfrm>
        </p:spPr>
        <p:txBody>
          <a:bodyPr/>
          <a:lstStyle/>
          <a:p>
            <a:endParaRPr lang="en-US" dirty="0"/>
          </a:p>
          <a:p>
            <a:r>
              <a:rPr lang="en-NL" dirty="0"/>
              <a:t>28,000 people watching Netflix</a:t>
            </a:r>
          </a:p>
          <a:p>
            <a:r>
              <a:rPr lang="en-NL" dirty="0"/>
              <a:t>500 hours of content uploaded to YouTube</a:t>
            </a:r>
          </a:p>
          <a:p>
            <a:r>
              <a:rPr lang="en-NL" dirty="0"/>
              <a:t>2 million Twitch views</a:t>
            </a:r>
          </a:p>
          <a:p>
            <a:r>
              <a:rPr lang="en-NL" dirty="0"/>
              <a:t>3.4 million Snaps created</a:t>
            </a:r>
          </a:p>
          <a:p>
            <a:pPr marL="0" indent="0">
              <a:buNone/>
            </a:pPr>
            <a:endParaRPr lang="en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4689D7-4139-F142-BF7D-B7CD77782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7553" y="6356350"/>
            <a:ext cx="9696894" cy="365125"/>
          </a:xfrm>
        </p:spPr>
        <p:txBody>
          <a:bodyPr/>
          <a:lstStyle/>
          <a:p>
            <a:r>
              <a:rPr lang="en-US" dirty="0"/>
              <a:t>Source: </a:t>
            </a:r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https://www.ericsson.com/en/reports-and-papers/mobility-report/dataforecasts/traffic-by-application</a:t>
            </a:r>
            <a:r>
              <a:rPr lang="en-US" dirty="0"/>
              <a:t> </a:t>
            </a:r>
            <a:endParaRPr lang="LID4096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EF6834-8BB3-284C-8DEE-5F4DA2864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pPr/>
              <a:t>100</a:t>
            </a:fld>
            <a:endParaRPr lang="LID4096"/>
          </a:p>
        </p:txBody>
      </p:sp>
      <p:pic>
        <p:nvPicPr>
          <p:cNvPr id="2050" name="Picture 2" descr="Image">
            <a:extLst>
              <a:ext uri="{FF2B5EF4-FFF2-40B4-BE49-F238E27FC236}">
                <a16:creationId xmlns:a16="http://schemas.microsoft.com/office/drawing/2014/main" id="{08502A55-1D58-3840-9F6E-E0FA71E75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149" y="365125"/>
            <a:ext cx="5848502" cy="5848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2EAB736-2885-D1C4-9DC3-40B8DF3AAE31}"/>
              </a:ext>
            </a:extLst>
          </p:cNvPr>
          <p:cNvSpPr/>
          <p:nvPr/>
        </p:nvSpPr>
        <p:spPr>
          <a:xfrm>
            <a:off x="-686948" y="1295584"/>
            <a:ext cx="13565896" cy="8984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2800" dirty="0"/>
              <a:t>Video constitutes around 70 percent of all global mobile network traffic in 2022</a:t>
            </a:r>
          </a:p>
        </p:txBody>
      </p:sp>
    </p:spTree>
    <p:extLst>
      <p:ext uri="{BB962C8B-B14F-4D97-AF65-F5344CB8AC3E}">
        <p14:creationId xmlns:p14="http://schemas.microsoft.com/office/powerpoint/2010/main" val="3803195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74F0B-BA79-6859-4F50-C852B08C9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Streaming Video Requires Compression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8BB894-4D9B-09DE-6AB2-1BEE9EBC2B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1024 height x 2048 width = 2M pixels</a:t>
            </a:r>
          </a:p>
          <a:p>
            <a:pPr marL="0" indent="0">
              <a:buNone/>
            </a:pPr>
            <a:r>
              <a:rPr lang="en-US" dirty="0"/>
              <a:t>1 pixel = 1 byte</a:t>
            </a:r>
          </a:p>
          <a:p>
            <a:pPr marL="0" indent="0">
              <a:buNone/>
            </a:pPr>
            <a:r>
              <a:rPr lang="en-US" dirty="0"/>
              <a:t>30 frames per second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60 MB/s = 480 Mbps</a:t>
            </a:r>
            <a:endParaRPr lang="en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E1B6BF-3251-EB6E-B909-7ADFA3DE8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A65F6F-DC4E-6140-1591-89ACE5726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pPr/>
              <a:t>101</a:t>
            </a:fld>
            <a:endParaRPr lang="LID4096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7F3D4E-22B2-95C8-BBC6-3900EEB6F808}"/>
              </a:ext>
            </a:extLst>
          </p:cNvPr>
          <p:cNvSpPr/>
          <p:nvPr/>
        </p:nvSpPr>
        <p:spPr>
          <a:xfrm>
            <a:off x="-686948" y="3368823"/>
            <a:ext cx="13565896" cy="8984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2800" dirty="0"/>
              <a:t>Without compression, only possible over wired </a:t>
            </a:r>
            <a:r>
              <a:rPr lang="en-US" sz="2800" dirty="0" err="1"/>
              <a:t>fibre</a:t>
            </a:r>
            <a:r>
              <a:rPr lang="en-US" sz="2800" dirty="0"/>
              <a:t>-optic channels</a:t>
            </a:r>
          </a:p>
        </p:txBody>
      </p:sp>
    </p:spTree>
    <p:extLst>
      <p:ext uri="{BB962C8B-B14F-4D97-AF65-F5344CB8AC3E}">
        <p14:creationId xmlns:p14="http://schemas.microsoft.com/office/powerpoint/2010/main" val="1622666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0AF0C-ADA2-AB06-F0C7-4AC9133F8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Streaming Video Requires Compression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1524AA-6664-8820-E5CD-2A08BCA68F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FAB630-8111-7D02-6A74-3390D0D62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Source: </a:t>
            </a:r>
            <a:r>
              <a:rPr 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https://help.netflix.com/en/node/306</a:t>
            </a:r>
            <a:r>
              <a:rPr lang="en-US" dirty="0"/>
              <a:t> </a:t>
            </a:r>
            <a:endParaRPr lang="LID4096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C88C83-63A6-1BEC-592B-6DDAB2A94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pPr/>
              <a:t>102</a:t>
            </a:fld>
            <a:endParaRPr lang="LID4096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81F8DD-C87E-D6BD-6EDA-D1393F3219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33749"/>
            <a:ext cx="12192000" cy="484321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3104933-47FD-D23D-9B62-AE2DDB82F95D}"/>
              </a:ext>
            </a:extLst>
          </p:cNvPr>
          <p:cNvSpPr/>
          <p:nvPr/>
        </p:nvSpPr>
        <p:spPr>
          <a:xfrm>
            <a:off x="-686948" y="400188"/>
            <a:ext cx="13565896" cy="8984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2800" dirty="0"/>
              <a:t>Compression reduced bandwidth requirement by an order of magnitude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B62AF6-0E03-528E-05FF-078BCDEA646F}"/>
              </a:ext>
            </a:extLst>
          </p:cNvPr>
          <p:cNvSpPr/>
          <p:nvPr/>
        </p:nvSpPr>
        <p:spPr>
          <a:xfrm>
            <a:off x="7886700" y="5381625"/>
            <a:ext cx="2390775" cy="6667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645C1F32-998F-4DAE-996B-8E406623D71F}"/>
              </a:ext>
            </a:extLst>
          </p:cNvPr>
          <p:cNvCxnSpPr>
            <a:endCxn id="9" idx="3"/>
          </p:cNvCxnSpPr>
          <p:nvPr/>
        </p:nvCxnSpPr>
        <p:spPr>
          <a:xfrm rot="5400000">
            <a:off x="8645582" y="2930581"/>
            <a:ext cx="4416313" cy="1152525"/>
          </a:xfrm>
          <a:prstGeom prst="bentConnector2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5306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7AC4A-9FF6-4FD9-B836-7B88D124F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audio compression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6575F-D600-4C86-84EE-A7E60B57B3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825625"/>
            <a:ext cx="8226592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Audio typically compressed before sending.</a:t>
            </a:r>
          </a:p>
          <a:p>
            <a:pPr marL="0" indent="0">
              <a:buNone/>
            </a:pPr>
            <a:endParaRPr lang="en-US" b="1" i="1" dirty="0"/>
          </a:p>
          <a:p>
            <a:pPr marL="0" indent="0">
              <a:buNone/>
            </a:pPr>
            <a:r>
              <a:rPr lang="en-US" b="1" i="1" dirty="0"/>
              <a:t>L</a:t>
            </a:r>
            <a:r>
              <a:rPr lang="en-GB" b="1" i="1" dirty="0" err="1"/>
              <a:t>ossy</a:t>
            </a:r>
            <a:r>
              <a:rPr lang="en-GB" b="1" i="1" dirty="0"/>
              <a:t> compression </a:t>
            </a:r>
            <a:r>
              <a:rPr lang="en-GB" dirty="0"/>
              <a:t>achieves higher compression rates than </a:t>
            </a:r>
            <a:r>
              <a:rPr lang="en-GB" b="1" i="1" dirty="0"/>
              <a:t>lossless compression</a:t>
            </a:r>
            <a:r>
              <a:rPr lang="en-GB" dirty="0"/>
              <a:t>, but </a:t>
            </a:r>
            <a:r>
              <a:rPr lang="en-GB" b="1" i="1" dirty="0"/>
              <a:t>loses data.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Lossy encoders based on how humans perceive sound.</a:t>
            </a:r>
            <a:endParaRPr lang="en-US" b="1" i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E6F52D-5F0A-41E6-8196-2FA193E1A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92B0C4-301F-487B-85B8-8866819E2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103</a:t>
            </a:fld>
            <a:endParaRPr lang="LID4096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20BA4B-60A6-4638-8C82-C22D25D8BAB2}"/>
              </a:ext>
            </a:extLst>
          </p:cNvPr>
          <p:cNvSpPr/>
          <p:nvPr/>
        </p:nvSpPr>
        <p:spPr>
          <a:xfrm>
            <a:off x="1422524" y="3854933"/>
            <a:ext cx="9346950" cy="5574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2800" dirty="0"/>
              <a:t>Q: Why is lossy compression acceptable?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FCA2E80-253E-4ECC-9569-EBDA8AC3AB75}"/>
                  </a:ext>
                </a:extLst>
              </p:cNvPr>
              <p:cNvSpPr/>
              <p:nvPr/>
            </p:nvSpPr>
            <p:spPr>
              <a:xfrm>
                <a:off x="2880572" y="68276"/>
                <a:ext cx="6430854" cy="613799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r>
                  <a:rPr lang="en-US" sz="2800" dirty="0"/>
                  <a:t>Large compression rates 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 panose="02040503050406030204" pitchFamily="18" charset="0"/>
                      </a:rPr>
                      <m:t>&gt;×10</m:t>
                    </m:r>
                  </m:oMath>
                </a14:m>
                <a:r>
                  <a:rPr lang="en-US" sz="2800" dirty="0"/>
                  <a:t>.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FCA2E80-253E-4ECC-9569-EBDA8AC3AB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0572" y="68276"/>
                <a:ext cx="6430854" cy="613799"/>
              </a:xfrm>
              <a:prstGeom prst="rect">
                <a:avLst/>
              </a:prstGeom>
              <a:blipFill>
                <a:blip r:embed="rId3"/>
                <a:stretch>
                  <a:fillRect b="-1346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60551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03D3E-73D8-294F-BFEF-E9C0D25A8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hearing</a:t>
            </a:r>
            <a:br>
              <a:rPr lang="en-US" dirty="0"/>
            </a:br>
            <a:r>
              <a:rPr lang="en-US" dirty="0"/>
              <a:t>frequency range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459AF-32F8-AB42-AF80-0E5CB11494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1CD3DA-6AE3-1D46-9412-35A53DF42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A3E8DA-525E-CD47-802A-4346241B7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104</a:t>
            </a:fld>
            <a:endParaRPr lang="LID4096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A15301B-C07B-3A4D-AF67-75BBD4056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b="11124"/>
          <a:stretch>
            <a:fillRect/>
          </a:stretch>
        </p:blipFill>
        <p:spPr bwMode="auto">
          <a:xfrm>
            <a:off x="2610593" y="2115971"/>
            <a:ext cx="12800115" cy="3770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A8D1CF4-AE91-1846-AC98-D6345C3F2746}"/>
              </a:ext>
            </a:extLst>
          </p:cNvPr>
          <p:cNvSpPr/>
          <p:nvPr/>
        </p:nvSpPr>
        <p:spPr>
          <a:xfrm>
            <a:off x="8863263" y="1690689"/>
            <a:ext cx="4262930" cy="44862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8C9517B5-53E8-BC4E-9803-1EC90612FF0A}"/>
              </a:ext>
            </a:extLst>
          </p:cNvPr>
          <p:cNvSpPr/>
          <p:nvPr/>
        </p:nvSpPr>
        <p:spPr>
          <a:xfrm>
            <a:off x="3521241" y="2581440"/>
            <a:ext cx="1347538" cy="2676360"/>
          </a:xfrm>
          <a:custGeom>
            <a:avLst/>
            <a:gdLst>
              <a:gd name="connsiteX0" fmla="*/ 866274 w 866274"/>
              <a:gd name="connsiteY0" fmla="*/ 1708485 h 1720516"/>
              <a:gd name="connsiteX1" fmla="*/ 854242 w 866274"/>
              <a:gd name="connsiteY1" fmla="*/ 914400 h 1720516"/>
              <a:gd name="connsiteX2" fmla="*/ 469232 w 866274"/>
              <a:gd name="connsiteY2" fmla="*/ 577516 h 1720516"/>
              <a:gd name="connsiteX3" fmla="*/ 144379 w 866274"/>
              <a:gd name="connsiteY3" fmla="*/ 156411 h 1720516"/>
              <a:gd name="connsiteX4" fmla="*/ 0 w 866274"/>
              <a:gd name="connsiteY4" fmla="*/ 0 h 1720516"/>
              <a:gd name="connsiteX5" fmla="*/ 12032 w 866274"/>
              <a:gd name="connsiteY5" fmla="*/ 1720516 h 1720516"/>
              <a:gd name="connsiteX6" fmla="*/ 866274 w 866274"/>
              <a:gd name="connsiteY6" fmla="*/ 1708485 h 1720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6274" h="1720516">
                <a:moveTo>
                  <a:pt x="866274" y="1708485"/>
                </a:moveTo>
                <a:lnTo>
                  <a:pt x="854242" y="914400"/>
                </a:lnTo>
                <a:lnTo>
                  <a:pt x="469232" y="577516"/>
                </a:lnTo>
                <a:lnTo>
                  <a:pt x="144379" y="156411"/>
                </a:lnTo>
                <a:lnTo>
                  <a:pt x="0" y="0"/>
                </a:lnTo>
                <a:cubicBezTo>
                  <a:pt x="4011" y="573505"/>
                  <a:pt x="8021" y="1147011"/>
                  <a:pt x="12032" y="1720516"/>
                </a:cubicBezTo>
                <a:lnTo>
                  <a:pt x="866274" y="1708485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15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03D3E-73D8-294F-BFEF-E9C0D25A8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hearing</a:t>
            </a:r>
            <a:br>
              <a:rPr lang="en-US" dirty="0"/>
            </a:br>
            <a:r>
              <a:rPr lang="en-US" dirty="0"/>
              <a:t>masked signals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459AF-32F8-AB42-AF80-0E5CB11494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1CD3DA-6AE3-1D46-9412-35A53DF42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A3E8DA-525E-CD47-802A-4346241B7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105</a:t>
            </a:fld>
            <a:endParaRPr lang="LID4096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A15301B-C07B-3A4D-AF67-75BBD4056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b="11124"/>
          <a:stretch>
            <a:fillRect/>
          </a:stretch>
        </p:blipFill>
        <p:spPr bwMode="auto">
          <a:xfrm>
            <a:off x="-3350164" y="2048503"/>
            <a:ext cx="12800115" cy="3770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A8D1CF4-AE91-1846-AC98-D6345C3F2746}"/>
              </a:ext>
            </a:extLst>
          </p:cNvPr>
          <p:cNvSpPr/>
          <p:nvPr/>
        </p:nvSpPr>
        <p:spPr>
          <a:xfrm>
            <a:off x="-1151" y="1690688"/>
            <a:ext cx="2743200" cy="44862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D17F765-6AD2-5546-9D21-5B1AC2F9D5E4}"/>
              </a:ext>
            </a:extLst>
          </p:cNvPr>
          <p:cNvGrpSpPr/>
          <p:nvPr/>
        </p:nvGrpSpPr>
        <p:grpSpPr>
          <a:xfrm>
            <a:off x="5458331" y="3031958"/>
            <a:ext cx="310416" cy="2136943"/>
            <a:chOff x="4199022" y="3833397"/>
            <a:chExt cx="183006" cy="138363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AC6BFA8-5572-C44B-8F53-58B05CFE9926}"/>
                </a:ext>
              </a:extLst>
            </p:cNvPr>
            <p:cNvSpPr/>
            <p:nvPr/>
          </p:nvSpPr>
          <p:spPr>
            <a:xfrm>
              <a:off x="4321870" y="3833397"/>
              <a:ext cx="60158" cy="138363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10BDE6E-526B-3947-84DA-4B4721C34028}"/>
                </a:ext>
              </a:extLst>
            </p:cNvPr>
            <p:cNvSpPr/>
            <p:nvPr/>
          </p:nvSpPr>
          <p:spPr>
            <a:xfrm>
              <a:off x="4199022" y="4356770"/>
              <a:ext cx="60158" cy="860258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2C7316C6-2EAB-1241-8FAB-A9EA4349EEEC}"/>
              </a:ext>
            </a:extLst>
          </p:cNvPr>
          <p:cNvSpPr/>
          <p:nvPr/>
        </p:nvSpPr>
        <p:spPr>
          <a:xfrm>
            <a:off x="6926179" y="2048502"/>
            <a:ext cx="1600200" cy="74282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86F875-A2C9-0046-AF29-EAF1251DF19B}"/>
              </a:ext>
            </a:extLst>
          </p:cNvPr>
          <p:cNvSpPr/>
          <p:nvPr/>
        </p:nvSpPr>
        <p:spPr>
          <a:xfrm>
            <a:off x="7774332" y="2261062"/>
            <a:ext cx="812207" cy="163937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17691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99E04-6D73-4991-A7D9-D6CBF9A75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video</a:t>
            </a:r>
            <a:br>
              <a:rPr lang="en-US" dirty="0"/>
            </a:br>
            <a:r>
              <a:rPr lang="en-US" dirty="0"/>
              <a:t>JPEG compression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3C2CB5-BB9B-4330-9AD4-0FA0431CDE7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152650" y="1825625"/>
                <a:ext cx="8225205" cy="435133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GB" dirty="0"/>
                  <a:t>Changes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𝑅𝐺𝐵</m:t>
                    </m:r>
                  </m:oMath>
                </a14:m>
                <a:r>
                  <a:rPr lang="en-GB" dirty="0"/>
                  <a:t> to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𝑌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GB" dirty="0"/>
                  <a:t>.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GB" dirty="0"/>
                  <a:t> is luminance.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sSub>
                      <m:sSub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GB" dirty="0"/>
                  <a:t> are chrominances.</a:t>
                </a:r>
              </a:p>
              <a:p>
                <a:pPr marL="0" indent="0">
                  <a:buNone/>
                </a:pPr>
                <a:endParaRPr lang="en-GB" dirty="0"/>
              </a:p>
              <a:p>
                <a:pPr marL="0" indent="0">
                  <a:buNone/>
                </a:pPr>
                <a:r>
                  <a:rPr lang="en-GB" dirty="0"/>
                  <a:t>Eyes are </a:t>
                </a:r>
                <a:r>
                  <a:rPr lang="en-GB" b="1" i="1" dirty="0"/>
                  <a:t>less</a:t>
                </a:r>
                <a:r>
                  <a:rPr lang="en-GB" dirty="0"/>
                  <a:t> sensitive to chrominance than to luminance.</a:t>
                </a:r>
              </a:p>
              <a:p>
                <a:pPr marL="0" indent="0">
                  <a:buNone/>
                </a:pPr>
                <a:r>
                  <a:rPr lang="en-GB" dirty="0"/>
                  <a:t>JPEG reduces size of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𝐶𝑏</m:t>
                    </m:r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𝐶𝑟</m:t>
                    </m:r>
                  </m:oMath>
                </a14:m>
                <a:r>
                  <a:rPr lang="en-GB" dirty="0"/>
                  <a:t>.</a:t>
                </a:r>
                <a:br>
                  <a:rPr lang="en-GB" dirty="0"/>
                </a:br>
                <a:r>
                  <a:rPr lang="en-GB" dirty="0"/>
                  <a:t>Total compression rate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GB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3C2CB5-BB9B-4330-9AD4-0FA0431CDE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52650" y="1825625"/>
                <a:ext cx="8225205" cy="4351338"/>
              </a:xfrm>
              <a:blipFill>
                <a:blip r:embed="rId3"/>
                <a:stretch>
                  <a:fillRect l="-1543" t="-263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5C1966-061A-4F5C-BA0E-A540E9728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CC9440-594C-4D17-A1B1-F1387D825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106</a:t>
            </a:fld>
            <a:endParaRPr lang="LID4096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6673F6-9E1D-4F2E-BB19-C5098879E75E}"/>
              </a:ext>
            </a:extLst>
          </p:cNvPr>
          <p:cNvSpPr/>
          <p:nvPr/>
        </p:nvSpPr>
        <p:spPr>
          <a:xfrm>
            <a:off x="1048753" y="3307958"/>
            <a:ext cx="10094494" cy="5574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2800" dirty="0"/>
              <a:t>Q: Why change to this format?</a:t>
            </a:r>
          </a:p>
        </p:txBody>
      </p:sp>
    </p:spTree>
    <p:extLst>
      <p:ext uri="{BB962C8B-B14F-4D97-AF65-F5344CB8AC3E}">
        <p14:creationId xmlns:p14="http://schemas.microsoft.com/office/powerpoint/2010/main" val="341777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99E04-6D73-4991-A7D9-D6CBF9A75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video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C2CB5-BB9B-4330-9AD4-0FA0431CDE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MPEG compresses over a sequence of frames, further using motion tracking to remove temporal redundancy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 (Intra-coded) frames are self-contained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 (Predictive) Looks for comparable </a:t>
            </a:r>
            <a:r>
              <a:rPr lang="en-US" b="1" i="1" dirty="0"/>
              <a:t>macro blocks</a:t>
            </a:r>
            <a:r>
              <a:rPr lang="en-US" dirty="0"/>
              <a:t> in previous frames.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 (Bidirectional) frames may base prediction on previous frames and </a:t>
            </a:r>
            <a:r>
              <a:rPr lang="en-US" b="1" i="1" dirty="0"/>
              <a:t>future </a:t>
            </a:r>
            <a:r>
              <a:rPr lang="en-US" dirty="0"/>
              <a:t>frames.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5C1966-061A-4F5C-BA0E-A540E9728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CC9440-594C-4D17-A1B1-F1387D825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107</a:t>
            </a:fld>
            <a:endParaRPr lang="LID4096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73844A4-B4A3-4CCC-8B16-0F6133737A95}"/>
                  </a:ext>
                </a:extLst>
              </p:cNvPr>
              <p:cNvSpPr/>
              <p:nvPr/>
            </p:nvSpPr>
            <p:spPr>
              <a:xfrm>
                <a:off x="2880572" y="68276"/>
                <a:ext cx="6430854" cy="613799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r>
                  <a:rPr lang="en-US" sz="2800" dirty="0"/>
                  <a:t>Large compression rates 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 panose="02040503050406030204" pitchFamily="18" charset="0"/>
                      </a:rPr>
                      <m:t>&gt;×50</m:t>
                    </m:r>
                  </m:oMath>
                </a14:m>
                <a:r>
                  <a:rPr lang="en-US" sz="2800" dirty="0"/>
                  <a:t>.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73844A4-B4A3-4CCC-8B16-0F6133737A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0572" y="68276"/>
                <a:ext cx="6430854" cy="613799"/>
              </a:xfrm>
              <a:prstGeom prst="rect">
                <a:avLst/>
              </a:prstGeom>
              <a:blipFill>
                <a:blip r:embed="rId3"/>
                <a:stretch>
                  <a:fillRect b="-1346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">
            <a:extLst>
              <a:ext uri="{FF2B5EF4-FFF2-40B4-BE49-F238E27FC236}">
                <a16:creationId xmlns:a16="http://schemas.microsoft.com/office/drawing/2014/main" id="{5AED6269-2382-461E-8CD3-40DA00472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5412" y="5309397"/>
            <a:ext cx="6336539" cy="148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00CDA11-4E53-4EAA-8007-61CB19554E8D}"/>
              </a:ext>
            </a:extLst>
          </p:cNvPr>
          <p:cNvSpPr/>
          <p:nvPr/>
        </p:nvSpPr>
        <p:spPr>
          <a:xfrm>
            <a:off x="1645411" y="6173499"/>
            <a:ext cx="327992" cy="6162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25FD7F-4C7E-46AD-97A1-482EF6655366}"/>
              </a:ext>
            </a:extLst>
          </p:cNvPr>
          <p:cNvSpPr/>
          <p:nvPr/>
        </p:nvSpPr>
        <p:spPr>
          <a:xfrm>
            <a:off x="3924300" y="6154919"/>
            <a:ext cx="327992" cy="6162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77637D-53E3-4AD6-BF74-A9A1F0927F91}"/>
              </a:ext>
            </a:extLst>
          </p:cNvPr>
          <p:cNvSpPr/>
          <p:nvPr/>
        </p:nvSpPr>
        <p:spPr>
          <a:xfrm>
            <a:off x="6203189" y="6164210"/>
            <a:ext cx="327992" cy="6162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EE87266-0848-446D-90F5-8C12BADA7BB8}"/>
              </a:ext>
            </a:extLst>
          </p:cNvPr>
          <p:cNvSpPr/>
          <p:nvPr/>
        </p:nvSpPr>
        <p:spPr>
          <a:xfrm>
            <a:off x="1259305" y="1310419"/>
            <a:ext cx="9673390" cy="51520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pPr algn="ctr"/>
            <a:r>
              <a:rPr lang="en-US" sz="2800" dirty="0"/>
              <a:t>Q: What is the use of </a:t>
            </a:r>
            <a:r>
              <a:rPr lang="en-US" sz="2800" b="1" i="1" dirty="0"/>
              <a:t>bidirectional</a:t>
            </a:r>
            <a:r>
              <a:rPr lang="en-US" sz="2800" dirty="0"/>
              <a:t> frames?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AE8087F-7061-4B00-B989-9B19D57AA110}"/>
              </a:ext>
            </a:extLst>
          </p:cNvPr>
          <p:cNvSpPr/>
          <p:nvPr/>
        </p:nvSpPr>
        <p:spPr>
          <a:xfrm>
            <a:off x="2615558" y="3650640"/>
            <a:ext cx="7366642" cy="5152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pPr algn="ctr"/>
            <a:r>
              <a:rPr lang="en-US" sz="2800" dirty="0"/>
              <a:t>How long to search is up to the implementation.</a:t>
            </a:r>
          </a:p>
        </p:txBody>
      </p:sp>
    </p:spTree>
    <p:extLst>
      <p:ext uri="{BB962C8B-B14F-4D97-AF65-F5344CB8AC3E}">
        <p14:creationId xmlns:p14="http://schemas.microsoft.com/office/powerpoint/2010/main" val="108674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3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243C0-0F6A-1A47-A4F8-5370F2890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Run-Length Encoding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9ACA4-38DD-5747-850F-80A9366432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NL" dirty="0"/>
              <a:t>A lossless compression technique.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C5A6A8-408D-074A-BFB6-7C0ACBEF4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3759CE-2407-D24D-A55B-BB3CC9A0D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108</a:t>
            </a:fld>
            <a:endParaRPr lang="LID4096"/>
          </a:p>
        </p:txBody>
      </p:sp>
      <p:pic>
        <p:nvPicPr>
          <p:cNvPr id="2050" name="Picture 2" descr="Image result for runlength encoding">
            <a:extLst>
              <a:ext uri="{FF2B5EF4-FFF2-40B4-BE49-F238E27FC236}">
                <a16:creationId xmlns:a16="http://schemas.microsoft.com/office/drawing/2014/main" id="{1D821801-3113-364C-BBFE-BFC3D6017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953" y="2597944"/>
            <a:ext cx="7872093" cy="338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77C5577-F6BC-9A4D-9629-B1079392BB59}"/>
              </a:ext>
            </a:extLst>
          </p:cNvPr>
          <p:cNvSpPr/>
          <p:nvPr/>
        </p:nvSpPr>
        <p:spPr>
          <a:xfrm>
            <a:off x="5989473" y="872785"/>
            <a:ext cx="4327853" cy="5152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pPr algn="ctr"/>
            <a:r>
              <a:rPr lang="en-US" sz="2800" dirty="0"/>
              <a:t>Part of JPEG Compression</a:t>
            </a:r>
          </a:p>
        </p:txBody>
      </p:sp>
    </p:spTree>
    <p:extLst>
      <p:ext uri="{BB962C8B-B14F-4D97-AF65-F5344CB8AC3E}">
        <p14:creationId xmlns:p14="http://schemas.microsoft.com/office/powerpoint/2010/main" val="1110851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A73D0-384A-5544-8890-282786675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Huffman Encoding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77E343-287A-8545-9F87-4504378DC0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9D5FE8-E52F-0442-9CFC-65864D0DE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ACC67-30E3-EB42-8725-911D05469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109</a:t>
            </a:fld>
            <a:endParaRPr lang="LID4096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D78E58-CCF0-9B45-8D18-9149E281536E}"/>
              </a:ext>
            </a:extLst>
          </p:cNvPr>
          <p:cNvSpPr txBox="1"/>
          <p:nvPr/>
        </p:nvSpPr>
        <p:spPr>
          <a:xfrm>
            <a:off x="344714" y="2879947"/>
            <a:ext cx="28932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“a</a:t>
            </a:r>
            <a:r>
              <a:rPr lang="en-NL" sz="2800" dirty="0"/>
              <a:t>pplication layer”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655EE5-2F7A-9944-BB3E-001015487C2E}"/>
              </a:ext>
            </a:extLst>
          </p:cNvPr>
          <p:cNvSpPr txBox="1"/>
          <p:nvPr/>
        </p:nvSpPr>
        <p:spPr>
          <a:xfrm>
            <a:off x="3893820" y="2941502"/>
            <a:ext cx="74174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Monaco" pitchFamily="2" charset="77"/>
              </a:rPr>
              <a:t>61 70 70 6c 69 63 61 74 69 6f 6e 6c 61 79 65 72</a:t>
            </a:r>
          </a:p>
          <a:p>
            <a:pPr algn="ctr"/>
            <a:r>
              <a:rPr lang="en-US" sz="2000" dirty="0">
                <a:latin typeface="Monaco" pitchFamily="2" charset="77"/>
              </a:rPr>
              <a:t>(128 bits)</a:t>
            </a:r>
            <a:endParaRPr lang="en-NL" sz="2000" dirty="0">
              <a:latin typeface="Monaco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16C623-D821-B34A-8103-EA78930867AC}"/>
              </a:ext>
            </a:extLst>
          </p:cNvPr>
          <p:cNvSpPr txBox="1"/>
          <p:nvPr/>
        </p:nvSpPr>
        <p:spPr>
          <a:xfrm>
            <a:off x="7398933" y="2386223"/>
            <a:ext cx="9284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800" dirty="0"/>
              <a:t>ASCII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17ABDD-57AF-A04F-B668-0249ECA904CF}"/>
              </a:ext>
            </a:extLst>
          </p:cNvPr>
          <p:cNvSpPr txBox="1"/>
          <p:nvPr/>
        </p:nvSpPr>
        <p:spPr>
          <a:xfrm>
            <a:off x="6424036" y="3857212"/>
            <a:ext cx="28728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800" dirty="0"/>
              <a:t>Huffman Encoding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87D7F2-463C-9641-AC47-CCD5C089497C}"/>
              </a:ext>
            </a:extLst>
          </p:cNvPr>
          <p:cNvSpPr txBox="1"/>
          <p:nvPr/>
        </p:nvSpPr>
        <p:spPr>
          <a:xfrm>
            <a:off x="1274199" y="2386223"/>
            <a:ext cx="10342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800" dirty="0"/>
              <a:t>String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534AC8-29EE-A045-AAC3-ABFDF21C2600}"/>
              </a:ext>
            </a:extLst>
          </p:cNvPr>
          <p:cNvSpPr txBox="1"/>
          <p:nvPr/>
        </p:nvSpPr>
        <p:spPr>
          <a:xfrm>
            <a:off x="2081539" y="4427142"/>
            <a:ext cx="96968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L" dirty="0">
                <a:latin typeface="Monaco" pitchFamily="2" charset="77"/>
                <a:cs typeface="Consolas" panose="020B0609020204030204" pitchFamily="49" charset="0"/>
              </a:rPr>
              <a:t>11 101 101 100 0111 0110 11 0101 0111 0100 0011 100 11 0010 0001 0000</a:t>
            </a:r>
          </a:p>
          <a:p>
            <a:pPr algn="ctr"/>
            <a:r>
              <a:rPr lang="en-NL" dirty="0">
                <a:latin typeface="Monaco" pitchFamily="2" charset="77"/>
                <a:cs typeface="Consolas" panose="020B0609020204030204" pitchFamily="49" charset="0"/>
              </a:rPr>
              <a:t>(54 bits)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1B6474A-8C00-7F42-A4EC-97B0868BBEFD}"/>
                  </a:ext>
                </a:extLst>
              </p:cNvPr>
              <p:cNvSpPr txBox="1"/>
              <p:nvPr/>
            </p:nvSpPr>
            <p:spPr>
              <a:xfrm>
                <a:off x="5299327" y="5321969"/>
                <a:ext cx="1872051" cy="7936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NL" sz="24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54</m:t>
                          </m:r>
                        </m:num>
                        <m:den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128</m:t>
                          </m:r>
                        </m:den>
                      </m:f>
                      <m:r>
                        <a:rPr lang="en-NL" sz="2400" i="1" dirty="0" smtClean="0">
                          <a:latin typeface="Cambria Math" panose="02040503050406030204" pitchFamily="18" charset="0"/>
                        </a:rPr>
                        <m:t> &lt; 0.4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NL" sz="2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1B6474A-8C00-7F42-A4EC-97B0868BBE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9327" y="5321969"/>
                <a:ext cx="1872051" cy="793679"/>
              </a:xfrm>
              <a:prstGeom prst="rect">
                <a:avLst/>
              </a:prstGeom>
              <a:blipFill>
                <a:blip r:embed="rId3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D3792D1E-E776-EA47-BA3E-6B116EED821E}"/>
              </a:ext>
            </a:extLst>
          </p:cNvPr>
          <p:cNvSpPr/>
          <p:nvPr/>
        </p:nvSpPr>
        <p:spPr>
          <a:xfrm>
            <a:off x="419100" y="5427508"/>
            <a:ext cx="4880227" cy="5152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pPr algn="ctr"/>
            <a:r>
              <a:rPr lang="en-US" sz="2800" dirty="0"/>
              <a:t>Less than half the original size!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C857BC9-2B4A-8B41-ADFC-935E7AE5A85F}"/>
              </a:ext>
            </a:extLst>
          </p:cNvPr>
          <p:cNvSpPr/>
          <p:nvPr/>
        </p:nvSpPr>
        <p:spPr>
          <a:xfrm>
            <a:off x="5500914" y="663938"/>
            <a:ext cx="6379028" cy="5152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 fontScale="77500" lnSpcReduction="20000"/>
          </a:bodyPr>
          <a:lstStyle/>
          <a:p>
            <a:pPr algn="ctr"/>
            <a:r>
              <a:rPr lang="en-US" sz="2800" dirty="0"/>
              <a:t>Prefix code: no code word is prefix of other code word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7C0D092-2C05-474E-8025-A1B922019875}"/>
              </a:ext>
            </a:extLst>
          </p:cNvPr>
          <p:cNvSpPr/>
          <p:nvPr/>
        </p:nvSpPr>
        <p:spPr>
          <a:xfrm>
            <a:off x="5500913" y="1268143"/>
            <a:ext cx="6384907" cy="5574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2800" dirty="0"/>
              <a:t>Q: Why is this useful?</a:t>
            </a:r>
          </a:p>
        </p:txBody>
      </p:sp>
    </p:spTree>
    <p:extLst>
      <p:ext uri="{BB962C8B-B14F-4D97-AF65-F5344CB8AC3E}">
        <p14:creationId xmlns:p14="http://schemas.microsoft.com/office/powerpoint/2010/main" val="3020001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2" grpId="0"/>
      <p:bldP spid="14" grpId="0"/>
      <p:bldP spid="16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3432E-807B-DFFA-DBE1-36F312D43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about</a:t>
            </a:r>
            <a:br>
              <a:rPr lang="en-US" dirty="0"/>
            </a:br>
            <a:r>
              <a:rPr lang="en-US" dirty="0"/>
              <a:t>Explicit Congestion Notification?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BDB97-FCAF-2973-0996-191358248D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EC6C43-DD4A-DF70-B2C2-1E2D03586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74BF68-93DF-91DE-2695-79B1F3778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pPr/>
              <a:t>11</a:t>
            </a:fld>
            <a:endParaRPr lang="LID4096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6299383-3E9A-6EE3-5C24-9B567B50DC4D}"/>
              </a:ext>
            </a:extLst>
          </p:cNvPr>
          <p:cNvCxnSpPr>
            <a:cxnSpLocks/>
          </p:cNvCxnSpPr>
          <p:nvPr/>
        </p:nvCxnSpPr>
        <p:spPr>
          <a:xfrm>
            <a:off x="3426358" y="5088143"/>
            <a:ext cx="1191899" cy="844826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FC23B60B-F256-DA36-5E62-237EE8A06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795" y="4578707"/>
            <a:ext cx="803703" cy="103874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D293DEE-A160-2EDE-CA2E-B33C29E2608D}"/>
              </a:ext>
            </a:extLst>
          </p:cNvPr>
          <p:cNvCxnSpPr>
            <a:cxnSpLocks/>
          </p:cNvCxnSpPr>
          <p:nvPr/>
        </p:nvCxnSpPr>
        <p:spPr>
          <a:xfrm flipH="1">
            <a:off x="4618256" y="4411013"/>
            <a:ext cx="1064760" cy="1521957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6815849-25E9-0460-D97B-324F179A5FE0}"/>
              </a:ext>
            </a:extLst>
          </p:cNvPr>
          <p:cNvCxnSpPr>
            <a:cxnSpLocks/>
          </p:cNvCxnSpPr>
          <p:nvPr/>
        </p:nvCxnSpPr>
        <p:spPr>
          <a:xfrm>
            <a:off x="5683016" y="4394384"/>
            <a:ext cx="1148330" cy="1618099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90E642D-2651-E5E7-3814-C64D305F0F43}"/>
              </a:ext>
            </a:extLst>
          </p:cNvPr>
          <p:cNvCxnSpPr>
            <a:cxnSpLocks/>
          </p:cNvCxnSpPr>
          <p:nvPr/>
        </p:nvCxnSpPr>
        <p:spPr>
          <a:xfrm flipV="1">
            <a:off x="4522362" y="5932970"/>
            <a:ext cx="2308984" cy="9791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B3DEA6D-CFBA-DA7A-AF5C-ADB69355D56D}"/>
              </a:ext>
            </a:extLst>
          </p:cNvPr>
          <p:cNvCxnSpPr>
            <a:cxnSpLocks/>
          </p:cNvCxnSpPr>
          <p:nvPr/>
        </p:nvCxnSpPr>
        <p:spPr>
          <a:xfrm flipH="1">
            <a:off x="6762684" y="4341291"/>
            <a:ext cx="876260" cy="1608309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9E4A9F6-5BA5-8DF1-5374-DB791CE8E39A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7619224" y="4341291"/>
            <a:ext cx="1041184" cy="756791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A43EB391-2FA3-E8CF-96D6-9EF82CEBB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0409" y="4578707"/>
            <a:ext cx="803703" cy="10387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1CD2160-B107-F138-B64D-F940DC226A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769" y="3837049"/>
            <a:ext cx="789231" cy="7927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46E8F4-4F29-CEB8-DE4F-42A7E27599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642" y="5374980"/>
            <a:ext cx="789231" cy="7927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FDAC4FE-F8CD-D8E8-D3CC-1793BBF690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070" y="5374980"/>
            <a:ext cx="789231" cy="7927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F0F0FD-4EDC-AB70-3504-5FED0618AE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330" y="3785954"/>
            <a:ext cx="789231" cy="79275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8239F66-7DF0-50D7-34E5-CF3A31245BA3}"/>
              </a:ext>
            </a:extLst>
          </p:cNvPr>
          <p:cNvSpPr/>
          <p:nvPr/>
        </p:nvSpPr>
        <p:spPr>
          <a:xfrm>
            <a:off x="3698668" y="5286017"/>
            <a:ext cx="462153" cy="43130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dirty="0"/>
              <a:t>M</a:t>
            </a:r>
            <a:endParaRPr lang="en-US" b="1" i="1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67193FB-BA46-DE12-1A0E-26F3B45125C6}"/>
              </a:ext>
            </a:extLst>
          </p:cNvPr>
          <p:cNvSpPr/>
          <p:nvPr/>
        </p:nvSpPr>
        <p:spPr>
          <a:xfrm>
            <a:off x="5500518" y="5771356"/>
            <a:ext cx="462153" cy="43130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dirty="0"/>
              <a:t>M</a:t>
            </a:r>
            <a:endParaRPr lang="en-US" b="1" i="1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EA95ECB-9648-54E4-1CA6-ED79B6A2AAEE}"/>
              </a:ext>
            </a:extLst>
          </p:cNvPr>
          <p:cNvSpPr/>
          <p:nvPr/>
        </p:nvSpPr>
        <p:spPr>
          <a:xfrm>
            <a:off x="7157301" y="4794358"/>
            <a:ext cx="462153" cy="43130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dirty="0"/>
              <a:t>M</a:t>
            </a:r>
            <a:endParaRPr lang="en-US" b="1" i="1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7A98839-0C21-A618-EA1E-025399E98F10}"/>
              </a:ext>
            </a:extLst>
          </p:cNvPr>
          <p:cNvSpPr/>
          <p:nvPr/>
        </p:nvSpPr>
        <p:spPr>
          <a:xfrm>
            <a:off x="8038636" y="4578707"/>
            <a:ext cx="462153" cy="43130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dirty="0"/>
              <a:t>M</a:t>
            </a:r>
            <a:endParaRPr lang="en-US" b="1" i="1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982398B-79D7-BFFA-BEF3-C88161E98B64}"/>
              </a:ext>
            </a:extLst>
          </p:cNvPr>
          <p:cNvSpPr/>
          <p:nvPr/>
        </p:nvSpPr>
        <p:spPr>
          <a:xfrm>
            <a:off x="354496" y="1641652"/>
            <a:ext cx="500598" cy="43130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2400" dirty="0"/>
              <a:t>M</a:t>
            </a:r>
            <a:endParaRPr lang="en-US" sz="2400" b="1" i="1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BD91D6A-4D68-30F2-EE12-88FA70CD25DA}"/>
              </a:ext>
            </a:extLst>
          </p:cNvPr>
          <p:cNvSpPr/>
          <p:nvPr/>
        </p:nvSpPr>
        <p:spPr>
          <a:xfrm>
            <a:off x="354496" y="2221737"/>
            <a:ext cx="500598" cy="43130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2400" dirty="0"/>
              <a:t>M</a:t>
            </a:r>
            <a:endParaRPr lang="en-US" sz="2400" b="1" i="1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587AE91-7F50-97A3-8972-6E59E89FA5C3}"/>
              </a:ext>
            </a:extLst>
          </p:cNvPr>
          <p:cNvSpPr/>
          <p:nvPr/>
        </p:nvSpPr>
        <p:spPr>
          <a:xfrm>
            <a:off x="354495" y="2801822"/>
            <a:ext cx="500598" cy="43130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2400" dirty="0"/>
              <a:t>M</a:t>
            </a:r>
            <a:endParaRPr lang="en-US" sz="2400" b="1" i="1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2CCCA75-92C4-46D9-C2E6-A01386C5B50F}"/>
              </a:ext>
            </a:extLst>
          </p:cNvPr>
          <p:cNvSpPr/>
          <p:nvPr/>
        </p:nvSpPr>
        <p:spPr>
          <a:xfrm>
            <a:off x="869522" y="1641652"/>
            <a:ext cx="9082551" cy="431302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r>
              <a:rPr lang="en-US" sz="2400" dirty="0">
                <a:solidFill>
                  <a:sysClr val="windowText" lastClr="000000"/>
                </a:solidFill>
              </a:rPr>
              <a:t>= regular IP packet with TCP segment</a:t>
            </a:r>
            <a:endParaRPr lang="en-US" sz="2400" b="1" i="1" dirty="0">
              <a:solidFill>
                <a:sysClr val="windowText" lastClr="000000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51F8592-7B35-511B-315F-B858E889C2A8}"/>
              </a:ext>
            </a:extLst>
          </p:cNvPr>
          <p:cNvSpPr/>
          <p:nvPr/>
        </p:nvSpPr>
        <p:spPr>
          <a:xfrm>
            <a:off x="869523" y="2221737"/>
            <a:ext cx="11322477" cy="431302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r>
              <a:rPr lang="en-US" sz="2400" dirty="0">
                <a:solidFill>
                  <a:sysClr val="windowText" lastClr="000000"/>
                </a:solidFill>
              </a:rPr>
              <a:t>= Explicit Congestion Notification (ECN) set in </a:t>
            </a:r>
            <a:r>
              <a:rPr lang="en-US" sz="2400" b="1" dirty="0">
                <a:solidFill>
                  <a:sysClr val="windowText" lastClr="000000"/>
                </a:solidFill>
              </a:rPr>
              <a:t>IP header</a:t>
            </a:r>
            <a:endParaRPr lang="en-US" sz="2400" b="1" i="1" dirty="0">
              <a:solidFill>
                <a:sysClr val="windowText" lastClr="000000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0C0D942-EE34-6E17-DAE0-484EC85E2B2E}"/>
              </a:ext>
            </a:extLst>
          </p:cNvPr>
          <p:cNvSpPr/>
          <p:nvPr/>
        </p:nvSpPr>
        <p:spPr>
          <a:xfrm>
            <a:off x="869523" y="2797024"/>
            <a:ext cx="5932510" cy="431302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r>
              <a:rPr lang="en-US" sz="2400" dirty="0">
                <a:solidFill>
                  <a:sysClr val="windowText" lastClr="000000"/>
                </a:solidFill>
              </a:rPr>
              <a:t>= ECN-Echo (ECE) set in </a:t>
            </a:r>
            <a:r>
              <a:rPr lang="en-US" sz="2400" b="1" dirty="0">
                <a:solidFill>
                  <a:sysClr val="windowText" lastClr="000000"/>
                </a:solidFill>
              </a:rPr>
              <a:t>TCP header</a:t>
            </a:r>
            <a:endParaRPr lang="en-US" sz="2400" b="1" i="1" dirty="0">
              <a:solidFill>
                <a:sysClr val="windowText" lastClr="000000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67BBE72-CD45-712B-3B28-B1A75D2E2DB8}"/>
              </a:ext>
            </a:extLst>
          </p:cNvPr>
          <p:cNvSpPr/>
          <p:nvPr/>
        </p:nvSpPr>
        <p:spPr>
          <a:xfrm>
            <a:off x="354495" y="3350344"/>
            <a:ext cx="500598" cy="43130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2400" dirty="0"/>
              <a:t>M</a:t>
            </a:r>
            <a:endParaRPr lang="en-US" sz="2400" b="1" i="1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654D25F-0C16-5599-9BE2-DC9454EA4457}"/>
              </a:ext>
            </a:extLst>
          </p:cNvPr>
          <p:cNvSpPr/>
          <p:nvPr/>
        </p:nvSpPr>
        <p:spPr>
          <a:xfrm>
            <a:off x="869522" y="3345546"/>
            <a:ext cx="8728134" cy="431302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en-US" sz="2400" dirty="0">
                <a:solidFill>
                  <a:sysClr val="windowText" lastClr="000000"/>
                </a:solidFill>
              </a:rPr>
              <a:t>= Congestion Window Reduced (CWR) set in </a:t>
            </a:r>
            <a:r>
              <a:rPr lang="en-US" sz="2400" b="1" dirty="0">
                <a:solidFill>
                  <a:sysClr val="windowText" lastClr="000000"/>
                </a:solidFill>
              </a:rPr>
              <a:t>TCP header</a:t>
            </a:r>
            <a:endParaRPr lang="en-US" sz="2400" b="1" i="1" dirty="0">
              <a:solidFill>
                <a:sysClr val="windowText" lastClr="000000"/>
              </a:solidFill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541DF5C-E8B7-F924-19F0-769BED4F961D}"/>
              </a:ext>
            </a:extLst>
          </p:cNvPr>
          <p:cNvCxnSpPr>
            <a:cxnSpLocks/>
          </p:cNvCxnSpPr>
          <p:nvPr/>
        </p:nvCxnSpPr>
        <p:spPr>
          <a:xfrm>
            <a:off x="3698668" y="4953600"/>
            <a:ext cx="919590" cy="42138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5D63C36-2112-17A6-CC70-D0126B2AABE4}"/>
              </a:ext>
            </a:extLst>
          </p:cNvPr>
          <p:cNvCxnSpPr>
            <a:cxnSpLocks/>
          </p:cNvCxnSpPr>
          <p:nvPr/>
        </p:nvCxnSpPr>
        <p:spPr>
          <a:xfrm>
            <a:off x="8013838" y="3959856"/>
            <a:ext cx="919590" cy="42138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4544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31" grpId="0" animBg="1"/>
      <p:bldP spid="32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1F2DB-5C60-3240-BA83-5AAE2F2DB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Huffman Encoding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9CDD02-3CEE-504E-A147-079B3BF6F1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5976" y="375753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NL" dirty="0"/>
              <a:t>“application layer”</a:t>
            </a:r>
          </a:p>
          <a:p>
            <a:pPr marL="0" indent="0">
              <a:buNone/>
            </a:pPr>
            <a:endParaRPr lang="en-NL" dirty="0"/>
          </a:p>
          <a:p>
            <a:pPr marL="0" indent="0">
              <a:buNone/>
            </a:pPr>
            <a:endParaRPr lang="en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84DCBC-150E-9443-9462-CEDC4E0E0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206738-7C4A-0445-ABF6-2B59E37B6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110</a:t>
            </a:fld>
            <a:endParaRPr lang="LID4096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E05C3F4-BDB8-BF47-9A18-A94B4F3DCC67}"/>
              </a:ext>
            </a:extLst>
          </p:cNvPr>
          <p:cNvGrpSpPr/>
          <p:nvPr/>
        </p:nvGrpSpPr>
        <p:grpSpPr>
          <a:xfrm>
            <a:off x="974224" y="5279850"/>
            <a:ext cx="809686" cy="508000"/>
            <a:chOff x="1157002" y="5123544"/>
            <a:chExt cx="809686" cy="50800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88192BD-42A1-5040-A992-E2C064931A6E}"/>
                </a:ext>
              </a:extLst>
            </p:cNvPr>
            <p:cNvSpPr/>
            <p:nvPr/>
          </p:nvSpPr>
          <p:spPr>
            <a:xfrm>
              <a:off x="1458688" y="5123544"/>
              <a:ext cx="508000" cy="5080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>
              <a:normAutofit fontScale="77500" lnSpcReduction="20000"/>
            </a:bodyPr>
            <a:lstStyle/>
            <a:p>
              <a:pPr algn="ctr"/>
              <a:r>
                <a:rPr lang="en-NL" sz="3600" dirty="0"/>
                <a:t>a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1A0AFAD-3852-D442-8AEC-28F020EFCD9D}"/>
                </a:ext>
              </a:extLst>
            </p:cNvPr>
            <p:cNvSpPr txBox="1"/>
            <p:nvPr/>
          </p:nvSpPr>
          <p:spPr>
            <a:xfrm>
              <a:off x="1157002" y="519287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dirty="0"/>
                <a:t>3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F99D534-E99B-2D4E-B757-15611977DBD5}"/>
              </a:ext>
            </a:extLst>
          </p:cNvPr>
          <p:cNvGrpSpPr/>
          <p:nvPr/>
        </p:nvGrpSpPr>
        <p:grpSpPr>
          <a:xfrm>
            <a:off x="10896088" y="187358"/>
            <a:ext cx="809686" cy="508000"/>
            <a:chOff x="1157002" y="5123544"/>
            <a:chExt cx="809686" cy="50800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584DC31-D8E9-744E-BB9F-8838A5176DF7}"/>
                </a:ext>
              </a:extLst>
            </p:cNvPr>
            <p:cNvSpPr/>
            <p:nvPr/>
          </p:nvSpPr>
          <p:spPr>
            <a:xfrm>
              <a:off x="1458688" y="5123544"/>
              <a:ext cx="508000" cy="5080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>
              <a:normAutofit fontScale="77500" lnSpcReduction="20000"/>
            </a:bodyPr>
            <a:lstStyle/>
            <a:p>
              <a:pPr algn="ctr"/>
              <a:r>
                <a:rPr lang="en-NL" sz="3600" dirty="0"/>
                <a:t>a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FC4708E-943B-484A-8FBD-F47D9337FFE1}"/>
                </a:ext>
              </a:extLst>
            </p:cNvPr>
            <p:cNvSpPr txBox="1"/>
            <p:nvPr/>
          </p:nvSpPr>
          <p:spPr>
            <a:xfrm>
              <a:off x="1157002" y="519287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dirty="0"/>
                <a:t>3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D19B6AA-68B5-4B48-9EB0-2554B4A8572B}"/>
              </a:ext>
            </a:extLst>
          </p:cNvPr>
          <p:cNvSpPr txBox="1"/>
          <p:nvPr/>
        </p:nvSpPr>
        <p:spPr>
          <a:xfrm>
            <a:off x="11024093" y="899886"/>
            <a:ext cx="855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symbol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9EEC09-9144-D44A-B9E4-62FCFF604E7E}"/>
              </a:ext>
            </a:extLst>
          </p:cNvPr>
          <p:cNvSpPr txBox="1"/>
          <p:nvPr/>
        </p:nvSpPr>
        <p:spPr>
          <a:xfrm>
            <a:off x="9916300" y="899886"/>
            <a:ext cx="1130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frequency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A589FD3-65B6-AB49-926B-9468C625CA01}"/>
              </a:ext>
            </a:extLst>
          </p:cNvPr>
          <p:cNvCxnSpPr>
            <a:stCxn id="12" idx="0"/>
            <a:endCxn id="10" idx="4"/>
          </p:cNvCxnSpPr>
          <p:nvPr/>
        </p:nvCxnSpPr>
        <p:spPr>
          <a:xfrm flipV="1">
            <a:off x="11451774" y="695358"/>
            <a:ext cx="0" cy="20452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F78BA26-D657-D84C-850F-9A43408F6951}"/>
              </a:ext>
            </a:extLst>
          </p:cNvPr>
          <p:cNvCxnSpPr>
            <a:stCxn id="13" idx="0"/>
          </p:cNvCxnSpPr>
          <p:nvPr/>
        </p:nvCxnSpPr>
        <p:spPr>
          <a:xfrm flipV="1">
            <a:off x="10481616" y="566057"/>
            <a:ext cx="414472" cy="33382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7536CEA2-B100-4942-81DB-704A1F3C77AE}"/>
              </a:ext>
            </a:extLst>
          </p:cNvPr>
          <p:cNvGrpSpPr/>
          <p:nvPr/>
        </p:nvGrpSpPr>
        <p:grpSpPr>
          <a:xfrm>
            <a:off x="1931150" y="5279850"/>
            <a:ext cx="9422022" cy="508000"/>
            <a:chOff x="1931150" y="5279850"/>
            <a:chExt cx="9422022" cy="5080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59647B0-899E-D24C-9134-451F0F7C50F1}"/>
                </a:ext>
              </a:extLst>
            </p:cNvPr>
            <p:cNvGrpSpPr/>
            <p:nvPr/>
          </p:nvGrpSpPr>
          <p:grpSpPr>
            <a:xfrm>
              <a:off x="1931150" y="5279850"/>
              <a:ext cx="809686" cy="508000"/>
              <a:chOff x="1157002" y="5123544"/>
              <a:chExt cx="809686" cy="508000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F69BBD65-6BC6-DE4A-BFBD-8B989D802CF6}"/>
                  </a:ext>
                </a:extLst>
              </p:cNvPr>
              <p:cNvSpPr/>
              <p:nvPr/>
            </p:nvSpPr>
            <p:spPr>
              <a:xfrm>
                <a:off x="1458688" y="5123544"/>
                <a:ext cx="508000" cy="5080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>
                <a:normAutofit fontScale="77500" lnSpcReduction="20000"/>
              </a:bodyPr>
              <a:lstStyle/>
              <a:p>
                <a:pPr algn="ctr"/>
                <a:r>
                  <a:rPr lang="en-NL" sz="3600" dirty="0"/>
                  <a:t>p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D39BCDE-C040-E944-AA74-435E00CDF686}"/>
                  </a:ext>
                </a:extLst>
              </p:cNvPr>
              <p:cNvSpPr txBox="1"/>
              <p:nvPr/>
            </p:nvSpPr>
            <p:spPr>
              <a:xfrm>
                <a:off x="1157002" y="519287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dirty="0"/>
                  <a:t>2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3FC1BC6-6C1B-B142-BD3C-BFAC90FD6FB6}"/>
                </a:ext>
              </a:extLst>
            </p:cNvPr>
            <p:cNvGrpSpPr/>
            <p:nvPr/>
          </p:nvGrpSpPr>
          <p:grpSpPr>
            <a:xfrm>
              <a:off x="2888076" y="5279850"/>
              <a:ext cx="809686" cy="508000"/>
              <a:chOff x="1157002" y="5123544"/>
              <a:chExt cx="809686" cy="50800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8EB9138B-7070-4549-BFF3-9606A51F0FFE}"/>
                  </a:ext>
                </a:extLst>
              </p:cNvPr>
              <p:cNvSpPr/>
              <p:nvPr/>
            </p:nvSpPr>
            <p:spPr>
              <a:xfrm>
                <a:off x="1458688" y="5123544"/>
                <a:ext cx="508000" cy="5080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>
                <a:normAutofit fontScale="77500" lnSpcReduction="20000"/>
              </a:bodyPr>
              <a:lstStyle/>
              <a:p>
                <a:pPr algn="ctr"/>
                <a:r>
                  <a:rPr lang="en-NL" sz="3600" dirty="0"/>
                  <a:t>l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50E4DDC-5476-194F-91F3-C54944978715}"/>
                  </a:ext>
                </a:extLst>
              </p:cNvPr>
              <p:cNvSpPr txBox="1"/>
              <p:nvPr/>
            </p:nvSpPr>
            <p:spPr>
              <a:xfrm>
                <a:off x="1157002" y="519287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dirty="0"/>
                  <a:t>2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45F4980-6D00-0B4D-A261-2E54F2E5246C}"/>
                </a:ext>
              </a:extLst>
            </p:cNvPr>
            <p:cNvGrpSpPr/>
            <p:nvPr/>
          </p:nvGrpSpPr>
          <p:grpSpPr>
            <a:xfrm>
              <a:off x="3845002" y="5279850"/>
              <a:ext cx="809686" cy="508000"/>
              <a:chOff x="1157002" y="5123544"/>
              <a:chExt cx="809686" cy="508000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1D1F0688-F7C5-7F45-A522-814498BDE9CB}"/>
                  </a:ext>
                </a:extLst>
              </p:cNvPr>
              <p:cNvSpPr/>
              <p:nvPr/>
            </p:nvSpPr>
            <p:spPr>
              <a:xfrm>
                <a:off x="1458688" y="5123544"/>
                <a:ext cx="508000" cy="5080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>
                <a:normAutofit fontScale="77500" lnSpcReduction="20000"/>
              </a:bodyPr>
              <a:lstStyle/>
              <a:p>
                <a:pPr algn="ctr"/>
                <a:r>
                  <a:rPr lang="en-NL" sz="3600" dirty="0"/>
                  <a:t>i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3192B0B-E925-7B4B-B763-A0FB71AD7361}"/>
                  </a:ext>
                </a:extLst>
              </p:cNvPr>
              <p:cNvSpPr txBox="1"/>
              <p:nvPr/>
            </p:nvSpPr>
            <p:spPr>
              <a:xfrm>
                <a:off x="1157002" y="519287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dirty="0"/>
                  <a:t>2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7B84EEA-F3F7-0949-81C4-93757C428BA7}"/>
                </a:ext>
              </a:extLst>
            </p:cNvPr>
            <p:cNvGrpSpPr/>
            <p:nvPr/>
          </p:nvGrpSpPr>
          <p:grpSpPr>
            <a:xfrm>
              <a:off x="4801928" y="5279850"/>
              <a:ext cx="809686" cy="508000"/>
              <a:chOff x="1157002" y="5123544"/>
              <a:chExt cx="809686" cy="508000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3F943A03-D38A-DF44-B039-9D91D83E1D52}"/>
                  </a:ext>
                </a:extLst>
              </p:cNvPr>
              <p:cNvSpPr/>
              <p:nvPr/>
            </p:nvSpPr>
            <p:spPr>
              <a:xfrm>
                <a:off x="1458688" y="5123544"/>
                <a:ext cx="508000" cy="5080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>
                <a:normAutofit fontScale="77500" lnSpcReduction="20000"/>
              </a:bodyPr>
              <a:lstStyle/>
              <a:p>
                <a:pPr algn="ctr"/>
                <a:r>
                  <a:rPr lang="en-NL" sz="3600" dirty="0"/>
                  <a:t>c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1008DC1-ADC6-6849-B738-B1A0FA91B941}"/>
                  </a:ext>
                </a:extLst>
              </p:cNvPr>
              <p:cNvSpPr txBox="1"/>
              <p:nvPr/>
            </p:nvSpPr>
            <p:spPr>
              <a:xfrm>
                <a:off x="1157002" y="519287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dirty="0"/>
                  <a:t>1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A93DEE9-CAAD-E942-9781-1B84092EE097}"/>
                </a:ext>
              </a:extLst>
            </p:cNvPr>
            <p:cNvGrpSpPr/>
            <p:nvPr/>
          </p:nvGrpSpPr>
          <p:grpSpPr>
            <a:xfrm>
              <a:off x="5758854" y="5279850"/>
              <a:ext cx="809686" cy="508000"/>
              <a:chOff x="1157002" y="5123544"/>
              <a:chExt cx="809686" cy="508000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D641ECAC-4730-1249-A8CA-3177D0EAF16F}"/>
                  </a:ext>
                </a:extLst>
              </p:cNvPr>
              <p:cNvSpPr/>
              <p:nvPr/>
            </p:nvSpPr>
            <p:spPr>
              <a:xfrm>
                <a:off x="1458688" y="5123544"/>
                <a:ext cx="508000" cy="5080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>
                <a:normAutofit fontScale="77500" lnSpcReduction="20000"/>
              </a:bodyPr>
              <a:lstStyle/>
              <a:p>
                <a:pPr algn="ctr"/>
                <a:r>
                  <a:rPr lang="en-NL" sz="3600" dirty="0"/>
                  <a:t>t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0789D04-FF77-0D46-AA49-28D67816B43E}"/>
                  </a:ext>
                </a:extLst>
              </p:cNvPr>
              <p:cNvSpPr txBox="1"/>
              <p:nvPr/>
            </p:nvSpPr>
            <p:spPr>
              <a:xfrm>
                <a:off x="1157002" y="519287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dirty="0"/>
                  <a:t>1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B48A725-DDEE-4E48-8AA4-014BDF1820BF}"/>
                </a:ext>
              </a:extLst>
            </p:cNvPr>
            <p:cNvGrpSpPr/>
            <p:nvPr/>
          </p:nvGrpSpPr>
          <p:grpSpPr>
            <a:xfrm>
              <a:off x="6715780" y="5279850"/>
              <a:ext cx="809686" cy="508000"/>
              <a:chOff x="1157002" y="5123544"/>
              <a:chExt cx="809686" cy="508000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491B3E5C-8B9F-AB48-A946-8BFB53926DDF}"/>
                  </a:ext>
                </a:extLst>
              </p:cNvPr>
              <p:cNvSpPr/>
              <p:nvPr/>
            </p:nvSpPr>
            <p:spPr>
              <a:xfrm>
                <a:off x="1458688" y="5123544"/>
                <a:ext cx="508000" cy="5080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>
                <a:normAutofit fontScale="77500" lnSpcReduction="20000"/>
              </a:bodyPr>
              <a:lstStyle/>
              <a:p>
                <a:pPr algn="ctr"/>
                <a:r>
                  <a:rPr lang="en-NL" sz="3600" dirty="0"/>
                  <a:t>o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9085748-941D-CF4E-BBA1-378CB8981146}"/>
                  </a:ext>
                </a:extLst>
              </p:cNvPr>
              <p:cNvSpPr txBox="1"/>
              <p:nvPr/>
            </p:nvSpPr>
            <p:spPr>
              <a:xfrm>
                <a:off x="1157002" y="519287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dirty="0"/>
                  <a:t>1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17051B27-3313-1A43-9D2F-C184EFFB9AB5}"/>
                </a:ext>
              </a:extLst>
            </p:cNvPr>
            <p:cNvGrpSpPr/>
            <p:nvPr/>
          </p:nvGrpSpPr>
          <p:grpSpPr>
            <a:xfrm>
              <a:off x="7672706" y="5279850"/>
              <a:ext cx="809686" cy="508000"/>
              <a:chOff x="1157002" y="5123544"/>
              <a:chExt cx="809686" cy="508000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BA8125CA-A336-1047-BDFA-37C381CB26E3}"/>
                  </a:ext>
                </a:extLst>
              </p:cNvPr>
              <p:cNvSpPr/>
              <p:nvPr/>
            </p:nvSpPr>
            <p:spPr>
              <a:xfrm>
                <a:off x="1458688" y="5123544"/>
                <a:ext cx="508000" cy="5080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>
                <a:normAutofit fontScale="77500" lnSpcReduction="20000"/>
              </a:bodyPr>
              <a:lstStyle/>
              <a:p>
                <a:pPr algn="ctr"/>
                <a:r>
                  <a:rPr lang="en-NL" sz="3600" dirty="0"/>
                  <a:t>n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3124982-CA1F-C34A-B5B3-4599BD726AEA}"/>
                  </a:ext>
                </a:extLst>
              </p:cNvPr>
              <p:cNvSpPr txBox="1"/>
              <p:nvPr/>
            </p:nvSpPr>
            <p:spPr>
              <a:xfrm>
                <a:off x="1157002" y="519287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dirty="0"/>
                  <a:t>1</a:t>
                </a: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F0E48A8E-48C2-C44A-9CAC-8FEBAD6AA4A7}"/>
                </a:ext>
              </a:extLst>
            </p:cNvPr>
            <p:cNvGrpSpPr/>
            <p:nvPr/>
          </p:nvGrpSpPr>
          <p:grpSpPr>
            <a:xfrm>
              <a:off x="8629632" y="5279850"/>
              <a:ext cx="809686" cy="508000"/>
              <a:chOff x="1157002" y="5123544"/>
              <a:chExt cx="809686" cy="508000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A2C00839-F32F-F54A-92D3-95156B614316}"/>
                  </a:ext>
                </a:extLst>
              </p:cNvPr>
              <p:cNvSpPr/>
              <p:nvPr/>
            </p:nvSpPr>
            <p:spPr>
              <a:xfrm>
                <a:off x="1458688" y="5123544"/>
                <a:ext cx="508000" cy="5080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>
                <a:normAutofit fontScale="77500" lnSpcReduction="20000"/>
              </a:bodyPr>
              <a:lstStyle/>
              <a:p>
                <a:pPr algn="ctr"/>
                <a:r>
                  <a:rPr lang="en-NL" sz="3600" dirty="0"/>
                  <a:t>y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8BDADF6-1E63-1843-8A46-65915713AD6D}"/>
                  </a:ext>
                </a:extLst>
              </p:cNvPr>
              <p:cNvSpPr txBox="1"/>
              <p:nvPr/>
            </p:nvSpPr>
            <p:spPr>
              <a:xfrm>
                <a:off x="1157002" y="519287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dirty="0"/>
                  <a:t>1</a:t>
                </a: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15FDBEC2-2AFD-D845-B23A-62253FFD4FF2}"/>
                </a:ext>
              </a:extLst>
            </p:cNvPr>
            <p:cNvGrpSpPr/>
            <p:nvPr/>
          </p:nvGrpSpPr>
          <p:grpSpPr>
            <a:xfrm>
              <a:off x="9586558" y="5279850"/>
              <a:ext cx="809686" cy="508000"/>
              <a:chOff x="1157002" y="5123544"/>
              <a:chExt cx="809686" cy="508000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F2C90E67-E0EA-9341-9826-3EF9FB056A20}"/>
                  </a:ext>
                </a:extLst>
              </p:cNvPr>
              <p:cNvSpPr/>
              <p:nvPr/>
            </p:nvSpPr>
            <p:spPr>
              <a:xfrm>
                <a:off x="1458688" y="5123544"/>
                <a:ext cx="508000" cy="5080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>
                <a:normAutofit fontScale="77500" lnSpcReduction="20000"/>
              </a:bodyPr>
              <a:lstStyle/>
              <a:p>
                <a:pPr algn="ctr"/>
                <a:r>
                  <a:rPr lang="en-NL" sz="3600" dirty="0"/>
                  <a:t>e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73458CA-506B-2949-8B9B-5B0316B7BFAD}"/>
                  </a:ext>
                </a:extLst>
              </p:cNvPr>
              <p:cNvSpPr txBox="1"/>
              <p:nvPr/>
            </p:nvSpPr>
            <p:spPr>
              <a:xfrm>
                <a:off x="1157002" y="519287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dirty="0"/>
                  <a:t>1</a:t>
                </a: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D138C76C-15B2-2241-BFA7-7F1B614F1CC0}"/>
                </a:ext>
              </a:extLst>
            </p:cNvPr>
            <p:cNvGrpSpPr/>
            <p:nvPr/>
          </p:nvGrpSpPr>
          <p:grpSpPr>
            <a:xfrm>
              <a:off x="10543486" y="5279850"/>
              <a:ext cx="809686" cy="508000"/>
              <a:chOff x="1157002" y="5123544"/>
              <a:chExt cx="809686" cy="508000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876F9E61-17BA-6444-A3CA-2FDE72EACD42}"/>
                  </a:ext>
                </a:extLst>
              </p:cNvPr>
              <p:cNvSpPr/>
              <p:nvPr/>
            </p:nvSpPr>
            <p:spPr>
              <a:xfrm>
                <a:off x="1458688" y="5123544"/>
                <a:ext cx="508000" cy="5080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>
                <a:normAutofit fontScale="77500" lnSpcReduction="20000"/>
              </a:bodyPr>
              <a:lstStyle/>
              <a:p>
                <a:pPr algn="ctr"/>
                <a:r>
                  <a:rPr lang="en-NL" sz="3600" dirty="0"/>
                  <a:t>r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1A704B7-625D-F04B-9CAF-A1FD87F4F96B}"/>
                  </a:ext>
                </a:extLst>
              </p:cNvPr>
              <p:cNvSpPr txBox="1"/>
              <p:nvPr/>
            </p:nvSpPr>
            <p:spPr>
              <a:xfrm>
                <a:off x="1157002" y="519287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dirty="0"/>
                  <a:t>1</a:t>
                </a:r>
              </a:p>
            </p:txBody>
          </p:sp>
        </p:grp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45B06051-B2BE-4748-A29D-2AE5FEA070CD}"/>
              </a:ext>
            </a:extLst>
          </p:cNvPr>
          <p:cNvSpPr txBox="1"/>
          <p:nvPr/>
        </p:nvSpPr>
        <p:spPr>
          <a:xfrm>
            <a:off x="217447" y="1499367"/>
            <a:ext cx="267062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400" dirty="0"/>
              <a:t>Form a tree by select the two smallest nodes, and combining them into a new node, until only the root is left.</a:t>
            </a:r>
          </a:p>
        </p:txBody>
      </p: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CE9BCA6F-B04C-724A-AB31-11B673E7A5C3}"/>
              </a:ext>
            </a:extLst>
          </p:cNvPr>
          <p:cNvGrpSpPr/>
          <p:nvPr/>
        </p:nvGrpSpPr>
        <p:grpSpPr>
          <a:xfrm>
            <a:off x="10065022" y="4341692"/>
            <a:ext cx="1034150" cy="938158"/>
            <a:chOff x="10065022" y="4341692"/>
            <a:chExt cx="1034150" cy="93815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CB64863-1E50-F241-9E98-2E2401239187}"/>
                </a:ext>
              </a:extLst>
            </p:cNvPr>
            <p:cNvGrpSpPr/>
            <p:nvPr/>
          </p:nvGrpSpPr>
          <p:grpSpPr>
            <a:xfrm>
              <a:off x="10065022" y="4341692"/>
              <a:ext cx="809686" cy="508000"/>
              <a:chOff x="1157002" y="5123544"/>
              <a:chExt cx="809686" cy="508000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C7675E5C-EA76-854F-B9D7-F5AFA1EA798F}"/>
                  </a:ext>
                </a:extLst>
              </p:cNvPr>
              <p:cNvSpPr/>
              <p:nvPr/>
            </p:nvSpPr>
            <p:spPr>
              <a:xfrm>
                <a:off x="1458688" y="5123544"/>
                <a:ext cx="508000" cy="5080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>
                <a:normAutofit fontScale="77500" lnSpcReduction="20000"/>
              </a:bodyPr>
              <a:lstStyle/>
              <a:p>
                <a:pPr algn="ctr"/>
                <a:endParaRPr lang="en-NL" sz="3600" dirty="0"/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CDDCADA8-C83C-0846-A8A3-5B5535F58B56}"/>
                  </a:ext>
                </a:extLst>
              </p:cNvPr>
              <p:cNvSpPr txBox="1"/>
              <p:nvPr/>
            </p:nvSpPr>
            <p:spPr>
              <a:xfrm>
                <a:off x="1157002" y="519287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dirty="0"/>
                  <a:t>2</a:t>
                </a:r>
              </a:p>
            </p:txBody>
          </p:sp>
        </p:grp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163D6705-38D2-DC47-83AC-3C384D8F64A0}"/>
                </a:ext>
              </a:extLst>
            </p:cNvPr>
            <p:cNvCxnSpPr>
              <a:cxnSpLocks/>
              <a:stCxn id="43" idx="0"/>
              <a:endCxn id="50" idx="3"/>
            </p:cNvCxnSpPr>
            <p:nvPr/>
          </p:nvCxnSpPr>
          <p:spPr>
            <a:xfrm flipV="1">
              <a:off x="10142244" y="4775297"/>
              <a:ext cx="298859" cy="504553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C34AA1A4-B57C-5E4C-B65B-DDC3094C2408}"/>
                </a:ext>
              </a:extLst>
            </p:cNvPr>
            <p:cNvCxnSpPr>
              <a:cxnSpLocks/>
              <a:stCxn id="46" idx="0"/>
              <a:endCxn id="50" idx="5"/>
            </p:cNvCxnSpPr>
            <p:nvPr/>
          </p:nvCxnSpPr>
          <p:spPr>
            <a:xfrm flipH="1" flipV="1">
              <a:off x="10800313" y="4775297"/>
              <a:ext cx="298859" cy="504553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D84E2D8F-F7BC-D74F-A6C9-5908E2CB5CEB}"/>
              </a:ext>
            </a:extLst>
          </p:cNvPr>
          <p:cNvGrpSpPr/>
          <p:nvPr/>
        </p:nvGrpSpPr>
        <p:grpSpPr>
          <a:xfrm>
            <a:off x="8121632" y="4388016"/>
            <a:ext cx="1063686" cy="891834"/>
            <a:chOff x="8121632" y="4388016"/>
            <a:chExt cx="1063686" cy="891834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D94FBC55-B54E-EF48-A2A3-D7FC8FC6F6FA}"/>
                </a:ext>
              </a:extLst>
            </p:cNvPr>
            <p:cNvGrpSpPr/>
            <p:nvPr/>
          </p:nvGrpSpPr>
          <p:grpSpPr>
            <a:xfrm>
              <a:off x="8121632" y="4388016"/>
              <a:ext cx="809686" cy="508000"/>
              <a:chOff x="1157002" y="5123544"/>
              <a:chExt cx="809686" cy="508000"/>
            </a:xfrm>
          </p:grpSpPr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DB40E829-B35E-5445-A04D-0CF48D78C89E}"/>
                  </a:ext>
                </a:extLst>
              </p:cNvPr>
              <p:cNvSpPr/>
              <p:nvPr/>
            </p:nvSpPr>
            <p:spPr>
              <a:xfrm>
                <a:off x="1458688" y="5123544"/>
                <a:ext cx="508000" cy="5080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>
                <a:normAutofit fontScale="77500" lnSpcReduction="20000"/>
              </a:bodyPr>
              <a:lstStyle/>
              <a:p>
                <a:pPr algn="ctr"/>
                <a:endParaRPr lang="en-NL" sz="3600" dirty="0"/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A3D6214F-CC6C-1145-A2D2-54691081C325}"/>
                  </a:ext>
                </a:extLst>
              </p:cNvPr>
              <p:cNvSpPr txBox="1"/>
              <p:nvPr/>
            </p:nvSpPr>
            <p:spPr>
              <a:xfrm>
                <a:off x="1157002" y="519287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dirty="0"/>
                  <a:t>2</a:t>
                </a:r>
              </a:p>
            </p:txBody>
          </p:sp>
        </p:grp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45C20D5B-9B77-0F4F-8213-A6A0DBD4CE38}"/>
                </a:ext>
              </a:extLst>
            </p:cNvPr>
            <p:cNvCxnSpPr>
              <a:cxnSpLocks/>
              <a:stCxn id="37" idx="0"/>
              <a:endCxn id="59" idx="3"/>
            </p:cNvCxnSpPr>
            <p:nvPr/>
          </p:nvCxnSpPr>
          <p:spPr>
            <a:xfrm flipV="1">
              <a:off x="8228392" y="4821621"/>
              <a:ext cx="269321" cy="458229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D98532BC-A24F-7745-A888-43D36D9880E1}"/>
                </a:ext>
              </a:extLst>
            </p:cNvPr>
            <p:cNvCxnSpPr>
              <a:cxnSpLocks/>
              <a:stCxn id="40" idx="0"/>
              <a:endCxn id="59" idx="5"/>
            </p:cNvCxnSpPr>
            <p:nvPr/>
          </p:nvCxnSpPr>
          <p:spPr>
            <a:xfrm flipH="1" flipV="1">
              <a:off x="8856923" y="4821621"/>
              <a:ext cx="328395" cy="458229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8744727C-1165-EA43-8A64-7E09AAC5CA86}"/>
              </a:ext>
            </a:extLst>
          </p:cNvPr>
          <p:cNvGrpSpPr/>
          <p:nvPr/>
        </p:nvGrpSpPr>
        <p:grpSpPr>
          <a:xfrm>
            <a:off x="6220931" y="4413334"/>
            <a:ext cx="1050535" cy="891834"/>
            <a:chOff x="6220931" y="4413334"/>
            <a:chExt cx="1050535" cy="891834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4B8F9246-DB26-5A4F-826B-28C4FD362C80}"/>
                </a:ext>
              </a:extLst>
            </p:cNvPr>
            <p:cNvGrpSpPr/>
            <p:nvPr/>
          </p:nvGrpSpPr>
          <p:grpSpPr>
            <a:xfrm>
              <a:off x="6220931" y="4413334"/>
              <a:ext cx="809686" cy="508000"/>
              <a:chOff x="1157002" y="5123544"/>
              <a:chExt cx="809686" cy="508000"/>
            </a:xfrm>
          </p:grpSpPr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714206CC-63B0-5347-B499-ED9C8EC9E5C4}"/>
                  </a:ext>
                </a:extLst>
              </p:cNvPr>
              <p:cNvSpPr/>
              <p:nvPr/>
            </p:nvSpPr>
            <p:spPr>
              <a:xfrm>
                <a:off x="1458688" y="5123544"/>
                <a:ext cx="508000" cy="5080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>
                <a:normAutofit fontScale="77500" lnSpcReduction="20000"/>
              </a:bodyPr>
              <a:lstStyle/>
              <a:p>
                <a:pPr algn="ctr"/>
                <a:endParaRPr lang="en-NL" sz="3600" dirty="0"/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9284E383-F9EF-CF4C-9271-3109783D5683}"/>
                  </a:ext>
                </a:extLst>
              </p:cNvPr>
              <p:cNvSpPr txBox="1"/>
              <p:nvPr/>
            </p:nvSpPr>
            <p:spPr>
              <a:xfrm>
                <a:off x="1157002" y="519287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dirty="0"/>
                  <a:t>2</a:t>
                </a:r>
              </a:p>
            </p:txBody>
          </p:sp>
        </p:grp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2D196096-A2CB-D04A-8874-ECDC8545251A}"/>
                </a:ext>
              </a:extLst>
            </p:cNvPr>
            <p:cNvCxnSpPr>
              <a:cxnSpLocks/>
              <a:endCxn id="68" idx="3"/>
            </p:cNvCxnSpPr>
            <p:nvPr/>
          </p:nvCxnSpPr>
          <p:spPr>
            <a:xfrm flipV="1">
              <a:off x="6327691" y="4846939"/>
              <a:ext cx="269321" cy="458229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C070028F-34F9-A24B-8396-5ED960ED380F}"/>
                </a:ext>
              </a:extLst>
            </p:cNvPr>
            <p:cNvCxnSpPr>
              <a:cxnSpLocks/>
              <a:stCxn id="34" idx="0"/>
              <a:endCxn id="68" idx="5"/>
            </p:cNvCxnSpPr>
            <p:nvPr/>
          </p:nvCxnSpPr>
          <p:spPr>
            <a:xfrm flipH="1" flipV="1">
              <a:off x="6956222" y="4846939"/>
              <a:ext cx="315244" cy="432911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0DABB504-895C-0241-8D6E-690BB16D7BBD}"/>
              </a:ext>
            </a:extLst>
          </p:cNvPr>
          <p:cNvGrpSpPr/>
          <p:nvPr/>
        </p:nvGrpSpPr>
        <p:grpSpPr>
          <a:xfrm>
            <a:off x="4319812" y="4390894"/>
            <a:ext cx="1063686" cy="891834"/>
            <a:chOff x="4319812" y="4390894"/>
            <a:chExt cx="1063686" cy="891834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617F59EF-A98A-954F-8528-3A041F4C2299}"/>
                </a:ext>
              </a:extLst>
            </p:cNvPr>
            <p:cNvGrpSpPr/>
            <p:nvPr/>
          </p:nvGrpSpPr>
          <p:grpSpPr>
            <a:xfrm>
              <a:off x="4319812" y="4390894"/>
              <a:ext cx="809686" cy="508000"/>
              <a:chOff x="1157002" y="5123544"/>
              <a:chExt cx="809686" cy="508000"/>
            </a:xfrm>
          </p:grpSpPr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A49887AA-1C41-7443-A030-5C8307C1DB4F}"/>
                  </a:ext>
                </a:extLst>
              </p:cNvPr>
              <p:cNvSpPr/>
              <p:nvPr/>
            </p:nvSpPr>
            <p:spPr>
              <a:xfrm>
                <a:off x="1458688" y="5123544"/>
                <a:ext cx="508000" cy="5080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>
                <a:normAutofit fontScale="77500" lnSpcReduction="20000"/>
              </a:bodyPr>
              <a:lstStyle/>
              <a:p>
                <a:pPr algn="ctr"/>
                <a:endParaRPr lang="en-NL" sz="3600" dirty="0"/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A69EB63B-AE2E-F643-9F46-E6D322EE2C09}"/>
                  </a:ext>
                </a:extLst>
              </p:cNvPr>
              <p:cNvSpPr txBox="1"/>
              <p:nvPr/>
            </p:nvSpPr>
            <p:spPr>
              <a:xfrm>
                <a:off x="1157002" y="519287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dirty="0"/>
                  <a:t>3</a:t>
                </a:r>
              </a:p>
            </p:txBody>
          </p:sp>
        </p:grp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94B40719-A790-094D-9DC2-2F8AD5B29454}"/>
                </a:ext>
              </a:extLst>
            </p:cNvPr>
            <p:cNvCxnSpPr>
              <a:cxnSpLocks/>
              <a:endCxn id="73" idx="3"/>
            </p:cNvCxnSpPr>
            <p:nvPr/>
          </p:nvCxnSpPr>
          <p:spPr>
            <a:xfrm flipV="1">
              <a:off x="4426572" y="4824499"/>
              <a:ext cx="269321" cy="458229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03A8B05F-8A93-AF4D-B861-8C8349B3EF15}"/>
                </a:ext>
              </a:extLst>
            </p:cNvPr>
            <p:cNvCxnSpPr>
              <a:cxnSpLocks/>
              <a:endCxn id="73" idx="5"/>
            </p:cNvCxnSpPr>
            <p:nvPr/>
          </p:nvCxnSpPr>
          <p:spPr>
            <a:xfrm flipH="1" flipV="1">
              <a:off x="5055103" y="4824499"/>
              <a:ext cx="328395" cy="458229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E62E9C28-CCEA-2E48-983E-D72DD1349478}"/>
              </a:ext>
            </a:extLst>
          </p:cNvPr>
          <p:cNvGrpSpPr/>
          <p:nvPr/>
        </p:nvGrpSpPr>
        <p:grpSpPr>
          <a:xfrm>
            <a:off x="8677318" y="3415766"/>
            <a:ext cx="1943390" cy="972250"/>
            <a:chOff x="8677318" y="3415766"/>
            <a:chExt cx="1943390" cy="972250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7987A382-4F1E-1343-8998-20EB891FBA82}"/>
                </a:ext>
              </a:extLst>
            </p:cNvPr>
            <p:cNvGrpSpPr/>
            <p:nvPr/>
          </p:nvGrpSpPr>
          <p:grpSpPr>
            <a:xfrm>
              <a:off x="9106614" y="3415766"/>
              <a:ext cx="809686" cy="508000"/>
              <a:chOff x="1157002" y="5123544"/>
              <a:chExt cx="809686" cy="508000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7F0845FA-BB9C-D045-9407-B240CF55753F}"/>
                  </a:ext>
                </a:extLst>
              </p:cNvPr>
              <p:cNvSpPr/>
              <p:nvPr/>
            </p:nvSpPr>
            <p:spPr>
              <a:xfrm>
                <a:off x="1458688" y="5123544"/>
                <a:ext cx="508000" cy="5080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>
                <a:normAutofit fontScale="77500" lnSpcReduction="20000"/>
              </a:bodyPr>
              <a:lstStyle/>
              <a:p>
                <a:pPr algn="ctr"/>
                <a:endParaRPr lang="en-NL" sz="3600" dirty="0"/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ABEC1FFE-7857-BB40-B296-83FE7988619F}"/>
                  </a:ext>
                </a:extLst>
              </p:cNvPr>
              <p:cNvSpPr txBox="1"/>
              <p:nvPr/>
            </p:nvSpPr>
            <p:spPr>
              <a:xfrm>
                <a:off x="1157002" y="519287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dirty="0"/>
                  <a:t>4</a:t>
                </a:r>
              </a:p>
            </p:txBody>
          </p:sp>
        </p:grp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F285552B-19B8-6B43-8810-04F2462D7E33}"/>
                </a:ext>
              </a:extLst>
            </p:cNvPr>
            <p:cNvCxnSpPr>
              <a:cxnSpLocks/>
              <a:stCxn id="59" idx="0"/>
              <a:endCxn id="78" idx="3"/>
            </p:cNvCxnSpPr>
            <p:nvPr/>
          </p:nvCxnSpPr>
          <p:spPr>
            <a:xfrm flipV="1">
              <a:off x="8677318" y="3849371"/>
              <a:ext cx="805377" cy="538645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D18CA60C-3A64-7544-9D7E-2FBEA66473D5}"/>
                </a:ext>
              </a:extLst>
            </p:cNvPr>
            <p:cNvCxnSpPr>
              <a:cxnSpLocks/>
              <a:stCxn id="50" idx="0"/>
              <a:endCxn id="78" idx="5"/>
            </p:cNvCxnSpPr>
            <p:nvPr/>
          </p:nvCxnSpPr>
          <p:spPr>
            <a:xfrm flipH="1" flipV="1">
              <a:off x="9841905" y="3849371"/>
              <a:ext cx="778803" cy="492321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65AFFB7C-F987-7842-8C0F-EE07AB1FE9F6}"/>
              </a:ext>
            </a:extLst>
          </p:cNvPr>
          <p:cNvGrpSpPr/>
          <p:nvPr/>
        </p:nvGrpSpPr>
        <p:grpSpPr>
          <a:xfrm>
            <a:off x="2432329" y="4337439"/>
            <a:ext cx="1034150" cy="938158"/>
            <a:chOff x="2432329" y="4337439"/>
            <a:chExt cx="1034150" cy="938158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DBE1B082-C8BB-6047-B944-A8C67FA71582}"/>
                </a:ext>
              </a:extLst>
            </p:cNvPr>
            <p:cNvGrpSpPr/>
            <p:nvPr/>
          </p:nvGrpSpPr>
          <p:grpSpPr>
            <a:xfrm>
              <a:off x="2432329" y="4337439"/>
              <a:ext cx="809686" cy="508000"/>
              <a:chOff x="1157002" y="5123544"/>
              <a:chExt cx="809686" cy="508000"/>
            </a:xfrm>
          </p:grpSpPr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BD82738E-6B60-CC40-B7BF-EDB0539CEA19}"/>
                  </a:ext>
                </a:extLst>
              </p:cNvPr>
              <p:cNvSpPr/>
              <p:nvPr/>
            </p:nvSpPr>
            <p:spPr>
              <a:xfrm>
                <a:off x="1458688" y="5123544"/>
                <a:ext cx="508000" cy="5080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>
                <a:normAutofit fontScale="77500" lnSpcReduction="20000"/>
              </a:bodyPr>
              <a:lstStyle/>
              <a:p>
                <a:pPr algn="ctr"/>
                <a:endParaRPr lang="en-NL" sz="3600" dirty="0"/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82F56A36-F062-1F45-932D-8BE08DC45FCB}"/>
                  </a:ext>
                </a:extLst>
              </p:cNvPr>
              <p:cNvSpPr txBox="1"/>
              <p:nvPr/>
            </p:nvSpPr>
            <p:spPr>
              <a:xfrm>
                <a:off x="1157002" y="519287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dirty="0"/>
                  <a:t>4</a:t>
                </a:r>
              </a:p>
            </p:txBody>
          </p:sp>
        </p:grp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B6FC1424-D873-3949-9E9B-0F4E8D6ABF09}"/>
                </a:ext>
              </a:extLst>
            </p:cNvPr>
            <p:cNvCxnSpPr>
              <a:cxnSpLocks/>
              <a:endCxn id="83" idx="3"/>
            </p:cNvCxnSpPr>
            <p:nvPr/>
          </p:nvCxnSpPr>
          <p:spPr>
            <a:xfrm flipV="1">
              <a:off x="2509551" y="4771044"/>
              <a:ext cx="298859" cy="504553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0CD862D6-D8B0-3745-941D-3277E11A720A}"/>
                </a:ext>
              </a:extLst>
            </p:cNvPr>
            <p:cNvCxnSpPr>
              <a:cxnSpLocks/>
              <a:endCxn id="83" idx="5"/>
            </p:cNvCxnSpPr>
            <p:nvPr/>
          </p:nvCxnSpPr>
          <p:spPr>
            <a:xfrm flipH="1" flipV="1">
              <a:off x="3167620" y="4771044"/>
              <a:ext cx="298859" cy="504553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A9BADB3B-79F0-3443-8050-E90464014807}"/>
              </a:ext>
            </a:extLst>
          </p:cNvPr>
          <p:cNvGrpSpPr/>
          <p:nvPr/>
        </p:nvGrpSpPr>
        <p:grpSpPr>
          <a:xfrm>
            <a:off x="4875498" y="3315633"/>
            <a:ext cx="1901119" cy="1097701"/>
            <a:chOff x="4875498" y="3315633"/>
            <a:chExt cx="1901119" cy="1097701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BCF2C6E3-A8DF-4943-892B-A7CBE337A891}"/>
                </a:ext>
              </a:extLst>
            </p:cNvPr>
            <p:cNvGrpSpPr/>
            <p:nvPr/>
          </p:nvGrpSpPr>
          <p:grpSpPr>
            <a:xfrm>
              <a:off x="5157103" y="3315633"/>
              <a:ext cx="809686" cy="508000"/>
              <a:chOff x="1157002" y="5123544"/>
              <a:chExt cx="809686" cy="508000"/>
            </a:xfrm>
          </p:grpSpPr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8A95D853-28A1-B341-9EFB-1E306A87B8A4}"/>
                  </a:ext>
                </a:extLst>
              </p:cNvPr>
              <p:cNvSpPr/>
              <p:nvPr/>
            </p:nvSpPr>
            <p:spPr>
              <a:xfrm>
                <a:off x="1458688" y="5123544"/>
                <a:ext cx="508000" cy="5080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>
                <a:normAutofit fontScale="77500" lnSpcReduction="20000"/>
              </a:bodyPr>
              <a:lstStyle/>
              <a:p>
                <a:pPr algn="ctr"/>
                <a:endParaRPr lang="en-NL" sz="3600" dirty="0"/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D7ED0233-9C5B-DC4C-BEB2-56A6A99A5DC4}"/>
                  </a:ext>
                </a:extLst>
              </p:cNvPr>
              <p:cNvSpPr txBox="1"/>
              <p:nvPr/>
            </p:nvSpPr>
            <p:spPr>
              <a:xfrm>
                <a:off x="1157002" y="519287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dirty="0"/>
                  <a:t>5</a:t>
                </a:r>
              </a:p>
            </p:txBody>
          </p:sp>
        </p:grp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179F3DA8-310A-4845-9FF9-3244D7BABF6B}"/>
                </a:ext>
              </a:extLst>
            </p:cNvPr>
            <p:cNvCxnSpPr>
              <a:cxnSpLocks/>
              <a:stCxn id="73" idx="0"/>
              <a:endCxn id="88" idx="3"/>
            </p:cNvCxnSpPr>
            <p:nvPr/>
          </p:nvCxnSpPr>
          <p:spPr>
            <a:xfrm flipV="1">
              <a:off x="4875498" y="3749238"/>
              <a:ext cx="657686" cy="64165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D9166B95-1F1F-2C48-B211-3F139FF21F38}"/>
                </a:ext>
              </a:extLst>
            </p:cNvPr>
            <p:cNvCxnSpPr>
              <a:cxnSpLocks/>
              <a:stCxn id="68" idx="0"/>
              <a:endCxn id="88" idx="5"/>
            </p:cNvCxnSpPr>
            <p:nvPr/>
          </p:nvCxnSpPr>
          <p:spPr>
            <a:xfrm flipH="1" flipV="1">
              <a:off x="5892394" y="3749238"/>
              <a:ext cx="884223" cy="66409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64056E8B-DCDA-5248-9582-B1E845D14D1E}"/>
              </a:ext>
            </a:extLst>
          </p:cNvPr>
          <p:cNvGrpSpPr/>
          <p:nvPr/>
        </p:nvGrpSpPr>
        <p:grpSpPr>
          <a:xfrm>
            <a:off x="1529910" y="3143558"/>
            <a:ext cx="2246484" cy="2136292"/>
            <a:chOff x="1529910" y="3143558"/>
            <a:chExt cx="2246484" cy="2136292"/>
          </a:xfrm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54156A4D-A5CF-1B42-8641-BFF3583DEBBE}"/>
                </a:ext>
              </a:extLst>
            </p:cNvPr>
            <p:cNvGrpSpPr/>
            <p:nvPr/>
          </p:nvGrpSpPr>
          <p:grpSpPr>
            <a:xfrm>
              <a:off x="2966708" y="3143558"/>
              <a:ext cx="809686" cy="508000"/>
              <a:chOff x="1157002" y="5123544"/>
              <a:chExt cx="809686" cy="508000"/>
            </a:xfrm>
          </p:grpSpPr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9376C05C-372C-A542-95B0-72C6D270A412}"/>
                  </a:ext>
                </a:extLst>
              </p:cNvPr>
              <p:cNvSpPr/>
              <p:nvPr/>
            </p:nvSpPr>
            <p:spPr>
              <a:xfrm>
                <a:off x="1458688" y="5123544"/>
                <a:ext cx="508000" cy="5080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>
                <a:normAutofit fontScale="77500" lnSpcReduction="20000"/>
              </a:bodyPr>
              <a:lstStyle/>
              <a:p>
                <a:pPr algn="ctr"/>
                <a:endParaRPr lang="en-NL" sz="3600" dirty="0"/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507FDF79-CA81-5D4E-8228-E459034E1FEB}"/>
                  </a:ext>
                </a:extLst>
              </p:cNvPr>
              <p:cNvSpPr txBox="1"/>
              <p:nvPr/>
            </p:nvSpPr>
            <p:spPr>
              <a:xfrm>
                <a:off x="1157002" y="519287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dirty="0"/>
                  <a:t>7</a:t>
                </a:r>
              </a:p>
            </p:txBody>
          </p:sp>
        </p:grp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C077C779-8E6B-9C45-A12D-9D1496AA2F24}"/>
                </a:ext>
              </a:extLst>
            </p:cNvPr>
            <p:cNvCxnSpPr>
              <a:cxnSpLocks/>
              <a:stCxn id="6" idx="0"/>
              <a:endCxn id="93" idx="3"/>
            </p:cNvCxnSpPr>
            <p:nvPr/>
          </p:nvCxnSpPr>
          <p:spPr>
            <a:xfrm flipV="1">
              <a:off x="1529910" y="3577163"/>
              <a:ext cx="1812879" cy="1702687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4938F2A1-999A-A34E-9592-76B1F5E21800}"/>
                </a:ext>
              </a:extLst>
            </p:cNvPr>
            <p:cNvCxnSpPr>
              <a:cxnSpLocks/>
              <a:stCxn id="83" idx="0"/>
              <a:endCxn id="93" idx="4"/>
            </p:cNvCxnSpPr>
            <p:nvPr/>
          </p:nvCxnSpPr>
          <p:spPr>
            <a:xfrm flipV="1">
              <a:off x="2988015" y="3651558"/>
              <a:ext cx="534379" cy="685881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A30B89ED-E20E-3E43-8FAF-1776D433B51F}"/>
              </a:ext>
            </a:extLst>
          </p:cNvPr>
          <p:cNvGrpSpPr/>
          <p:nvPr/>
        </p:nvGrpSpPr>
        <p:grpSpPr>
          <a:xfrm>
            <a:off x="5712789" y="2534515"/>
            <a:ext cx="3949511" cy="881251"/>
            <a:chOff x="5712789" y="2534515"/>
            <a:chExt cx="3949511" cy="881251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48A63756-0B87-FB46-9E9A-EE4487C74D79}"/>
                </a:ext>
              </a:extLst>
            </p:cNvPr>
            <p:cNvGrpSpPr/>
            <p:nvPr/>
          </p:nvGrpSpPr>
          <p:grpSpPr>
            <a:xfrm>
              <a:off x="7017466" y="2534515"/>
              <a:ext cx="809686" cy="508000"/>
              <a:chOff x="1157002" y="5123544"/>
              <a:chExt cx="809686" cy="508000"/>
            </a:xfrm>
          </p:grpSpPr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BE3BB968-7D07-4B4D-8E2D-040A3461DC6C}"/>
                  </a:ext>
                </a:extLst>
              </p:cNvPr>
              <p:cNvSpPr/>
              <p:nvPr/>
            </p:nvSpPr>
            <p:spPr>
              <a:xfrm>
                <a:off x="1458688" y="5123544"/>
                <a:ext cx="508000" cy="5080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>
                <a:normAutofit fontScale="77500" lnSpcReduction="20000"/>
              </a:bodyPr>
              <a:lstStyle/>
              <a:p>
                <a:pPr algn="ctr"/>
                <a:endParaRPr lang="en-NL" sz="3600" dirty="0"/>
              </a:p>
            </p:txBody>
          </p: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40D6ABCD-A6B5-4A49-99D4-1F91EBB172E8}"/>
                  </a:ext>
                </a:extLst>
              </p:cNvPr>
              <p:cNvSpPr txBox="1"/>
              <p:nvPr/>
            </p:nvSpPr>
            <p:spPr>
              <a:xfrm>
                <a:off x="1157002" y="519287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dirty="0"/>
                  <a:t>9</a:t>
                </a:r>
              </a:p>
            </p:txBody>
          </p:sp>
        </p:grp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6072B99E-CB80-B84F-8B23-1B14E1F9DBF1}"/>
                </a:ext>
              </a:extLst>
            </p:cNvPr>
            <p:cNvCxnSpPr>
              <a:cxnSpLocks/>
              <a:stCxn id="88" idx="0"/>
              <a:endCxn id="98" idx="3"/>
            </p:cNvCxnSpPr>
            <p:nvPr/>
          </p:nvCxnSpPr>
          <p:spPr>
            <a:xfrm flipV="1">
              <a:off x="5712789" y="2968120"/>
              <a:ext cx="1680758" cy="347513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A2F9C6D5-34F6-794D-8245-FD36657B62F8}"/>
                </a:ext>
              </a:extLst>
            </p:cNvPr>
            <p:cNvCxnSpPr>
              <a:cxnSpLocks/>
              <a:stCxn id="78" idx="0"/>
              <a:endCxn id="98" idx="5"/>
            </p:cNvCxnSpPr>
            <p:nvPr/>
          </p:nvCxnSpPr>
          <p:spPr>
            <a:xfrm flipH="1" flipV="1">
              <a:off x="7752757" y="2968120"/>
              <a:ext cx="1909543" cy="44764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844393A9-C961-724E-9AA4-918DDD2A5DBC}"/>
              </a:ext>
            </a:extLst>
          </p:cNvPr>
          <p:cNvGrpSpPr/>
          <p:nvPr/>
        </p:nvGrpSpPr>
        <p:grpSpPr>
          <a:xfrm>
            <a:off x="3522394" y="1728711"/>
            <a:ext cx="4050758" cy="1414847"/>
            <a:chOff x="3522394" y="1728711"/>
            <a:chExt cx="4050758" cy="1414847"/>
          </a:xfrm>
        </p:grpSpPr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0F374B18-CE62-8941-93C9-EB094A3AEE70}"/>
                </a:ext>
              </a:extLst>
            </p:cNvPr>
            <p:cNvGrpSpPr/>
            <p:nvPr/>
          </p:nvGrpSpPr>
          <p:grpSpPr>
            <a:xfrm>
              <a:off x="5455950" y="1728711"/>
              <a:ext cx="882256" cy="508000"/>
              <a:chOff x="1084432" y="5123544"/>
              <a:chExt cx="882256" cy="508000"/>
            </a:xfrm>
          </p:grpSpPr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5AD2A56A-9B2A-2847-AABE-B7C737B0675D}"/>
                  </a:ext>
                </a:extLst>
              </p:cNvPr>
              <p:cNvSpPr/>
              <p:nvPr/>
            </p:nvSpPr>
            <p:spPr>
              <a:xfrm>
                <a:off x="1458688" y="5123544"/>
                <a:ext cx="508000" cy="5080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>
                <a:normAutofit fontScale="77500" lnSpcReduction="20000"/>
              </a:bodyPr>
              <a:lstStyle/>
              <a:p>
                <a:pPr algn="ctr"/>
                <a:endParaRPr lang="en-NL" sz="3600" dirty="0"/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916F41E6-B9EA-4241-9951-E2E84E287D92}"/>
                  </a:ext>
                </a:extLst>
              </p:cNvPr>
              <p:cNvSpPr txBox="1"/>
              <p:nvPr/>
            </p:nvSpPr>
            <p:spPr>
              <a:xfrm>
                <a:off x="1084432" y="5192878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dirty="0"/>
                  <a:t>16</a:t>
                </a:r>
              </a:p>
            </p:txBody>
          </p:sp>
        </p:grp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B819C531-5766-5C4E-AC88-4D47817B0E40}"/>
                </a:ext>
              </a:extLst>
            </p:cNvPr>
            <p:cNvCxnSpPr>
              <a:cxnSpLocks/>
              <a:stCxn id="93" idx="0"/>
              <a:endCxn id="103" idx="3"/>
            </p:cNvCxnSpPr>
            <p:nvPr/>
          </p:nvCxnSpPr>
          <p:spPr>
            <a:xfrm flipV="1">
              <a:off x="3522394" y="2162316"/>
              <a:ext cx="2382207" cy="98124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8DD7FD4F-A845-1D4D-AF36-46F11FFA374A}"/>
                </a:ext>
              </a:extLst>
            </p:cNvPr>
            <p:cNvCxnSpPr>
              <a:cxnSpLocks/>
              <a:stCxn id="98" idx="0"/>
              <a:endCxn id="103" idx="5"/>
            </p:cNvCxnSpPr>
            <p:nvPr/>
          </p:nvCxnSpPr>
          <p:spPr>
            <a:xfrm flipH="1" flipV="1">
              <a:off x="6263811" y="2162316"/>
              <a:ext cx="1309341" cy="372199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6" name="TextBox 125">
            <a:extLst>
              <a:ext uri="{FF2B5EF4-FFF2-40B4-BE49-F238E27FC236}">
                <a16:creationId xmlns:a16="http://schemas.microsoft.com/office/drawing/2014/main" id="{40696D23-7935-834E-8C46-4B8F1139429F}"/>
              </a:ext>
            </a:extLst>
          </p:cNvPr>
          <p:cNvSpPr txBox="1"/>
          <p:nvPr/>
        </p:nvSpPr>
        <p:spPr>
          <a:xfrm>
            <a:off x="4558516" y="2074622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b="1" dirty="0">
                <a:solidFill>
                  <a:srgbClr val="5B9BD5"/>
                </a:solidFill>
              </a:rPr>
              <a:t>1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9F721578-0DC1-E74C-8951-D87131CCE689}"/>
              </a:ext>
            </a:extLst>
          </p:cNvPr>
          <p:cNvSpPr txBox="1"/>
          <p:nvPr/>
        </p:nvSpPr>
        <p:spPr>
          <a:xfrm>
            <a:off x="6828151" y="1931461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b="1" dirty="0">
                <a:solidFill>
                  <a:srgbClr val="5B9BD5"/>
                </a:solidFill>
              </a:rPr>
              <a:t>0</a:t>
            </a:r>
          </a:p>
        </p:txBody>
      </p: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1937B733-022D-834D-BAE8-B1BC11E454FD}"/>
              </a:ext>
            </a:extLst>
          </p:cNvPr>
          <p:cNvGrpSpPr/>
          <p:nvPr/>
        </p:nvGrpSpPr>
        <p:grpSpPr>
          <a:xfrm>
            <a:off x="3272649" y="2752998"/>
            <a:ext cx="8080523" cy="2501154"/>
            <a:chOff x="3272649" y="2752998"/>
            <a:chExt cx="8080523" cy="2501154"/>
          </a:xfrm>
        </p:grpSpPr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F4A7AACA-FFA5-604B-AE0F-E89D99DC2AE2}"/>
                </a:ext>
              </a:extLst>
            </p:cNvPr>
            <p:cNvSpPr txBox="1"/>
            <p:nvPr/>
          </p:nvSpPr>
          <p:spPr>
            <a:xfrm>
              <a:off x="8599722" y="2752998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2400" b="1" dirty="0">
                  <a:solidFill>
                    <a:srgbClr val="5B9BD5"/>
                  </a:solidFill>
                </a:rPr>
                <a:t>0</a:t>
              </a: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27D3CDD4-547A-B349-8FC7-39F41888D191}"/>
                </a:ext>
              </a:extLst>
            </p:cNvPr>
            <p:cNvSpPr txBox="1"/>
            <p:nvPr/>
          </p:nvSpPr>
          <p:spPr>
            <a:xfrm>
              <a:off x="10269573" y="3675798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2400" b="1" dirty="0">
                  <a:solidFill>
                    <a:srgbClr val="5B9BD5"/>
                  </a:solidFill>
                </a:rPr>
                <a:t>0</a:t>
              </a: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24F0B90A-A451-A045-8BE5-9B50B928283C}"/>
                </a:ext>
              </a:extLst>
            </p:cNvPr>
            <p:cNvSpPr txBox="1"/>
            <p:nvPr/>
          </p:nvSpPr>
          <p:spPr>
            <a:xfrm>
              <a:off x="11013014" y="4734267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2400" b="1" dirty="0">
                  <a:solidFill>
                    <a:srgbClr val="5B9BD5"/>
                  </a:solidFill>
                </a:rPr>
                <a:t>0</a:t>
              </a: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57B47990-8947-244E-B04A-D2E297D66292}"/>
                </a:ext>
              </a:extLst>
            </p:cNvPr>
            <p:cNvSpPr txBox="1"/>
            <p:nvPr/>
          </p:nvSpPr>
          <p:spPr>
            <a:xfrm>
              <a:off x="9091581" y="4784017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2400" b="1" dirty="0">
                  <a:solidFill>
                    <a:srgbClr val="5B9BD5"/>
                  </a:solidFill>
                </a:rPr>
                <a:t>0</a:t>
              </a: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642EF2E1-A4C6-6640-A563-01AA201352F7}"/>
                </a:ext>
              </a:extLst>
            </p:cNvPr>
            <p:cNvSpPr txBox="1"/>
            <p:nvPr/>
          </p:nvSpPr>
          <p:spPr>
            <a:xfrm>
              <a:off x="7205425" y="4769191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2400" b="1" dirty="0">
                  <a:solidFill>
                    <a:srgbClr val="5B9BD5"/>
                  </a:solidFill>
                </a:rPr>
                <a:t>0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F2D5CED0-67F8-CF40-B2CD-CDB9847DC716}"/>
                </a:ext>
              </a:extLst>
            </p:cNvPr>
            <p:cNvSpPr txBox="1"/>
            <p:nvPr/>
          </p:nvSpPr>
          <p:spPr>
            <a:xfrm>
              <a:off x="6376451" y="3726245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2400" b="1" dirty="0">
                  <a:solidFill>
                    <a:srgbClr val="5B9BD5"/>
                  </a:solidFill>
                </a:rPr>
                <a:t>0</a:t>
              </a: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F0F34F18-C805-184C-8DDD-089B8A314DC6}"/>
                </a:ext>
              </a:extLst>
            </p:cNvPr>
            <p:cNvSpPr txBox="1"/>
            <p:nvPr/>
          </p:nvSpPr>
          <p:spPr>
            <a:xfrm>
              <a:off x="5310882" y="4792487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2400" b="1" dirty="0">
                  <a:solidFill>
                    <a:srgbClr val="5B9BD5"/>
                  </a:solidFill>
                </a:rPr>
                <a:t>0</a:t>
              </a: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C5D74788-7C57-1841-BBC9-35E03F68935B}"/>
                </a:ext>
              </a:extLst>
            </p:cNvPr>
            <p:cNvSpPr txBox="1"/>
            <p:nvPr/>
          </p:nvSpPr>
          <p:spPr>
            <a:xfrm>
              <a:off x="3401752" y="4784017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2400" b="1" dirty="0">
                  <a:solidFill>
                    <a:srgbClr val="5B9BD5"/>
                  </a:solidFill>
                </a:rPr>
                <a:t>0</a:t>
              </a: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EA118FD2-EC71-444A-BECF-5E8B94E94A81}"/>
                </a:ext>
              </a:extLst>
            </p:cNvPr>
            <p:cNvSpPr txBox="1"/>
            <p:nvPr/>
          </p:nvSpPr>
          <p:spPr>
            <a:xfrm>
              <a:off x="3272649" y="3821263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2400" b="1" dirty="0">
                  <a:solidFill>
                    <a:srgbClr val="5B9BD5"/>
                  </a:solidFill>
                </a:rPr>
                <a:t>0</a:t>
              </a:r>
            </a:p>
          </p:txBody>
        </p: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7886A59A-9816-2A48-9B6E-00880E6A03F5}"/>
              </a:ext>
            </a:extLst>
          </p:cNvPr>
          <p:cNvGrpSpPr/>
          <p:nvPr/>
        </p:nvGrpSpPr>
        <p:grpSpPr>
          <a:xfrm>
            <a:off x="2133563" y="2724826"/>
            <a:ext cx="8091308" cy="2538339"/>
            <a:chOff x="2133563" y="2724826"/>
            <a:chExt cx="8091308" cy="2538339"/>
          </a:xfrm>
        </p:grpSpPr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8184FCF0-B975-2D46-B068-95B47C613B33}"/>
                </a:ext>
              </a:extLst>
            </p:cNvPr>
            <p:cNvSpPr txBox="1"/>
            <p:nvPr/>
          </p:nvSpPr>
          <p:spPr>
            <a:xfrm>
              <a:off x="2133563" y="3941173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2400" b="1" dirty="0">
                  <a:solidFill>
                    <a:srgbClr val="5B9BD5"/>
                  </a:solidFill>
                </a:rPr>
                <a:t>1</a:t>
              </a: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7C3087E4-F1B2-7741-AD5D-8D8A3F42DD03}"/>
                </a:ext>
              </a:extLst>
            </p:cNvPr>
            <p:cNvSpPr txBox="1"/>
            <p:nvPr/>
          </p:nvSpPr>
          <p:spPr>
            <a:xfrm>
              <a:off x="4781962" y="3784705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2400" b="1" dirty="0">
                  <a:solidFill>
                    <a:srgbClr val="5B9BD5"/>
                  </a:solidFill>
                </a:rPr>
                <a:t>1</a:t>
              </a: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D9EE48F9-5356-DB47-B8A8-637A353A02A2}"/>
                </a:ext>
              </a:extLst>
            </p:cNvPr>
            <p:cNvSpPr txBox="1"/>
            <p:nvPr/>
          </p:nvSpPr>
          <p:spPr>
            <a:xfrm>
              <a:off x="4186828" y="4801500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2400" b="1" dirty="0">
                  <a:solidFill>
                    <a:srgbClr val="5B9BD5"/>
                  </a:solidFill>
                </a:rPr>
                <a:t>1</a:t>
              </a: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638828DE-F649-704F-848F-305B682F35A9}"/>
                </a:ext>
              </a:extLst>
            </p:cNvPr>
            <p:cNvSpPr txBox="1"/>
            <p:nvPr/>
          </p:nvSpPr>
          <p:spPr>
            <a:xfrm>
              <a:off x="6046775" y="4773302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2400" b="1" dirty="0">
                  <a:solidFill>
                    <a:srgbClr val="5B9BD5"/>
                  </a:solidFill>
                </a:rPr>
                <a:t>1</a:t>
              </a: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8B211312-AD62-7B43-85F7-A2D222318FDE}"/>
                </a:ext>
              </a:extLst>
            </p:cNvPr>
            <p:cNvSpPr txBox="1"/>
            <p:nvPr/>
          </p:nvSpPr>
          <p:spPr>
            <a:xfrm>
              <a:off x="2294615" y="4795897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2400" b="1" dirty="0">
                  <a:solidFill>
                    <a:srgbClr val="5B9BD5"/>
                  </a:solidFill>
                </a:rPr>
                <a:t>1</a:t>
              </a: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CBF9A3BB-498E-FC48-9270-4330493E8442}"/>
                </a:ext>
              </a:extLst>
            </p:cNvPr>
            <p:cNvSpPr txBox="1"/>
            <p:nvPr/>
          </p:nvSpPr>
          <p:spPr>
            <a:xfrm>
              <a:off x="7954385" y="4759521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2400" b="1" dirty="0">
                  <a:solidFill>
                    <a:srgbClr val="5B9BD5"/>
                  </a:solidFill>
                </a:rPr>
                <a:t>1</a:t>
              </a:r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1A851FF6-80D7-E441-8465-2C3748A15925}"/>
                </a:ext>
              </a:extLst>
            </p:cNvPr>
            <p:cNvSpPr txBox="1"/>
            <p:nvPr/>
          </p:nvSpPr>
          <p:spPr>
            <a:xfrm>
              <a:off x="8680962" y="3808985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2400" b="1" dirty="0">
                  <a:solidFill>
                    <a:srgbClr val="5B9BD5"/>
                  </a:solidFill>
                </a:rPr>
                <a:t>1</a:t>
              </a: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FB12A189-1315-AD4F-BCA2-C1EEC2DC9518}"/>
                </a:ext>
              </a:extLst>
            </p:cNvPr>
            <p:cNvSpPr txBox="1"/>
            <p:nvPr/>
          </p:nvSpPr>
          <p:spPr>
            <a:xfrm>
              <a:off x="6198761" y="2724826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2400" b="1" dirty="0">
                  <a:solidFill>
                    <a:srgbClr val="5B9BD5"/>
                  </a:solidFill>
                </a:rPr>
                <a:t>1</a:t>
              </a: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4602BCD9-A914-0A40-BDB4-B87CE34AB33B}"/>
                </a:ext>
              </a:extLst>
            </p:cNvPr>
            <p:cNvSpPr txBox="1"/>
            <p:nvPr/>
          </p:nvSpPr>
          <p:spPr>
            <a:xfrm>
              <a:off x="9884713" y="4759521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2400" b="1" dirty="0">
                  <a:solidFill>
                    <a:srgbClr val="5B9BD5"/>
                  </a:solidFill>
                </a:rPr>
                <a:t>1</a:t>
              </a:r>
            </a:p>
          </p:txBody>
        </p:sp>
      </p:grpSp>
      <p:sp>
        <p:nvSpPr>
          <p:cNvPr id="160" name="TextBox 159">
            <a:extLst>
              <a:ext uri="{FF2B5EF4-FFF2-40B4-BE49-F238E27FC236}">
                <a16:creationId xmlns:a16="http://schemas.microsoft.com/office/drawing/2014/main" id="{3190DD8B-38EC-1146-9EF4-E1C13F0C4CEF}"/>
              </a:ext>
            </a:extLst>
          </p:cNvPr>
          <p:cNvSpPr txBox="1"/>
          <p:nvPr/>
        </p:nvSpPr>
        <p:spPr>
          <a:xfrm>
            <a:off x="281995" y="92883"/>
            <a:ext cx="96968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L" dirty="0">
                <a:latin typeface="Monaco" pitchFamily="2" charset="77"/>
                <a:cs typeface="Consolas" panose="020B0609020204030204" pitchFamily="49" charset="0"/>
              </a:rPr>
              <a:t>11 101 101 100 0111 0110 11 0101 0111 0100 0011 100 11 0010 0001 0000</a:t>
            </a:r>
          </a:p>
          <a:p>
            <a:pPr algn="ctr"/>
            <a:r>
              <a:rPr lang="en-NL" dirty="0">
                <a:latin typeface="Monaco" pitchFamily="2" charset="77"/>
                <a:cs typeface="Consolas" panose="020B0609020204030204" pitchFamily="49" charset="0"/>
              </a:rPr>
              <a:t>(54 bits)</a:t>
            </a: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61E00031-F018-454B-97DE-1460B33216A8}"/>
              </a:ext>
            </a:extLst>
          </p:cNvPr>
          <p:cNvSpPr/>
          <p:nvPr/>
        </p:nvSpPr>
        <p:spPr>
          <a:xfrm>
            <a:off x="5182818" y="855808"/>
            <a:ext cx="4327853" cy="5152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pPr algn="ctr"/>
            <a:r>
              <a:rPr lang="en-US" sz="2800" dirty="0"/>
              <a:t>Part of JPEG Compression</a:t>
            </a:r>
          </a:p>
        </p:txBody>
      </p:sp>
    </p:spTree>
    <p:extLst>
      <p:ext uri="{BB962C8B-B14F-4D97-AF65-F5344CB8AC3E}">
        <p14:creationId xmlns:p14="http://schemas.microsoft.com/office/powerpoint/2010/main" val="2202307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26" grpId="0"/>
      <p:bldP spid="127" grpId="0"/>
      <p:bldP spid="160" grpId="0"/>
      <p:bldP spid="161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E27B7-7C6B-564E-A63C-EB9427BB7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Networking Challenges for Multimedia Applications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F090D8-1350-E74D-AD31-FA588EAE24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301A0D-7BC1-9D42-B735-183121161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1395A5-5D62-BE45-BB2A-954B1152F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111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69646075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ECB8F-9886-4681-9A9B-44487813C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 1</a:t>
            </a:r>
            <a:br>
              <a:rPr lang="en-US" dirty="0"/>
            </a:br>
            <a:r>
              <a:rPr lang="en-US" dirty="0"/>
              <a:t>Streaming stored media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8EF68-C468-42FF-9D9A-17E53BB753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How to handle </a:t>
            </a:r>
            <a:r>
              <a:rPr lang="en-US" b="1" i="1" dirty="0"/>
              <a:t>transmission errors</a:t>
            </a:r>
            <a:r>
              <a:rPr lang="en-US" dirty="0"/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Use reliable transport (e.g., TCP).</a:t>
            </a:r>
          </a:p>
          <a:p>
            <a:pPr lvl="1"/>
            <a:r>
              <a:rPr lang="en-US" dirty="0"/>
              <a:t>Increases jitter significantly.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Use </a:t>
            </a:r>
            <a:r>
              <a:rPr lang="en-US" b="1" i="1" dirty="0"/>
              <a:t>forward error correction</a:t>
            </a:r>
            <a:br>
              <a:rPr lang="en-US" dirty="0"/>
            </a:br>
            <a:r>
              <a:rPr lang="en-US" dirty="0"/>
              <a:t>(error correction in the application layer).</a:t>
            </a:r>
          </a:p>
          <a:p>
            <a:pPr lvl="1"/>
            <a:r>
              <a:rPr lang="en-US" dirty="0"/>
              <a:t>Increases jitter, decoding complexity, and overhead.</a:t>
            </a:r>
          </a:p>
          <a:p>
            <a:pPr lvl="1"/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Interleave media</a:t>
            </a:r>
          </a:p>
          <a:p>
            <a:pPr lvl="1"/>
            <a:r>
              <a:rPr lang="en-US" dirty="0"/>
              <a:t>Slightly increases jitter and decoding complexity.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7D4D6F-621E-470C-8284-15BB19B1D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2E9FBB-FACD-4DC8-99EE-2148DAD52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112</a:t>
            </a:fld>
            <a:endParaRPr lang="LID4096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5C68FF-7A66-4812-982D-7D732A9F7B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353613"/>
            <a:ext cx="1942965" cy="615593"/>
          </a:xfrm>
          <a:prstGeom prst="rect">
            <a:avLst/>
          </a:prstGeom>
        </p:spPr>
      </p:pic>
      <p:pic>
        <p:nvPicPr>
          <p:cNvPr id="7" name="Picture 6" descr="Image result for netflix logo">
            <a:extLst>
              <a:ext uri="{FF2B5EF4-FFF2-40B4-BE49-F238E27FC236}">
                <a16:creationId xmlns:a16="http://schemas.microsoft.com/office/drawing/2014/main" id="{44275C1C-C92E-4D5C-BDFC-1269C1C3B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828" y="457547"/>
            <a:ext cx="1592494" cy="430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8CF6D88-A8B7-46D0-92A0-AD0B206FF0B8}"/>
                  </a:ext>
                </a:extLst>
              </p:cNvPr>
              <p:cNvSpPr/>
              <p:nvPr/>
            </p:nvSpPr>
            <p:spPr>
              <a:xfrm>
                <a:off x="4928675" y="4312770"/>
                <a:ext cx="338538" cy="338538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8CF6D88-A8B7-46D0-92A0-AD0B206FF0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8675" y="4312770"/>
                <a:ext cx="338538" cy="338538"/>
              </a:xfrm>
              <a:prstGeom prst="rect">
                <a:avLst/>
              </a:prstGeom>
              <a:blipFill>
                <a:blip r:embed="rId5"/>
                <a:stretch>
                  <a:fillRect l="-1000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796147D-C07A-4448-BF96-0261DDE08EB2}"/>
                  </a:ext>
                </a:extLst>
              </p:cNvPr>
              <p:cNvSpPr/>
              <p:nvPr/>
            </p:nvSpPr>
            <p:spPr>
              <a:xfrm>
                <a:off x="5427703" y="4312770"/>
                <a:ext cx="338538" cy="338538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796147D-C07A-4448-BF96-0261DDE08E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7703" y="4312770"/>
                <a:ext cx="338538" cy="338538"/>
              </a:xfrm>
              <a:prstGeom prst="rect">
                <a:avLst/>
              </a:prstGeom>
              <a:blipFill>
                <a:blip r:embed="rId6"/>
                <a:stretch>
                  <a:fillRect l="-1000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E06F810-32CE-4706-918F-5993365CBB9B}"/>
                  </a:ext>
                </a:extLst>
              </p:cNvPr>
              <p:cNvSpPr/>
              <p:nvPr/>
            </p:nvSpPr>
            <p:spPr>
              <a:xfrm>
                <a:off x="5926731" y="4312770"/>
                <a:ext cx="338538" cy="338538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E06F810-32CE-4706-918F-5993365CBB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6731" y="4312770"/>
                <a:ext cx="338538" cy="338538"/>
              </a:xfrm>
              <a:prstGeom prst="rect">
                <a:avLst/>
              </a:prstGeom>
              <a:blipFill>
                <a:blip r:embed="rId7"/>
                <a:stretch>
                  <a:fillRect l="-1379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E8C37B3-B1DB-4FD3-B19D-D46C5B7ACA79}"/>
                  </a:ext>
                </a:extLst>
              </p:cNvPr>
              <p:cNvSpPr/>
              <p:nvPr/>
            </p:nvSpPr>
            <p:spPr>
              <a:xfrm>
                <a:off x="6425759" y="4312770"/>
                <a:ext cx="338538" cy="338538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E8C37B3-B1DB-4FD3-B19D-D46C5B7ACA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5759" y="4312770"/>
                <a:ext cx="338538" cy="338538"/>
              </a:xfrm>
              <a:prstGeom prst="rect">
                <a:avLst/>
              </a:prstGeom>
              <a:blipFill>
                <a:blip r:embed="rId8"/>
                <a:stretch>
                  <a:fillRect l="-1000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B2EF06BF-CA2F-4505-A2F1-E522F6337E96}"/>
                  </a:ext>
                </a:extLst>
              </p:cNvPr>
              <p:cNvSpPr/>
              <p:nvPr/>
            </p:nvSpPr>
            <p:spPr>
              <a:xfrm>
                <a:off x="6924787" y="4312770"/>
                <a:ext cx="338538" cy="338538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B2EF06BF-CA2F-4505-A2F1-E522F6337E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4787" y="4312770"/>
                <a:ext cx="338538" cy="33853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F85F954C-8688-47CC-8278-3E312FB4F0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51252" y="4312771"/>
            <a:ext cx="631936" cy="8167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A644C8C-942E-4710-B27B-F62266472E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08812" y="4242935"/>
            <a:ext cx="816746" cy="816746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02CE4FF-C602-4816-821E-DD8A0E6B3D39}"/>
              </a:ext>
            </a:extLst>
          </p:cNvPr>
          <p:cNvCxnSpPr/>
          <p:nvPr/>
        </p:nvCxnSpPr>
        <p:spPr>
          <a:xfrm flipH="1">
            <a:off x="3861149" y="4870942"/>
            <a:ext cx="473186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1151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>
            <a:extLst>
              <a:ext uri="{FF2B5EF4-FFF2-40B4-BE49-F238E27FC236}">
                <a16:creationId xmlns:a16="http://schemas.microsoft.com/office/drawing/2014/main" id="{2777EB98-716C-4EA7-A9FE-3E6EE2D22949}"/>
              </a:ext>
            </a:extLst>
          </p:cNvPr>
          <p:cNvSpPr/>
          <p:nvPr/>
        </p:nvSpPr>
        <p:spPr>
          <a:xfrm>
            <a:off x="1043933" y="1690690"/>
            <a:ext cx="4957436" cy="4595799"/>
          </a:xfrm>
          <a:prstGeom prst="rect">
            <a:avLst/>
          </a:prstGeom>
          <a:solidFill>
            <a:schemeClr val="accent5">
              <a:alpha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dirty="0"/>
              <a:t>Playback on user’s machine</a:t>
            </a:r>
            <a:endParaRPr lang="LID4096" dirty="0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CE40F3DB-397A-4A60-8195-0AF75F34ED40}"/>
              </a:ext>
            </a:extLst>
          </p:cNvPr>
          <p:cNvSpPr/>
          <p:nvPr/>
        </p:nvSpPr>
        <p:spPr>
          <a:xfrm>
            <a:off x="6018437" y="1690690"/>
            <a:ext cx="3418641" cy="4595799"/>
          </a:xfrm>
          <a:prstGeom prst="rect">
            <a:avLst/>
          </a:prstGeom>
          <a:solidFill>
            <a:schemeClr val="accent3">
              <a:alpha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dirty="0"/>
              <a:t>Network</a:t>
            </a:r>
            <a:endParaRPr lang="LID4096" dirty="0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8E60AE3D-E142-4C1F-A0EE-F1FF0E175BD0}"/>
              </a:ext>
            </a:extLst>
          </p:cNvPr>
          <p:cNvSpPr/>
          <p:nvPr/>
        </p:nvSpPr>
        <p:spPr>
          <a:xfrm>
            <a:off x="9448863" y="1690690"/>
            <a:ext cx="1317750" cy="4595799"/>
          </a:xfrm>
          <a:prstGeom prst="rect">
            <a:avLst/>
          </a:prstGeom>
          <a:solidFill>
            <a:schemeClr val="accent6">
              <a:alpha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dirty="0"/>
              <a:t>Server</a:t>
            </a:r>
            <a:endParaRPr lang="LID4096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59FAC7-0B19-4E08-B414-DE4DED78D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Masking errors by</a:t>
            </a:r>
            <a:br>
              <a:rPr lang="en-US" dirty="0"/>
            </a:br>
            <a:r>
              <a:rPr lang="en-US" dirty="0"/>
              <a:t>interleaving media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0F6ACF-4215-43FE-9B98-5327162A1B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825625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Normal scenario.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Transmission errors.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Transmission errors in interleaved media.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50A930-9125-4FCE-A164-48430DE6D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0E2C61-7B2C-43E8-BA08-30F7BB8A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113</a:t>
            </a:fld>
            <a:endParaRPr lang="LID4096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A5C333D-E651-47A4-A766-8ED4C1AC7BB7}"/>
                  </a:ext>
                </a:extLst>
              </p:cNvPr>
              <p:cNvSpPr/>
              <p:nvPr/>
            </p:nvSpPr>
            <p:spPr>
              <a:xfrm>
                <a:off x="6252914" y="2387253"/>
                <a:ext cx="338538" cy="338538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A5C333D-E651-47A4-A766-8ED4C1AC7B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2914" y="2387253"/>
                <a:ext cx="338538" cy="338538"/>
              </a:xfrm>
              <a:prstGeom prst="rect">
                <a:avLst/>
              </a:prstGeom>
              <a:blipFill>
                <a:blip r:embed="rId3"/>
                <a:stretch>
                  <a:fillRect l="-1000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4D20C96-45CF-4EC1-95CD-3953FFA8FCB9}"/>
                  </a:ext>
                </a:extLst>
              </p:cNvPr>
              <p:cNvSpPr/>
              <p:nvPr/>
            </p:nvSpPr>
            <p:spPr>
              <a:xfrm>
                <a:off x="6751942" y="2387253"/>
                <a:ext cx="338538" cy="338538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4D20C96-45CF-4EC1-95CD-3953FFA8FC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1942" y="2387253"/>
                <a:ext cx="338538" cy="338538"/>
              </a:xfrm>
              <a:prstGeom prst="rect">
                <a:avLst/>
              </a:prstGeom>
              <a:blipFill>
                <a:blip r:embed="rId4"/>
                <a:stretch>
                  <a:fillRect l="-1379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EE5B2E34-8CAA-4CFA-A6C0-F5D0D7727D48}"/>
                  </a:ext>
                </a:extLst>
              </p:cNvPr>
              <p:cNvSpPr/>
              <p:nvPr/>
            </p:nvSpPr>
            <p:spPr>
              <a:xfrm>
                <a:off x="7250970" y="2387253"/>
                <a:ext cx="338538" cy="338538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EE5B2E34-8CAA-4CFA-A6C0-F5D0D7727D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0970" y="2387253"/>
                <a:ext cx="338538" cy="338538"/>
              </a:xfrm>
              <a:prstGeom prst="rect">
                <a:avLst/>
              </a:prstGeom>
              <a:blipFill>
                <a:blip r:embed="rId5"/>
                <a:stretch>
                  <a:fillRect l="-1333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00AA1288-E4B2-47CD-8CF3-60273DA4E915}"/>
                  </a:ext>
                </a:extLst>
              </p:cNvPr>
              <p:cNvSpPr/>
              <p:nvPr/>
            </p:nvSpPr>
            <p:spPr>
              <a:xfrm>
                <a:off x="7749998" y="2387253"/>
                <a:ext cx="338538" cy="338538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00AA1288-E4B2-47CD-8CF3-60273DA4E9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9998" y="2387253"/>
                <a:ext cx="338538" cy="338538"/>
              </a:xfrm>
              <a:prstGeom prst="rect">
                <a:avLst/>
              </a:prstGeom>
              <a:blipFill>
                <a:blip r:embed="rId6"/>
                <a:stretch>
                  <a:fillRect l="-1000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A36C335C-3973-4C9E-800D-D87B6DB71706}"/>
                  </a:ext>
                </a:extLst>
              </p:cNvPr>
              <p:cNvSpPr/>
              <p:nvPr/>
            </p:nvSpPr>
            <p:spPr>
              <a:xfrm>
                <a:off x="8249026" y="2387253"/>
                <a:ext cx="338538" cy="338538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A36C335C-3973-4C9E-800D-D87B6DB717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9026" y="2387253"/>
                <a:ext cx="338538" cy="338538"/>
              </a:xfrm>
              <a:prstGeom prst="rect">
                <a:avLst/>
              </a:prstGeom>
              <a:blipFill>
                <a:blip r:embed="rId7"/>
                <a:stretch>
                  <a:fillRect l="-1379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49DBC049-6D85-4C92-B6D0-43ECF5FC4120}"/>
                  </a:ext>
                </a:extLst>
              </p:cNvPr>
              <p:cNvSpPr/>
              <p:nvPr/>
            </p:nvSpPr>
            <p:spPr>
              <a:xfrm>
                <a:off x="8748054" y="2387253"/>
                <a:ext cx="338538" cy="338538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49DBC049-6D85-4C92-B6D0-43ECF5FC41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8054" y="2387253"/>
                <a:ext cx="338538" cy="338538"/>
              </a:xfrm>
              <a:prstGeom prst="rect">
                <a:avLst/>
              </a:prstGeom>
              <a:blipFill>
                <a:blip r:embed="rId8"/>
                <a:stretch>
                  <a:fillRect l="-1034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33">
            <a:extLst>
              <a:ext uri="{FF2B5EF4-FFF2-40B4-BE49-F238E27FC236}">
                <a16:creationId xmlns:a16="http://schemas.microsoft.com/office/drawing/2014/main" id="{7C376206-4DD1-476B-BE39-09D229F3EF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31883" y="2288381"/>
            <a:ext cx="414934" cy="5362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E366C7A1-5D85-441F-90DD-0A25ADCEC782}"/>
                  </a:ext>
                </a:extLst>
              </p:cNvPr>
              <p:cNvSpPr/>
              <p:nvPr/>
            </p:nvSpPr>
            <p:spPr>
              <a:xfrm>
                <a:off x="2845676" y="2387253"/>
                <a:ext cx="338538" cy="338538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E366C7A1-5D85-441F-90DD-0A25ADCEC7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5676" y="2387253"/>
                <a:ext cx="338538" cy="338538"/>
              </a:xfrm>
              <a:prstGeom prst="rect">
                <a:avLst/>
              </a:prstGeom>
              <a:blipFill>
                <a:blip r:embed="rId10"/>
                <a:stretch>
                  <a:fillRect l="-1000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5A5E31C7-6753-4A7A-87D1-CA5DB55D4930}"/>
                  </a:ext>
                </a:extLst>
              </p:cNvPr>
              <p:cNvSpPr/>
              <p:nvPr/>
            </p:nvSpPr>
            <p:spPr>
              <a:xfrm>
                <a:off x="3344704" y="2387253"/>
                <a:ext cx="338538" cy="338538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5A5E31C7-6753-4A7A-87D1-CA5DB55D49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4704" y="2387253"/>
                <a:ext cx="338538" cy="338538"/>
              </a:xfrm>
              <a:prstGeom prst="rect">
                <a:avLst/>
              </a:prstGeom>
              <a:blipFill>
                <a:blip r:embed="rId11"/>
                <a:stretch>
                  <a:fillRect l="-1000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B815BED9-4B29-4BAB-AC68-7BA9AFD81AF3}"/>
                  </a:ext>
                </a:extLst>
              </p:cNvPr>
              <p:cNvSpPr/>
              <p:nvPr/>
            </p:nvSpPr>
            <p:spPr>
              <a:xfrm>
                <a:off x="3843732" y="2387253"/>
                <a:ext cx="338538" cy="338538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B815BED9-4B29-4BAB-AC68-7BA9AFD81A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3732" y="2387253"/>
                <a:ext cx="338538" cy="338538"/>
              </a:xfrm>
              <a:prstGeom prst="rect">
                <a:avLst/>
              </a:prstGeom>
              <a:blipFill>
                <a:blip r:embed="rId12"/>
                <a:stretch>
                  <a:fillRect l="-1379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47D887E7-A89F-4375-AD91-468695C2D92D}"/>
                  </a:ext>
                </a:extLst>
              </p:cNvPr>
              <p:cNvSpPr/>
              <p:nvPr/>
            </p:nvSpPr>
            <p:spPr>
              <a:xfrm>
                <a:off x="4342760" y="2387253"/>
                <a:ext cx="338538" cy="338538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47D887E7-A89F-4375-AD91-468695C2D9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2760" y="2387253"/>
                <a:ext cx="338538" cy="338538"/>
              </a:xfrm>
              <a:prstGeom prst="rect">
                <a:avLst/>
              </a:prstGeom>
              <a:blipFill>
                <a:blip r:embed="rId13"/>
                <a:stretch>
                  <a:fillRect l="-1333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FFEDD765-3126-46B9-AD2D-14F69EE5E4E6}"/>
                  </a:ext>
                </a:extLst>
              </p:cNvPr>
              <p:cNvSpPr/>
              <p:nvPr/>
            </p:nvSpPr>
            <p:spPr>
              <a:xfrm>
                <a:off x="4841788" y="2387253"/>
                <a:ext cx="338538" cy="338538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FFEDD765-3126-46B9-AD2D-14F69EE5E4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1788" y="2387253"/>
                <a:ext cx="338538" cy="338538"/>
              </a:xfrm>
              <a:prstGeom prst="rect">
                <a:avLst/>
              </a:prstGeom>
              <a:blipFill>
                <a:blip r:embed="rId14"/>
                <a:stretch>
                  <a:fillRect l="-1000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45419BB3-89CA-4249-A862-7499D409DA5B}"/>
                  </a:ext>
                </a:extLst>
              </p:cNvPr>
              <p:cNvSpPr/>
              <p:nvPr/>
            </p:nvSpPr>
            <p:spPr>
              <a:xfrm>
                <a:off x="5340816" y="2387253"/>
                <a:ext cx="338538" cy="338538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45419BB3-89CA-4249-A862-7499D409DA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0816" y="2387253"/>
                <a:ext cx="338538" cy="338538"/>
              </a:xfrm>
              <a:prstGeom prst="rect">
                <a:avLst/>
              </a:prstGeom>
              <a:blipFill>
                <a:blip r:embed="rId15"/>
                <a:stretch>
                  <a:fillRect l="-1785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Picture 41">
            <a:extLst>
              <a:ext uri="{FF2B5EF4-FFF2-40B4-BE49-F238E27FC236}">
                <a16:creationId xmlns:a16="http://schemas.microsoft.com/office/drawing/2014/main" id="{EA1E548E-AC1C-4A42-9C2B-3B9E9549DE8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9172" y="2288381"/>
            <a:ext cx="536282" cy="536282"/>
          </a:xfrm>
          <a:prstGeom prst="rect">
            <a:avLst/>
          </a:prstGeom>
        </p:spPr>
      </p:pic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BF1A4DCC-BC09-45E8-84A5-932271D2C154}"/>
              </a:ext>
            </a:extLst>
          </p:cNvPr>
          <p:cNvCxnSpPr>
            <a:cxnSpLocks/>
          </p:cNvCxnSpPr>
          <p:nvPr/>
        </p:nvCxnSpPr>
        <p:spPr>
          <a:xfrm flipH="1">
            <a:off x="5804742" y="2556522"/>
            <a:ext cx="30772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A9362A0-7A1E-475D-9093-FB88D8918AA0}"/>
                  </a:ext>
                </a:extLst>
              </p:cNvPr>
              <p:cNvSpPr/>
              <p:nvPr/>
            </p:nvSpPr>
            <p:spPr>
              <a:xfrm>
                <a:off x="6252914" y="3418663"/>
                <a:ext cx="338538" cy="338538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A9362A0-7A1E-475D-9093-FB88D8918A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2914" y="3418663"/>
                <a:ext cx="338538" cy="338538"/>
              </a:xfrm>
              <a:prstGeom prst="rect">
                <a:avLst/>
              </a:prstGeom>
              <a:blipFill>
                <a:blip r:embed="rId17"/>
                <a:stretch>
                  <a:fillRect l="-1000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97643098-2ED0-4575-B5A6-D2A09C4C9251}"/>
                  </a:ext>
                </a:extLst>
              </p:cNvPr>
              <p:cNvSpPr/>
              <p:nvPr/>
            </p:nvSpPr>
            <p:spPr>
              <a:xfrm>
                <a:off x="6751942" y="3418663"/>
                <a:ext cx="338538" cy="338538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97643098-2ED0-4575-B5A6-D2A09C4C92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1942" y="3418663"/>
                <a:ext cx="338538" cy="338538"/>
              </a:xfrm>
              <a:prstGeom prst="rect">
                <a:avLst/>
              </a:prstGeom>
              <a:blipFill>
                <a:blip r:embed="rId18"/>
                <a:stretch>
                  <a:fillRect l="-1379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D18E236C-FC0A-467B-85B0-944BC1A76785}"/>
                  </a:ext>
                </a:extLst>
              </p:cNvPr>
              <p:cNvSpPr/>
              <p:nvPr/>
            </p:nvSpPr>
            <p:spPr>
              <a:xfrm>
                <a:off x="7250970" y="3418663"/>
                <a:ext cx="338538" cy="338538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D18E236C-FC0A-467B-85B0-944BC1A767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0970" y="3418663"/>
                <a:ext cx="338538" cy="338538"/>
              </a:xfrm>
              <a:prstGeom prst="rect">
                <a:avLst/>
              </a:prstGeom>
              <a:blipFill>
                <a:blip r:embed="rId19"/>
                <a:stretch>
                  <a:fillRect l="-1333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92C91F83-DF71-48A1-BE5D-31981BC2FD43}"/>
                  </a:ext>
                </a:extLst>
              </p:cNvPr>
              <p:cNvSpPr/>
              <p:nvPr/>
            </p:nvSpPr>
            <p:spPr>
              <a:xfrm>
                <a:off x="7749998" y="3418663"/>
                <a:ext cx="338538" cy="338538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92C91F83-DF71-48A1-BE5D-31981BC2FD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9998" y="3418663"/>
                <a:ext cx="338538" cy="338538"/>
              </a:xfrm>
              <a:prstGeom prst="rect">
                <a:avLst/>
              </a:prstGeom>
              <a:blipFill>
                <a:blip r:embed="rId20"/>
                <a:stretch>
                  <a:fillRect l="-1000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C60668A4-1438-4B35-8B23-C26D1AAD951B}"/>
                  </a:ext>
                </a:extLst>
              </p:cNvPr>
              <p:cNvSpPr/>
              <p:nvPr/>
            </p:nvSpPr>
            <p:spPr>
              <a:xfrm>
                <a:off x="8249026" y="3418663"/>
                <a:ext cx="338538" cy="338538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C60668A4-1438-4B35-8B23-C26D1AAD95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9026" y="3418663"/>
                <a:ext cx="338538" cy="338538"/>
              </a:xfrm>
              <a:prstGeom prst="rect">
                <a:avLst/>
              </a:prstGeom>
              <a:blipFill>
                <a:blip r:embed="rId21"/>
                <a:stretch>
                  <a:fillRect l="-1379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DDDE22EC-5090-4183-8C07-BFFCF185EE48}"/>
                  </a:ext>
                </a:extLst>
              </p:cNvPr>
              <p:cNvSpPr/>
              <p:nvPr/>
            </p:nvSpPr>
            <p:spPr>
              <a:xfrm>
                <a:off x="8748054" y="3418663"/>
                <a:ext cx="338538" cy="338538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DDDE22EC-5090-4183-8C07-BFFCF185EE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8054" y="3418663"/>
                <a:ext cx="338538" cy="338538"/>
              </a:xfrm>
              <a:prstGeom prst="rect">
                <a:avLst/>
              </a:prstGeom>
              <a:blipFill>
                <a:blip r:embed="rId22"/>
                <a:stretch>
                  <a:fillRect l="-1034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0" name="Picture 49">
            <a:extLst>
              <a:ext uri="{FF2B5EF4-FFF2-40B4-BE49-F238E27FC236}">
                <a16:creationId xmlns:a16="http://schemas.microsoft.com/office/drawing/2014/main" id="{D415B927-125D-44FC-8637-5F81D26C96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31883" y="3319791"/>
            <a:ext cx="414934" cy="5362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137EFEE5-1E47-4380-B0CD-74E34F3FC75A}"/>
                  </a:ext>
                </a:extLst>
              </p:cNvPr>
              <p:cNvSpPr/>
              <p:nvPr/>
            </p:nvSpPr>
            <p:spPr>
              <a:xfrm>
                <a:off x="2845676" y="3418663"/>
                <a:ext cx="338538" cy="338538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137EFEE5-1E47-4380-B0CD-74E34F3FC7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5676" y="3418663"/>
                <a:ext cx="338538" cy="338538"/>
              </a:xfrm>
              <a:prstGeom prst="rect">
                <a:avLst/>
              </a:prstGeom>
              <a:blipFill>
                <a:blip r:embed="rId23"/>
                <a:stretch>
                  <a:fillRect l="-1000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EC37962-649D-4F03-99E2-A215691E7AF7}"/>
                  </a:ext>
                </a:extLst>
              </p:cNvPr>
              <p:cNvSpPr/>
              <p:nvPr/>
            </p:nvSpPr>
            <p:spPr>
              <a:xfrm>
                <a:off x="4841788" y="3418663"/>
                <a:ext cx="338538" cy="338538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EC37962-649D-4F03-99E2-A215691E7A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1788" y="3418663"/>
                <a:ext cx="338538" cy="338538"/>
              </a:xfrm>
              <a:prstGeom prst="rect">
                <a:avLst/>
              </a:prstGeom>
              <a:blipFill>
                <a:blip r:embed="rId24"/>
                <a:stretch>
                  <a:fillRect l="-1000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DEE9C00F-FC68-4D23-97E6-7633434AB133}"/>
                  </a:ext>
                </a:extLst>
              </p:cNvPr>
              <p:cNvSpPr/>
              <p:nvPr/>
            </p:nvSpPr>
            <p:spPr>
              <a:xfrm>
                <a:off x="5340816" y="3418663"/>
                <a:ext cx="338538" cy="338538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DEE9C00F-FC68-4D23-97E6-7633434AB1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0816" y="3418663"/>
                <a:ext cx="338538" cy="338538"/>
              </a:xfrm>
              <a:prstGeom prst="rect">
                <a:avLst/>
              </a:prstGeom>
              <a:blipFill>
                <a:blip r:embed="rId25"/>
                <a:stretch>
                  <a:fillRect l="-1785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7" name="Picture 56">
            <a:extLst>
              <a:ext uri="{FF2B5EF4-FFF2-40B4-BE49-F238E27FC236}">
                <a16:creationId xmlns:a16="http://schemas.microsoft.com/office/drawing/2014/main" id="{B3EA9F3C-4C5C-4D87-AF15-CA63248BE99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9172" y="3319791"/>
            <a:ext cx="536282" cy="536282"/>
          </a:xfrm>
          <a:prstGeom prst="rect">
            <a:avLst/>
          </a:prstGeom>
        </p:spPr>
      </p:pic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245AC64-5C88-4412-8844-EBE8182CA2AB}"/>
              </a:ext>
            </a:extLst>
          </p:cNvPr>
          <p:cNvCxnSpPr>
            <a:cxnSpLocks/>
          </p:cNvCxnSpPr>
          <p:nvPr/>
        </p:nvCxnSpPr>
        <p:spPr>
          <a:xfrm flipH="1">
            <a:off x="5804742" y="3587932"/>
            <a:ext cx="29014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15EC38B2-1C5A-485E-8F98-5B8CB2635642}"/>
                  </a:ext>
                </a:extLst>
              </p:cNvPr>
              <p:cNvSpPr/>
              <p:nvPr/>
            </p:nvSpPr>
            <p:spPr>
              <a:xfrm>
                <a:off x="6252914" y="4494762"/>
                <a:ext cx="338538" cy="338538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15EC38B2-1C5A-485E-8F98-5B8CB26356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2914" y="4494762"/>
                <a:ext cx="338538" cy="338538"/>
              </a:xfrm>
              <a:prstGeom prst="rect">
                <a:avLst/>
              </a:prstGeom>
              <a:blipFill>
                <a:blip r:embed="rId3"/>
                <a:stretch>
                  <a:fillRect l="-1000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D0DEBC6B-9A6A-435B-BDE4-55C6E5C0AC35}"/>
                  </a:ext>
                </a:extLst>
              </p:cNvPr>
              <p:cNvSpPr/>
              <p:nvPr/>
            </p:nvSpPr>
            <p:spPr>
              <a:xfrm>
                <a:off x="6751942" y="4494762"/>
                <a:ext cx="338538" cy="338538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D0DEBC6B-9A6A-435B-BDE4-55C6E5C0AC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1942" y="4494762"/>
                <a:ext cx="338538" cy="338538"/>
              </a:xfrm>
              <a:prstGeom prst="rect">
                <a:avLst/>
              </a:prstGeom>
              <a:blipFill>
                <a:blip r:embed="rId26"/>
                <a:stretch>
                  <a:fillRect l="-1379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C16AFA96-2DA5-4807-A47C-E9CDCE20D584}"/>
                  </a:ext>
                </a:extLst>
              </p:cNvPr>
              <p:cNvSpPr/>
              <p:nvPr/>
            </p:nvSpPr>
            <p:spPr>
              <a:xfrm>
                <a:off x="7250970" y="4494762"/>
                <a:ext cx="338538" cy="338538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C16AFA96-2DA5-4807-A47C-E9CDCE20D5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0970" y="4494762"/>
                <a:ext cx="338538" cy="338538"/>
              </a:xfrm>
              <a:prstGeom prst="rect">
                <a:avLst/>
              </a:prstGeom>
              <a:blipFill>
                <a:blip r:embed="rId27"/>
                <a:stretch>
                  <a:fillRect l="-1333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9FCAF9A7-6BB1-4914-988E-A57403C2B071}"/>
                  </a:ext>
                </a:extLst>
              </p:cNvPr>
              <p:cNvSpPr/>
              <p:nvPr/>
            </p:nvSpPr>
            <p:spPr>
              <a:xfrm>
                <a:off x="7749998" y="4494762"/>
                <a:ext cx="338538" cy="338538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9FCAF9A7-6BB1-4914-988E-A57403C2B0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9998" y="4494762"/>
                <a:ext cx="338538" cy="338538"/>
              </a:xfrm>
              <a:prstGeom prst="rect">
                <a:avLst/>
              </a:prstGeom>
              <a:blipFill>
                <a:blip r:embed="rId14"/>
                <a:stretch>
                  <a:fillRect l="-1000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A883BC04-8686-4807-B521-B5ADF3DE27ED}"/>
                  </a:ext>
                </a:extLst>
              </p:cNvPr>
              <p:cNvSpPr/>
              <p:nvPr/>
            </p:nvSpPr>
            <p:spPr>
              <a:xfrm>
                <a:off x="8249026" y="4494762"/>
                <a:ext cx="338538" cy="338538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A883BC04-8686-4807-B521-B5ADF3DE27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9026" y="4494762"/>
                <a:ext cx="338538" cy="338538"/>
              </a:xfrm>
              <a:prstGeom prst="rect">
                <a:avLst/>
              </a:prstGeom>
              <a:blipFill>
                <a:blip r:embed="rId12"/>
                <a:stretch>
                  <a:fillRect l="-1379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1B62FDE4-C43A-4B3D-B236-9988DA6FE11E}"/>
                  </a:ext>
                </a:extLst>
              </p:cNvPr>
              <p:cNvSpPr/>
              <p:nvPr/>
            </p:nvSpPr>
            <p:spPr>
              <a:xfrm>
                <a:off x="8748054" y="4494762"/>
                <a:ext cx="338538" cy="338538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1B62FDE4-C43A-4B3D-B236-9988DA6FE1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8054" y="4494762"/>
                <a:ext cx="338538" cy="338538"/>
              </a:xfrm>
              <a:prstGeom prst="rect">
                <a:avLst/>
              </a:prstGeom>
              <a:blipFill>
                <a:blip r:embed="rId8"/>
                <a:stretch>
                  <a:fillRect l="-1034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5" name="Picture 64">
            <a:extLst>
              <a:ext uri="{FF2B5EF4-FFF2-40B4-BE49-F238E27FC236}">
                <a16:creationId xmlns:a16="http://schemas.microsoft.com/office/drawing/2014/main" id="{5DDA1143-5A8D-4F23-A0AD-6935170B5F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31883" y="4395890"/>
            <a:ext cx="414934" cy="5362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8AEA91B6-1442-4997-9DA7-B1A0FDF235E7}"/>
                  </a:ext>
                </a:extLst>
              </p:cNvPr>
              <p:cNvSpPr/>
              <p:nvPr/>
            </p:nvSpPr>
            <p:spPr>
              <a:xfrm>
                <a:off x="2845676" y="4494762"/>
                <a:ext cx="338538" cy="338538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8AEA91B6-1442-4997-9DA7-B1A0FDF235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5676" y="4494762"/>
                <a:ext cx="338538" cy="338538"/>
              </a:xfrm>
              <a:prstGeom prst="rect">
                <a:avLst/>
              </a:prstGeom>
              <a:blipFill>
                <a:blip r:embed="rId10"/>
                <a:stretch>
                  <a:fillRect l="-1000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BBFCAEE8-6C12-4F9D-AF02-4E6EF87C0FC4}"/>
                  </a:ext>
                </a:extLst>
              </p:cNvPr>
              <p:cNvSpPr/>
              <p:nvPr/>
            </p:nvSpPr>
            <p:spPr>
              <a:xfrm>
                <a:off x="3843732" y="4494762"/>
                <a:ext cx="338538" cy="338538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BBFCAEE8-6C12-4F9D-AF02-4E6EF87C0F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3732" y="4494762"/>
                <a:ext cx="338538" cy="338538"/>
              </a:xfrm>
              <a:prstGeom prst="rect">
                <a:avLst/>
              </a:prstGeom>
              <a:blipFill>
                <a:blip r:embed="rId12"/>
                <a:stretch>
                  <a:fillRect l="-1379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2" name="Picture 71">
            <a:extLst>
              <a:ext uri="{FF2B5EF4-FFF2-40B4-BE49-F238E27FC236}">
                <a16:creationId xmlns:a16="http://schemas.microsoft.com/office/drawing/2014/main" id="{A35C94A1-7842-48CD-890A-49573D02DC6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9172" y="4395890"/>
            <a:ext cx="536282" cy="536282"/>
          </a:xfrm>
          <a:prstGeom prst="rect">
            <a:avLst/>
          </a:prstGeom>
        </p:spPr>
      </p:pic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D2FD6376-A373-4DBC-A72A-7876BF319687}"/>
              </a:ext>
            </a:extLst>
          </p:cNvPr>
          <p:cNvCxnSpPr>
            <a:cxnSpLocks/>
          </p:cNvCxnSpPr>
          <p:nvPr/>
        </p:nvCxnSpPr>
        <p:spPr>
          <a:xfrm flipH="1">
            <a:off x="5804742" y="4664031"/>
            <a:ext cx="29893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23D814FB-C9F6-45A3-AE6E-74D05531D3C7}"/>
              </a:ext>
            </a:extLst>
          </p:cNvPr>
          <p:cNvCxnSpPr>
            <a:cxnSpLocks/>
          </p:cNvCxnSpPr>
          <p:nvPr/>
        </p:nvCxnSpPr>
        <p:spPr>
          <a:xfrm flipH="1">
            <a:off x="9263049" y="4664031"/>
            <a:ext cx="29893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1B82D8E4-1051-4081-BD4A-D4B81CC7ADC7}"/>
              </a:ext>
            </a:extLst>
          </p:cNvPr>
          <p:cNvCxnSpPr>
            <a:cxnSpLocks/>
          </p:cNvCxnSpPr>
          <p:nvPr/>
        </p:nvCxnSpPr>
        <p:spPr>
          <a:xfrm flipH="1">
            <a:off x="9263049" y="3587932"/>
            <a:ext cx="29893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E5B062F3-35F7-4BA4-A0E8-87F324D37E2A}"/>
              </a:ext>
            </a:extLst>
          </p:cNvPr>
          <p:cNvCxnSpPr>
            <a:cxnSpLocks/>
          </p:cNvCxnSpPr>
          <p:nvPr/>
        </p:nvCxnSpPr>
        <p:spPr>
          <a:xfrm flipH="1">
            <a:off x="9263049" y="2556522"/>
            <a:ext cx="29893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C8D71290-707B-4DC8-994A-AF6A52486243}"/>
                  </a:ext>
                </a:extLst>
              </p:cNvPr>
              <p:cNvSpPr/>
              <p:nvPr/>
            </p:nvSpPr>
            <p:spPr>
              <a:xfrm>
                <a:off x="5340816" y="4494762"/>
                <a:ext cx="338538" cy="338538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C8D71290-707B-4DC8-994A-AF6A524862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0816" y="4494762"/>
                <a:ext cx="338538" cy="338538"/>
              </a:xfrm>
              <a:prstGeom prst="rect">
                <a:avLst/>
              </a:prstGeom>
              <a:blipFill>
                <a:blip r:embed="rId15"/>
                <a:stretch>
                  <a:fillRect l="-1785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BD162F39-5487-4DDD-871A-BC460603B62C}"/>
                  </a:ext>
                </a:extLst>
              </p:cNvPr>
              <p:cNvSpPr/>
              <p:nvPr/>
            </p:nvSpPr>
            <p:spPr>
              <a:xfrm>
                <a:off x="4342760" y="3418663"/>
                <a:ext cx="338538" cy="338538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BD162F39-5487-4DDD-871A-BC460603B6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2760" y="3418663"/>
                <a:ext cx="338538" cy="338538"/>
              </a:xfrm>
              <a:prstGeom prst="rect">
                <a:avLst/>
              </a:prstGeom>
              <a:blipFill>
                <a:blip r:embed="rId29"/>
                <a:stretch>
                  <a:fillRect l="-1333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0C78F118-68DD-4422-906C-8169FE8160AE}"/>
                  </a:ext>
                </a:extLst>
              </p:cNvPr>
              <p:cNvSpPr/>
              <p:nvPr/>
            </p:nvSpPr>
            <p:spPr>
              <a:xfrm>
                <a:off x="4845141" y="4494762"/>
                <a:ext cx="338538" cy="338538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0C78F118-68DD-4422-906C-8169FE8160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5141" y="4494762"/>
                <a:ext cx="338538" cy="338538"/>
              </a:xfrm>
              <a:prstGeom prst="rect">
                <a:avLst/>
              </a:prstGeom>
              <a:blipFill>
                <a:blip r:embed="rId30"/>
                <a:stretch>
                  <a:fillRect l="-1379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69740822-5493-4A38-B2CD-95BFC2081AB0}"/>
              </a:ext>
            </a:extLst>
          </p:cNvPr>
          <p:cNvCxnSpPr>
            <a:cxnSpLocks/>
            <a:stCxn id="101" idx="0"/>
          </p:cNvCxnSpPr>
          <p:nvPr/>
        </p:nvCxnSpPr>
        <p:spPr>
          <a:xfrm flipV="1">
            <a:off x="4207373" y="4932172"/>
            <a:ext cx="0" cy="424732"/>
          </a:xfrm>
          <a:prstGeom prst="straightConnector1">
            <a:avLst/>
          </a:prstGeom>
          <a:ln w="57150">
            <a:prstDash val="sys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1" name="Rectangle 100">
            <a:extLst>
              <a:ext uri="{FF2B5EF4-FFF2-40B4-BE49-F238E27FC236}">
                <a16:creationId xmlns:a16="http://schemas.microsoft.com/office/drawing/2014/main" id="{2416AB35-D5CB-40F6-B1CF-69D463B07A10}"/>
              </a:ext>
            </a:extLst>
          </p:cNvPr>
          <p:cNvSpPr/>
          <p:nvPr/>
        </p:nvSpPr>
        <p:spPr>
          <a:xfrm>
            <a:off x="2161832" y="5356904"/>
            <a:ext cx="4091082" cy="4618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 fontScale="77500" lnSpcReduction="20000"/>
          </a:bodyPr>
          <a:lstStyle/>
          <a:p>
            <a:pPr algn="ctr"/>
            <a:r>
              <a:rPr lang="en-US" sz="2800" dirty="0"/>
              <a:t>Smaller gaps are less noticeable.</a:t>
            </a:r>
          </a:p>
        </p:txBody>
      </p:sp>
      <p:pic>
        <p:nvPicPr>
          <p:cNvPr id="67" name="Picture 4" descr="Black Hole icon in Color Style">
            <a:extLst>
              <a:ext uri="{FF2B5EF4-FFF2-40B4-BE49-F238E27FC236}">
                <a16:creationId xmlns:a16="http://schemas.microsoft.com/office/drawing/2014/main" id="{F20D7750-C1D0-14ED-EB9E-A9989686F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00000">
            <a:off x="6487174" y="3156788"/>
            <a:ext cx="862288" cy="86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4" descr="Black Hole icon in Color Style">
            <a:extLst>
              <a:ext uri="{FF2B5EF4-FFF2-40B4-BE49-F238E27FC236}">
                <a16:creationId xmlns:a16="http://schemas.microsoft.com/office/drawing/2014/main" id="{6C3AC51C-6262-8F39-EB3F-57163AA9F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00000">
            <a:off x="6977906" y="3159609"/>
            <a:ext cx="862288" cy="86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 descr="Black Hole icon in Color Style">
            <a:extLst>
              <a:ext uri="{FF2B5EF4-FFF2-40B4-BE49-F238E27FC236}">
                <a16:creationId xmlns:a16="http://schemas.microsoft.com/office/drawing/2014/main" id="{D3486C40-6DED-5F17-7120-60749F2CD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00000">
            <a:off x="6487175" y="4232887"/>
            <a:ext cx="862288" cy="86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4" descr="Black Hole icon in Color Style">
            <a:extLst>
              <a:ext uri="{FF2B5EF4-FFF2-40B4-BE49-F238E27FC236}">
                <a16:creationId xmlns:a16="http://schemas.microsoft.com/office/drawing/2014/main" id="{79212062-88E0-037C-D521-DC8FABFCB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00000">
            <a:off x="6977907" y="4235708"/>
            <a:ext cx="862288" cy="86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413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1" grpId="0" animBg="1"/>
      <p:bldP spid="55" grpId="0" animBg="1"/>
      <p:bldP spid="56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6" grpId="0" animBg="1"/>
      <p:bldP spid="68" grpId="0" animBg="1"/>
      <p:bldP spid="98" grpId="0" animBg="1"/>
      <p:bldP spid="99" grpId="0" animBg="1"/>
      <p:bldP spid="100" grpId="0" animBg="1"/>
      <p:bldP spid="101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CC830-990F-4550-8068-9ACA6956D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 1</a:t>
            </a:r>
            <a:br>
              <a:rPr lang="en-US" dirty="0"/>
            </a:br>
            <a:r>
              <a:rPr lang="en-US" dirty="0"/>
              <a:t>Streaming stored media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4A66C-2D0B-4DB6-96D4-C334E15C7F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Low-water mark prevents </a:t>
            </a:r>
            <a:r>
              <a:rPr lang="en-US" b="1" i="1" dirty="0"/>
              <a:t>stalls</a:t>
            </a:r>
            <a:r>
              <a:rPr lang="en-US" dirty="0"/>
              <a:t> in playback.</a:t>
            </a:r>
          </a:p>
          <a:p>
            <a:pPr marL="0" indent="0">
              <a:buNone/>
            </a:pPr>
            <a:r>
              <a:rPr lang="en-US" dirty="0"/>
              <a:t>High-water mark gives client time to prevent </a:t>
            </a:r>
            <a:r>
              <a:rPr lang="en-US" b="1" i="1" dirty="0"/>
              <a:t>running out of buffer space</a:t>
            </a:r>
            <a:r>
              <a:rPr lang="en-US" dirty="0"/>
              <a:t>.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F24FD6-F70D-4178-AFE6-30768BA71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95271E-5ABA-4A82-B110-EAE9B9C59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114</a:t>
            </a:fld>
            <a:endParaRPr lang="LID4096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6B0B0E-4789-4519-8B7D-33AFBD2EF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353613"/>
            <a:ext cx="1942965" cy="615593"/>
          </a:xfrm>
          <a:prstGeom prst="rect">
            <a:avLst/>
          </a:prstGeom>
        </p:spPr>
      </p:pic>
      <p:pic>
        <p:nvPicPr>
          <p:cNvPr id="20486" name="Picture 6" descr="Image result for netflix logo">
            <a:extLst>
              <a:ext uri="{FF2B5EF4-FFF2-40B4-BE49-F238E27FC236}">
                <a16:creationId xmlns:a16="http://schemas.microsoft.com/office/drawing/2014/main" id="{C6198B8A-932D-42CA-866C-56AA903AD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828" y="457547"/>
            <a:ext cx="1592494" cy="430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9FCE3C-B0D7-3D41-A9CB-9339CE5271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0890" y="2105948"/>
            <a:ext cx="803703" cy="10387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E76DD6-7B2A-BB4B-AFEA-CD2662CA61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1504" y="2105948"/>
            <a:ext cx="803703" cy="1038749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4594278-4D41-0A47-9B29-D9603A757D21}"/>
              </a:ext>
            </a:extLst>
          </p:cNvPr>
          <p:cNvCxnSpPr>
            <a:cxnSpLocks/>
          </p:cNvCxnSpPr>
          <p:nvPr/>
        </p:nvCxnSpPr>
        <p:spPr>
          <a:xfrm>
            <a:off x="5924817" y="2625321"/>
            <a:ext cx="2776686" cy="0"/>
          </a:xfrm>
          <a:prstGeom prst="straightConnector1">
            <a:avLst/>
          </a:prstGeom>
          <a:ln w="57150"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984406EA-D4A1-A641-9C02-414F65D8ECB5}"/>
              </a:ext>
            </a:extLst>
          </p:cNvPr>
          <p:cNvSpPr/>
          <p:nvPr/>
        </p:nvSpPr>
        <p:spPr>
          <a:xfrm>
            <a:off x="3642721" y="2426540"/>
            <a:ext cx="2282097" cy="3975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/>
              <a:t>buffer</a:t>
            </a:r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1496D75-0349-6547-9ACF-4FE3E4787795}"/>
              </a:ext>
            </a:extLst>
          </p:cNvPr>
          <p:cNvSpPr/>
          <p:nvPr/>
        </p:nvSpPr>
        <p:spPr>
          <a:xfrm>
            <a:off x="3665122" y="2426540"/>
            <a:ext cx="380937" cy="3975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  <a:endParaRPr lang="en-GB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C80F55C-F772-0846-B042-51B5EF28B65D}"/>
              </a:ext>
            </a:extLst>
          </p:cNvPr>
          <p:cNvSpPr/>
          <p:nvPr/>
        </p:nvSpPr>
        <p:spPr>
          <a:xfrm>
            <a:off x="3665121" y="2426540"/>
            <a:ext cx="1095374" cy="3975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  <a:endParaRPr lang="en-GB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9461D9A-42B9-2943-B57D-8DF06BD93628}"/>
              </a:ext>
            </a:extLst>
          </p:cNvPr>
          <p:cNvGrpSpPr/>
          <p:nvPr/>
        </p:nvGrpSpPr>
        <p:grpSpPr>
          <a:xfrm>
            <a:off x="2896690" y="2824104"/>
            <a:ext cx="3987026" cy="718618"/>
            <a:chOff x="1372690" y="2824104"/>
            <a:chExt cx="3987026" cy="718618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A588954A-10F3-D34D-8219-61BDD6B108E1}"/>
                </a:ext>
              </a:extLst>
            </p:cNvPr>
            <p:cNvCxnSpPr/>
            <p:nvPr/>
          </p:nvCxnSpPr>
          <p:spPr>
            <a:xfrm flipV="1">
              <a:off x="2688808" y="2824104"/>
              <a:ext cx="0" cy="32059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0DA868CC-CD46-FB46-BAE9-724F9A3BE8C2}"/>
                </a:ext>
              </a:extLst>
            </p:cNvPr>
            <p:cNvCxnSpPr/>
            <p:nvPr/>
          </p:nvCxnSpPr>
          <p:spPr>
            <a:xfrm flipV="1">
              <a:off x="3938488" y="2824104"/>
              <a:ext cx="0" cy="32059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35CB6B1-F3B6-6049-8A1D-ABF4E9110D07}"/>
                </a:ext>
              </a:extLst>
            </p:cNvPr>
            <p:cNvSpPr txBox="1"/>
            <p:nvPr/>
          </p:nvSpPr>
          <p:spPr>
            <a:xfrm>
              <a:off x="1372690" y="3173390"/>
              <a:ext cx="19177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Low-water mark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B0FDE24-5F4D-9740-ACD3-4D3F4A9B386C}"/>
                </a:ext>
              </a:extLst>
            </p:cNvPr>
            <p:cNvSpPr txBox="1"/>
            <p:nvPr/>
          </p:nvSpPr>
          <p:spPr>
            <a:xfrm>
              <a:off x="3441918" y="3173390"/>
              <a:ext cx="19177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High-water mark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AEB3A42F-D4CB-2048-A5AB-7A8D9908DC21}"/>
              </a:ext>
            </a:extLst>
          </p:cNvPr>
          <p:cNvSpPr/>
          <p:nvPr/>
        </p:nvSpPr>
        <p:spPr>
          <a:xfrm>
            <a:off x="6867332" y="3187819"/>
            <a:ext cx="3387197" cy="4618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 fontScale="92500" lnSpcReduction="10000"/>
          </a:bodyPr>
          <a:lstStyle/>
          <a:p>
            <a:pPr algn="ctr"/>
            <a:r>
              <a:rPr lang="en-US" sz="2800" dirty="0"/>
              <a:t>Provides flow control</a:t>
            </a:r>
          </a:p>
        </p:txBody>
      </p:sp>
    </p:spTree>
    <p:extLst>
      <p:ext uri="{BB962C8B-B14F-4D97-AF65-F5344CB8AC3E}">
        <p14:creationId xmlns:p14="http://schemas.microsoft.com/office/powerpoint/2010/main" val="216280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7" grpId="0" animBg="1"/>
      <p:bldP spid="27" grpId="1" animBg="1"/>
      <p:bldP spid="20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5AAA8-6170-4AA3-A34D-0E853F32C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 2</a:t>
            </a:r>
            <a:br>
              <a:rPr lang="en-US" dirty="0"/>
            </a:br>
            <a:r>
              <a:rPr lang="en-US" dirty="0"/>
              <a:t>Streaming live media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E9AC69-1977-4BB0-9383-EE8457C58C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Streaming live media is similar to the stored case plus: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Can’t stream faster than </a:t>
            </a:r>
            <a:r>
              <a:rPr lang="en-US" b="1" i="1" dirty="0"/>
              <a:t>live rate</a:t>
            </a:r>
            <a:r>
              <a:rPr lang="en-US" dirty="0"/>
              <a:t> to get ahead</a:t>
            </a:r>
          </a:p>
          <a:p>
            <a:pPr lvl="1"/>
            <a:r>
              <a:rPr lang="en-US" dirty="0"/>
              <a:t>Usually need larger buffer to absorb jitter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Often have many users viewing at the same time</a:t>
            </a:r>
          </a:p>
          <a:p>
            <a:pPr lvl="1"/>
            <a:r>
              <a:rPr lang="en-US" dirty="0"/>
              <a:t>UDP with multicast greatly improves efficiency. It is rarely available, so </a:t>
            </a:r>
            <a:r>
              <a:rPr lang="en-US" b="1" i="1" dirty="0"/>
              <a:t>many TCP connections are used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A4DFDF-2B7D-4E97-A3F5-000DB996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07AA80-E560-4A66-ACA0-40CF53C25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115</a:t>
            </a:fld>
            <a:endParaRPr lang="LID4096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2B74AE-B715-4863-B409-6974D3315E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621" y="365127"/>
            <a:ext cx="1726058" cy="57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75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5AAA8-6170-4AA3-A34D-0E853F32C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 3</a:t>
            </a:r>
            <a:br>
              <a:rPr lang="en-US" dirty="0"/>
            </a:br>
            <a:r>
              <a:rPr lang="en-US" dirty="0"/>
              <a:t>Streaming interactive media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E9AC69-1977-4BB0-9383-EE8457C58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825625"/>
            <a:ext cx="8127724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Real-time conferencing has two or more connected live media streams, e.g., voice over IP, Skype video call</a:t>
            </a:r>
          </a:p>
          <a:p>
            <a:pPr marL="0" indent="0">
              <a:buNone/>
            </a:pPr>
            <a:r>
              <a:rPr lang="en-US" dirty="0"/>
              <a:t>Requires low jitter </a:t>
            </a:r>
            <a:r>
              <a:rPr lang="en-US" b="1" dirty="0"/>
              <a:t>and</a:t>
            </a:r>
            <a:r>
              <a:rPr lang="en-US" dirty="0"/>
              <a:t> low latency.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Benefits from network support (Quality of Service).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Large bandwidth (no congestion).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A4DFDF-2B7D-4E97-A3F5-000DB996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07AA80-E560-4A66-ACA0-40CF53C25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116</a:t>
            </a:fld>
            <a:endParaRPr lang="LID4096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D90CE2-B756-4703-9BB9-FF5373D490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536" y="230190"/>
            <a:ext cx="1941815" cy="86799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A418DFF-9475-FA40-938A-E776834FC4FC}"/>
              </a:ext>
            </a:extLst>
          </p:cNvPr>
          <p:cNvSpPr/>
          <p:nvPr/>
        </p:nvSpPr>
        <p:spPr>
          <a:xfrm>
            <a:off x="1936346" y="5573921"/>
            <a:ext cx="8319311" cy="4618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 fontScale="92500" lnSpcReduction="10000"/>
          </a:bodyPr>
          <a:lstStyle/>
          <a:p>
            <a:pPr algn="ctr"/>
            <a:r>
              <a:rPr lang="en-US" sz="2800" dirty="0"/>
              <a:t>Difficult to provide across long distances/multiple networks</a:t>
            </a:r>
          </a:p>
        </p:txBody>
      </p:sp>
    </p:spTree>
    <p:extLst>
      <p:ext uri="{BB962C8B-B14F-4D97-AF65-F5344CB8AC3E}">
        <p14:creationId xmlns:p14="http://schemas.microsoft.com/office/powerpoint/2010/main" val="103752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13D1C-B35A-6A45-82DF-BDEE76DC2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Take-Home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4D720-7B77-5B44-8ADF-7E3F58C873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NL" dirty="0"/>
              <a:t>Many responsibilies and pseudo layers hidden in Application Layer</a:t>
            </a:r>
          </a:p>
          <a:p>
            <a:pPr lvl="1"/>
            <a:r>
              <a:rPr lang="en-NL" dirty="0"/>
              <a:t>From OSI: Presentation, Session. Others: WebSocket, RTP, etc.</a:t>
            </a:r>
          </a:p>
          <a:p>
            <a:r>
              <a:rPr lang="en-NL" dirty="0"/>
              <a:t>Important behind-the-Scenes applications exist (e.g., DNS)</a:t>
            </a:r>
          </a:p>
          <a:p>
            <a:r>
              <a:rPr lang="en-NL" dirty="0"/>
              <a:t>Traditional “killer apps” for the Internet:</a:t>
            </a:r>
          </a:p>
          <a:p>
            <a:pPr lvl="1"/>
            <a:r>
              <a:rPr lang="en-NL" dirty="0"/>
              <a:t>Email</a:t>
            </a:r>
          </a:p>
          <a:p>
            <a:pPr lvl="1"/>
            <a:r>
              <a:rPr lang="en-NL" dirty="0"/>
              <a:t>The Web</a:t>
            </a:r>
          </a:p>
          <a:p>
            <a:r>
              <a:rPr lang="en-NL" dirty="0"/>
              <a:t>HTTP is the new “narrow waist”</a:t>
            </a:r>
          </a:p>
          <a:p>
            <a:pPr lvl="1"/>
            <a:r>
              <a:rPr lang="en-NL" dirty="0"/>
              <a:t>Improved over time (HTTP/2 [SPDY], HTTP/3 [QUIC])</a:t>
            </a:r>
          </a:p>
          <a:p>
            <a:r>
              <a:rPr lang="en-NL" dirty="0"/>
              <a:t>Today’s Internet is increasingly used for multimedia applications</a:t>
            </a:r>
          </a:p>
          <a:p>
            <a:pPr lvl="1"/>
            <a:r>
              <a:rPr lang="en-NL" dirty="0"/>
              <a:t>Provide new challenges (high bandwidth, low latency, low jitter)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412B3E-1CE6-8246-8891-B26CC5C10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D167EA-DDD6-2C4C-A3EA-355A29CF4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117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1077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1AEE2-DF78-059E-B800-8E36977BC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480" dirty="0"/>
              <a:t>Quiz</a:t>
            </a:r>
            <a:endParaRPr lang="en-NL" sz="648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75EE6B-06DB-228D-5A0A-824425F62A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6012" indent="0">
              <a:buNone/>
            </a:pPr>
            <a:r>
              <a:rPr lang="en-US" sz="3360" dirty="0"/>
              <a:t>Check canvas or scan the code </a:t>
            </a:r>
            <a:r>
              <a:rPr lang="en-US" sz="3360" dirty="0">
                <a:sym typeface="Wingdings" panose="05000000000000000000" pitchFamily="2" charset="2"/>
              </a:rPr>
              <a:t></a:t>
            </a:r>
          </a:p>
          <a:p>
            <a:pPr marL="96012" indent="0">
              <a:buNone/>
            </a:pPr>
            <a:endParaRPr lang="en-US" sz="3360" dirty="0">
              <a:sym typeface="Wingdings" panose="05000000000000000000" pitchFamily="2" charset="2"/>
            </a:endParaRPr>
          </a:p>
          <a:p>
            <a:pPr marL="96012" indent="0">
              <a:buNone/>
            </a:pPr>
            <a:r>
              <a:rPr lang="en-US" sz="3360" dirty="0"/>
              <a:t>Rules of Engagement:</a:t>
            </a:r>
          </a:p>
          <a:p>
            <a:r>
              <a:rPr lang="en-US" sz="3360" dirty="0"/>
              <a:t>Pen and paper allowed</a:t>
            </a:r>
          </a:p>
          <a:p>
            <a:r>
              <a:rPr lang="en-US" sz="3360" dirty="0"/>
              <a:t>Do the quiz by yourself</a:t>
            </a:r>
          </a:p>
          <a:p>
            <a:r>
              <a:rPr lang="en-US" sz="3360" dirty="0"/>
              <a:t>Closed-book (no external sources of information)</a:t>
            </a:r>
          </a:p>
          <a:p>
            <a:r>
              <a:rPr lang="en-US" sz="3360" dirty="0"/>
              <a:t>No calculators</a:t>
            </a:r>
          </a:p>
          <a:p>
            <a:endParaRPr lang="en-US" sz="3360" dirty="0"/>
          </a:p>
          <a:p>
            <a:pPr marL="96012" indent="0">
              <a:buNone/>
            </a:pPr>
            <a:r>
              <a:rPr lang="en-US" sz="3360" u="sng" dirty="0"/>
              <a:t>Quiz ends at 17:19!</a:t>
            </a:r>
            <a:endParaRPr lang="en-NL" sz="3360" u="sng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5C190F-F049-25C8-B3C3-E62C44B65916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133579" y="6271422"/>
            <a:ext cx="731600" cy="524880"/>
          </a:xfrm>
        </p:spPr>
        <p:txBody>
          <a:bodyPr/>
          <a:lstStyle/>
          <a:p>
            <a:fld id="{00000000-1234-1234-1234-123412341234}" type="slidenum">
              <a:rPr lang="en" smtClean="0">
                <a:solidFill>
                  <a:schemeClr val="bg1"/>
                </a:solidFill>
              </a:rPr>
              <a:pPr/>
              <a:t>118</a:t>
            </a:fld>
            <a:endParaRPr lang="en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004FA9-0FC9-7610-A69B-B3BE2610F9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4522" y="4623491"/>
            <a:ext cx="880283" cy="880283"/>
          </a:xfrm>
          <a:prstGeom prst="rect">
            <a:avLst/>
          </a:prstGeom>
        </p:spPr>
      </p:pic>
      <p:sp>
        <p:nvSpPr>
          <p:cNvPr id="7" name="&quot;Not Allowed&quot; Symbol 6">
            <a:extLst>
              <a:ext uri="{FF2B5EF4-FFF2-40B4-BE49-F238E27FC236}">
                <a16:creationId xmlns:a16="http://schemas.microsoft.com/office/drawing/2014/main" id="{1E7682AD-175D-6555-D94E-957FAB66F409}"/>
              </a:ext>
            </a:extLst>
          </p:cNvPr>
          <p:cNvSpPr/>
          <p:nvPr/>
        </p:nvSpPr>
        <p:spPr>
          <a:xfrm>
            <a:off x="9684279" y="4403248"/>
            <a:ext cx="1320770" cy="1320770"/>
          </a:xfrm>
          <a:prstGeom prst="noSmoking">
            <a:avLst>
              <a:gd name="adj" fmla="val 8676"/>
            </a:avLst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160">
              <a:solidFill>
                <a:schemeClr val="tx1"/>
              </a:solidFill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D1816BD-801F-1D1C-B9F5-9E6094EF04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08799" y="278041"/>
            <a:ext cx="3150959" cy="315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3903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99E1B-31D4-4F96-B8C0-6D9A8D97C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Milestone reached!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BF2B44-2D5B-441B-8F5E-E0DB0E56FC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We can now </a:t>
            </a:r>
            <a:r>
              <a:rPr lang="en-US" b="1" i="1" dirty="0"/>
              <a:t>start </a:t>
            </a:r>
            <a:r>
              <a:rPr lang="en-US" dirty="0"/>
              <a:t>building applications and systems that communicate over a network!</a:t>
            </a:r>
          </a:p>
          <a:p>
            <a:pPr marL="0" indent="0">
              <a:buNone/>
            </a:pPr>
            <a:r>
              <a:rPr lang="en-US" dirty="0"/>
              <a:t>Advanced courses unlocked: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Advanced Network Programming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Advanced Computer Networks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Distributed systems</a:t>
            </a:r>
            <a:br>
              <a:rPr lang="en-US" dirty="0"/>
            </a:b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(also requires Computer Organization</a:t>
            </a:r>
            <a:b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and Operating Systems)</a:t>
            </a:r>
            <a:endParaRPr lang="en-GB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A6601D-9946-4DFB-AB6E-E06D93531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07744B-FDE3-45C4-ACA3-2B970601F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12</a:t>
            </a:fld>
            <a:endParaRPr lang="LID4096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2355BA-05F6-4EC4-AE3A-F118E7BC5CBB}"/>
              </a:ext>
            </a:extLst>
          </p:cNvPr>
          <p:cNvSpPr/>
          <p:nvPr/>
        </p:nvSpPr>
        <p:spPr>
          <a:xfrm>
            <a:off x="8450401" y="5529983"/>
            <a:ext cx="1798844" cy="52107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Physical layer</a:t>
            </a:r>
            <a:endParaRPr lang="LID4096" sz="1350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99E18B-EFBA-4342-B2EE-385A83C8D2D9}"/>
              </a:ext>
            </a:extLst>
          </p:cNvPr>
          <p:cNvSpPr/>
          <p:nvPr/>
        </p:nvSpPr>
        <p:spPr>
          <a:xfrm>
            <a:off x="8450401" y="4536677"/>
            <a:ext cx="1798844" cy="95336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Data link layer</a:t>
            </a:r>
            <a:endParaRPr lang="LID4096" sz="1350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FDE691-97ED-4615-90B5-ED84D72377B9}"/>
              </a:ext>
            </a:extLst>
          </p:cNvPr>
          <p:cNvSpPr/>
          <p:nvPr/>
        </p:nvSpPr>
        <p:spPr>
          <a:xfrm>
            <a:off x="8561588" y="4910355"/>
            <a:ext cx="1576467" cy="48266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Medium Access Control</a:t>
            </a:r>
            <a:endParaRPr lang="LID4096" sz="1350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A600B2E-CE97-4AA6-A34C-3979CAAF1360}"/>
              </a:ext>
            </a:extLst>
          </p:cNvPr>
          <p:cNvSpPr/>
          <p:nvPr/>
        </p:nvSpPr>
        <p:spPr>
          <a:xfrm>
            <a:off x="8450401" y="3975652"/>
            <a:ext cx="1798844" cy="52107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Network Layer</a:t>
            </a:r>
            <a:endParaRPr lang="LID4096" sz="1350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E80D2-362B-4C71-96E1-FD525AE0D673}"/>
              </a:ext>
            </a:extLst>
          </p:cNvPr>
          <p:cNvSpPr/>
          <p:nvPr/>
        </p:nvSpPr>
        <p:spPr>
          <a:xfrm>
            <a:off x="8450400" y="3419464"/>
            <a:ext cx="1798844" cy="52107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Transport layer</a:t>
            </a:r>
            <a:endParaRPr lang="LID4096" sz="1350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E33C55B-4253-48AE-A1F1-13CB95954A23}"/>
              </a:ext>
            </a:extLst>
          </p:cNvPr>
          <p:cNvSpPr/>
          <p:nvPr/>
        </p:nvSpPr>
        <p:spPr>
          <a:xfrm>
            <a:off x="8450400" y="2858440"/>
            <a:ext cx="1798844" cy="52107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Application layer</a:t>
            </a:r>
            <a:endParaRPr lang="LID4096" sz="1350" dirty="0">
              <a:solidFill>
                <a:schemeClr val="bg1"/>
              </a:solidFill>
            </a:endParaRPr>
          </a:p>
        </p:txBody>
      </p:sp>
      <p:pic>
        <p:nvPicPr>
          <p:cNvPr id="12" name="Picture 2" descr="Image result for portal cake">
            <a:extLst>
              <a:ext uri="{FF2B5EF4-FFF2-40B4-BE49-F238E27FC236}">
                <a16:creationId xmlns:a16="http://schemas.microsoft.com/office/drawing/2014/main" id="{FED3DF19-6827-45AC-AAAE-E8ACCE9A9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0296" y="338380"/>
            <a:ext cx="1379054" cy="137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F2CB7D8-D48C-488A-BF94-4B09E287E2FC}"/>
              </a:ext>
            </a:extLst>
          </p:cNvPr>
          <p:cNvSpPr/>
          <p:nvPr/>
        </p:nvSpPr>
        <p:spPr>
          <a:xfrm>
            <a:off x="6807962" y="2853945"/>
            <a:ext cx="1120878" cy="521079"/>
          </a:xfrm>
          <a:prstGeom prst="rect">
            <a:avLst/>
          </a:prstGeom>
          <a:solidFill>
            <a:schemeClr val="bg1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You are here</a:t>
            </a:r>
            <a:endParaRPr lang="LID4096" sz="2000" dirty="0">
              <a:solidFill>
                <a:sysClr val="windowText" lastClr="000000"/>
              </a:solidFill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0B49753-15C6-44B4-A8DF-FBA331817399}"/>
              </a:ext>
            </a:extLst>
          </p:cNvPr>
          <p:cNvCxnSpPr>
            <a:cxnSpLocks/>
            <a:stCxn id="13" idx="3"/>
          </p:cNvCxnSpPr>
          <p:nvPr/>
        </p:nvCxnSpPr>
        <p:spPr>
          <a:xfrm flipV="1">
            <a:off x="7928840" y="3107112"/>
            <a:ext cx="551680" cy="737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6C5C7B8D-4A20-4AD9-BF02-689AF01F4E83}"/>
              </a:ext>
            </a:extLst>
          </p:cNvPr>
          <p:cNvSpPr/>
          <p:nvPr/>
        </p:nvSpPr>
        <p:spPr>
          <a:xfrm>
            <a:off x="838200" y="1348995"/>
            <a:ext cx="6085915" cy="5210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 fontScale="77500" lnSpcReduction="20000"/>
          </a:bodyPr>
          <a:lstStyle/>
          <a:p>
            <a:pPr algn="ctr"/>
            <a:r>
              <a:rPr lang="en-US" sz="2800" dirty="0"/>
              <a:t>Creating large-scale distributed systems is difficult!</a:t>
            </a:r>
            <a:endParaRPr lang="LID4096" sz="2800" dirty="0"/>
          </a:p>
        </p:txBody>
      </p:sp>
    </p:spTree>
    <p:extLst>
      <p:ext uri="{BB962C8B-B14F-4D97-AF65-F5344CB8AC3E}">
        <p14:creationId xmlns:p14="http://schemas.microsoft.com/office/powerpoint/2010/main" val="2486482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AE96A-ABCE-020A-60C6-081A43F4F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L" dirty="0"/>
              <a:t>Now we can finally build applications and no longer worry about networking!</a:t>
            </a:r>
            <a:endParaRPr lang="en-NL" b="1" i="1" dirty="0"/>
          </a:p>
        </p:txBody>
      </p:sp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8F39BF88-514F-0E25-AC7C-AC805EDCFB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482" y="2510771"/>
            <a:ext cx="7262380" cy="3039936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CD5A7E-A6B0-5314-B454-C74E9A9F0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31408" y="6356350"/>
            <a:ext cx="7129184" cy="365125"/>
          </a:xfrm>
        </p:spPr>
        <p:txBody>
          <a:bodyPr/>
          <a:lstStyle/>
          <a:p>
            <a:r>
              <a:rPr 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Figure: Prasenjeet Biswal</a:t>
            </a:r>
            <a:r>
              <a:rPr lang="en-US" dirty="0"/>
              <a:t>, </a:t>
            </a:r>
            <a:r>
              <a:rPr lang="en-US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Omprakash Gnawali</a:t>
            </a:r>
            <a:r>
              <a:rPr lang="en-US" dirty="0"/>
              <a:t>: </a:t>
            </a:r>
            <a:r>
              <a:rPr lang="en-US" b="1" dirty="0"/>
              <a:t>Does QUIC Make the Web Faster?</a:t>
            </a:r>
            <a:r>
              <a:rPr lang="en-US" dirty="0"/>
              <a:t> </a:t>
            </a:r>
            <a:r>
              <a:rPr lang="en-US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GLOBECOM 2016</a:t>
            </a:r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2E5F0C-FAE2-4D37-E87C-4EC007637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pPr/>
              <a:t>13</a:t>
            </a:fld>
            <a:endParaRPr lang="LID4096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3EE8D7-1AA0-4635-420E-3110EB1A5270}"/>
              </a:ext>
            </a:extLst>
          </p:cNvPr>
          <p:cNvSpPr/>
          <p:nvPr/>
        </p:nvSpPr>
        <p:spPr>
          <a:xfrm>
            <a:off x="10085" y="1631497"/>
            <a:ext cx="12181915" cy="64724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4000" dirty="0"/>
              <a:t>Or so we thought!</a:t>
            </a:r>
            <a:endParaRPr lang="LID4096" sz="4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8657F3-749F-752B-6CE6-64EC4455FE4A}"/>
              </a:ext>
            </a:extLst>
          </p:cNvPr>
          <p:cNvSpPr txBox="1"/>
          <p:nvPr/>
        </p:nvSpPr>
        <p:spPr>
          <a:xfrm>
            <a:off x="2531408" y="2640708"/>
            <a:ext cx="7857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3200" dirty="0"/>
              <a:t>FTP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FBB730-AB30-13BC-F929-C7BCA05BD772}"/>
              </a:ext>
            </a:extLst>
          </p:cNvPr>
          <p:cNvSpPr txBox="1"/>
          <p:nvPr/>
        </p:nvSpPr>
        <p:spPr>
          <a:xfrm>
            <a:off x="273235" y="2510771"/>
            <a:ext cx="8194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3200" dirty="0"/>
              <a:t>SSH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FFC817-798D-CA95-8F74-2FDB39783098}"/>
              </a:ext>
            </a:extLst>
          </p:cNvPr>
          <p:cNvSpPr txBox="1"/>
          <p:nvPr/>
        </p:nvSpPr>
        <p:spPr>
          <a:xfrm>
            <a:off x="2748776" y="3501387"/>
            <a:ext cx="1136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3200" dirty="0"/>
              <a:t>SMTP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08EA74-33CD-47A0-8FE3-EEC06C9C0BC1}"/>
              </a:ext>
            </a:extLst>
          </p:cNvPr>
          <p:cNvSpPr txBox="1"/>
          <p:nvPr/>
        </p:nvSpPr>
        <p:spPr>
          <a:xfrm>
            <a:off x="1403922" y="2542826"/>
            <a:ext cx="10887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3200" dirty="0"/>
              <a:t>IMAP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7879C4-E3A7-2975-B3D7-8ED5A9E4703D}"/>
              </a:ext>
            </a:extLst>
          </p:cNvPr>
          <p:cNvSpPr txBox="1"/>
          <p:nvPr/>
        </p:nvSpPr>
        <p:spPr>
          <a:xfrm>
            <a:off x="3362085" y="4078262"/>
            <a:ext cx="10470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3200" dirty="0"/>
              <a:t>QUIC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82A5A9-C73A-FE6A-A226-22875110BD7A}"/>
              </a:ext>
            </a:extLst>
          </p:cNvPr>
          <p:cNvSpPr txBox="1"/>
          <p:nvPr/>
        </p:nvSpPr>
        <p:spPr>
          <a:xfrm>
            <a:off x="539077" y="4078262"/>
            <a:ext cx="1172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3200" dirty="0"/>
              <a:t>XMPP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455A7B-144A-A7CE-9D13-05E9949CD798}"/>
              </a:ext>
            </a:extLst>
          </p:cNvPr>
          <p:cNvSpPr txBox="1"/>
          <p:nvPr/>
        </p:nvSpPr>
        <p:spPr>
          <a:xfrm>
            <a:off x="1948302" y="4078262"/>
            <a:ext cx="10591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3200" dirty="0"/>
              <a:t>HTTP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0EAEAA-EA31-94D1-CE9F-EFF8978B1B02}"/>
              </a:ext>
            </a:extLst>
          </p:cNvPr>
          <p:cNvSpPr txBox="1"/>
          <p:nvPr/>
        </p:nvSpPr>
        <p:spPr>
          <a:xfrm>
            <a:off x="1503092" y="3437613"/>
            <a:ext cx="12084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3200" dirty="0"/>
              <a:t>MQTT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99F21A-6CBA-81C2-C42A-C66ACC5500C1}"/>
              </a:ext>
            </a:extLst>
          </p:cNvPr>
          <p:cNvSpPr txBox="1"/>
          <p:nvPr/>
        </p:nvSpPr>
        <p:spPr>
          <a:xfrm>
            <a:off x="3507750" y="2866532"/>
            <a:ext cx="4683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3200" dirty="0"/>
              <a:t>…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C8E070-34B8-C5FD-995A-5DE15C4A69B3}"/>
              </a:ext>
            </a:extLst>
          </p:cNvPr>
          <p:cNvSpPr txBox="1"/>
          <p:nvPr/>
        </p:nvSpPr>
        <p:spPr>
          <a:xfrm>
            <a:off x="539077" y="3257973"/>
            <a:ext cx="8386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3200" dirty="0"/>
              <a:t>RPC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ADF62BB-B041-52B8-E674-616361E84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02" y="5259508"/>
            <a:ext cx="3152136" cy="528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F6CF6F9-BFBD-2C31-E817-C3358AFBA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750" y="5010342"/>
            <a:ext cx="1355770" cy="924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932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EC18430F-FA8B-5644-8804-B82BDB3E353E}"/>
              </a:ext>
            </a:extLst>
          </p:cNvPr>
          <p:cNvSpPr/>
          <p:nvPr/>
        </p:nvSpPr>
        <p:spPr>
          <a:xfrm>
            <a:off x="7177083" y="2538418"/>
            <a:ext cx="2383971" cy="97453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app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A57383-298F-E744-81DB-30E69F39B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The Application Layer Sits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29B894-7E81-FD48-9C88-B4D6DD9E41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6368"/>
            <a:ext cx="5811318" cy="43674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Application layer protocols are often part of an “app”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dirty="0"/>
              <a:t>But they don’t need a GUI, e.g., DNS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347139-1B1D-EE4A-9678-242AA0332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74747" y="6356352"/>
            <a:ext cx="4550054" cy="365125"/>
          </a:xfrm>
        </p:spPr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954586-7684-F34F-9597-27F4090FF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14</a:t>
            </a:fld>
            <a:endParaRPr lang="LID4096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F8E2D2-6D3E-DF46-9A46-97B14DEF2FC9}"/>
              </a:ext>
            </a:extLst>
          </p:cNvPr>
          <p:cNvSpPr/>
          <p:nvPr/>
        </p:nvSpPr>
        <p:spPr>
          <a:xfrm>
            <a:off x="7464291" y="2991876"/>
            <a:ext cx="1798844" cy="52107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HTTP</a:t>
            </a:r>
            <a:endParaRPr lang="LID4096" sz="135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5D583CA-9457-BF4C-B51F-B7A347A8A0F0}"/>
              </a:ext>
            </a:extLst>
          </p:cNvPr>
          <p:cNvSpPr/>
          <p:nvPr/>
        </p:nvSpPr>
        <p:spPr>
          <a:xfrm>
            <a:off x="7464291" y="3512955"/>
            <a:ext cx="1798844" cy="52107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TCP</a:t>
            </a:r>
            <a:endParaRPr lang="LID4096" sz="135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7FA908-01E1-7645-A41D-7DE7FACC1F31}"/>
              </a:ext>
            </a:extLst>
          </p:cNvPr>
          <p:cNvSpPr/>
          <p:nvPr/>
        </p:nvSpPr>
        <p:spPr>
          <a:xfrm>
            <a:off x="7464291" y="4034034"/>
            <a:ext cx="1798844" cy="52107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IP</a:t>
            </a:r>
            <a:endParaRPr lang="LID4096" sz="135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8984ACF-E013-6745-A7CB-8A1C235BC67F}"/>
              </a:ext>
            </a:extLst>
          </p:cNvPr>
          <p:cNvSpPr/>
          <p:nvPr/>
        </p:nvSpPr>
        <p:spPr>
          <a:xfrm>
            <a:off x="7464291" y="4555113"/>
            <a:ext cx="1798844" cy="52107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802.11</a:t>
            </a:r>
            <a:endParaRPr lang="LID4096" sz="1350" dirty="0">
              <a:solidFill>
                <a:schemeClr val="tx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EF2BA8D-396D-6E4A-9325-08B7B17E3AC5}"/>
              </a:ext>
            </a:extLst>
          </p:cNvPr>
          <p:cNvCxnSpPr/>
          <p:nvPr/>
        </p:nvCxnSpPr>
        <p:spPr>
          <a:xfrm>
            <a:off x="6736211" y="3512954"/>
            <a:ext cx="452301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F69373B-D709-B343-8065-A4439585263D}"/>
              </a:ext>
            </a:extLst>
          </p:cNvPr>
          <p:cNvSpPr txBox="1"/>
          <p:nvPr/>
        </p:nvSpPr>
        <p:spPr>
          <a:xfrm>
            <a:off x="9895780" y="3025686"/>
            <a:ext cx="11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User-level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CCB2EF-58ED-1F48-B650-A3E7672E6DBD}"/>
              </a:ext>
            </a:extLst>
          </p:cNvPr>
          <p:cNvSpPr txBox="1"/>
          <p:nvPr/>
        </p:nvSpPr>
        <p:spPr>
          <a:xfrm>
            <a:off x="10233757" y="3849367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188FB32-5672-A944-9E39-5442B33B746E}"/>
              </a:ext>
            </a:extLst>
          </p:cNvPr>
          <p:cNvSpPr txBox="1"/>
          <p:nvPr/>
        </p:nvSpPr>
        <p:spPr>
          <a:xfrm>
            <a:off x="10127619" y="4630985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(NIC)</a:t>
            </a:r>
          </a:p>
        </p:txBody>
      </p:sp>
    </p:spTree>
    <p:extLst>
      <p:ext uri="{BB962C8B-B14F-4D97-AF65-F5344CB8AC3E}">
        <p14:creationId xmlns:p14="http://schemas.microsoft.com/office/powerpoint/2010/main" val="8079997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4B1D7-CE54-404E-A5EE-921C5DA92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Layer Messages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389507-A606-8C42-81A6-C064D3476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66096"/>
            <a:ext cx="6631439" cy="44079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Application layer messages are often split over multiple packets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dirty="0"/>
              <a:t>Or may be aggregated in a packet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8D52C9-685A-CD41-97C6-0C9A275DF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1CA26A-D4D6-BE46-A601-225DDB237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15</a:t>
            </a:fld>
            <a:endParaRPr lang="LID4096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A29DF4-4D2E-EE48-B878-AD119C5615EA}"/>
              </a:ext>
            </a:extLst>
          </p:cNvPr>
          <p:cNvSpPr/>
          <p:nvPr/>
        </p:nvSpPr>
        <p:spPr>
          <a:xfrm>
            <a:off x="9294049" y="3831271"/>
            <a:ext cx="2220685" cy="35843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HTTP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438914-1188-A94B-9F8A-F1A32932C35D}"/>
              </a:ext>
            </a:extLst>
          </p:cNvPr>
          <p:cNvSpPr/>
          <p:nvPr/>
        </p:nvSpPr>
        <p:spPr>
          <a:xfrm>
            <a:off x="8738877" y="4571052"/>
            <a:ext cx="1110343" cy="35843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HTTP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20CF87-43E6-ED4D-93D6-47C7E4FE1578}"/>
              </a:ext>
            </a:extLst>
          </p:cNvPr>
          <p:cNvSpPr/>
          <p:nvPr/>
        </p:nvSpPr>
        <p:spPr>
          <a:xfrm>
            <a:off x="7973476" y="4571050"/>
            <a:ext cx="765400" cy="3584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TCP</a:t>
            </a:r>
            <a:endParaRPr lang="LID4096" sz="135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05E487-C2B9-734E-9E38-AB07F719A8A6}"/>
              </a:ext>
            </a:extLst>
          </p:cNvPr>
          <p:cNvSpPr/>
          <p:nvPr/>
        </p:nvSpPr>
        <p:spPr>
          <a:xfrm>
            <a:off x="7208076" y="4571049"/>
            <a:ext cx="765400" cy="3584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IP</a:t>
            </a:r>
            <a:endParaRPr lang="LID4096" sz="1350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7341E7-D2F8-8E44-9245-44962E3EE609}"/>
              </a:ext>
            </a:extLst>
          </p:cNvPr>
          <p:cNvSpPr/>
          <p:nvPr/>
        </p:nvSpPr>
        <p:spPr>
          <a:xfrm>
            <a:off x="6442676" y="4571049"/>
            <a:ext cx="765400" cy="3584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802.11</a:t>
            </a:r>
            <a:endParaRPr lang="LID4096" sz="135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99B45A-EB35-4A48-B9E1-5837B3CF7EB5}"/>
              </a:ext>
            </a:extLst>
          </p:cNvPr>
          <p:cNvSpPr/>
          <p:nvPr/>
        </p:nvSpPr>
        <p:spPr>
          <a:xfrm>
            <a:off x="9473664" y="5048259"/>
            <a:ext cx="1110343" cy="35843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HTTP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FA15A2-6C72-D843-AB4C-ADB17FFF0D2D}"/>
              </a:ext>
            </a:extLst>
          </p:cNvPr>
          <p:cNvSpPr/>
          <p:nvPr/>
        </p:nvSpPr>
        <p:spPr>
          <a:xfrm>
            <a:off x="8708263" y="5048257"/>
            <a:ext cx="765400" cy="3584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TCP</a:t>
            </a:r>
            <a:endParaRPr lang="LID4096" sz="135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9470DB7-CBB2-0149-8A40-D852C6D993F8}"/>
              </a:ext>
            </a:extLst>
          </p:cNvPr>
          <p:cNvSpPr/>
          <p:nvPr/>
        </p:nvSpPr>
        <p:spPr>
          <a:xfrm>
            <a:off x="7942863" y="5048256"/>
            <a:ext cx="765400" cy="3584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IP</a:t>
            </a:r>
            <a:endParaRPr lang="LID4096" sz="135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C7AB5E1-9B01-9048-B133-33BBB488FBDF}"/>
              </a:ext>
            </a:extLst>
          </p:cNvPr>
          <p:cNvSpPr/>
          <p:nvPr/>
        </p:nvSpPr>
        <p:spPr>
          <a:xfrm>
            <a:off x="7177463" y="5048256"/>
            <a:ext cx="765400" cy="3584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802.11</a:t>
            </a:r>
            <a:endParaRPr lang="LID4096" sz="1350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5D85EB9-FBC6-8146-984D-70D1EC8EA97E}"/>
              </a:ext>
            </a:extLst>
          </p:cNvPr>
          <p:cNvSpPr/>
          <p:nvPr/>
        </p:nvSpPr>
        <p:spPr>
          <a:xfrm>
            <a:off x="10404391" y="5526319"/>
            <a:ext cx="1110343" cy="35843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HTTP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6174F3-041C-5444-A400-3604A90D4052}"/>
              </a:ext>
            </a:extLst>
          </p:cNvPr>
          <p:cNvSpPr/>
          <p:nvPr/>
        </p:nvSpPr>
        <p:spPr>
          <a:xfrm>
            <a:off x="9638990" y="5526317"/>
            <a:ext cx="765400" cy="3584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TCP</a:t>
            </a:r>
            <a:endParaRPr lang="LID4096" sz="1350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08B3BCF-B35C-CE46-9D48-0FB6B887602B}"/>
              </a:ext>
            </a:extLst>
          </p:cNvPr>
          <p:cNvSpPr/>
          <p:nvPr/>
        </p:nvSpPr>
        <p:spPr>
          <a:xfrm>
            <a:off x="8873590" y="5526316"/>
            <a:ext cx="765400" cy="3584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IP</a:t>
            </a:r>
            <a:endParaRPr lang="LID4096" sz="1350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EF87F76-9B99-5B47-9996-1FEC8867B283}"/>
              </a:ext>
            </a:extLst>
          </p:cNvPr>
          <p:cNvSpPr/>
          <p:nvPr/>
        </p:nvSpPr>
        <p:spPr>
          <a:xfrm>
            <a:off x="8108190" y="5526316"/>
            <a:ext cx="765400" cy="3584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802.11</a:t>
            </a:r>
            <a:endParaRPr lang="LID4096" sz="1350" dirty="0">
              <a:solidFill>
                <a:schemeClr val="tx1"/>
              </a:solidFill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4098B55-5B92-364F-A071-63EDBE673345}"/>
              </a:ext>
            </a:extLst>
          </p:cNvPr>
          <p:cNvCxnSpPr>
            <a:cxnSpLocks/>
          </p:cNvCxnSpPr>
          <p:nvPr/>
        </p:nvCxnSpPr>
        <p:spPr>
          <a:xfrm>
            <a:off x="9638990" y="4189705"/>
            <a:ext cx="0" cy="3813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788F4E8-781F-DA40-9862-496EEADA02D6}"/>
              </a:ext>
            </a:extLst>
          </p:cNvPr>
          <p:cNvCxnSpPr>
            <a:stCxn id="7" idx="2"/>
          </p:cNvCxnSpPr>
          <p:nvPr/>
        </p:nvCxnSpPr>
        <p:spPr>
          <a:xfrm flipH="1">
            <a:off x="10404391" y="4189706"/>
            <a:ext cx="1" cy="8585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3B0D725-A024-A646-818D-7BCB5E14A73B}"/>
              </a:ext>
            </a:extLst>
          </p:cNvPr>
          <p:cNvCxnSpPr>
            <a:cxnSpLocks/>
          </p:cNvCxnSpPr>
          <p:nvPr/>
        </p:nvCxnSpPr>
        <p:spPr>
          <a:xfrm>
            <a:off x="11302464" y="4189706"/>
            <a:ext cx="0" cy="133661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24401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B79B5-BE79-8D49-8E3E-4FDCF0C1E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Communication Needs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EA0B1D-5D57-9447-B084-75FBA5B9F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Vary widely with app; must build on Transport services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ED2BF8-7D07-9544-92B3-33FDF8F98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78A3E3-D49E-EE40-92DC-D8CFDB25F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16</a:t>
            </a:fld>
            <a:endParaRPr lang="LID4096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B4A7C3-9872-7042-A560-0824678613D6}"/>
              </a:ext>
            </a:extLst>
          </p:cNvPr>
          <p:cNvSpPr/>
          <p:nvPr/>
        </p:nvSpPr>
        <p:spPr>
          <a:xfrm>
            <a:off x="2426155" y="3628801"/>
            <a:ext cx="1943101" cy="11919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Series of variable length, reliable request/reply exchanges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BC3C7A-4C97-5848-B62F-2850859F3AC5}"/>
              </a:ext>
            </a:extLst>
          </p:cNvPr>
          <p:cNvSpPr/>
          <p:nvPr/>
        </p:nvSpPr>
        <p:spPr>
          <a:xfrm>
            <a:off x="2426155" y="4826231"/>
            <a:ext cx="1943101" cy="63137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TCP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102974-EE35-CE46-A229-8F7E65BD873E}"/>
              </a:ext>
            </a:extLst>
          </p:cNvPr>
          <p:cNvSpPr/>
          <p:nvPr/>
        </p:nvSpPr>
        <p:spPr>
          <a:xfrm>
            <a:off x="5124450" y="3990756"/>
            <a:ext cx="1943101" cy="1191986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4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Short reliable request/reply exchanges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CCB6A3-5AE8-A94A-9F48-4530CEB19AD4}"/>
              </a:ext>
            </a:extLst>
          </p:cNvPr>
          <p:cNvSpPr/>
          <p:nvPr/>
        </p:nvSpPr>
        <p:spPr>
          <a:xfrm>
            <a:off x="5124450" y="5183875"/>
            <a:ext cx="1943101" cy="27372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UDP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03CD21-4E48-5C40-A9EB-DC7566E32D75}"/>
              </a:ext>
            </a:extLst>
          </p:cNvPr>
          <p:cNvSpPr/>
          <p:nvPr/>
        </p:nvSpPr>
        <p:spPr>
          <a:xfrm>
            <a:off x="7822747" y="3985307"/>
            <a:ext cx="1943101" cy="11919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Real-time (unreliable) stream delivery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FD8623-6CEF-C34C-AE38-52DEC5D1CA38}"/>
              </a:ext>
            </a:extLst>
          </p:cNvPr>
          <p:cNvSpPr/>
          <p:nvPr/>
        </p:nvSpPr>
        <p:spPr>
          <a:xfrm>
            <a:off x="7822747" y="5178432"/>
            <a:ext cx="1943101" cy="27372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UDP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5CFA82-4A11-9840-96DE-44A0EECC58DD}"/>
              </a:ext>
            </a:extLst>
          </p:cNvPr>
          <p:cNvSpPr txBox="1"/>
          <p:nvPr/>
        </p:nvSpPr>
        <p:spPr>
          <a:xfrm>
            <a:off x="3222172" y="3265714"/>
            <a:ext cx="618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85F1E3-182B-EC47-BAD5-1AD23B9444AB}"/>
              </a:ext>
            </a:extLst>
          </p:cNvPr>
          <p:cNvSpPr txBox="1"/>
          <p:nvPr/>
        </p:nvSpPr>
        <p:spPr>
          <a:xfrm>
            <a:off x="5801159" y="3592288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A1E5CB-99CE-0843-91D9-0A75A41EA37C}"/>
              </a:ext>
            </a:extLst>
          </p:cNvPr>
          <p:cNvSpPr txBox="1"/>
          <p:nvPr/>
        </p:nvSpPr>
        <p:spPr>
          <a:xfrm>
            <a:off x="8426247" y="3586831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Skype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22977E-46DF-214D-BB96-4DDC35D29A29}"/>
              </a:ext>
            </a:extLst>
          </p:cNvPr>
          <p:cNvSpPr txBox="1"/>
          <p:nvPr/>
        </p:nvSpPr>
        <p:spPr>
          <a:xfrm>
            <a:off x="6181488" y="2925323"/>
            <a:ext cx="1372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Message reliability!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4576920-9D28-2548-96A3-7D56A29E7174}"/>
              </a:ext>
            </a:extLst>
          </p:cNvPr>
          <p:cNvCxnSpPr>
            <a:cxnSpLocks/>
          </p:cNvCxnSpPr>
          <p:nvPr/>
        </p:nvCxnSpPr>
        <p:spPr>
          <a:xfrm>
            <a:off x="6871604" y="3571653"/>
            <a:ext cx="0" cy="10940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28098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8749B-D9F4-5D4D-9A2C-5F5280C3B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OSI Session/Presentation Layers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7752C-D0D1-1C4F-A3EE-9129E67E07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90688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Two relevant concepts…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67841D-5F34-6743-B2F9-D516C9FDF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7B24A7-5C85-4146-A577-985B77AFB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17</a:t>
            </a:fld>
            <a:endParaRPr lang="LID4096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3C50FBA-342E-5241-86F8-077922063C71}"/>
              </a:ext>
            </a:extLst>
          </p:cNvPr>
          <p:cNvGrpSpPr/>
          <p:nvPr/>
        </p:nvGrpSpPr>
        <p:grpSpPr>
          <a:xfrm>
            <a:off x="1348652" y="2691994"/>
            <a:ext cx="10186601" cy="3048417"/>
            <a:chOff x="1487641" y="3429000"/>
            <a:chExt cx="7905578" cy="236580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7FE6D7C-1ACD-C844-B3B5-D2AD4484257F}"/>
                </a:ext>
              </a:extLst>
            </p:cNvPr>
            <p:cNvSpPr/>
            <p:nvPr/>
          </p:nvSpPr>
          <p:spPr>
            <a:xfrm>
              <a:off x="3834691" y="3483606"/>
              <a:ext cx="1943101" cy="32616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Application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848B21F-2B21-EA46-96D1-04D204D19956}"/>
                </a:ext>
              </a:extLst>
            </p:cNvPr>
            <p:cNvSpPr/>
            <p:nvPr/>
          </p:nvSpPr>
          <p:spPr>
            <a:xfrm>
              <a:off x="3834691" y="3805124"/>
              <a:ext cx="1943101" cy="32616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Presentation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4FC1242-2321-D44C-9D30-6684055226F5}"/>
                </a:ext>
              </a:extLst>
            </p:cNvPr>
            <p:cNvSpPr/>
            <p:nvPr/>
          </p:nvSpPr>
          <p:spPr>
            <a:xfrm>
              <a:off x="3833549" y="4131291"/>
              <a:ext cx="1943101" cy="32616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Session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541A10C-63F2-A845-AB54-77959482826D}"/>
                </a:ext>
              </a:extLst>
            </p:cNvPr>
            <p:cNvSpPr/>
            <p:nvPr/>
          </p:nvSpPr>
          <p:spPr>
            <a:xfrm>
              <a:off x="3832934" y="4453745"/>
              <a:ext cx="1943101" cy="32616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Transport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4FC6349-39E3-AC47-A80A-78F2353733B2}"/>
                </a:ext>
              </a:extLst>
            </p:cNvPr>
            <p:cNvSpPr/>
            <p:nvPr/>
          </p:nvSpPr>
          <p:spPr>
            <a:xfrm>
              <a:off x="3832934" y="4778039"/>
              <a:ext cx="1943101" cy="32616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Network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C80CDFD-3F10-9F47-8460-E5B15ABF01EA}"/>
                </a:ext>
              </a:extLst>
            </p:cNvPr>
            <p:cNvSpPr/>
            <p:nvPr/>
          </p:nvSpPr>
          <p:spPr>
            <a:xfrm>
              <a:off x="3832933" y="5096605"/>
              <a:ext cx="1943101" cy="33008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Data Link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2F5BBA4-53A6-3342-9213-6FEEC30FDF7A}"/>
                </a:ext>
              </a:extLst>
            </p:cNvPr>
            <p:cNvSpPr/>
            <p:nvPr/>
          </p:nvSpPr>
          <p:spPr>
            <a:xfrm>
              <a:off x="3832933" y="5428501"/>
              <a:ext cx="1943101" cy="33008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Physical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6F44A1A-76FC-604C-A3E9-D7B1FCA430DB}"/>
                </a:ext>
              </a:extLst>
            </p:cNvPr>
            <p:cNvSpPr txBox="1"/>
            <p:nvPr/>
          </p:nvSpPr>
          <p:spPr>
            <a:xfrm>
              <a:off x="5828788" y="5436517"/>
              <a:ext cx="2086525" cy="3582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Sends bits as signals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F7B9612-AF64-4947-8B42-49E0D9407946}"/>
                </a:ext>
              </a:extLst>
            </p:cNvPr>
            <p:cNvSpPr txBox="1"/>
            <p:nvPr/>
          </p:nvSpPr>
          <p:spPr>
            <a:xfrm>
              <a:off x="5828787" y="5083681"/>
              <a:ext cx="2890332" cy="3582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Sends frames of information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33C9A70-F4D7-3B45-9F91-CE2C0E87B2BE}"/>
                </a:ext>
              </a:extLst>
            </p:cNvPr>
            <p:cNvSpPr txBox="1"/>
            <p:nvPr/>
          </p:nvSpPr>
          <p:spPr>
            <a:xfrm>
              <a:off x="5827665" y="4768984"/>
              <a:ext cx="3335852" cy="3582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Sends packets over multiple links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13B69DB-C5E4-B64E-AB08-5B7E37C71E19}"/>
                </a:ext>
              </a:extLst>
            </p:cNvPr>
            <p:cNvSpPr txBox="1"/>
            <p:nvPr/>
          </p:nvSpPr>
          <p:spPr>
            <a:xfrm>
              <a:off x="5828787" y="4441993"/>
              <a:ext cx="2942731" cy="3582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Provides end-to-end delivery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437495A-CA61-4C49-93BC-A49BAA7EF83A}"/>
                </a:ext>
              </a:extLst>
            </p:cNvPr>
            <p:cNvSpPr txBox="1"/>
            <p:nvPr/>
          </p:nvSpPr>
          <p:spPr>
            <a:xfrm>
              <a:off x="5823932" y="4115333"/>
              <a:ext cx="2204759" cy="3582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Manages task dialogs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C836477-C3D4-514C-A6E3-382CED9FD193}"/>
                </a:ext>
              </a:extLst>
            </p:cNvPr>
            <p:cNvSpPr txBox="1"/>
            <p:nvPr/>
          </p:nvSpPr>
          <p:spPr>
            <a:xfrm>
              <a:off x="5823933" y="3771672"/>
              <a:ext cx="3476032" cy="3582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Converts different representations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EA8CDBF-8B71-3940-8567-B7C503B52455}"/>
                </a:ext>
              </a:extLst>
            </p:cNvPr>
            <p:cNvSpPr txBox="1"/>
            <p:nvPr/>
          </p:nvSpPr>
          <p:spPr>
            <a:xfrm>
              <a:off x="5823933" y="3429000"/>
              <a:ext cx="3569286" cy="3582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Provides functions needed by users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07BFC00-34AE-794B-8706-261C7E1B1E66}"/>
                </a:ext>
              </a:extLst>
            </p:cNvPr>
            <p:cNvSpPr txBox="1"/>
            <p:nvPr/>
          </p:nvSpPr>
          <p:spPr>
            <a:xfrm>
              <a:off x="1487641" y="3679339"/>
              <a:ext cx="2180469" cy="9315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/>
                <a:t>Consider part of the applications, not strictly layered!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90487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45EB3-3D2B-2E40-90E9-894BCC7D3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687" y="233454"/>
            <a:ext cx="7886700" cy="1325563"/>
          </a:xfrm>
        </p:spPr>
        <p:txBody>
          <a:bodyPr/>
          <a:lstStyle/>
          <a:p>
            <a:r>
              <a:rPr lang="en-US" dirty="0"/>
              <a:t>Session Concept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92CB0-489C-A641-B370-788E4DB74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687" y="1693952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A session is a series of related network interactions in support of an application task</a:t>
            </a:r>
          </a:p>
          <a:p>
            <a:r>
              <a:rPr lang="en-US" sz="3200" dirty="0"/>
              <a:t>Often informal, not explicit</a:t>
            </a:r>
          </a:p>
          <a:p>
            <a:pPr marL="0" indent="0">
              <a:buNone/>
            </a:pPr>
            <a:r>
              <a:rPr lang="en-US" sz="3200" dirty="0"/>
              <a:t>Examples:</a:t>
            </a:r>
          </a:p>
          <a:p>
            <a:r>
              <a:rPr lang="en-US" sz="3200" dirty="0"/>
              <a:t>Web page fetches multiple resources</a:t>
            </a:r>
          </a:p>
          <a:p>
            <a:r>
              <a:rPr lang="en-US" sz="3200" dirty="0"/>
              <a:t>Zoom call involves audio, video, chat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C8E3C6-558A-3242-9B1D-1CB52FFD9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74747" y="6356352"/>
            <a:ext cx="4550054" cy="365125"/>
          </a:xfrm>
        </p:spPr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406749-4E42-E440-9A6C-2B287774F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1950" y="6356352"/>
            <a:ext cx="2057400" cy="365125"/>
          </a:xfrm>
        </p:spPr>
        <p:txBody>
          <a:bodyPr/>
          <a:lstStyle/>
          <a:p>
            <a:fld id="{3D90C5DF-5A93-4A6F-A2C5-08984139AF6D}" type="slidenum">
              <a:rPr lang="LID4096" smtClean="0"/>
              <a:t>18</a:t>
            </a:fld>
            <a:endParaRPr lang="LID4096"/>
          </a:p>
        </p:txBody>
      </p:sp>
      <p:pic>
        <p:nvPicPr>
          <p:cNvPr id="1026" name="Picture 2" descr="Zoom Logo | Symbol, History, PNG (3840*2160)">
            <a:extLst>
              <a:ext uri="{FF2B5EF4-FFF2-40B4-BE49-F238E27FC236}">
                <a16:creationId xmlns:a16="http://schemas.microsoft.com/office/drawing/2014/main" id="{C1362283-217D-C744-AAA3-FC1769750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021" y="4307001"/>
            <a:ext cx="2787702" cy="157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iscord's Branding Guidelines">
            <a:extLst>
              <a:ext uri="{FF2B5EF4-FFF2-40B4-BE49-F238E27FC236}">
                <a16:creationId xmlns:a16="http://schemas.microsoft.com/office/drawing/2014/main" id="{81F43B80-2594-5B41-AA51-4FA81EB24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1072" y="2539093"/>
            <a:ext cx="1595600" cy="157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icrosoft Teams | Behind Your Business">
            <a:extLst>
              <a:ext uri="{FF2B5EF4-FFF2-40B4-BE49-F238E27FC236}">
                <a16:creationId xmlns:a16="http://schemas.microsoft.com/office/drawing/2014/main" id="{033EEE05-2A5D-5847-B7F2-F6B5D9B8E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7078" y="558004"/>
            <a:ext cx="1783587" cy="1783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577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85F8D-7928-4140-821B-E4ABBA523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071" y="335864"/>
            <a:ext cx="10515600" cy="1325563"/>
          </a:xfrm>
        </p:spPr>
        <p:txBody>
          <a:bodyPr/>
          <a:lstStyle/>
          <a:p>
            <a:r>
              <a:rPr lang="en-US" dirty="0"/>
              <a:t>Presentation Concept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26511-3DBE-3E49-B6B2-5A63A5C16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071" y="1661427"/>
            <a:ext cx="11253826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200" dirty="0"/>
              <a:t>Apps need to identify the type of content, and encode it for transfer</a:t>
            </a:r>
          </a:p>
          <a:p>
            <a:r>
              <a:rPr lang="en-US" sz="3200" dirty="0"/>
              <a:t>These are Presentation functions</a:t>
            </a:r>
          </a:p>
          <a:p>
            <a:pPr marL="0" indent="0">
              <a:buNone/>
            </a:pPr>
            <a:r>
              <a:rPr lang="en-US" sz="3200" dirty="0"/>
              <a:t>Examples:</a:t>
            </a:r>
          </a:p>
          <a:p>
            <a:r>
              <a:rPr lang="en-US" sz="3200" dirty="0"/>
              <a:t>Media (MIME) types, e.g., image/jpeg, identify the type of content</a:t>
            </a:r>
          </a:p>
          <a:p>
            <a:r>
              <a:rPr lang="en-US" sz="3200" dirty="0"/>
              <a:t>Transfer encodings, e.g., </a:t>
            </a:r>
            <a:r>
              <a:rPr lang="en-US" sz="3200" dirty="0" err="1"/>
              <a:t>gzip</a:t>
            </a:r>
            <a:r>
              <a:rPr lang="en-US" sz="3200" dirty="0"/>
              <a:t>, identify the encoding of the content</a:t>
            </a:r>
          </a:p>
          <a:p>
            <a:r>
              <a:rPr lang="en-US" sz="3200" dirty="0"/>
              <a:t>Application headers are often simple and readable versus packed for efficiency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3C150E-5B01-7E4A-882B-6631EBA90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865A8E-06CF-6A46-BEF2-79C6D12C8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19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58748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ABBFB-DA0C-494A-9414-689D92E9C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Additive increase</a:t>
            </a:r>
            <a:br>
              <a:rPr lang="en-US" dirty="0"/>
            </a:br>
            <a:r>
              <a:rPr lang="en-US" dirty="0"/>
              <a:t>multiplicative decrease in TCP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265F04-665B-488C-999A-61E706DC66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AIMD used to prevent network congestion.</a:t>
            </a:r>
            <a:r>
              <a:rPr lang="en-GB" sz="3200" dirty="0"/>
              <a:t> Converges to fair and efficient bandwidth allocation</a:t>
            </a:r>
          </a:p>
          <a:p>
            <a:pPr marL="0" indent="0">
              <a:buNone/>
            </a:pPr>
            <a:r>
              <a:rPr lang="en-US" sz="3200" dirty="0"/>
              <a:t>TCP implements this using its </a:t>
            </a:r>
            <a:r>
              <a:rPr lang="en-US" sz="3200" b="1" i="1" dirty="0"/>
              <a:t>congestion window</a:t>
            </a: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Not the same as the ‘window size’ field in the TCP segment header!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A4851C-DA29-4808-AAD9-41C46DC1B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99606C-E2E1-4283-B9EC-66A4ADC12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2</a:t>
            </a:fld>
            <a:endParaRPr lang="LID4096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25FCA5-B46E-4616-887F-C681B1DA0C6F}"/>
              </a:ext>
            </a:extLst>
          </p:cNvPr>
          <p:cNvSpPr/>
          <p:nvPr/>
        </p:nvSpPr>
        <p:spPr>
          <a:xfrm>
            <a:off x="2428461" y="4826242"/>
            <a:ext cx="7335079" cy="67960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2800" dirty="0"/>
              <a:t>Q: How does TCP combine the two windows?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EBB78C-AE63-4195-A015-A8D864ED4BBB}"/>
              </a:ext>
            </a:extLst>
          </p:cNvPr>
          <p:cNvSpPr/>
          <p:nvPr/>
        </p:nvSpPr>
        <p:spPr>
          <a:xfrm>
            <a:off x="143124" y="3321236"/>
            <a:ext cx="11817228" cy="67960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 fontScale="77500" lnSpcReduction="20000"/>
          </a:bodyPr>
          <a:lstStyle/>
          <a:p>
            <a:pPr algn="ctr"/>
            <a:r>
              <a:rPr lang="en-US" sz="2800" b="1" i="1" dirty="0"/>
              <a:t>Congestion window</a:t>
            </a:r>
            <a:r>
              <a:rPr lang="en-US" sz="2800" b="1" dirty="0"/>
              <a:t> </a:t>
            </a:r>
            <a:r>
              <a:rPr lang="en-US" sz="2800" dirty="0"/>
              <a:t>is tracked on the sender.</a:t>
            </a:r>
          </a:p>
          <a:p>
            <a:pPr algn="ctr"/>
            <a:r>
              <a:rPr lang="en-US" sz="2800" dirty="0"/>
              <a:t>Specifies how many segments can be transmitted.</a:t>
            </a:r>
            <a:endParaRPr lang="en-US" sz="2800" b="1" i="1" dirty="0"/>
          </a:p>
        </p:txBody>
      </p:sp>
    </p:spTree>
    <p:extLst>
      <p:ext uri="{BB962C8B-B14F-4D97-AF65-F5344CB8AC3E}">
        <p14:creationId xmlns:p14="http://schemas.microsoft.com/office/powerpoint/2010/main" val="3557786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11C62-5A5F-1043-9A19-664A7620C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 of Internet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E76F38-A5F7-3845-BB97-FDA847D0F5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9537" y="1628160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Always changing, and growing…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FDA21E-5108-1442-9BA9-7120B9DCB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A0CC09-03FE-3940-A543-60C5991F6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20</a:t>
            </a:fld>
            <a:endParaRPr lang="LID4096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7DC3BFA-DEB2-EB47-9021-45CD2FFD7FE8}"/>
              </a:ext>
            </a:extLst>
          </p:cNvPr>
          <p:cNvGrpSpPr/>
          <p:nvPr/>
        </p:nvGrpSpPr>
        <p:grpSpPr>
          <a:xfrm>
            <a:off x="1606259" y="966284"/>
            <a:ext cx="10168021" cy="5189506"/>
            <a:chOff x="1503847" y="1326614"/>
            <a:chExt cx="9290016" cy="4741394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3DCF1027-9B28-474B-B67C-C0D5A04B9CEC}"/>
                </a:ext>
              </a:extLst>
            </p:cNvPr>
            <p:cNvCxnSpPr/>
            <p:nvPr/>
          </p:nvCxnSpPr>
          <p:spPr>
            <a:xfrm>
              <a:off x="1853447" y="5523716"/>
              <a:ext cx="666205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E62E98C-5C91-0340-BB61-B9F7E8E287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82220" y="3270370"/>
              <a:ext cx="0" cy="137159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7E91637-9E1B-2949-8E44-406BCC6A4885}"/>
                </a:ext>
              </a:extLst>
            </p:cNvPr>
            <p:cNvCxnSpPr/>
            <p:nvPr/>
          </p:nvCxnSpPr>
          <p:spPr>
            <a:xfrm>
              <a:off x="3274034" y="5393084"/>
              <a:ext cx="0" cy="27758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62A32B0-815B-0C4D-9CC9-074B9844B804}"/>
                </a:ext>
              </a:extLst>
            </p:cNvPr>
            <p:cNvCxnSpPr/>
            <p:nvPr/>
          </p:nvCxnSpPr>
          <p:spPr>
            <a:xfrm>
              <a:off x="4863358" y="5393084"/>
              <a:ext cx="0" cy="27758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24E6071-C8DA-4347-82AC-1C13D74E8E96}"/>
                </a:ext>
              </a:extLst>
            </p:cNvPr>
            <p:cNvCxnSpPr/>
            <p:nvPr/>
          </p:nvCxnSpPr>
          <p:spPr>
            <a:xfrm>
              <a:off x="6354701" y="5401252"/>
              <a:ext cx="0" cy="27758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2060940-E915-1A4B-9053-0FBCFE5E6954}"/>
                </a:ext>
              </a:extLst>
            </p:cNvPr>
            <p:cNvCxnSpPr/>
            <p:nvPr/>
          </p:nvCxnSpPr>
          <p:spPr>
            <a:xfrm>
              <a:off x="7995722" y="5401252"/>
              <a:ext cx="0" cy="27758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E4A4A5F-898A-5A4D-A37A-7783B6B3431A}"/>
                </a:ext>
              </a:extLst>
            </p:cNvPr>
            <p:cNvSpPr txBox="1"/>
            <p:nvPr/>
          </p:nvSpPr>
          <p:spPr>
            <a:xfrm>
              <a:off x="1555851" y="5694592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1970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8C7465E-DB77-534D-BB0B-5FFFD2A05A4A}"/>
                </a:ext>
              </a:extLst>
            </p:cNvPr>
            <p:cNvSpPr txBox="1"/>
            <p:nvPr/>
          </p:nvSpPr>
          <p:spPr>
            <a:xfrm>
              <a:off x="2963992" y="5694592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1980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50BBF0C-3712-CC44-92BE-A891EB183AEC}"/>
                </a:ext>
              </a:extLst>
            </p:cNvPr>
            <p:cNvSpPr txBox="1"/>
            <p:nvPr/>
          </p:nvSpPr>
          <p:spPr>
            <a:xfrm>
              <a:off x="4555078" y="5697034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1990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FBD28D5-FFE0-2D4E-81FF-A34CC94C2289}"/>
                </a:ext>
              </a:extLst>
            </p:cNvPr>
            <p:cNvSpPr txBox="1"/>
            <p:nvPr/>
          </p:nvSpPr>
          <p:spPr>
            <a:xfrm>
              <a:off x="6028330" y="5698676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2000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20AE113-649B-AE41-9DF3-6D21C8ECD93B}"/>
                </a:ext>
              </a:extLst>
            </p:cNvPr>
            <p:cNvSpPr txBox="1"/>
            <p:nvPr/>
          </p:nvSpPr>
          <p:spPr>
            <a:xfrm>
              <a:off x="7669351" y="5697034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2010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6E617C5-4A1D-5F45-885F-996E493305A1}"/>
                </a:ext>
              </a:extLst>
            </p:cNvPr>
            <p:cNvCxnSpPr/>
            <p:nvPr/>
          </p:nvCxnSpPr>
          <p:spPr>
            <a:xfrm>
              <a:off x="1882221" y="5414853"/>
              <a:ext cx="0" cy="27758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C90C543-AAF5-ED43-B51D-394F24F4D135}"/>
                </a:ext>
              </a:extLst>
            </p:cNvPr>
            <p:cNvSpPr txBox="1"/>
            <p:nvPr/>
          </p:nvSpPr>
          <p:spPr>
            <a:xfrm>
              <a:off x="1503847" y="2833569"/>
              <a:ext cx="756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Traffic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672F218-CD57-6645-8F13-197810F3088C}"/>
                </a:ext>
              </a:extLst>
            </p:cNvPr>
            <p:cNvSpPr/>
            <p:nvPr/>
          </p:nvSpPr>
          <p:spPr>
            <a:xfrm>
              <a:off x="1853446" y="5066520"/>
              <a:ext cx="3981463" cy="32197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Telnet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66035D5-7BE9-C943-A006-942D2714D59A}"/>
                </a:ext>
              </a:extLst>
            </p:cNvPr>
            <p:cNvSpPr/>
            <p:nvPr/>
          </p:nvSpPr>
          <p:spPr>
            <a:xfrm>
              <a:off x="5843052" y="5071228"/>
              <a:ext cx="3309263" cy="31722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Secure Shell (SSH)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B1B0758-2C2E-EB48-A56F-E8E5D0FF5984}"/>
                </a:ext>
              </a:extLst>
            </p:cNvPr>
            <p:cNvSpPr/>
            <p:nvPr/>
          </p:nvSpPr>
          <p:spPr>
            <a:xfrm>
              <a:off x="2208594" y="4745355"/>
              <a:ext cx="6943721" cy="32586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File Transfer (FTP)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9AF143F-5A26-EE4C-BB62-59437D4F1D0C}"/>
                </a:ext>
              </a:extLst>
            </p:cNvPr>
            <p:cNvSpPr/>
            <p:nvPr/>
          </p:nvSpPr>
          <p:spPr>
            <a:xfrm>
              <a:off x="2428345" y="4418790"/>
              <a:ext cx="1188390" cy="32197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Email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FFAC9BA-A03B-2441-AE4C-857C480B8B65}"/>
                </a:ext>
              </a:extLst>
            </p:cNvPr>
            <p:cNvSpPr/>
            <p:nvPr/>
          </p:nvSpPr>
          <p:spPr>
            <a:xfrm>
              <a:off x="3616734" y="4418790"/>
              <a:ext cx="5535580" cy="32197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080000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Email (SMTP)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1270C3D-A0F8-3444-B944-6400AF4FB3BA}"/>
                </a:ext>
              </a:extLst>
            </p:cNvPr>
            <p:cNvSpPr/>
            <p:nvPr/>
          </p:nvSpPr>
          <p:spPr>
            <a:xfrm>
              <a:off x="3911323" y="4092226"/>
              <a:ext cx="5240991" cy="32197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1080000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News (NTTP)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E0F986E-1A94-214D-8FE7-692DE591F6E2}"/>
                </a:ext>
              </a:extLst>
            </p:cNvPr>
            <p:cNvSpPr/>
            <p:nvPr/>
          </p:nvSpPr>
          <p:spPr>
            <a:xfrm>
              <a:off x="5170851" y="3759368"/>
              <a:ext cx="3981463" cy="326564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1080000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Web (HTTP)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F3938F3-168C-124F-810C-158721AAD06F}"/>
                </a:ext>
              </a:extLst>
            </p:cNvPr>
            <p:cNvSpPr/>
            <p:nvPr/>
          </p:nvSpPr>
          <p:spPr>
            <a:xfrm>
              <a:off x="5706995" y="3432804"/>
              <a:ext cx="3445319" cy="33115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9000">
                  <a:schemeClr val="accent2">
                    <a:lumMod val="20000"/>
                    <a:lumOff val="80000"/>
                  </a:schemeClr>
                </a:gs>
              </a:gsLst>
              <a:lin ang="1080000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Web (CDNs)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F4EFEC8-B004-A449-8089-53A5ECD673C8}"/>
                </a:ext>
              </a:extLst>
            </p:cNvPr>
            <p:cNvSpPr/>
            <p:nvPr/>
          </p:nvSpPr>
          <p:spPr>
            <a:xfrm>
              <a:off x="6474434" y="3110833"/>
              <a:ext cx="2677881" cy="326564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9000">
                  <a:schemeClr val="accent1">
                    <a:lumMod val="20000"/>
                    <a:lumOff val="80000"/>
                  </a:schemeClr>
                </a:gs>
              </a:gsLst>
              <a:lin ang="1080000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P2P (</a:t>
              </a:r>
              <a:r>
                <a:rPr lang="en-US" sz="2000" dirty="0" err="1">
                  <a:solidFill>
                    <a:schemeClr val="tx1"/>
                  </a:solidFill>
                </a:rPr>
                <a:t>BitTorrent</a:t>
              </a:r>
              <a:r>
                <a:rPr lang="en-US" sz="2000" dirty="0">
                  <a:solidFill>
                    <a:schemeClr val="tx1"/>
                  </a:solidFill>
                </a:rPr>
                <a:t>)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85EAF0C-B93E-0844-8DCF-8C6FA4668DD6}"/>
                </a:ext>
              </a:extLst>
            </p:cNvPr>
            <p:cNvSpPr/>
            <p:nvPr/>
          </p:nvSpPr>
          <p:spPr>
            <a:xfrm>
              <a:off x="7399816" y="2785717"/>
              <a:ext cx="1752498" cy="31882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9000">
                  <a:schemeClr val="bg2">
                    <a:lumMod val="90000"/>
                  </a:schemeClr>
                </a:gs>
              </a:gsLst>
              <a:lin ang="1080000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Web (Video)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3491F3D-8307-F04B-9522-67067F49677B}"/>
                </a:ext>
              </a:extLst>
            </p:cNvPr>
            <p:cNvSpPr/>
            <p:nvPr/>
          </p:nvSpPr>
          <p:spPr>
            <a:xfrm>
              <a:off x="8112731" y="2459842"/>
              <a:ext cx="1039583" cy="3195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???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C7F6A055-EE46-504D-A89D-3B83B8B239AD}"/>
                </a:ext>
              </a:extLst>
            </p:cNvPr>
            <p:cNvCxnSpPr/>
            <p:nvPr/>
          </p:nvCxnSpPr>
          <p:spPr>
            <a:xfrm flipV="1">
              <a:off x="2707166" y="2475425"/>
              <a:ext cx="5001308" cy="16260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1D710D13-B0E0-F04A-8D77-FEC752F6F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0570" y="4390928"/>
              <a:ext cx="377693" cy="377693"/>
            </a:xfrm>
            <a:prstGeom prst="rect">
              <a:avLst/>
            </a:prstGeom>
          </p:spPr>
        </p:pic>
        <p:pic>
          <p:nvPicPr>
            <p:cNvPr id="35" name="Picture 2" descr="data:image/png;base64,iVBORw0KGgoAAAANSUhEUgAAAOEAAADhCAMAAAAJbSJIAAAAY1BMVEX///+AgIB7e3t4eHh9fX10dHTn5+ewsLCLi4v09PTh4eHLy8v8/PyBgYH4+PiIiIiZmZmlpaXs7Ozb29vAwMCQkJDR0dG4uLifn5+kpKTBwcHNzc3U1NSbm5utra2UlJRtbW2vmB5GAAARoklEQVR4nO1daZurKgw+BbTaulVr7d7z/3/l1SqasAhYbTtzTz7NMzXKCyFkgfDnzz/6R//o/0VR0lD06WbMS1GSF4fzepeVacwYIZQQxuK0zHbr86HIfzbc0L9UpzKmT1BshYk94dK4PFYXP/x0UydQflg/UkJlZCLVT1CSPtaH/NNNdqDwek8ZNWLDOAlL74cfMZb+vvSoCzgAk3pB5X/1xIw2VUDJJHScCA2qzbeCzPfli/D4UJZ7/9NgFHTI6qk0A74nRsKyy3cNZFjFs8HjIOPqe/SOv5tFOkUi9PQdwlocJ6pOMzF6LD4N709xm1k8BYwk+yxGf1l8HcbPyWp+Wkw+EUZ6+oxFl1SLj9+AsUreD/AaLKE/dUSCw5vxhce3DWBLjBzfujxu34zviZFu34Yvz+jb8TVEszdpnMvq/QPYElu9Yxij3WcGsCW6W9wg99N3qlCZSLrw+r99yxo/RoyelwR4/6SEcqL3xfCFj89KKCfyWGhp9NNPSygntsxkLJzCg8sSYwv4VNtvmIIDzW/g7L8LYA1xPy/Aah6ArKVZ3kWr7wHIGPU8j7K0zLLb8XjLynTV/uclrHQ9H8DpyyAjlMTZeltI6aUkL7brW8rodDdlvoVx4ggyStNjVeSjlmS4OZ+aHNU0iDON4iSAjLLj3reLPUT+9rSaBHKeuThBi9ait3PMlCXFfeW5g5xDo7qvg4Rm10k+TnEizpPy9XWxcATIaLCfbjUm29JVWumL1o3v9j1Gs8OLLmpxJG72PXvJRg2djG3mHTevwXuSf3caR5a+4mk8HD7FvNnC7/nORemwx/Qv3R3khT7mGD9O+c1hHMnkld9BjZJ47ph0Edh/fapC9a0/8UpeQauYorO92UonzY/IWsvQUvcBC9zhfauL89pHnlk6RYPvLCch09kVeXWz0XJJ3OyiUf9mHdojO3eAtpOQBMrWhefyb2Bplj4I8dJKOZL5w7IZ7lMxt3tx7cEoYET1sk2ZJcB6FDPS2Ho3pbFgbfe75jQyO/HwFF0XbYNauNhKENFiAHwVWpM8111GU5XBd7WTVJa5AbSTUUYUErqPn00iAoqKDq3fesLaknRajbC1PPC5XSLBTU5Dq3eSUuryaEvavqF4/Y9qtQgQUk/wXSOezyKKhSe62TXHxXo72ggGPUrz5ppSZYeGTUocIlzRDAPJ+y9SRQrNKozCjvYADzZ9JkdJalOLdyceovwphAhhrYNxlwM3TWEAWukbYm1XJYHFEMoxkn1vg7AAA4yfP2CEKxbjmXoeQDCyFsXj7JmbZK+9K4shlCIkObAjKRqesHPcBYT1zMN66gT6lcTiMNroPmIZtsmnANwCf4deEEBu/YkIa4hoFKMYfsGTvmAD0W5RPJllVBTRBKa+8YyPeh9TQrhiDA02NvWpaPOdzRDZyQaghUtBBSswR7uHYtSywbyVEYozB4f1mCipFurGyskwWzNEMB8KFCHDCwVotAKhaIkIMQVxETcvGuxmBmgOrrESK7otUnM4plCA31QIhTXHF1SAOBlvxt63CL2Zh1DQ8kLE2INyEsJflAiFcRLVuLDomtcx8yAWRkUq2GPC5GBoiiLbSI0QT50oFb+Gp7xZzxPTIBrtNWGzx1oQarQUXtCPGoQr5J8X4spOsS12MK38JtttY5qFBL9AVG9onQzxbzqEOFQmzRJhFMUulcigTo1rYTqi3jEMKQ6iQ7iiV8CUS68U5mJpaOL4mhgaOwhJ+fYvxYR0XyH8Gmr5UL/cPeGl9C/SqMZEAx3zokwWqeAzbCSCI+wLvw3TLRTZYJsS+a0FWp5Mts2YdYotQwXFX3FUp5zeyothCL05A/fTKTfo0xE/0bDa29m1byCDgaoPSpnmMHMJhCxJptmkTSka9MyyGzud6DA+iEQThY8MK82k3MBCNJ7YFH0DTgZ7BnvuHyaDB0TVKrEa75dAyfQpGvejmHpJDH7OEBoFTjkchuhFDB5NfBUB2c/Hfw+V/FABKl+A9saNKw2l+T2uSZGj+vAUlIIHmOoBaJeqfv8LWlUpn4C6TnKzECktt3EhZfDlqtGGGlotQlrfgn8CGL25coRQN4u+MiaFmIb2faJU1VAu1sr2mRCiXlQvB9B3G4+ferJ1Mr6IUhCbUWtqYO5KoQhLhNBP3CvnDBzEcHwiyrbpbowBxXeU3QuDBxo9Zx5DYPdq9B7Ud/fRFst7bEbFGvaIrxRn2LsanWVEuIoHIdTIARzm8QUDKr4nqae24tOawfaAGGtcFDNC2H6NTJXDE9GobmRiCmM0ZQhDhIn6QTI8oZsgQy9dNAhhTEqjF6BCG13fJCdRrf740/shoqB5bTnELHRRhsL0jlrHD89oELLd0JTt6EQU85vjxjodVl1N48Aar5se5idsniE2r1nJOxbD8fXzJ5Kw7VRMifwCEnbC6Ob+DybBGRr3DX8kCT6i1Qaan0VCst2UDPiBhIM1iSnY/RMJGmKKhM8vIOgPGZP3jKRBivYjEFb/h8E1htX/iemnuBSE8mSGhAV7nqTwQRKdbZv1NF8PfOxWd1l0BZvDZa6VzHVsucC3bg3XxpFLRcgyVfubPXXxkU3/VG//Dl6C9Ez/HypxDZZr5+OMcnFhG9KxgcSlRAgj36N295Dp4MYrSCPyfuSvG1IKvdf84I8MCxR/iCcKBk3X6/gxrs4XTUYBYtvbkNzm3iQfMSq7etw/BJslbLi6fwGPPtBznfVcSoRwA4AhrcbFq4tWwZgGdxd5eOFMJK4u3QdXYM7FOwHMEiJwgcgGz8EHMpcSIUyyGbKqvaS0MoksvtYX7+UW9FXP1UoXig21QtM/AXy3fvYouI5aLiWBeIAh9jiYB63r2uUR2/9dnx3rdZoZ7ujpuTotCLla/5bnlDHXH8gV67mM/hAM1ZhMGi5wm0Z0uLi1IYdWSfBQJ/LvOdczPM3FreXqttp0XEjcMFc3l9YKLuNGXxiYM1mlXAifmrITHN9rv9QE9fo5huzbnqv5Zxdl2nRcjXD3cwxNEi6EWq4O9HggqiE2AIyMdjfPGOyGLenr7tBEYw9x/S1oN87VzLrOSlx7bZsb4ebzWeAKOq7jwHXvZgHkMm7fgjF0TfwMEE851p5yN15R2v2RpMPuY0G7ca5a83fjNXDFA1el59pxrpOJS0FkML3NCHmcr9YJneDUQ9dpnDvrdUpqwdWJwI71sSKRaz1wFZwrlrjM7hBEaLGDunv0wbqxvxMumxvKp44UDudcZc/FuJQVPddGCqK3/6+d1o6/nhv0YOSSiLqMYb8cVHSQF77yx9yKX4vvGbhacQsBVy+NUv5h4LoPXEcTl0xOUtrrvc3fYc7zKbHm4WxJcESu54LWxdvv3EOVv9Vpy+LvBnCFiMusHBFCm8c7MUu6LNrTKOkM5003NRTaTeB6GiVcuDujSuGb9lx/XLh0r3mSzSmgLmuyBaPezfrooBUcznXRcylSMJirNUc7K3OES0Y4ALTQS0LoqouvwoyTMtiDuTp/gU7jgjHsUGaSCdo0VjF9+IXO6EXJ76she9/bLsg1teZCm84M275aSuWXjBLKMHNVDbtJKThKrtTIdTBwWZxcwr6FzalfKDq9gQ1OV6gjkpCrt3gAl1rc1Fy5gUt8CfQPbeYtPBjWG70gXa4RHMCVKrg0CROw0XPgGqISVseUkY8/Hqfhbe2nD1DVQ1M0cjDUI4Azrl+pNF7sNC4BIYzTGOIBnKUbjgR8oH+NWmNALuBZ9SEBvcYIFVyVkQsSUmhWB39XLL4mTTkB7ATuGgThWfsGlqq47kauQstlWZsLxUttq0HROAhioQLAM0bNxrronVzwBTDm/fvzFobY6s8klHv6/fnD358D/h/k8X//Xozfv59mfE9UHKQ9aR5J+0cCnbPZvyLQfyx2eI3+kfY5YZfwuKUXmh6EG1Z1JuDwEu2cgJKlCWnD3exjwyJV4hu1vaG7pjHrgfOmC0ab95dCRyRRRwuhzz0a9Zb2Jo7vLwVJPE1czhuW11AjPGaE7DEMkMaQhIaK2/5Swx5hIKbqQKUHjEDN4mpGCAdILVRQ9hz3CBv2eYNYhHqfN1x9NB6DxS5ocCBL3Xxv+j5vw159GBBQH6oCQRHN0mNGCLSIpngCbLfrXn3DeQuwuKj7Dh4wVVevMJ9GAMphqz5vAXSt83kLw5kZqJkySmSCJdgq1QOg2NjWU/1OYNEQ5TcIXCrGD60rzswYzj0R8O7NfS3THUzVXPUAqDVXKH9fg15MlL/fYfEF53NPprNr33MIuKUJZ9dM1ZPejmGcxoPY6vIfhjOk77sTzIamnCE1+YjfdJTbFKXXlMYwneX+pkGcdpbbeB7/A7cs6mjaeXxT5Hvea09eIkNIQldTwVgXw6lA6JI0uS6GsbaJQ4HQRWlybRNj+sL7/P3DDb1Qn8atxlASpAGmFFqvlfjrIOOHWPgphl13Fhnr35GzZ6wxNNI7xjpRQg1AQapRLUsxDMH0vgUqkZbE0lxBxcCM18KMVjF1rPUl5QzRy8XZokeI/HEZALaJX6v1Zd4BgEt3So4ezIaIx7H19dqgLSG7fcIqZazXNl6A3li8VKi8uBdEkY5sJNEhxCpaulNDKEj3as09i7qJeDUVRZFBwwdLhHYMUZE3qW4iBnh9tW6iTe1LvGQI0wYXTkS6WVf7EtmQojkmADRnH4y1L2221mirVD+bBEcEBX809UuRGhEntjAHE+OdGxZFaC1q0AbYrsUFN3GQCxaHtKhBK+4E8gQDc5YatBZvEVMCG3RdCpY6EHZTISS4y/G3GV4H6/4y975FHWGrWtBC8b28hEdCEH5wT4aqFjR2c4S6puJ9qnPVgraq5y3EWxNYpRm7yoPqUtTzxi4n3hFCxeviLbbRWNY9nFST/QJqsjO1VSDXZBdSfEiNiFNwzprsdnX1xeRVXvYtELwXXvRfREhKHDSAWkm+ftuiIrt1Xf3X70YQrIKucQJCeotUTz27SG7qvHcjWN5vIdl/w/0WwoRvxwwjFKcyMPGWv99ihjtKhKjVlYgIxcjd4DHQ+A13lLxwz8y5vWdGXJd8dHfQ1ouFadZ/8F33zFjfFaSIS+6fB+VFIYyO8BiwKODcltHcFWS1nck1nvvCfU/JubnvSbqr7DIgFFG0l3y8974n+zu7dqo7u65HQlXg1fQESDQXfC52Z5f9vWupMoKe79O/lhDzmI3cu2a7XXZC8VH7u/M066xfWWnvjUfTj9yd53L/ofr6PDu63j52/6HTHZYKFWhJWsZov/Qdlv+De0gd75Itf+Bdsj/lPmDXlRDS77/T2f1e7scM93I7fvNFyXG/Wz2tXrhb/fz2u9WdFGpHOvvLSM216q5nBubYP2F5jgoSo+R0cBvJpLivXNQLB6jL2DuRte2LQbLb3rezAxJ/e1q5SmcLcKbNE5MgNt4jTW9VkY9KbLg5H1MyCd6cu0Osggg6lCTO7ufCF4U2yYvt+pbWAj35uI58E+p0mjiKHCZrSuNSlpaP7HY83h5l+qzbS+0NTyXAWff3vAYRgm1ollfNvYFpgkZdlubRopDc18VFaYl9hMVM0jUHMbbI3iXfyQxfkpiU1ZiJwuw7zvCRbLkthNMXxhlpzmVQJuvg12LElt6r7KeflVQ5sTg7RebtAgsS3b1jP/1l9SlJZas3XatlH6mdl2jmnJuYTNvpDsFkYuStxyFC13jR6/jEzSeL0zV4p1IlwdXcpLkpqd42jEyR+n4Lhbu3rP+Mnt6nYUTyb4uPIyO3xdf4USqWxchI9vkzHsVxMVll9Ph5fA35O7qEXiV091n5hBRW8czCykj8Qv5jETrc2Gwg6zdl33Wxa0v5viRzSCuh5f57xBNTtKmCF6ckoUG1+aoTxxL5+9KbqFwZ9QLdzprvovB6T5lbyJ7VUy+9O2bkPkv5df1ockpGnPUTlKTZ+vA5y2w6hf6lOpUxpYRI2YrmH4RQGpfH6iIlpn4URUleHM7rXVam8aoB1WSy47TMduvzociT79YqzhQlDf0yUP/oH/0jI/0H2CkQiHiI55AAAAAASUVORK5CYII=">
              <a:extLst>
                <a:ext uri="{FF2B5EF4-FFF2-40B4-BE49-F238E27FC236}">
                  <a16:creationId xmlns:a16="http://schemas.microsoft.com/office/drawing/2014/main" id="{83696A4B-0967-AB49-AA73-93D95CAD6A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60247" y="3473147"/>
              <a:ext cx="518337" cy="518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2693FB40-B752-4D49-9F78-FE5F54346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3374" y="1326614"/>
              <a:ext cx="1994511" cy="1121912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512AC5A2-A778-184F-B29E-6BC34565DC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0570" y="2065616"/>
              <a:ext cx="1463293" cy="1463293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73C8F44F-CAAF-AB43-B53C-6FC688B7A4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5969" y="1825241"/>
              <a:ext cx="1158077" cy="715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39848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EF038-7EE5-644B-9AF5-7882320EB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3A2F1-B5EC-1747-9561-C6FB2BC8F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2147"/>
            <a:ext cx="4743298" cy="4084816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NL" dirty="0"/>
              <a:t> 28,000 people watching Netflix</a:t>
            </a:r>
          </a:p>
          <a:p>
            <a:pPr marL="514350" indent="-514350">
              <a:buFont typeface="+mj-lt"/>
              <a:buAutoNum type="arabicPeriod"/>
            </a:pPr>
            <a:r>
              <a:rPr lang="en-NL" dirty="0"/>
              <a:t> 500 hours of content uploaded to YouTube</a:t>
            </a:r>
          </a:p>
          <a:p>
            <a:pPr marL="514350" indent="-514350">
              <a:buFont typeface="+mj-lt"/>
              <a:buAutoNum type="arabicPeriod"/>
            </a:pPr>
            <a:r>
              <a:rPr lang="en-NL" dirty="0"/>
              <a:t>2 million Twitch views</a:t>
            </a:r>
          </a:p>
          <a:p>
            <a:pPr marL="514350" indent="-514350">
              <a:buFont typeface="+mj-lt"/>
              <a:buAutoNum type="arabicPeriod"/>
            </a:pPr>
            <a:r>
              <a:rPr lang="en-NL" dirty="0"/>
              <a:t>3.4 million Snaps created</a:t>
            </a:r>
          </a:p>
          <a:p>
            <a:pPr marL="0" indent="0">
              <a:buNone/>
            </a:pPr>
            <a:endParaRPr lang="en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4689D7-4139-F142-BF7D-B7CD77782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EF6834-8BB3-284C-8DEE-5F4DA2864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pPr/>
              <a:t>21</a:t>
            </a:fld>
            <a:endParaRPr lang="LID4096"/>
          </a:p>
        </p:txBody>
      </p:sp>
      <p:pic>
        <p:nvPicPr>
          <p:cNvPr id="2050" name="Picture 2" descr="Image">
            <a:extLst>
              <a:ext uri="{FF2B5EF4-FFF2-40B4-BE49-F238E27FC236}">
                <a16:creationId xmlns:a16="http://schemas.microsoft.com/office/drawing/2014/main" id="{08502A55-1D58-3840-9F6E-E0FA71E75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149" y="365125"/>
            <a:ext cx="5848502" cy="5848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24572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DC422-2CDE-734B-8B45-24C17D754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Application Layer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52F5D-B037-1A4F-96B5-E1788A4FF5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744200" cy="4351338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NL" sz="3600" b="1" dirty="0"/>
              <a:t>Domain Name System (DNS)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E</a:t>
            </a:r>
            <a:r>
              <a:rPr lang="en-NL" sz="3600" dirty="0"/>
              <a:t>mail</a:t>
            </a:r>
          </a:p>
          <a:p>
            <a:pPr marL="742950" indent="-742950">
              <a:buFont typeface="+mj-lt"/>
              <a:buAutoNum type="arabicPeriod"/>
            </a:pPr>
            <a:r>
              <a:rPr lang="en-NL" sz="3600" dirty="0"/>
              <a:t>Web (HTTP, Web caching/proxy)</a:t>
            </a:r>
          </a:p>
          <a:p>
            <a:pPr marL="742950" indent="-742950">
              <a:buFont typeface="+mj-lt"/>
              <a:buAutoNum type="arabicPeriod"/>
            </a:pPr>
            <a:r>
              <a:rPr lang="en-NL" sz="3600" dirty="0"/>
              <a:t>Multimedia applications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2C63D4-0F85-C64E-970C-FC6E63158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DF7243-42E7-814D-B79E-E48894C43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22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629001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8D330-370F-482E-9BA7-D71DCDDBB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Domain Name System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086D32-3A8A-412D-9B23-F3C5F8A750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D2D050-3B49-4CEA-AEE8-E1C55102E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9575FA-19CB-4F02-ACEC-EB4213C4B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23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8022630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4816F-3D8E-4F98-82EF-E4552E555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Domain Name System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76E1CB-C8C7-4F8E-AF1A-84999E4180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Machines on the internet are identified by their </a:t>
            </a:r>
            <a:r>
              <a:rPr lang="en-US" b="1" i="1" dirty="0"/>
              <a:t>IP address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dirty="0"/>
              <a:t>These addresses are difficult for humans to remember!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hlinkClick r:id="rId3"/>
              </a:rPr>
              <a:t>http://4.31.198.44/rfc/rfc1035.txt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>
                <a:hlinkClick r:id="rId4"/>
              </a:rPr>
              <a:t>j.j.r.donkervliet@131.180.77.82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DNS translates </a:t>
            </a:r>
            <a:r>
              <a:rPr lang="en-US" b="1" i="1" dirty="0"/>
              <a:t>human readable names</a:t>
            </a:r>
            <a:r>
              <a:rPr lang="en-US" dirty="0"/>
              <a:t> to IP addresses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9996DA-C2C2-4199-91BE-2394194F1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E5CE33-61D6-459B-969B-75E5EE261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24</a:t>
            </a:fld>
            <a:endParaRPr lang="LID4096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C70EC7-1AFF-41B7-9A1E-20456F60EA21}"/>
              </a:ext>
            </a:extLst>
          </p:cNvPr>
          <p:cNvSpPr/>
          <p:nvPr/>
        </p:nvSpPr>
        <p:spPr>
          <a:xfrm>
            <a:off x="6236414" y="482048"/>
            <a:ext cx="3081718" cy="109171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 fontScale="92500"/>
          </a:bodyPr>
          <a:lstStyle/>
          <a:p>
            <a:pPr algn="ctr"/>
            <a:r>
              <a:rPr lang="en-US" sz="2800" dirty="0"/>
              <a:t>An application used by the network itself!</a:t>
            </a:r>
            <a:endParaRPr lang="LID4096" sz="2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57613A-2099-4303-A760-C1A6429AAC7D}"/>
              </a:ext>
            </a:extLst>
          </p:cNvPr>
          <p:cNvSpPr/>
          <p:nvPr/>
        </p:nvSpPr>
        <p:spPr>
          <a:xfrm>
            <a:off x="2725757" y="3195987"/>
            <a:ext cx="6740486" cy="4660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>
            <a:normAutofit fontScale="92500" lnSpcReduction="10000"/>
          </a:bodyPr>
          <a:lstStyle/>
          <a:p>
            <a:pPr algn="ctr"/>
            <a:r>
              <a:rPr lang="en-US" sz="2800" dirty="0"/>
              <a:t>Q: Can you think of another disadvantage?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C5B8EC-6F24-EB15-7979-66318B9BA767}"/>
              </a:ext>
            </a:extLst>
          </p:cNvPr>
          <p:cNvSpPr/>
          <p:nvPr/>
        </p:nvSpPr>
        <p:spPr>
          <a:xfrm>
            <a:off x="10706265" y="185738"/>
            <a:ext cx="1295070" cy="53628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2800" dirty="0"/>
              <a:t>Port 53</a:t>
            </a:r>
          </a:p>
        </p:txBody>
      </p:sp>
    </p:spTree>
    <p:extLst>
      <p:ext uri="{BB962C8B-B14F-4D97-AF65-F5344CB8AC3E}">
        <p14:creationId xmlns:p14="http://schemas.microsoft.com/office/powerpoint/2010/main" val="2258649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4C1FF-0624-45F3-A3B7-47B2413D4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DNS name space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F0D142-FFA4-4DF6-9619-94973FB3CF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i="1" dirty="0"/>
              <a:t>Hierarchical</a:t>
            </a:r>
            <a:r>
              <a:rPr lang="en-US" dirty="0"/>
              <a:t> structure.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3BA168-0D85-4696-946A-ED0356DEA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1B0225-F0A8-4977-B70C-C4FCE2FC4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25</a:t>
            </a:fld>
            <a:endParaRPr lang="LID4096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D04725-2761-4AC6-96CE-7B1FD2430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9106" y="2215357"/>
            <a:ext cx="8713788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E30DD64-B14F-4AA5-B2DE-081CEC858E39}"/>
              </a:ext>
            </a:extLst>
          </p:cNvPr>
          <p:cNvSpPr/>
          <p:nvPr/>
        </p:nvSpPr>
        <p:spPr>
          <a:xfrm>
            <a:off x="1739106" y="2272197"/>
            <a:ext cx="8713788" cy="165376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D07286-DFCE-4F8F-936A-433AE85A210B}"/>
              </a:ext>
            </a:extLst>
          </p:cNvPr>
          <p:cNvSpPr/>
          <p:nvPr/>
        </p:nvSpPr>
        <p:spPr>
          <a:xfrm>
            <a:off x="2152651" y="5193748"/>
            <a:ext cx="7886701" cy="98321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2800" dirty="0"/>
              <a:t>Top level domains controlled by Internet Corporation for Assigned Names and Numbers (ICANN).</a:t>
            </a:r>
            <a:endParaRPr lang="LID4096" sz="2800" dirty="0"/>
          </a:p>
        </p:txBody>
      </p:sp>
    </p:spTree>
    <p:extLst>
      <p:ext uri="{BB962C8B-B14F-4D97-AF65-F5344CB8AC3E}">
        <p14:creationId xmlns:p14="http://schemas.microsoft.com/office/powerpoint/2010/main" val="3514660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4C1FF-0624-45F3-A3B7-47B2413D4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DNS name space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F0D142-FFA4-4DF6-9619-94973FB3CF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i="1" dirty="0"/>
              <a:t>Hierarchical</a:t>
            </a:r>
            <a:r>
              <a:rPr lang="en-US" dirty="0"/>
              <a:t> structure.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3BA168-0D85-4696-946A-ED0356DEA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1B0225-F0A8-4977-B70C-C4FCE2FC4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26</a:t>
            </a:fld>
            <a:endParaRPr lang="LID4096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D04725-2761-4AC6-96CE-7B1FD2430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9106" y="2215357"/>
            <a:ext cx="8713788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E30DD64-B14F-4AA5-B2DE-081CEC858E39}"/>
              </a:ext>
            </a:extLst>
          </p:cNvPr>
          <p:cNvSpPr/>
          <p:nvPr/>
        </p:nvSpPr>
        <p:spPr>
          <a:xfrm>
            <a:off x="2544177" y="3501457"/>
            <a:ext cx="830571" cy="165376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D07286-DFCE-4F8F-936A-433AE85A210B}"/>
              </a:ext>
            </a:extLst>
          </p:cNvPr>
          <p:cNvSpPr/>
          <p:nvPr/>
        </p:nvSpPr>
        <p:spPr>
          <a:xfrm>
            <a:off x="3317318" y="5385205"/>
            <a:ext cx="5557365" cy="80405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 fontScale="92500" lnSpcReduction="20000"/>
          </a:bodyPr>
          <a:lstStyle/>
          <a:p>
            <a:pPr algn="ctr"/>
            <a:r>
              <a:rPr lang="en-US" sz="2800" dirty="0"/>
              <a:t>Organizations can request</a:t>
            </a:r>
            <a:br>
              <a:rPr lang="en-US" sz="2800" dirty="0"/>
            </a:br>
            <a:r>
              <a:rPr lang="en-US" sz="2800" dirty="0"/>
              <a:t>second-level domains from </a:t>
            </a:r>
            <a:r>
              <a:rPr lang="en-US" sz="2800" b="1" i="1" dirty="0"/>
              <a:t>registrars</a:t>
            </a:r>
            <a:r>
              <a:rPr lang="en-US" sz="2800" dirty="0"/>
              <a:t>. </a:t>
            </a:r>
            <a:endParaRPr lang="LID4096" sz="2800" dirty="0"/>
          </a:p>
        </p:txBody>
      </p:sp>
    </p:spTree>
    <p:extLst>
      <p:ext uri="{BB962C8B-B14F-4D97-AF65-F5344CB8AC3E}">
        <p14:creationId xmlns:p14="http://schemas.microsoft.com/office/powerpoint/2010/main" val="23493398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4C1FF-0624-45F3-A3B7-47B2413D4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DNS name space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F0D142-FFA4-4DF6-9619-94973FB3CF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i="1" dirty="0"/>
              <a:t>Hierarchical</a:t>
            </a:r>
            <a:r>
              <a:rPr lang="en-US" dirty="0"/>
              <a:t> structure.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3BA168-0D85-4696-946A-ED0356DEA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1B0225-F0A8-4977-B70C-C4FCE2FC4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27</a:t>
            </a:fld>
            <a:endParaRPr lang="LID4096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D04725-2761-4AC6-96CE-7B1FD2430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9106" y="2215357"/>
            <a:ext cx="8713788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E30DD64-B14F-4AA5-B2DE-081CEC858E39}"/>
              </a:ext>
            </a:extLst>
          </p:cNvPr>
          <p:cNvSpPr/>
          <p:nvPr/>
        </p:nvSpPr>
        <p:spPr>
          <a:xfrm>
            <a:off x="6668916" y="3359426"/>
            <a:ext cx="3370435" cy="64186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D07286-DFCE-4F8F-936A-433AE85A210B}"/>
              </a:ext>
            </a:extLst>
          </p:cNvPr>
          <p:cNvSpPr/>
          <p:nvPr/>
        </p:nvSpPr>
        <p:spPr>
          <a:xfrm>
            <a:off x="4075524" y="5372910"/>
            <a:ext cx="4040953" cy="80405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 fontScale="92500" lnSpcReduction="20000"/>
          </a:bodyPr>
          <a:lstStyle/>
          <a:p>
            <a:pPr algn="ctr"/>
            <a:r>
              <a:rPr lang="en-US" sz="2800" dirty="0"/>
              <a:t>Countries have their own</a:t>
            </a:r>
            <a:br>
              <a:rPr lang="en-US" sz="2800" dirty="0"/>
            </a:br>
            <a:r>
              <a:rPr lang="en-US" sz="2800" dirty="0"/>
              <a:t>second-level domains. </a:t>
            </a:r>
            <a:endParaRPr lang="LID4096" sz="2800" dirty="0"/>
          </a:p>
        </p:txBody>
      </p:sp>
    </p:spTree>
    <p:extLst>
      <p:ext uri="{BB962C8B-B14F-4D97-AF65-F5344CB8AC3E}">
        <p14:creationId xmlns:p14="http://schemas.microsoft.com/office/powerpoint/2010/main" val="29095951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4C1FF-0624-45F3-A3B7-47B2413D4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DNS name space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F0D142-FFA4-4DF6-9619-94973FB3CF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i="1" dirty="0"/>
              <a:t>Hierarchical</a:t>
            </a:r>
            <a:r>
              <a:rPr lang="en-US" dirty="0"/>
              <a:t> structure.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3BA168-0D85-4696-946A-ED0356DEA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1B0225-F0A8-4977-B70C-C4FCE2FC4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28</a:t>
            </a:fld>
            <a:endParaRPr lang="LID4096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D04725-2761-4AC6-96CE-7B1FD2430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9106" y="2215357"/>
            <a:ext cx="8713788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E30DD64-B14F-4AA5-B2DE-081CEC858E39}"/>
              </a:ext>
            </a:extLst>
          </p:cNvPr>
          <p:cNvSpPr/>
          <p:nvPr/>
        </p:nvSpPr>
        <p:spPr>
          <a:xfrm>
            <a:off x="3374748" y="3359427"/>
            <a:ext cx="1280079" cy="64186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D07286-DFCE-4F8F-936A-433AE85A210B}"/>
              </a:ext>
            </a:extLst>
          </p:cNvPr>
          <p:cNvSpPr/>
          <p:nvPr/>
        </p:nvSpPr>
        <p:spPr>
          <a:xfrm>
            <a:off x="2950265" y="5317436"/>
            <a:ext cx="6291470" cy="85952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 fontScale="85000" lnSpcReduction="10000"/>
          </a:bodyPr>
          <a:lstStyle/>
          <a:p>
            <a:pPr algn="ctr"/>
            <a:r>
              <a:rPr lang="en-US" sz="2800" dirty="0"/>
              <a:t>‘.</a:t>
            </a:r>
            <a:r>
              <a:rPr lang="en-US" sz="2800" dirty="0" err="1"/>
              <a:t>edu</a:t>
            </a:r>
            <a:r>
              <a:rPr lang="en-US" sz="2800" dirty="0"/>
              <a:t>’ and ‘.</a:t>
            </a:r>
            <a:r>
              <a:rPr lang="en-US" sz="2800" dirty="0" err="1"/>
              <a:t>gov</a:t>
            </a:r>
            <a:r>
              <a:rPr lang="en-US" sz="2800" dirty="0"/>
              <a:t>’ are generic domains, but mostly used by organizations in the United States.</a:t>
            </a:r>
            <a:endParaRPr lang="LID4096" sz="2800" dirty="0"/>
          </a:p>
        </p:txBody>
      </p:sp>
    </p:spTree>
    <p:extLst>
      <p:ext uri="{BB962C8B-B14F-4D97-AF65-F5344CB8AC3E}">
        <p14:creationId xmlns:p14="http://schemas.microsoft.com/office/powerpoint/2010/main" val="20500077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C3A26-E6B7-4229-A350-6971C7224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DNS name space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5C809-64BD-47C1-B13A-2BEA92281F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If you control a domain, you can specify arbitrary subdomains.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United Kingdom uses</a:t>
            </a:r>
            <a:br>
              <a:rPr lang="en-US" dirty="0"/>
            </a:br>
            <a:r>
              <a:rPr lang="en-US" b="1" i="1" dirty="0"/>
              <a:t>ac.uk. </a:t>
            </a:r>
            <a:r>
              <a:rPr lang="en-US" dirty="0"/>
              <a:t>for academic use and</a:t>
            </a:r>
            <a:br>
              <a:rPr lang="en-US" dirty="0"/>
            </a:br>
            <a:r>
              <a:rPr lang="en-US" b="1" i="1" dirty="0"/>
              <a:t>co.uk. </a:t>
            </a:r>
            <a:r>
              <a:rPr lang="en-US" dirty="0"/>
              <a:t>for commercial use.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Netherlands puts everything directly under </a:t>
            </a:r>
            <a:r>
              <a:rPr lang="en-US" b="1" i="1" dirty="0"/>
              <a:t>.</a:t>
            </a:r>
            <a:r>
              <a:rPr lang="en-US" b="1" i="1" dirty="0" err="1"/>
              <a:t>nl</a:t>
            </a:r>
            <a:r>
              <a:rPr lang="en-US" b="1" i="1" dirty="0"/>
              <a:t>.</a:t>
            </a:r>
            <a:r>
              <a:rPr lang="en-US" dirty="0"/>
              <a:t>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D72D0B-0684-4639-B2CC-B7D562F9E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EF5309-15D9-4B90-98AE-580755508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29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518187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9FFD5-E687-49D0-881A-FD03362C7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AIMD in TCP</a:t>
            </a:r>
            <a:br>
              <a:rPr lang="en-US" dirty="0"/>
            </a:br>
            <a:r>
              <a:rPr lang="en-US" dirty="0"/>
              <a:t>What value to start with?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D01790-A020-4DDF-BCDF-41BF599191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We want </a:t>
            </a:r>
            <a:r>
              <a:rPr lang="en-US" b="1" i="1" dirty="0"/>
              <a:t>fast convergence</a:t>
            </a:r>
            <a:r>
              <a:rPr lang="en-US" dirty="0"/>
              <a:t>, but sending a large burst can occupy low-bandwidth links for a long time.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CDDFBE-8B41-47B7-9C7B-87C139EF3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7FAA6A-71FC-4862-B0D1-8708F4145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3</a:t>
            </a:fld>
            <a:endParaRPr lang="LID4096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815675-35FE-4083-B464-C565D586FB90}"/>
              </a:ext>
            </a:extLst>
          </p:cNvPr>
          <p:cNvSpPr/>
          <p:nvPr/>
        </p:nvSpPr>
        <p:spPr>
          <a:xfrm>
            <a:off x="2652093" y="2888464"/>
            <a:ext cx="6887817" cy="7337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 fontScale="92500" lnSpcReduction="20000"/>
          </a:bodyPr>
          <a:lstStyle/>
          <a:p>
            <a:pPr algn="ctr"/>
            <a:r>
              <a:rPr lang="en-US" sz="2800" dirty="0"/>
              <a:t>Increase congestion window whenever acknowledgements arrive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8274519-7316-45F6-A648-D182F419B91F}"/>
              </a:ext>
            </a:extLst>
          </p:cNvPr>
          <p:cNvGrpSpPr/>
          <p:nvPr/>
        </p:nvGrpSpPr>
        <p:grpSpPr>
          <a:xfrm>
            <a:off x="2303329" y="4177739"/>
            <a:ext cx="7129199" cy="751053"/>
            <a:chOff x="1542142" y="4378851"/>
            <a:chExt cx="5772590" cy="608136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D33394B3-A552-455B-A914-9507C3DD20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70252" y="4762657"/>
              <a:ext cx="1637432" cy="14497"/>
            </a:xfrm>
            <a:prstGeom prst="straightConnector1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BB449830-ABC3-4690-B733-579092E88DCF}"/>
                </a:ext>
              </a:extLst>
            </p:cNvPr>
            <p:cNvCxnSpPr>
              <a:cxnSpLocks/>
              <a:endCxn id="23" idx="1"/>
            </p:cNvCxnSpPr>
            <p:nvPr/>
          </p:nvCxnSpPr>
          <p:spPr>
            <a:xfrm flipV="1">
              <a:off x="5151977" y="4728868"/>
              <a:ext cx="2162755" cy="2"/>
            </a:xfrm>
            <a:prstGeom prst="straightConnector1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FD9CE609-7676-4720-92A4-B863E043B0FF}"/>
                </a:ext>
              </a:extLst>
            </p:cNvPr>
            <p:cNvCxnSpPr>
              <a:cxnSpLocks/>
            </p:cNvCxnSpPr>
            <p:nvPr/>
          </p:nvCxnSpPr>
          <p:spPr>
            <a:xfrm>
              <a:off x="1542142" y="4767056"/>
              <a:ext cx="1807930" cy="12939"/>
            </a:xfrm>
            <a:prstGeom prst="straightConnector1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3BA586A-00B1-4330-83F0-ABCBA5384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2730" y="4378851"/>
              <a:ext cx="605434" cy="60813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DC01ADC-7488-4665-AA36-56885B81C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5298" y="4378851"/>
              <a:ext cx="605434" cy="608136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D83216E-3C83-46FE-8E07-D1BE2001175F}"/>
              </a:ext>
            </a:extLst>
          </p:cNvPr>
          <p:cNvGrpSpPr/>
          <p:nvPr/>
        </p:nvGrpSpPr>
        <p:grpSpPr>
          <a:xfrm>
            <a:off x="1552516" y="4048488"/>
            <a:ext cx="1501627" cy="1659287"/>
            <a:chOff x="2061560" y="2282962"/>
            <a:chExt cx="2568040" cy="283766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1DE4442-5834-4646-925D-20DF932AC2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0888" y="2282962"/>
              <a:ext cx="1670537" cy="1670539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4C938D2-A676-44A0-8B54-F460D40DEFA0}"/>
                </a:ext>
              </a:extLst>
            </p:cNvPr>
            <p:cNvSpPr txBox="1"/>
            <p:nvPr/>
          </p:nvSpPr>
          <p:spPr>
            <a:xfrm>
              <a:off x="2061560" y="4184265"/>
              <a:ext cx="2568040" cy="936366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algn="ctr"/>
              <a:r>
                <a:rPr lang="en-US" sz="2400" dirty="0"/>
                <a:t>Alice</a:t>
              </a:r>
              <a:endParaRPr lang="LID4096" sz="2400" dirty="0"/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A4BB5032-ADA6-4ED2-9D3B-C02A7AEBA4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2528" y="4090638"/>
            <a:ext cx="803703" cy="1038749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56AA6B4-48B9-4A24-AC23-9418DF17A8F3}"/>
              </a:ext>
            </a:extLst>
          </p:cNvPr>
          <p:cNvCxnSpPr>
            <a:cxnSpLocks/>
            <a:stCxn id="25" idx="0"/>
          </p:cNvCxnSpPr>
          <p:nvPr/>
        </p:nvCxnSpPr>
        <p:spPr>
          <a:xfrm flipV="1">
            <a:off x="7852743" y="4768131"/>
            <a:ext cx="0" cy="519373"/>
          </a:xfrm>
          <a:prstGeom prst="straightConnector1">
            <a:avLst/>
          </a:prstGeom>
          <a:ln w="76200">
            <a:prstDash val="sys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19DC5AE9-DCDD-4C26-8C56-1529F02B4C2A}"/>
              </a:ext>
            </a:extLst>
          </p:cNvPr>
          <p:cNvSpPr/>
          <p:nvPr/>
        </p:nvSpPr>
        <p:spPr>
          <a:xfrm>
            <a:off x="6671711" y="5287504"/>
            <a:ext cx="2362064" cy="73869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 fontScale="92500"/>
          </a:bodyPr>
          <a:lstStyle/>
          <a:p>
            <a:pPr algn="ctr"/>
            <a:r>
              <a:rPr lang="en-US" sz="2800" dirty="0"/>
              <a:t>Low bandwidth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EF03B52-DA13-4C92-807C-E3ADF263D7E0}"/>
              </a:ext>
            </a:extLst>
          </p:cNvPr>
          <p:cNvSpPr/>
          <p:nvPr/>
        </p:nvSpPr>
        <p:spPr>
          <a:xfrm>
            <a:off x="2809341" y="4179677"/>
            <a:ext cx="403080" cy="4030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</a:t>
            </a:r>
            <a:endParaRPr lang="en-GB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A5FB29E-3921-4768-B84F-3D1AF254DFED}"/>
              </a:ext>
            </a:extLst>
          </p:cNvPr>
          <p:cNvSpPr/>
          <p:nvPr/>
        </p:nvSpPr>
        <p:spPr>
          <a:xfrm>
            <a:off x="3326740" y="4179677"/>
            <a:ext cx="403080" cy="4030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</a:t>
            </a:r>
            <a:endParaRPr lang="en-GB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D6BA342-A598-48C3-8C2D-A6A58455BDBC}"/>
              </a:ext>
            </a:extLst>
          </p:cNvPr>
          <p:cNvSpPr/>
          <p:nvPr/>
        </p:nvSpPr>
        <p:spPr>
          <a:xfrm>
            <a:off x="4964128" y="4182598"/>
            <a:ext cx="403080" cy="4030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</a:t>
            </a:r>
            <a:endParaRPr lang="en-GB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D939383-3BAC-4F3F-A5C8-DDA22E1FD26B}"/>
              </a:ext>
            </a:extLst>
          </p:cNvPr>
          <p:cNvSpPr/>
          <p:nvPr/>
        </p:nvSpPr>
        <p:spPr>
          <a:xfrm>
            <a:off x="5481527" y="4182598"/>
            <a:ext cx="403080" cy="4030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</a:t>
            </a:r>
            <a:endParaRPr lang="en-GB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0F961F2-E437-4ED1-A73C-B4ED04096EC8}"/>
              </a:ext>
            </a:extLst>
          </p:cNvPr>
          <p:cNvSpPr/>
          <p:nvPr/>
        </p:nvSpPr>
        <p:spPr>
          <a:xfrm>
            <a:off x="7121378" y="4105364"/>
            <a:ext cx="1055311" cy="4030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</a:t>
            </a:r>
            <a:endParaRPr lang="en-GB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162DAED-8C16-44FE-8E53-729134E0DBAF}"/>
              </a:ext>
            </a:extLst>
          </p:cNvPr>
          <p:cNvSpPr/>
          <p:nvPr/>
        </p:nvSpPr>
        <p:spPr>
          <a:xfrm>
            <a:off x="8253626" y="4105364"/>
            <a:ext cx="1036623" cy="4030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</a:t>
            </a:r>
            <a:endParaRPr lang="en-GB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3D72E69-B9CF-48F0-9024-602E44698F0A}"/>
              </a:ext>
            </a:extLst>
          </p:cNvPr>
          <p:cNvSpPr/>
          <p:nvPr/>
        </p:nvSpPr>
        <p:spPr>
          <a:xfrm>
            <a:off x="8887168" y="4705067"/>
            <a:ext cx="403080" cy="4030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  <a:endParaRPr lang="en-GB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F6465E8-5258-433E-B989-8122E855895B}"/>
              </a:ext>
            </a:extLst>
          </p:cNvPr>
          <p:cNvSpPr/>
          <p:nvPr/>
        </p:nvSpPr>
        <p:spPr>
          <a:xfrm>
            <a:off x="7750550" y="4710564"/>
            <a:ext cx="403080" cy="4030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  <a:endParaRPr lang="en-GB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A4D3CF9-5CE0-4016-AB3D-E8095909D590}"/>
              </a:ext>
            </a:extLst>
          </p:cNvPr>
          <p:cNvSpPr/>
          <p:nvPr/>
        </p:nvSpPr>
        <p:spPr>
          <a:xfrm>
            <a:off x="5960671" y="4945508"/>
            <a:ext cx="403080" cy="4030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  <a:endParaRPr lang="en-GB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6E73693-04E6-4640-8D7E-EA88E47D1578}"/>
              </a:ext>
            </a:extLst>
          </p:cNvPr>
          <p:cNvSpPr/>
          <p:nvPr/>
        </p:nvSpPr>
        <p:spPr>
          <a:xfrm>
            <a:off x="4824053" y="4951005"/>
            <a:ext cx="403080" cy="4030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  <a:endParaRPr lang="en-GB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87EE06E-427C-4226-8D01-B2C4A7FE26BD}"/>
              </a:ext>
            </a:extLst>
          </p:cNvPr>
          <p:cNvSpPr/>
          <p:nvPr/>
        </p:nvSpPr>
        <p:spPr>
          <a:xfrm>
            <a:off x="3918372" y="4984407"/>
            <a:ext cx="403080" cy="4030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  <a:endParaRPr lang="en-GB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FEA5514-CC2F-4754-B79D-247CB3551972}"/>
              </a:ext>
            </a:extLst>
          </p:cNvPr>
          <p:cNvSpPr/>
          <p:nvPr/>
        </p:nvSpPr>
        <p:spPr>
          <a:xfrm>
            <a:off x="2781754" y="4989904"/>
            <a:ext cx="403080" cy="4030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  <a:endParaRPr lang="en-GB" dirty="0"/>
          </a:p>
        </p:txBody>
      </p:sp>
      <p:sp>
        <p:nvSpPr>
          <p:cNvPr id="48" name="Right Brace 47">
            <a:extLst>
              <a:ext uri="{FF2B5EF4-FFF2-40B4-BE49-F238E27FC236}">
                <a16:creationId xmlns:a16="http://schemas.microsoft.com/office/drawing/2014/main" id="{483D7D60-DABE-4DE2-B8CB-246E1F2F152A}"/>
              </a:ext>
            </a:extLst>
          </p:cNvPr>
          <p:cNvSpPr/>
          <p:nvPr/>
        </p:nvSpPr>
        <p:spPr>
          <a:xfrm rot="5400000">
            <a:off x="3435290" y="4711951"/>
            <a:ext cx="243280" cy="1673042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4B2551A-FFE8-4437-A36D-3BEFCFB3EDF9}"/>
              </a:ext>
            </a:extLst>
          </p:cNvPr>
          <p:cNvSpPr/>
          <p:nvPr/>
        </p:nvSpPr>
        <p:spPr>
          <a:xfrm>
            <a:off x="1955156" y="5665339"/>
            <a:ext cx="3584773" cy="7094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 fontScale="77500" lnSpcReduction="20000"/>
          </a:bodyPr>
          <a:lstStyle/>
          <a:p>
            <a:pPr algn="ctr"/>
            <a:r>
              <a:rPr lang="en-US" sz="2800" dirty="0"/>
              <a:t>Acknowledgement rate tells us data rate of slowest link</a:t>
            </a:r>
          </a:p>
        </p:txBody>
      </p:sp>
    </p:spTree>
    <p:extLst>
      <p:ext uri="{BB962C8B-B14F-4D97-AF65-F5344CB8AC3E}">
        <p14:creationId xmlns:p14="http://schemas.microsoft.com/office/powerpoint/2010/main" val="1848033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5" grpId="0" animBg="1"/>
      <p:bldP spid="25" grpId="1" animBg="1"/>
      <p:bldP spid="28" grpId="0" animBg="1"/>
      <p:bldP spid="29" grpId="0" animBg="1"/>
      <p:bldP spid="32" grpId="0" animBg="1"/>
      <p:bldP spid="33" grpId="0" animBg="1"/>
      <p:bldP spid="35" grpId="0" animBg="1"/>
      <p:bldP spid="36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8" grpId="0" animBg="1"/>
      <p:bldP spid="4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22D65-F3AC-4E5E-B07F-68B1D40E1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911" y="-23727"/>
            <a:ext cx="10515600" cy="1325563"/>
          </a:xfrm>
        </p:spPr>
        <p:txBody>
          <a:bodyPr/>
          <a:lstStyle/>
          <a:p>
            <a:r>
              <a:rPr lang="en-US" dirty="0"/>
              <a:t>Name servers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0B5A0B-690D-4B84-96E5-986717CA0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583" y="2158643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To translate a domain name to an IP address, you ask a </a:t>
            </a:r>
            <a:r>
              <a:rPr lang="en-US" b="1" i="1" dirty="0"/>
              <a:t>name server</a:t>
            </a:r>
            <a:r>
              <a:rPr lang="en-US" dirty="0"/>
              <a:t>.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AA6AE4-618F-4170-987F-2B2A0CE68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CDC9F5-D873-4E43-875A-DA90A21BB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30</a:t>
            </a:fld>
            <a:endParaRPr lang="LID4096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276B6B-6AF8-4D1E-B5DA-3AA8E0ECC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0950" y="4513217"/>
            <a:ext cx="829203" cy="10717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99EDEB-7511-490D-B2AA-3484889D53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138" y="2794707"/>
            <a:ext cx="976824" cy="97682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1EB2E19-995B-471A-984F-CE7F2E7F05AA}"/>
              </a:ext>
            </a:extLst>
          </p:cNvPr>
          <p:cNvCxnSpPr>
            <a:cxnSpLocks/>
          </p:cNvCxnSpPr>
          <p:nvPr/>
        </p:nvCxnSpPr>
        <p:spPr>
          <a:xfrm>
            <a:off x="2311792" y="3771531"/>
            <a:ext cx="1" cy="741686"/>
          </a:xfrm>
          <a:prstGeom prst="line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6EF7DF4-2AA3-4122-8F66-05FE04AFCCC8}"/>
              </a:ext>
            </a:extLst>
          </p:cNvPr>
          <p:cNvSpPr txBox="1"/>
          <p:nvPr/>
        </p:nvSpPr>
        <p:spPr>
          <a:xfrm>
            <a:off x="175888" y="3523430"/>
            <a:ext cx="20340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Alice types ‘ietf.org’ in her browser; sends query to local name server</a:t>
            </a:r>
            <a:endParaRPr lang="en-GB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60D1C36-9DFE-4D72-A7B9-AB57C14F2E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1075" y="2926269"/>
            <a:ext cx="829203" cy="10717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563E6C2-FD81-483F-9682-1FE177CF79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1075" y="4513217"/>
            <a:ext cx="829203" cy="1071706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DE4119D-FDD5-434C-977B-F2E37872B999}"/>
              </a:ext>
            </a:extLst>
          </p:cNvPr>
          <p:cNvCxnSpPr>
            <a:cxnSpLocks/>
          </p:cNvCxnSpPr>
          <p:nvPr/>
        </p:nvCxnSpPr>
        <p:spPr>
          <a:xfrm flipV="1">
            <a:off x="2950152" y="3213647"/>
            <a:ext cx="4710922" cy="1586948"/>
          </a:xfrm>
          <a:prstGeom prst="line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A730322-FB1D-48AC-A137-55A368F3CC50}"/>
              </a:ext>
            </a:extLst>
          </p:cNvPr>
          <p:cNvSpPr txBox="1"/>
          <p:nvPr/>
        </p:nvSpPr>
        <p:spPr>
          <a:xfrm>
            <a:off x="3925635" y="3209702"/>
            <a:ext cx="3319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nsolas" panose="020B0609020204030204" pitchFamily="49" charset="0"/>
              </a:rPr>
              <a:t>Query ‘ietf.org’</a:t>
            </a:r>
            <a:endParaRPr lang="en-GB" dirty="0">
              <a:latin typeface="Consolas" panose="020B0609020204030204" pitchFamily="49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E84007-60A5-4BBD-ADC2-F1AE9C9E77B5}"/>
              </a:ext>
            </a:extLst>
          </p:cNvPr>
          <p:cNvSpPr txBox="1"/>
          <p:nvPr/>
        </p:nvSpPr>
        <p:spPr>
          <a:xfrm>
            <a:off x="4987886" y="4102344"/>
            <a:ext cx="3319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nsolas" panose="020B0609020204030204" pitchFamily="49" charset="0"/>
              </a:rPr>
              <a:t>ietf.org -&gt;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</a:rPr>
              <a:t>4.31.198.44</a:t>
            </a:r>
            <a:endParaRPr lang="en-GB" dirty="0">
              <a:latin typeface="Consolas" panose="020B0609020204030204" pitchFamily="49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D5598E7-0EB6-4C4B-B871-CD8AD9B765C6}"/>
              </a:ext>
            </a:extLst>
          </p:cNvPr>
          <p:cNvCxnSpPr>
            <a:cxnSpLocks/>
          </p:cNvCxnSpPr>
          <p:nvPr/>
        </p:nvCxnSpPr>
        <p:spPr>
          <a:xfrm flipV="1">
            <a:off x="2950152" y="3525603"/>
            <a:ext cx="4710922" cy="1586948"/>
          </a:xfrm>
          <a:prstGeom prst="line">
            <a:avLst/>
          </a:prstGeom>
          <a:ln w="57150"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05257DB4-C4E9-4B2F-BB1E-CB8C6D3D9710}"/>
              </a:ext>
            </a:extLst>
          </p:cNvPr>
          <p:cNvSpPr txBox="1"/>
          <p:nvPr/>
        </p:nvSpPr>
        <p:spPr>
          <a:xfrm>
            <a:off x="7169375" y="5646240"/>
            <a:ext cx="1812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nsolas" panose="020B0609020204030204" pitchFamily="49" charset="0"/>
              </a:rPr>
              <a:t>4.31.198.44</a:t>
            </a:r>
            <a:endParaRPr lang="en-GB" dirty="0">
              <a:latin typeface="Consolas" panose="020B0609020204030204" pitchFamily="49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8F50EEF-E28E-4C76-B161-64E4CDA7B2AD}"/>
              </a:ext>
            </a:extLst>
          </p:cNvPr>
          <p:cNvCxnSpPr>
            <a:cxnSpLocks/>
          </p:cNvCxnSpPr>
          <p:nvPr/>
        </p:nvCxnSpPr>
        <p:spPr>
          <a:xfrm flipV="1">
            <a:off x="2950152" y="5244501"/>
            <a:ext cx="4710922" cy="56419"/>
          </a:xfrm>
          <a:prstGeom prst="line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78E3FE56-05DC-4CBB-A8A1-DBBE26EB4193}"/>
              </a:ext>
            </a:extLst>
          </p:cNvPr>
          <p:cNvSpPr txBox="1"/>
          <p:nvPr/>
        </p:nvSpPr>
        <p:spPr>
          <a:xfrm>
            <a:off x="3878181" y="4872506"/>
            <a:ext cx="3319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nsolas" panose="020B0609020204030204" pitchFamily="49" charset="0"/>
              </a:rPr>
              <a:t>HTTP/1.1 GET</a:t>
            </a:r>
            <a:endParaRPr lang="en-GB" dirty="0">
              <a:latin typeface="Consolas" panose="020B0609020204030204" pitchFamily="49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D46A54F-FDC8-4C4B-B260-8DB8C2B09706}"/>
              </a:ext>
            </a:extLst>
          </p:cNvPr>
          <p:cNvCxnSpPr>
            <a:cxnSpLocks/>
          </p:cNvCxnSpPr>
          <p:nvPr/>
        </p:nvCxnSpPr>
        <p:spPr>
          <a:xfrm flipV="1">
            <a:off x="2950152" y="5426687"/>
            <a:ext cx="4710922" cy="56419"/>
          </a:xfrm>
          <a:prstGeom prst="line">
            <a:avLst/>
          </a:prstGeom>
          <a:ln w="57150"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08E3377-D6D2-4E98-BE3A-1750DB3FBDB8}"/>
              </a:ext>
            </a:extLst>
          </p:cNvPr>
          <p:cNvSpPr txBox="1"/>
          <p:nvPr/>
        </p:nvSpPr>
        <p:spPr>
          <a:xfrm>
            <a:off x="3872689" y="5524918"/>
            <a:ext cx="3319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nsolas" panose="020B0609020204030204" pitchFamily="49" charset="0"/>
              </a:rPr>
              <a:t>HTTP/1.1 200 OK</a:t>
            </a:r>
            <a:endParaRPr lang="en-GB" dirty="0">
              <a:latin typeface="Consolas" panose="020B0609020204030204" pitchFamily="49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8C9B491-8F7B-41D6-B4DA-D50953212389}"/>
              </a:ext>
            </a:extLst>
          </p:cNvPr>
          <p:cNvCxnSpPr>
            <a:cxnSpLocks/>
          </p:cNvCxnSpPr>
          <p:nvPr/>
        </p:nvCxnSpPr>
        <p:spPr>
          <a:xfrm>
            <a:off x="2764014" y="3771531"/>
            <a:ext cx="1" cy="741686"/>
          </a:xfrm>
          <a:prstGeom prst="line">
            <a:avLst/>
          </a:prstGeom>
          <a:ln w="57150"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BAE35B99-6862-4EA6-BB44-FE2A1425A8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797" y="5552598"/>
            <a:ext cx="493483" cy="50164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70F10FA-8F94-4E5A-A298-355E47475B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5295" y="3832663"/>
            <a:ext cx="493483" cy="501649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A2B57A34-3478-4691-97A1-8D74EF3588BB}"/>
              </a:ext>
            </a:extLst>
          </p:cNvPr>
          <p:cNvSpPr txBox="1"/>
          <p:nvPr/>
        </p:nvSpPr>
        <p:spPr>
          <a:xfrm>
            <a:off x="7192186" y="2558220"/>
            <a:ext cx="1812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Name server</a:t>
            </a:r>
            <a:endParaRPr lang="en-GB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C205DFD-43F9-4D24-96AF-FC1DD547C6FA}"/>
              </a:ext>
            </a:extLst>
          </p:cNvPr>
          <p:cNvSpPr txBox="1"/>
          <p:nvPr/>
        </p:nvSpPr>
        <p:spPr>
          <a:xfrm>
            <a:off x="1129007" y="3080512"/>
            <a:ext cx="97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Alice</a:t>
            </a:r>
            <a:endParaRPr lang="en-GB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A8BE243-258F-4BE0-86A1-D907C57AAB69}"/>
              </a:ext>
            </a:extLst>
          </p:cNvPr>
          <p:cNvSpPr txBox="1"/>
          <p:nvPr/>
        </p:nvSpPr>
        <p:spPr>
          <a:xfrm>
            <a:off x="1582149" y="5544467"/>
            <a:ext cx="1899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Local name server</a:t>
            </a:r>
            <a:endParaRPr lang="en-GB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17F9917-75E8-4F47-A0E3-C3351851A273}"/>
              </a:ext>
            </a:extLst>
          </p:cNvPr>
          <p:cNvSpPr/>
          <p:nvPr/>
        </p:nvSpPr>
        <p:spPr>
          <a:xfrm>
            <a:off x="2409234" y="1107938"/>
            <a:ext cx="4614694" cy="80467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>
            <a:normAutofit fontScale="85000" lnSpcReduction="10000"/>
          </a:bodyPr>
          <a:lstStyle/>
          <a:p>
            <a:pPr algn="ctr"/>
            <a:r>
              <a:rPr lang="en-US" sz="2800" dirty="0"/>
              <a:t>Q: How does Alice’s machine know where to find the name server?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0CFDC72-63C1-4B2B-B2C9-A9D29DAF6AFB}"/>
              </a:ext>
            </a:extLst>
          </p:cNvPr>
          <p:cNvSpPr/>
          <p:nvPr/>
        </p:nvSpPr>
        <p:spPr>
          <a:xfrm>
            <a:off x="9050119" y="4156266"/>
            <a:ext cx="2715600" cy="191257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>
            <a:normAutofit fontScale="92500"/>
          </a:bodyPr>
          <a:lstStyle/>
          <a:p>
            <a:pPr algn="ctr"/>
            <a:r>
              <a:rPr lang="en-US" sz="2800" dirty="0"/>
              <a:t>Q: How does the name server know the location of ietf.org?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58C69A-6A72-66CE-1C31-E666B8DF32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9375" y="99046"/>
            <a:ext cx="4439270" cy="20672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68D238-46DC-F653-8D6C-8A3C989F8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4670" y="3344399"/>
            <a:ext cx="345430" cy="4464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9C56A85-275B-EE8F-E1F0-BE2D31B673DF}"/>
              </a:ext>
            </a:extLst>
          </p:cNvPr>
          <p:cNvSpPr txBox="1"/>
          <p:nvPr/>
        </p:nvSpPr>
        <p:spPr>
          <a:xfrm>
            <a:off x="8665722" y="3012684"/>
            <a:ext cx="2593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onsolas" panose="020B0609020204030204" pitchFamily="49" charset="0"/>
                <a:sym typeface="Wingdings" panose="05000000000000000000" pitchFamily="2" charset="2"/>
              </a:rPr>
              <a:t> Name server is </a:t>
            </a:r>
            <a:r>
              <a:rPr lang="en-GB" i="1" dirty="0" err="1">
                <a:latin typeface="Consolas" panose="020B0609020204030204" pitchFamily="49" charset="0"/>
                <a:sym typeface="Wingdings" panose="05000000000000000000" pitchFamily="2" charset="2"/>
              </a:rPr>
              <a:t>authorative</a:t>
            </a:r>
            <a:r>
              <a:rPr lang="en-GB" i="1" dirty="0">
                <a:latin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en-GB" dirty="0">
                <a:latin typeface="Consolas" panose="020B0609020204030204" pitchFamily="49" charset="0"/>
                <a:sym typeface="Wingdings" panose="05000000000000000000" pitchFamily="2" charset="2"/>
              </a:rPr>
              <a:t>or has entry cached</a:t>
            </a:r>
            <a:endParaRPr lang="en-GB" dirty="0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155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/>
      <p:bldP spid="21" grpId="0"/>
      <p:bldP spid="27" grpId="0"/>
      <p:bldP spid="29" grpId="0"/>
      <p:bldP spid="39" grpId="0" animBg="1"/>
      <p:bldP spid="40" grpId="0" animBg="1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1BFDB-3A3E-4FF0-A3E7-F283EC8DD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Location of name servers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9FBF3-568D-4CC3-9008-732D2DC59A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Hosts learn about the location of name servers via </a:t>
            </a:r>
            <a:r>
              <a:rPr lang="en-US" b="1" i="1" dirty="0"/>
              <a:t>DHCP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The </a:t>
            </a:r>
            <a:r>
              <a:rPr lang="en-US" b="1" i="1" dirty="0"/>
              <a:t>operating system </a:t>
            </a:r>
            <a:r>
              <a:rPr lang="en-US" dirty="0"/>
              <a:t>keeps track of name servers and dynamically selects which one to use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C0F288-8B67-4208-AE66-CF75BB6F5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041401-03B3-4FC1-BFA5-6741A3361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31</a:t>
            </a:fld>
            <a:endParaRPr lang="LID4096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331354A-3908-47A3-80A2-93AED83313DF}"/>
              </a:ext>
            </a:extLst>
          </p:cNvPr>
          <p:cNvSpPr/>
          <p:nvPr/>
        </p:nvSpPr>
        <p:spPr>
          <a:xfrm>
            <a:off x="838200" y="3259634"/>
            <a:ext cx="9988296" cy="1626920"/>
          </a:xfrm>
          <a:prstGeom prst="round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latin typeface="Consolas" panose="020B0609020204030204" pitchFamily="49" charset="0"/>
              </a:rPr>
              <a:t>Linux</a:t>
            </a:r>
          </a:p>
          <a:p>
            <a:r>
              <a:rPr lang="en-US" sz="2400" dirty="0">
                <a:latin typeface="Consolas" panose="020B0609020204030204" pitchFamily="49" charset="0"/>
              </a:rPr>
              <a:t>cat /</a:t>
            </a:r>
            <a:r>
              <a:rPr lang="en-US" sz="2400" dirty="0" err="1">
                <a:latin typeface="Consolas" panose="020B0609020204030204" pitchFamily="49" charset="0"/>
              </a:rPr>
              <a:t>etc</a:t>
            </a:r>
            <a:r>
              <a:rPr lang="en-US" sz="2400" dirty="0">
                <a:latin typeface="Consolas" panose="020B0609020204030204" pitchFamily="49" charset="0"/>
              </a:rPr>
              <a:t>/</a:t>
            </a:r>
            <a:r>
              <a:rPr lang="en-US" sz="2400" dirty="0" err="1">
                <a:latin typeface="Consolas" panose="020B0609020204030204" pitchFamily="49" charset="0"/>
              </a:rPr>
              <a:t>resolv.conf</a:t>
            </a:r>
            <a:endParaRPr lang="en-US" sz="2400" dirty="0">
              <a:latin typeface="Consolas" panose="020B0609020204030204" pitchFamily="49" charset="0"/>
            </a:endParaRPr>
          </a:p>
          <a:p>
            <a:r>
              <a:rPr lang="en-US" sz="2400" b="1" dirty="0">
                <a:latin typeface="Consolas" panose="020B0609020204030204" pitchFamily="49" charset="0"/>
              </a:rPr>
              <a:t>Windows</a:t>
            </a:r>
          </a:p>
          <a:p>
            <a:r>
              <a:rPr lang="en-US" sz="2400" dirty="0">
                <a:latin typeface="Consolas" panose="020B0609020204030204" pitchFamily="49" charset="0"/>
              </a:rPr>
              <a:t>ipconfig /all</a:t>
            </a:r>
            <a:endParaRPr lang="en-GB" sz="2400" dirty="0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5251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2A7DE-EA45-422C-A1A4-05FB42DB3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/>
              <a:t>Dynamic Host Configuration</a:t>
            </a:r>
            <a:br>
              <a:rPr lang="en-US" dirty="0"/>
            </a:br>
            <a:r>
              <a:rPr lang="en-US" dirty="0"/>
              <a:t>Protocol (DHCP)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0F78F-97D1-40D3-846B-22C5DFA971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9045DE-A9D8-4260-860F-1F5DBC38B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D8AB77-645F-4E78-BC65-EFDFED805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32</a:t>
            </a:fld>
            <a:endParaRPr lang="LID4096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CA6FDF-9CB0-4653-81DD-EDA8E7C151FD}"/>
              </a:ext>
            </a:extLst>
          </p:cNvPr>
          <p:cNvSpPr/>
          <p:nvPr/>
        </p:nvSpPr>
        <p:spPr>
          <a:xfrm>
            <a:off x="1262409" y="4202655"/>
            <a:ext cx="4188711" cy="99315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Process 6">
            <a:extLst>
              <a:ext uri="{FF2B5EF4-FFF2-40B4-BE49-F238E27FC236}">
                <a16:creationId xmlns:a16="http://schemas.microsoft.com/office/drawing/2014/main" id="{366B5D32-72B8-49D6-A770-E8453F5AC3C2}"/>
              </a:ext>
            </a:extLst>
          </p:cNvPr>
          <p:cNvSpPr/>
          <p:nvPr/>
        </p:nvSpPr>
        <p:spPr>
          <a:xfrm>
            <a:off x="5403899" y="2814790"/>
            <a:ext cx="5411665" cy="2793494"/>
          </a:xfrm>
          <a:prstGeom prst="flowChartProcess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63509FB0-C462-4CCA-87A9-D92DA427689C}"/>
              </a:ext>
            </a:extLst>
          </p:cNvPr>
          <p:cNvSpPr/>
          <p:nvPr/>
        </p:nvSpPr>
        <p:spPr>
          <a:xfrm flipH="1">
            <a:off x="4612233" y="2859242"/>
            <a:ext cx="773976" cy="1337388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Bracket 8">
            <a:extLst>
              <a:ext uri="{FF2B5EF4-FFF2-40B4-BE49-F238E27FC236}">
                <a16:creationId xmlns:a16="http://schemas.microsoft.com/office/drawing/2014/main" id="{E25984CD-589C-4387-9E9D-387CBDAE1821}"/>
              </a:ext>
            </a:extLst>
          </p:cNvPr>
          <p:cNvSpPr/>
          <p:nvPr/>
        </p:nvSpPr>
        <p:spPr>
          <a:xfrm rot="5400000">
            <a:off x="5939562" y="1020147"/>
            <a:ext cx="1936378" cy="8206298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D05C308-C791-45BB-B279-185A8CA05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0002" y="2759672"/>
            <a:ext cx="829203" cy="107170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0E330C4-BE28-420A-B6FE-F85A22B2CEC6}"/>
              </a:ext>
            </a:extLst>
          </p:cNvPr>
          <p:cNvSpPr/>
          <p:nvPr/>
        </p:nvSpPr>
        <p:spPr>
          <a:xfrm>
            <a:off x="2513249" y="5632135"/>
            <a:ext cx="582706" cy="33169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</a:t>
            </a:r>
            <a:endParaRPr lang="LID4096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DFC1D3-A602-4451-87C4-30B7D01D571E}"/>
              </a:ext>
            </a:extLst>
          </p:cNvPr>
          <p:cNvSpPr/>
          <p:nvPr/>
        </p:nvSpPr>
        <p:spPr>
          <a:xfrm>
            <a:off x="2513249" y="5232973"/>
            <a:ext cx="582706" cy="33169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  <a:endParaRPr lang="LID4096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1D602B2-D546-445A-A2E9-43BA002287AA}"/>
              </a:ext>
            </a:extLst>
          </p:cNvPr>
          <p:cNvSpPr/>
          <p:nvPr/>
        </p:nvSpPr>
        <p:spPr>
          <a:xfrm>
            <a:off x="2513249" y="4833811"/>
            <a:ext cx="582706" cy="33169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</a:t>
            </a:r>
            <a:endParaRPr lang="LID4096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9CE8E4D-6C7B-407B-9140-2A611C2BAA83}"/>
              </a:ext>
            </a:extLst>
          </p:cNvPr>
          <p:cNvSpPr/>
          <p:nvPr/>
        </p:nvSpPr>
        <p:spPr>
          <a:xfrm>
            <a:off x="2513249" y="4435394"/>
            <a:ext cx="582706" cy="33169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endParaRPr lang="LID4096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2FBB30C-22D4-4AA9-A7C7-86664844982B}"/>
              </a:ext>
            </a:extLst>
          </p:cNvPr>
          <p:cNvSpPr/>
          <p:nvPr/>
        </p:nvSpPr>
        <p:spPr>
          <a:xfrm>
            <a:off x="2513249" y="4036232"/>
            <a:ext cx="582706" cy="33169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  <a:endParaRPr lang="LID4096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021568C-DB20-4DF1-9CFB-2036A40D1C38}"/>
                  </a:ext>
                </a:extLst>
              </p:cNvPr>
              <p:cNvSpPr/>
              <p:nvPr/>
            </p:nvSpPr>
            <p:spPr>
              <a:xfrm>
                <a:off x="3166216" y="3618559"/>
                <a:ext cx="999099" cy="331694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𝑀</m:t>
                      </m:r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021568C-DB20-4DF1-9CFB-2036A40D1C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6216" y="3618559"/>
                <a:ext cx="999099" cy="3316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423F96C-C1DC-4965-AF26-49A1E3172828}"/>
              </a:ext>
            </a:extLst>
          </p:cNvPr>
          <p:cNvCxnSpPr>
            <a:stCxn id="16" idx="2"/>
          </p:cNvCxnSpPr>
          <p:nvPr/>
        </p:nvCxnSpPr>
        <p:spPr>
          <a:xfrm flipH="1">
            <a:off x="3657711" y="3950254"/>
            <a:ext cx="8054" cy="184772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5E7F88C-00CD-4872-866B-8969B355C9D6}"/>
                  </a:ext>
                </a:extLst>
              </p:cNvPr>
              <p:cNvSpPr/>
              <p:nvPr/>
            </p:nvSpPr>
            <p:spPr>
              <a:xfrm>
                <a:off x="3157250" y="4833811"/>
                <a:ext cx="491496" cy="331694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5E7F88C-00CD-4872-866B-8969B355C9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7250" y="4833811"/>
                <a:ext cx="491496" cy="33169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6464628-8F1E-443D-9795-01400005CE18}"/>
                  </a:ext>
                </a:extLst>
              </p:cNvPr>
              <p:cNvSpPr/>
              <p:nvPr/>
            </p:nvSpPr>
            <p:spPr>
              <a:xfrm>
                <a:off x="3664853" y="4833811"/>
                <a:ext cx="491496" cy="331694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6464628-8F1E-443D-9795-01400005CE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4853" y="4833811"/>
                <a:ext cx="491496" cy="33169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8CEF7C6-B658-447D-8EC1-07E64DCC087D}"/>
                  </a:ext>
                </a:extLst>
              </p:cNvPr>
              <p:cNvSpPr txBox="1"/>
              <p:nvPr/>
            </p:nvSpPr>
            <p:spPr>
              <a:xfrm>
                <a:off x="4128557" y="4668519"/>
                <a:ext cx="5627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/>
                  <a:t>?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8CEF7C6-B658-447D-8EC1-07E64DCC08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8557" y="4668519"/>
                <a:ext cx="562708" cy="369332"/>
              </a:xfrm>
              <a:prstGeom prst="rect">
                <a:avLst/>
              </a:prstGeom>
              <a:blipFill>
                <a:blip r:embed="rId7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6C373A3-C720-450E-B708-7FA3B05D0EA2}"/>
              </a:ext>
            </a:extLst>
          </p:cNvPr>
          <p:cNvCxnSpPr>
            <a:cxnSpLocks/>
            <a:stCxn id="25" idx="3"/>
          </p:cNvCxnSpPr>
          <p:nvPr/>
        </p:nvCxnSpPr>
        <p:spPr>
          <a:xfrm>
            <a:off x="8107314" y="4817393"/>
            <a:ext cx="69790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ight Brace 26">
            <a:extLst>
              <a:ext uri="{FF2B5EF4-FFF2-40B4-BE49-F238E27FC236}">
                <a16:creationId xmlns:a16="http://schemas.microsoft.com/office/drawing/2014/main" id="{9A994A57-0AAA-421F-92CB-D065065DDE31}"/>
              </a:ext>
            </a:extLst>
          </p:cNvPr>
          <p:cNvSpPr/>
          <p:nvPr/>
        </p:nvSpPr>
        <p:spPr>
          <a:xfrm rot="16200000">
            <a:off x="7163243" y="3549946"/>
            <a:ext cx="268063" cy="1828800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FE35008-CD18-4EEF-BF30-573717E3AC4C}"/>
              </a:ext>
            </a:extLst>
          </p:cNvPr>
          <p:cNvSpPr txBox="1"/>
          <p:nvPr/>
        </p:nvSpPr>
        <p:spPr>
          <a:xfrm>
            <a:off x="6149022" y="3031007"/>
            <a:ext cx="22965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DHCP packet. A machine without an IP address requests to get one assigned.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966F584-7792-4BBC-B958-4C9549977E1D}"/>
                  </a:ext>
                </a:extLst>
              </p:cNvPr>
              <p:cNvSpPr/>
              <p:nvPr/>
            </p:nvSpPr>
            <p:spPr>
              <a:xfrm>
                <a:off x="8347703" y="5028803"/>
                <a:ext cx="491496" cy="331694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966F584-7792-4BBC-B958-4C9549977E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7703" y="5028803"/>
                <a:ext cx="491496" cy="33169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830BA99-D104-4650-9A0D-C9F68658F763}"/>
              </a:ext>
            </a:extLst>
          </p:cNvPr>
          <p:cNvCxnSpPr>
            <a:cxnSpLocks/>
            <a:stCxn id="30" idx="1"/>
          </p:cNvCxnSpPr>
          <p:nvPr/>
        </p:nvCxnSpPr>
        <p:spPr>
          <a:xfrm flipH="1">
            <a:off x="6245470" y="5194651"/>
            <a:ext cx="854684" cy="602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FBCE13FC-87FC-48FF-999C-FF190E20F915}"/>
              </a:ext>
            </a:extLst>
          </p:cNvPr>
          <p:cNvSpPr txBox="1"/>
          <p:nvPr/>
        </p:nvSpPr>
        <p:spPr>
          <a:xfrm>
            <a:off x="8805217" y="3721215"/>
            <a:ext cx="19467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Somewhere, a DHCP server received the request and offers an available address.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61BAE24-2CB0-483A-8604-F73BB4C33353}"/>
              </a:ext>
            </a:extLst>
          </p:cNvPr>
          <p:cNvSpPr/>
          <p:nvPr/>
        </p:nvSpPr>
        <p:spPr>
          <a:xfrm>
            <a:off x="5916717" y="972387"/>
            <a:ext cx="4563025" cy="7308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 fontScale="85000" lnSpcReduction="20000"/>
          </a:bodyPr>
          <a:lstStyle/>
          <a:p>
            <a:pPr algn="ctr"/>
            <a:r>
              <a:rPr lang="en-US" sz="2800" dirty="0"/>
              <a:t>MAC addresses are built into NICs. But network addresses are not.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1FA3F17-CBC8-432A-B920-4F78800487A0}"/>
              </a:ext>
            </a:extLst>
          </p:cNvPr>
          <p:cNvSpPr/>
          <p:nvPr/>
        </p:nvSpPr>
        <p:spPr>
          <a:xfrm>
            <a:off x="3290280" y="2888114"/>
            <a:ext cx="2302936" cy="64496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>
            <a:normAutofit fontScale="40000" lnSpcReduction="20000"/>
          </a:bodyPr>
          <a:lstStyle/>
          <a:p>
            <a:pPr algn="ctr"/>
            <a:r>
              <a:rPr lang="en-US" sz="4800" dirty="0"/>
              <a:t>Wait, what is my IP address?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77B6BB5-4B45-41F6-93D1-4210009DA0E9}"/>
              </a:ext>
            </a:extLst>
          </p:cNvPr>
          <p:cNvSpPr/>
          <p:nvPr/>
        </p:nvSpPr>
        <p:spPr>
          <a:xfrm>
            <a:off x="6506242" y="4651546"/>
            <a:ext cx="1601073" cy="33169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DHCP discover</a:t>
            </a:r>
            <a:endParaRPr lang="LID4096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4778C25-7E7E-48F1-B605-E5A197D9CE3E}"/>
              </a:ext>
            </a:extLst>
          </p:cNvPr>
          <p:cNvSpPr/>
          <p:nvPr/>
        </p:nvSpPr>
        <p:spPr>
          <a:xfrm>
            <a:off x="7100154" y="5028803"/>
            <a:ext cx="1237884" cy="33169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DHCP offer</a:t>
            </a:r>
            <a:endParaRPr lang="LID4096" dirty="0"/>
          </a:p>
        </p:txBody>
      </p:sp>
      <p:sp>
        <p:nvSpPr>
          <p:cNvPr id="43" name="Right Triangle 42">
            <a:extLst>
              <a:ext uri="{FF2B5EF4-FFF2-40B4-BE49-F238E27FC236}">
                <a16:creationId xmlns:a16="http://schemas.microsoft.com/office/drawing/2014/main" id="{FA13040F-B7BC-4617-B28C-AB61AA42DBA8}"/>
              </a:ext>
            </a:extLst>
          </p:cNvPr>
          <p:cNvSpPr/>
          <p:nvPr/>
        </p:nvSpPr>
        <p:spPr>
          <a:xfrm flipH="1" flipV="1">
            <a:off x="4629922" y="5172786"/>
            <a:ext cx="773976" cy="429472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6E3A3F4-9E4C-4E9A-9658-80D8B3106427}"/>
              </a:ext>
            </a:extLst>
          </p:cNvPr>
          <p:cNvSpPr/>
          <p:nvPr/>
        </p:nvSpPr>
        <p:spPr>
          <a:xfrm>
            <a:off x="3863799" y="6198429"/>
            <a:ext cx="4105835" cy="5748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>
            <a:normAutofit fontScale="62500" lnSpcReduction="20000"/>
          </a:bodyPr>
          <a:lstStyle/>
          <a:p>
            <a:pPr algn="ctr"/>
            <a:r>
              <a:rPr lang="en-US" sz="2800" dirty="0"/>
              <a:t>Q: How to send DHCP offer back to machine without an address?</a:t>
            </a:r>
            <a:endParaRPr lang="LID4096" sz="2800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25F1221-7D17-43E1-BEF3-021C0755A54C}"/>
              </a:ext>
            </a:extLst>
          </p:cNvPr>
          <p:cNvSpPr/>
          <p:nvPr/>
        </p:nvSpPr>
        <p:spPr>
          <a:xfrm>
            <a:off x="5916716" y="1755775"/>
            <a:ext cx="4563025" cy="97365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 fontScale="77500" lnSpcReduction="20000"/>
          </a:bodyPr>
          <a:lstStyle/>
          <a:p>
            <a:pPr algn="ctr"/>
            <a:r>
              <a:rPr lang="en-US" sz="2800" dirty="0"/>
              <a:t>Used to configure other settings such as: </a:t>
            </a:r>
            <a:r>
              <a:rPr lang="en-US" sz="2800" b="1" i="1" dirty="0"/>
              <a:t>DNS name servers</a:t>
            </a:r>
            <a:r>
              <a:rPr lang="en-US" sz="2800" dirty="0"/>
              <a:t>, addresses of default gateway, time servers, etc.</a:t>
            </a:r>
          </a:p>
        </p:txBody>
      </p:sp>
    </p:spTree>
    <p:extLst>
      <p:ext uri="{BB962C8B-B14F-4D97-AF65-F5344CB8AC3E}">
        <p14:creationId xmlns:p14="http://schemas.microsoft.com/office/powerpoint/2010/main" val="26372887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EE93C-C4E2-4AF3-8556-DFF2F565E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Recursive and iterative queries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FA3907-85A6-4BAD-B00F-650FEF7E4D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825625"/>
            <a:ext cx="7886700" cy="4351338"/>
          </a:xfrm>
        </p:spPr>
        <p:txBody>
          <a:bodyPr/>
          <a:lstStyle/>
          <a:p>
            <a:endParaRPr lang="en-GB" b="1" i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0731F6-AD45-424F-9A89-9380E1058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29F920-A319-4043-BBC3-E4F296245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33</a:t>
            </a:fld>
            <a:endParaRPr lang="LID4096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FB97A73-6848-4C6B-995B-4D7EF182A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1685" y="1609533"/>
            <a:ext cx="829203" cy="1071706"/>
          </a:xfrm>
          <a:prstGeom prst="rect">
            <a:avLst/>
          </a:prstGeom>
        </p:spPr>
      </p:pic>
      <p:grpSp>
        <p:nvGrpSpPr>
          <p:cNvPr id="74" name="Group 73">
            <a:extLst>
              <a:ext uri="{FF2B5EF4-FFF2-40B4-BE49-F238E27FC236}">
                <a16:creationId xmlns:a16="http://schemas.microsoft.com/office/drawing/2014/main" id="{1B627C54-D14F-40B7-AD69-0000A6668356}"/>
              </a:ext>
            </a:extLst>
          </p:cNvPr>
          <p:cNvGrpSpPr/>
          <p:nvPr/>
        </p:nvGrpSpPr>
        <p:grpSpPr>
          <a:xfrm>
            <a:off x="1524001" y="1398236"/>
            <a:ext cx="4325367" cy="2333456"/>
            <a:chOff x="-158294" y="1439800"/>
            <a:chExt cx="5172032" cy="279021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5CD74B3-A019-4600-BCF8-8CAA5A1943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61611" y="3158310"/>
              <a:ext cx="829203" cy="107170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6E85A01-7984-44AF-B617-8002DA1DF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7800" y="1439800"/>
              <a:ext cx="976824" cy="976824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00F0DFF-7A29-4ACB-99E6-97DC3674366B}"/>
                </a:ext>
              </a:extLst>
            </p:cNvPr>
            <p:cNvCxnSpPr>
              <a:cxnSpLocks/>
            </p:cNvCxnSpPr>
            <p:nvPr/>
          </p:nvCxnSpPr>
          <p:spPr>
            <a:xfrm>
              <a:off x="1852453" y="2416624"/>
              <a:ext cx="1" cy="741686"/>
            </a:xfrm>
            <a:prstGeom prst="line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4F2C459-E850-4A4A-BB5B-83189B770D1A}"/>
                </a:ext>
              </a:extLst>
            </p:cNvPr>
            <p:cNvSpPr txBox="1"/>
            <p:nvPr/>
          </p:nvSpPr>
          <p:spPr>
            <a:xfrm>
              <a:off x="-158294" y="2313402"/>
              <a:ext cx="2034068" cy="923330"/>
            </a:xfrm>
            <a:prstGeom prst="rect">
              <a:avLst/>
            </a:prstGeom>
            <a:noFill/>
          </p:spPr>
          <p:txBody>
            <a:bodyPr wrap="square" rtlCol="0">
              <a:normAutofit fontScale="92500" lnSpcReduction="20000"/>
            </a:bodyPr>
            <a:lstStyle/>
            <a:p>
              <a:pPr algn="ctr"/>
              <a:r>
                <a:rPr lang="en-US" dirty="0"/>
                <a:t>Alice types ‘rooster.vu.nl’ in her browser.</a:t>
              </a:r>
              <a:endParaRPr lang="en-GB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2F5A4F1-5AA6-4883-BBC8-C49FB8B073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49321" y="3153081"/>
              <a:ext cx="829203" cy="1071706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56A06FF-4A97-41C8-B034-35957AB41AC9}"/>
                </a:ext>
              </a:extLst>
            </p:cNvPr>
            <p:cNvCxnSpPr>
              <a:cxnSpLocks/>
            </p:cNvCxnSpPr>
            <p:nvPr/>
          </p:nvCxnSpPr>
          <p:spPr>
            <a:xfrm>
              <a:off x="2490814" y="3555017"/>
              <a:ext cx="1158507" cy="0"/>
            </a:xfrm>
            <a:prstGeom prst="line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A256F75-AAFF-4336-B0AE-239E573614A5}"/>
                </a:ext>
              </a:extLst>
            </p:cNvPr>
            <p:cNvSpPr txBox="1"/>
            <p:nvPr/>
          </p:nvSpPr>
          <p:spPr>
            <a:xfrm>
              <a:off x="1902307" y="3134601"/>
              <a:ext cx="2401967" cy="369332"/>
            </a:xfrm>
            <a:prstGeom prst="rect">
              <a:avLst/>
            </a:prstGeom>
            <a:noFill/>
          </p:spPr>
          <p:txBody>
            <a:bodyPr wrap="square" rtlCol="0">
              <a:normAutofit fontScale="92500" lnSpcReduction="20000"/>
            </a:bodyPr>
            <a:lstStyle/>
            <a:p>
              <a:pPr algn="ctr"/>
              <a:r>
                <a:rPr lang="en-US" dirty="0">
                  <a:latin typeface="Consolas" panose="020B0609020204030204" pitchFamily="49" charset="0"/>
                </a:rPr>
                <a:t>Query</a:t>
              </a:r>
              <a:endParaRPr lang="en-GB" dirty="0">
                <a:latin typeface="Consolas" panose="020B0609020204030204" pitchFamily="49" charset="0"/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F3E791F-AB68-4EAE-9D35-DACA775D13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90814" y="3866974"/>
              <a:ext cx="1158507" cy="1"/>
            </a:xfrm>
            <a:prstGeom prst="line">
              <a:avLst/>
            </a:prstGeom>
            <a:ln w="57150">
              <a:headEnd type="triangl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B5A533D-3249-44AD-9AF8-D49D5E275BE9}"/>
                </a:ext>
              </a:extLst>
            </p:cNvPr>
            <p:cNvCxnSpPr>
              <a:cxnSpLocks/>
            </p:cNvCxnSpPr>
            <p:nvPr/>
          </p:nvCxnSpPr>
          <p:spPr>
            <a:xfrm>
              <a:off x="2304675" y="2416624"/>
              <a:ext cx="1" cy="741686"/>
            </a:xfrm>
            <a:prstGeom prst="line">
              <a:avLst/>
            </a:prstGeom>
            <a:ln w="57150">
              <a:headEnd type="triangl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0E14ADB-8AD6-4C3C-AA1D-D9305F372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55956" y="2477755"/>
              <a:ext cx="493483" cy="50164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F54DBA3-8ED4-4A9B-B7C9-FE97773F4710}"/>
                </a:ext>
              </a:extLst>
            </p:cNvPr>
            <p:cNvSpPr txBox="1"/>
            <p:nvPr/>
          </p:nvSpPr>
          <p:spPr>
            <a:xfrm>
              <a:off x="3201137" y="2552632"/>
              <a:ext cx="1812601" cy="646331"/>
            </a:xfrm>
            <a:prstGeom prst="rect">
              <a:avLst/>
            </a:prstGeom>
            <a:noFill/>
          </p:spPr>
          <p:txBody>
            <a:bodyPr wrap="square" rtlCol="0">
              <a:normAutofit fontScale="92500" lnSpcReduction="20000"/>
            </a:bodyPr>
            <a:lstStyle/>
            <a:p>
              <a:pPr algn="ctr"/>
              <a:r>
                <a:rPr lang="en-US" dirty="0"/>
                <a:t>Local name server</a:t>
              </a:r>
              <a:endParaRPr lang="en-GB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A35EBB2-B151-4F05-AF85-B00CAB396314}"/>
                </a:ext>
              </a:extLst>
            </p:cNvPr>
            <p:cNvSpPr txBox="1"/>
            <p:nvPr/>
          </p:nvSpPr>
          <p:spPr>
            <a:xfrm>
              <a:off x="669669" y="1725606"/>
              <a:ext cx="976824" cy="441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Alice</a:t>
              </a:r>
              <a:endParaRPr lang="en-GB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F19FCB5-3B4C-4667-9CD6-D6835F3FD758}"/>
                </a:ext>
              </a:extLst>
            </p:cNvPr>
            <p:cNvSpPr txBox="1"/>
            <p:nvPr/>
          </p:nvSpPr>
          <p:spPr>
            <a:xfrm>
              <a:off x="477919" y="3370997"/>
              <a:ext cx="1222457" cy="646331"/>
            </a:xfrm>
            <a:prstGeom prst="rect">
              <a:avLst/>
            </a:prstGeom>
            <a:noFill/>
          </p:spPr>
          <p:txBody>
            <a:bodyPr wrap="square" rtlCol="0">
              <a:normAutofit fontScale="92500" lnSpcReduction="20000"/>
            </a:bodyPr>
            <a:lstStyle/>
            <a:p>
              <a:pPr algn="ctr"/>
              <a:r>
                <a:rPr lang="en-US" dirty="0"/>
                <a:t>Alice’s machine</a:t>
              </a:r>
              <a:endParaRPr lang="en-GB" dirty="0"/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5ACD6D21-A551-4D51-8138-C97D3DA69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1684" y="4902282"/>
            <a:ext cx="829203" cy="107170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65FF22B-DD81-4BEF-8E89-F95FF5026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6827" y="4902282"/>
            <a:ext cx="829203" cy="1071706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A19D9C8-2810-4CD2-B22C-980D96E2A5A6}"/>
              </a:ext>
            </a:extLst>
          </p:cNvPr>
          <p:cNvCxnSpPr>
            <a:cxnSpLocks/>
          </p:cNvCxnSpPr>
          <p:nvPr/>
        </p:nvCxnSpPr>
        <p:spPr>
          <a:xfrm flipV="1">
            <a:off x="5401768" y="2117040"/>
            <a:ext cx="3439916" cy="893967"/>
          </a:xfrm>
          <a:prstGeom prst="line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5635578-FE0D-4AA4-8FDF-CF6EBA5A7459}"/>
              </a:ext>
            </a:extLst>
          </p:cNvPr>
          <p:cNvCxnSpPr>
            <a:cxnSpLocks/>
          </p:cNvCxnSpPr>
          <p:nvPr/>
        </p:nvCxnSpPr>
        <p:spPr>
          <a:xfrm flipV="1">
            <a:off x="5401768" y="2291238"/>
            <a:ext cx="3439916" cy="854705"/>
          </a:xfrm>
          <a:prstGeom prst="line">
            <a:avLst/>
          </a:prstGeom>
          <a:ln w="57150"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28DFDC4-355B-4318-937C-137292ABE824}"/>
              </a:ext>
            </a:extLst>
          </p:cNvPr>
          <p:cNvCxnSpPr>
            <a:cxnSpLocks/>
          </p:cNvCxnSpPr>
          <p:nvPr/>
        </p:nvCxnSpPr>
        <p:spPr>
          <a:xfrm>
            <a:off x="5257077" y="3688536"/>
            <a:ext cx="0" cy="1259047"/>
          </a:xfrm>
          <a:prstGeom prst="line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FA15958-C498-4A13-90DF-48CF84E59723}"/>
              </a:ext>
            </a:extLst>
          </p:cNvPr>
          <p:cNvCxnSpPr>
            <a:cxnSpLocks/>
          </p:cNvCxnSpPr>
          <p:nvPr/>
        </p:nvCxnSpPr>
        <p:spPr>
          <a:xfrm>
            <a:off x="4859168" y="3673616"/>
            <a:ext cx="0" cy="1273967"/>
          </a:xfrm>
          <a:prstGeom prst="line">
            <a:avLst/>
          </a:prstGeom>
          <a:ln w="57150"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139EA77-3546-4E3A-95DF-758ABDDC318B}"/>
              </a:ext>
            </a:extLst>
          </p:cNvPr>
          <p:cNvCxnSpPr>
            <a:cxnSpLocks/>
          </p:cNvCxnSpPr>
          <p:nvPr/>
        </p:nvCxnSpPr>
        <p:spPr>
          <a:xfrm>
            <a:off x="5401769" y="3248630"/>
            <a:ext cx="3439915" cy="1738004"/>
          </a:xfrm>
          <a:prstGeom prst="line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C6C7A69-9C63-4AE2-9F26-1ED1E43CCC82}"/>
              </a:ext>
            </a:extLst>
          </p:cNvPr>
          <p:cNvCxnSpPr>
            <a:cxnSpLocks/>
          </p:cNvCxnSpPr>
          <p:nvPr/>
        </p:nvCxnSpPr>
        <p:spPr>
          <a:xfrm>
            <a:off x="5401769" y="3428081"/>
            <a:ext cx="3439915" cy="1772563"/>
          </a:xfrm>
          <a:prstGeom prst="line">
            <a:avLst/>
          </a:prstGeom>
          <a:ln w="57150"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D865370E-8DF7-44A9-9806-A1012B17D7CA}"/>
              </a:ext>
            </a:extLst>
          </p:cNvPr>
          <p:cNvSpPr txBox="1"/>
          <p:nvPr/>
        </p:nvSpPr>
        <p:spPr>
          <a:xfrm>
            <a:off x="5695574" y="1770241"/>
            <a:ext cx="2401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nsolas" panose="020B0609020204030204" pitchFamily="49" charset="0"/>
              </a:rPr>
              <a:t>Where is rooster.vu.nl?</a:t>
            </a:r>
            <a:endParaRPr lang="en-GB" dirty="0">
              <a:latin typeface="Consolas" panose="020B0609020204030204" pitchFamily="49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B629E45-4FC4-4156-ACE0-A6FC6E1C4DC5}"/>
              </a:ext>
            </a:extLst>
          </p:cNvPr>
          <p:cNvSpPr txBox="1"/>
          <p:nvPr/>
        </p:nvSpPr>
        <p:spPr>
          <a:xfrm>
            <a:off x="6852013" y="2699561"/>
            <a:ext cx="2241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nsolas" panose="020B0609020204030204" pitchFamily="49" charset="0"/>
              </a:rPr>
              <a:t>.</a:t>
            </a:r>
            <a:r>
              <a:rPr lang="en-US" dirty="0" err="1">
                <a:latin typeface="Consolas" panose="020B0609020204030204" pitchFamily="49" charset="0"/>
              </a:rPr>
              <a:t>nl</a:t>
            </a:r>
            <a:r>
              <a:rPr lang="en-US" dirty="0">
                <a:latin typeface="Consolas" panose="020B0609020204030204" pitchFamily="49" charset="0"/>
              </a:rPr>
              <a:t>. name server -&gt; </a:t>
            </a:r>
            <a:r>
              <a:rPr lang="en-US" dirty="0" err="1">
                <a:latin typeface="Consolas" panose="020B0609020204030204" pitchFamily="49" charset="0"/>
              </a:rPr>
              <a:t>a.b.c.d</a:t>
            </a:r>
            <a:endParaRPr lang="en-GB" dirty="0">
              <a:latin typeface="Consolas" panose="020B0609020204030204" pitchFamily="49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A82C3BC-EB1C-44F5-8B5C-03FF07632DFD}"/>
              </a:ext>
            </a:extLst>
          </p:cNvPr>
          <p:cNvSpPr txBox="1"/>
          <p:nvPr/>
        </p:nvSpPr>
        <p:spPr>
          <a:xfrm>
            <a:off x="8259564" y="1279766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Root name server</a:t>
            </a:r>
            <a:endParaRPr lang="en-GB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91A59F5-4712-4182-8D67-76DF889A6359}"/>
              </a:ext>
            </a:extLst>
          </p:cNvPr>
          <p:cNvSpPr txBox="1"/>
          <p:nvPr/>
        </p:nvSpPr>
        <p:spPr>
          <a:xfrm>
            <a:off x="8258337" y="4538713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NL name server</a:t>
            </a:r>
            <a:endParaRPr lang="en-GB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8603CDF-A9BD-460A-9910-CAD8C83C242E}"/>
              </a:ext>
            </a:extLst>
          </p:cNvPr>
          <p:cNvSpPr txBox="1"/>
          <p:nvPr/>
        </p:nvSpPr>
        <p:spPr>
          <a:xfrm>
            <a:off x="4087756" y="5947485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VU name server</a:t>
            </a:r>
            <a:endParaRPr lang="en-GB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F71BA87-47E6-4B03-8401-F7C326A27D49}"/>
              </a:ext>
            </a:extLst>
          </p:cNvPr>
          <p:cNvSpPr txBox="1"/>
          <p:nvPr/>
        </p:nvSpPr>
        <p:spPr>
          <a:xfrm>
            <a:off x="7161523" y="3680605"/>
            <a:ext cx="2401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nsolas" panose="020B0609020204030204" pitchFamily="49" charset="0"/>
              </a:rPr>
              <a:t>Where is rooster.vu.nl?</a:t>
            </a:r>
            <a:endParaRPr lang="en-GB" dirty="0">
              <a:latin typeface="Consolas" panose="020B0609020204030204" pitchFamily="49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E1C5CD8-70C1-4977-B43E-80EFDAF2DB77}"/>
              </a:ext>
            </a:extLst>
          </p:cNvPr>
          <p:cNvSpPr txBox="1"/>
          <p:nvPr/>
        </p:nvSpPr>
        <p:spPr>
          <a:xfrm>
            <a:off x="6273632" y="4742921"/>
            <a:ext cx="3015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</a:rPr>
              <a:t>vu.nl. name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</a:rPr>
              <a:t>server -&gt; </a:t>
            </a:r>
            <a:r>
              <a:rPr lang="en-US" dirty="0" err="1">
                <a:latin typeface="Consolas" panose="020B0609020204030204" pitchFamily="49" charset="0"/>
              </a:rPr>
              <a:t>e.f.g.h</a:t>
            </a:r>
            <a:endParaRPr lang="en-GB" dirty="0">
              <a:latin typeface="Consolas" panose="020B0609020204030204" pitchFamily="49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E949C64-FE0B-4906-A3F8-8145906EBC96}"/>
              </a:ext>
            </a:extLst>
          </p:cNvPr>
          <p:cNvSpPr txBox="1"/>
          <p:nvPr/>
        </p:nvSpPr>
        <p:spPr>
          <a:xfrm>
            <a:off x="5322579" y="4106458"/>
            <a:ext cx="2401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</a:rPr>
              <a:t>Where is rooster.vu.nl?</a:t>
            </a:r>
            <a:endParaRPr lang="en-GB" dirty="0">
              <a:latin typeface="Consolas" panose="020B0609020204030204" pitchFamily="49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DA268EE-71A4-49FE-8276-68A94FF3938A}"/>
              </a:ext>
            </a:extLst>
          </p:cNvPr>
          <p:cNvSpPr txBox="1"/>
          <p:nvPr/>
        </p:nvSpPr>
        <p:spPr>
          <a:xfrm>
            <a:off x="2386820" y="4017525"/>
            <a:ext cx="2401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Consolas" panose="020B0609020204030204" pitchFamily="49" charset="0"/>
              </a:rPr>
              <a:t>rooster.vu.nl is at</a:t>
            </a:r>
            <a:r>
              <a:rPr lang="en-GB" dirty="0">
                <a:latin typeface="Consolas" panose="020B0609020204030204" pitchFamily="49" charset="0"/>
              </a:rPr>
              <a:t> </a:t>
            </a:r>
            <a:r>
              <a:rPr lang="en-GB" dirty="0" err="1">
                <a:latin typeface="Consolas" panose="020B0609020204030204" pitchFamily="49" charset="0"/>
              </a:rPr>
              <a:t>i.j.k.l</a:t>
            </a:r>
            <a:endParaRPr lang="en-US" dirty="0">
              <a:latin typeface="Consolas" panose="020B0609020204030204" pitchFamily="49" charset="0"/>
            </a:endParaRPr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46BB33F4-9825-4C24-9E57-E5EFCEB79EA6}"/>
              </a:ext>
            </a:extLst>
          </p:cNvPr>
          <p:cNvCxnSpPr>
            <a:cxnSpLocks/>
            <a:endCxn id="24" idx="0"/>
          </p:cNvCxnSpPr>
          <p:nvPr/>
        </p:nvCxnSpPr>
        <p:spPr>
          <a:xfrm>
            <a:off x="5091429" y="1579717"/>
            <a:ext cx="0" cy="749181"/>
          </a:xfrm>
          <a:prstGeom prst="straightConnector1">
            <a:avLst/>
          </a:prstGeom>
          <a:ln w="57150">
            <a:prstDash val="sys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3" name="Rectangle 82">
            <a:extLst>
              <a:ext uri="{FF2B5EF4-FFF2-40B4-BE49-F238E27FC236}">
                <a16:creationId xmlns:a16="http://schemas.microsoft.com/office/drawing/2014/main" id="{A0128A05-DC66-4EC0-8A31-C4F3F17FA2E9}"/>
              </a:ext>
            </a:extLst>
          </p:cNvPr>
          <p:cNvSpPr/>
          <p:nvPr/>
        </p:nvSpPr>
        <p:spPr>
          <a:xfrm>
            <a:off x="3764859" y="1391102"/>
            <a:ext cx="2659133" cy="4109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 fontScale="85000" lnSpcReduction="20000"/>
          </a:bodyPr>
          <a:lstStyle/>
          <a:p>
            <a:pPr algn="ctr"/>
            <a:r>
              <a:rPr lang="en-US" sz="2800" i="1" dirty="0"/>
              <a:t>Recursive</a:t>
            </a:r>
            <a:r>
              <a:rPr lang="en-US" sz="2800" dirty="0"/>
              <a:t> mode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891E97DD-6C6D-4BB5-AEFC-2FDEA040A439}"/>
              </a:ext>
            </a:extLst>
          </p:cNvPr>
          <p:cNvSpPr/>
          <p:nvPr/>
        </p:nvSpPr>
        <p:spPr>
          <a:xfrm>
            <a:off x="3739449" y="262438"/>
            <a:ext cx="5353757" cy="43746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 fontScale="85000" lnSpcReduction="10000"/>
          </a:bodyPr>
          <a:lstStyle/>
          <a:p>
            <a:pPr algn="ctr"/>
            <a:r>
              <a:rPr lang="en-US" sz="2800" dirty="0"/>
              <a:t>Other name servers are in </a:t>
            </a:r>
            <a:r>
              <a:rPr lang="en-US" sz="2800" i="1" dirty="0"/>
              <a:t>iterative</a:t>
            </a:r>
            <a:r>
              <a:rPr lang="en-US" sz="2800" dirty="0"/>
              <a:t> mode</a:t>
            </a:r>
          </a:p>
        </p:txBody>
      </p:sp>
    </p:spTree>
    <p:extLst>
      <p:ext uri="{BB962C8B-B14F-4D97-AF65-F5344CB8AC3E}">
        <p14:creationId xmlns:p14="http://schemas.microsoft.com/office/powerpoint/2010/main" val="3271377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65" grpId="0"/>
      <p:bldP spid="66" grpId="0"/>
      <p:bldP spid="67" grpId="0"/>
      <p:bldP spid="68" grpId="0"/>
      <p:bldP spid="69" grpId="0"/>
      <p:bldP spid="70" grpId="0"/>
      <p:bldP spid="73" grpId="0"/>
      <p:bldP spid="83" grpId="0" animBg="1"/>
      <p:bldP spid="9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D670436-FFF2-6D01-17B3-867E26CCB3B3}"/>
              </a:ext>
            </a:extLst>
          </p:cNvPr>
          <p:cNvSpPr/>
          <p:nvPr/>
        </p:nvSpPr>
        <p:spPr>
          <a:xfrm>
            <a:off x="-99237" y="0"/>
            <a:ext cx="12518065" cy="7251405"/>
          </a:xfrm>
          <a:prstGeom prst="rect">
            <a:avLst/>
          </a:prstGeom>
          <a:solidFill>
            <a:srgbClr val="0C0C0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123A3A-2B01-A9AD-4561-6F039A82D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6122EE-FDCD-0C8D-6DF8-BD2A9424C0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794DE0-5A6E-8CE2-E1CB-991DB0200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4F48F7-6154-8883-A402-E54534FC8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pPr/>
              <a:t>34</a:t>
            </a:fld>
            <a:endParaRPr lang="LID4096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07A046-8073-6C0D-00B2-A583EDAD1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176" y="715365"/>
            <a:ext cx="12192000" cy="5427270"/>
          </a:xfrm>
          <a:prstGeom prst="rect">
            <a:avLst/>
          </a:prstGeom>
          <a:solidFill>
            <a:srgbClr val="0C0C0C"/>
          </a:solidFill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8AECCC7-46AE-23F4-B516-64B4F1582140}"/>
              </a:ext>
            </a:extLst>
          </p:cNvPr>
          <p:cNvSpPr/>
          <p:nvPr/>
        </p:nvSpPr>
        <p:spPr>
          <a:xfrm>
            <a:off x="7088" y="2764465"/>
            <a:ext cx="4798828" cy="55998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099699-7798-6B14-0C8A-DF270B07A2FD}"/>
              </a:ext>
            </a:extLst>
          </p:cNvPr>
          <p:cNvSpPr/>
          <p:nvPr/>
        </p:nvSpPr>
        <p:spPr>
          <a:xfrm>
            <a:off x="0" y="3459384"/>
            <a:ext cx="12163648" cy="55998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963B70-3112-E177-DDCB-12834A49384B}"/>
              </a:ext>
            </a:extLst>
          </p:cNvPr>
          <p:cNvSpPr/>
          <p:nvPr/>
        </p:nvSpPr>
        <p:spPr>
          <a:xfrm>
            <a:off x="0" y="3948223"/>
            <a:ext cx="12163648" cy="26116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C040AE-9A9D-4D86-C2D5-9426BED3AB25}"/>
              </a:ext>
            </a:extLst>
          </p:cNvPr>
          <p:cNvSpPr/>
          <p:nvPr/>
        </p:nvSpPr>
        <p:spPr>
          <a:xfrm>
            <a:off x="0" y="4170935"/>
            <a:ext cx="12163648" cy="75261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7856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E09A2-6225-4019-9160-E3E597A40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DNS Resource Record (RR) Types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C4E84-39BF-4DAD-B035-F06B603A21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Name servers reply with </a:t>
            </a:r>
            <a:r>
              <a:rPr lang="en-US" b="1" i="1" dirty="0"/>
              <a:t>domain resource records</a:t>
            </a:r>
            <a:r>
              <a:rPr lang="en-US" dirty="0"/>
              <a:t>.</a:t>
            </a:r>
            <a:br>
              <a:rPr lang="en-GB" dirty="0"/>
            </a:br>
            <a:r>
              <a:rPr lang="en-GB" dirty="0"/>
              <a:t>A record can contain: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I</a:t>
            </a:r>
            <a:r>
              <a:rPr lang="en-GB" b="1" dirty="0"/>
              <a:t>Pv4 address </a:t>
            </a:r>
            <a:r>
              <a:rPr lang="en-GB" dirty="0"/>
              <a:t>(record type A)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I</a:t>
            </a:r>
            <a:r>
              <a:rPr lang="en-GB" b="1" dirty="0"/>
              <a:t>Pv6 address </a:t>
            </a:r>
            <a:r>
              <a:rPr lang="en-GB" dirty="0"/>
              <a:t>(record type AAAA)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</a:t>
            </a:r>
            <a:r>
              <a:rPr lang="en-GB" dirty="0" err="1"/>
              <a:t>omain</a:t>
            </a:r>
            <a:r>
              <a:rPr lang="en-GB" dirty="0"/>
              <a:t> that accepts </a:t>
            </a:r>
            <a:r>
              <a:rPr lang="en-GB" b="1" dirty="0"/>
              <a:t>email</a:t>
            </a:r>
            <a:r>
              <a:rPr lang="en-GB" dirty="0"/>
              <a:t> (record type MX)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Name server </a:t>
            </a:r>
            <a:r>
              <a:rPr lang="en-US" dirty="0"/>
              <a:t>for this domain (record type NS)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Alias</a:t>
            </a:r>
            <a:r>
              <a:rPr lang="en-US" dirty="0"/>
              <a:t> to Canonical Name (record type CNAME)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…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5556D3-A8B0-4DDD-98FE-4FCB3F365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C5AE02-823A-4B40-8FF3-FB221F09C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35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935309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3EEB8-DCD8-477F-8997-D1EA1105D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 Delivery Networks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DEC626-59AA-4BB8-BA93-E53D501660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F052F1-9B6E-4E39-A7AF-7967FF3F3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4BA377-3455-45F1-B95C-5DB38E76B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36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719944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2E61E-381E-42A8-9508-EA856EE5E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 delivery networks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F3F9CD-9D3A-498E-B5A5-680C142D7D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 type of </a:t>
            </a:r>
            <a:r>
              <a:rPr lang="en-US" b="1" i="1" dirty="0"/>
              <a:t>caching</a:t>
            </a:r>
            <a:r>
              <a:rPr lang="en-US" dirty="0"/>
              <a:t> to increase system scalability.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762CA8-8044-4F04-BCF5-354805808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F47A0A-CCEC-4C7C-9E99-BE2E6B0BE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37</a:t>
            </a:fld>
            <a:endParaRPr lang="LID4096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184C5C7-6679-4898-98B1-553677A6F566}"/>
              </a:ext>
            </a:extLst>
          </p:cNvPr>
          <p:cNvGrpSpPr/>
          <p:nvPr/>
        </p:nvGrpSpPr>
        <p:grpSpPr>
          <a:xfrm>
            <a:off x="2297952" y="2803921"/>
            <a:ext cx="1784897" cy="1531985"/>
            <a:chOff x="2361117" y="1693579"/>
            <a:chExt cx="2591628" cy="222440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3ABFF30-98FC-45B8-A577-1E05D0DF3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66657" y="2529291"/>
              <a:ext cx="1074464" cy="138869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435829F-2FEB-455A-888C-DBEA278CBE43}"/>
                </a:ext>
              </a:extLst>
            </p:cNvPr>
            <p:cNvSpPr txBox="1"/>
            <p:nvPr/>
          </p:nvSpPr>
          <p:spPr>
            <a:xfrm>
              <a:off x="2361117" y="1693579"/>
              <a:ext cx="2591628" cy="3693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600" dirty="0"/>
                <a:t>CDN node</a:t>
              </a:r>
            </a:p>
            <a:p>
              <a:pPr algn="ctr"/>
              <a:r>
                <a:rPr lang="en-US" sz="1600" dirty="0"/>
                <a:t>Europe</a:t>
              </a:r>
              <a:endParaRPr lang="en-GB" sz="1600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C7095DD-994C-4FB8-84ED-2C36162E336C}"/>
              </a:ext>
            </a:extLst>
          </p:cNvPr>
          <p:cNvGrpSpPr/>
          <p:nvPr/>
        </p:nvGrpSpPr>
        <p:grpSpPr>
          <a:xfrm>
            <a:off x="8186029" y="2899233"/>
            <a:ext cx="2024614" cy="1437613"/>
            <a:chOff x="3766657" y="1830606"/>
            <a:chExt cx="2939691" cy="208738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600C223-B7B5-4368-BC5C-D344A901F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66657" y="2529291"/>
              <a:ext cx="1074464" cy="138869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A6BBA2E-7772-42EC-9897-8FCF5D9B17CE}"/>
                </a:ext>
              </a:extLst>
            </p:cNvPr>
            <p:cNvSpPr txBox="1"/>
            <p:nvPr/>
          </p:nvSpPr>
          <p:spPr>
            <a:xfrm>
              <a:off x="4114720" y="1830606"/>
              <a:ext cx="2591628" cy="3693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600" dirty="0"/>
                <a:t>CDN node</a:t>
              </a:r>
            </a:p>
            <a:p>
              <a:pPr algn="ctr"/>
              <a:r>
                <a:rPr lang="en-US" sz="1600" dirty="0"/>
                <a:t>United States</a:t>
              </a:r>
              <a:endParaRPr lang="en-GB" sz="1600" dirty="0"/>
            </a:p>
          </p:txBody>
        </p:sp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2505F36-8D08-49E9-9DA5-0EB90FEC1674}"/>
              </a:ext>
            </a:extLst>
          </p:cNvPr>
          <p:cNvCxnSpPr>
            <a:stCxn id="6" idx="1"/>
            <a:endCxn id="10" idx="3"/>
          </p:cNvCxnSpPr>
          <p:nvPr/>
        </p:nvCxnSpPr>
        <p:spPr>
          <a:xfrm flipH="1">
            <a:off x="4005972" y="3042212"/>
            <a:ext cx="1720029" cy="815486"/>
          </a:xfrm>
          <a:prstGeom prst="straightConnector1">
            <a:avLst/>
          </a:prstGeom>
          <a:ln w="57150">
            <a:prstDash val="sys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CA7A9F3-BAA3-4037-A6AD-E56457F02011}"/>
              </a:ext>
            </a:extLst>
          </p:cNvPr>
          <p:cNvCxnSpPr>
            <a:stCxn id="6" idx="3"/>
            <a:endCxn id="13" idx="1"/>
          </p:cNvCxnSpPr>
          <p:nvPr/>
        </p:nvCxnSpPr>
        <p:spPr>
          <a:xfrm>
            <a:off x="6466001" y="3042213"/>
            <a:ext cx="1720028" cy="816425"/>
          </a:xfrm>
          <a:prstGeom prst="straightConnector1">
            <a:avLst/>
          </a:prstGeom>
          <a:ln w="57150">
            <a:prstDash val="sys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AD4A1159-D98A-4F73-A712-4A6913E7859D}"/>
              </a:ext>
            </a:extLst>
          </p:cNvPr>
          <p:cNvGrpSpPr/>
          <p:nvPr/>
        </p:nvGrpSpPr>
        <p:grpSpPr>
          <a:xfrm>
            <a:off x="5203552" y="2215950"/>
            <a:ext cx="1784897" cy="1304470"/>
            <a:chOff x="3008074" y="2023926"/>
            <a:chExt cx="2591628" cy="189406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599A37B-895E-47FA-9A3F-E62922CEC2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66657" y="2529291"/>
              <a:ext cx="1074464" cy="138869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0CFA11B-1B43-4BBD-9DB7-D5B204D966D7}"/>
                </a:ext>
              </a:extLst>
            </p:cNvPr>
            <p:cNvSpPr txBox="1"/>
            <p:nvPr/>
          </p:nvSpPr>
          <p:spPr>
            <a:xfrm>
              <a:off x="3008074" y="2023926"/>
              <a:ext cx="2591628" cy="3693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600" dirty="0"/>
                <a:t>CDN origin server</a:t>
              </a:r>
              <a:endParaRPr lang="en-GB" sz="1600" dirty="0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5F73AD0-2900-4F14-B211-BFB5361A4AC2}"/>
              </a:ext>
            </a:extLst>
          </p:cNvPr>
          <p:cNvSpPr txBox="1"/>
          <p:nvPr/>
        </p:nvSpPr>
        <p:spPr>
          <a:xfrm>
            <a:off x="3923080" y="2520036"/>
            <a:ext cx="1637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Place content on CDN nodes.</a:t>
            </a:r>
            <a:endParaRPr lang="en-GB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9F7EE85-4A1C-4109-BCFF-CD6988378C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11548" y="4684967"/>
            <a:ext cx="1218039" cy="1218039"/>
          </a:xfrm>
          <a:prstGeom prst="rect">
            <a:avLst/>
          </a:prstGeom>
        </p:spPr>
      </p:pic>
      <p:pic>
        <p:nvPicPr>
          <p:cNvPr id="21" name="Picture 20" descr="A picture containing clothing&#10;&#10;Description generated with high confidence">
            <a:extLst>
              <a:ext uri="{FF2B5EF4-FFF2-40B4-BE49-F238E27FC236}">
                <a16:creationId xmlns:a16="http://schemas.microsoft.com/office/drawing/2014/main" id="{65C3B20E-3054-4AED-A71B-D744706B5F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523" y="4684967"/>
            <a:ext cx="1218039" cy="121803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1431B90-E4CC-49A6-BAB6-A3C11372A4A5}"/>
              </a:ext>
            </a:extLst>
          </p:cNvPr>
          <p:cNvSpPr txBox="1"/>
          <p:nvPr/>
        </p:nvSpPr>
        <p:spPr>
          <a:xfrm>
            <a:off x="1926250" y="5885756"/>
            <a:ext cx="840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Alice</a:t>
            </a:r>
            <a:endParaRPr lang="LID4096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C80CA9B-7EB2-4D65-BDC6-43E9C4532673}"/>
              </a:ext>
            </a:extLst>
          </p:cNvPr>
          <p:cNvSpPr txBox="1"/>
          <p:nvPr/>
        </p:nvSpPr>
        <p:spPr>
          <a:xfrm>
            <a:off x="9318196" y="5885756"/>
            <a:ext cx="840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Bob</a:t>
            </a:r>
            <a:endParaRPr lang="LID4096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68FB95D-9709-40B2-8ADD-E12AF7BF259E}"/>
              </a:ext>
            </a:extLst>
          </p:cNvPr>
          <p:cNvCxnSpPr>
            <a:cxnSpLocks/>
            <a:stCxn id="20" idx="1"/>
            <a:endCxn id="10" idx="2"/>
          </p:cNvCxnSpPr>
          <p:nvPr/>
        </p:nvCxnSpPr>
        <p:spPr>
          <a:xfrm flipV="1">
            <a:off x="2929587" y="4335906"/>
            <a:ext cx="706385" cy="95808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0B126D8-9C97-4901-9FF6-5639F02CEE10}"/>
              </a:ext>
            </a:extLst>
          </p:cNvPr>
          <p:cNvCxnSpPr>
            <a:cxnSpLocks/>
            <a:stCxn id="21" idx="1"/>
            <a:endCxn id="13" idx="2"/>
          </p:cNvCxnSpPr>
          <p:nvPr/>
        </p:nvCxnSpPr>
        <p:spPr>
          <a:xfrm flipH="1" flipV="1">
            <a:off x="8556030" y="4336846"/>
            <a:ext cx="692492" cy="957141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15BFF49C-644F-429F-BDEF-98DE313DBE12}"/>
              </a:ext>
            </a:extLst>
          </p:cNvPr>
          <p:cNvSpPr/>
          <p:nvPr/>
        </p:nvSpPr>
        <p:spPr>
          <a:xfrm>
            <a:off x="1283370" y="1343423"/>
            <a:ext cx="9625263" cy="48220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>
            <a:normAutofit fontScale="92500" lnSpcReduction="10000"/>
          </a:bodyPr>
          <a:lstStyle/>
          <a:p>
            <a:pPr algn="ctr"/>
            <a:r>
              <a:rPr lang="en-US" sz="2800" dirty="0"/>
              <a:t>Q: How to make sure users do not all contact the same node?</a:t>
            </a:r>
          </a:p>
        </p:txBody>
      </p:sp>
    </p:spTree>
    <p:extLst>
      <p:ext uri="{BB962C8B-B14F-4D97-AF65-F5344CB8AC3E}">
        <p14:creationId xmlns:p14="http://schemas.microsoft.com/office/powerpoint/2010/main" val="92418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23" grpId="0"/>
      <p:bldP spid="2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2E61E-381E-42A8-9508-EA856EE5E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Content delivery networks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F3F9CD-9D3A-498E-B5A5-680C142D7D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 type of </a:t>
            </a:r>
            <a:r>
              <a:rPr lang="en-US" b="1" i="1" dirty="0"/>
              <a:t>caching</a:t>
            </a:r>
            <a:r>
              <a:rPr lang="en-US" dirty="0"/>
              <a:t> to increase system scalability.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762CA8-8044-4F04-BCF5-354805808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F47A0A-CCEC-4C7C-9E99-BE2E6B0BE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38</a:t>
            </a:fld>
            <a:endParaRPr lang="LID4096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2505F36-8D08-49E9-9DA5-0EB90FEC1674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4005972" y="3042212"/>
            <a:ext cx="1720029" cy="815486"/>
          </a:xfrm>
          <a:prstGeom prst="straightConnector1">
            <a:avLst/>
          </a:prstGeom>
          <a:ln w="57150">
            <a:prstDash val="sys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CA7A9F3-BAA3-4037-A6AD-E56457F02011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6466001" y="3042213"/>
            <a:ext cx="1720028" cy="816425"/>
          </a:xfrm>
          <a:prstGeom prst="straightConnector1">
            <a:avLst/>
          </a:prstGeom>
          <a:ln w="57150">
            <a:prstDash val="sys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AD4A1159-D98A-4F73-A712-4A6913E7859D}"/>
              </a:ext>
            </a:extLst>
          </p:cNvPr>
          <p:cNvGrpSpPr/>
          <p:nvPr/>
        </p:nvGrpSpPr>
        <p:grpSpPr>
          <a:xfrm>
            <a:off x="5203552" y="2215950"/>
            <a:ext cx="1784897" cy="1304470"/>
            <a:chOff x="3008074" y="2023926"/>
            <a:chExt cx="2591628" cy="189406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599A37B-895E-47FA-9A3F-E62922CEC2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66657" y="2529291"/>
              <a:ext cx="1074464" cy="138869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0CFA11B-1B43-4BBD-9DB7-D5B204D966D7}"/>
                </a:ext>
              </a:extLst>
            </p:cNvPr>
            <p:cNvSpPr txBox="1"/>
            <p:nvPr/>
          </p:nvSpPr>
          <p:spPr>
            <a:xfrm>
              <a:off x="3008074" y="2023926"/>
              <a:ext cx="2591628" cy="3693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600" dirty="0"/>
                <a:t>CDN origin server</a:t>
              </a:r>
              <a:endParaRPr lang="en-GB" sz="1600" dirty="0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5F73AD0-2900-4F14-B211-BFB5361A4AC2}"/>
              </a:ext>
            </a:extLst>
          </p:cNvPr>
          <p:cNvSpPr txBox="1"/>
          <p:nvPr/>
        </p:nvSpPr>
        <p:spPr>
          <a:xfrm>
            <a:off x="3923080" y="2520036"/>
            <a:ext cx="1637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Place content on CDN nodes.</a:t>
            </a:r>
            <a:endParaRPr lang="en-GB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9F7EE85-4A1C-4109-BCFF-CD6988378C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11548" y="4684967"/>
            <a:ext cx="1218039" cy="1218039"/>
          </a:xfrm>
          <a:prstGeom prst="rect">
            <a:avLst/>
          </a:prstGeom>
        </p:spPr>
      </p:pic>
      <p:pic>
        <p:nvPicPr>
          <p:cNvPr id="21" name="Picture 20" descr="A picture containing clothing&#10;&#10;Description generated with high confidence">
            <a:extLst>
              <a:ext uri="{FF2B5EF4-FFF2-40B4-BE49-F238E27FC236}">
                <a16:creationId xmlns:a16="http://schemas.microsoft.com/office/drawing/2014/main" id="{65C3B20E-3054-4AED-A71B-D744706B5F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523" y="4684967"/>
            <a:ext cx="1218039" cy="121803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1431B90-E4CC-49A6-BAB6-A3C11372A4A5}"/>
              </a:ext>
            </a:extLst>
          </p:cNvPr>
          <p:cNvSpPr txBox="1"/>
          <p:nvPr/>
        </p:nvSpPr>
        <p:spPr>
          <a:xfrm>
            <a:off x="1926250" y="5885756"/>
            <a:ext cx="840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Alice</a:t>
            </a:r>
            <a:endParaRPr lang="LID4096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C80CA9B-7EB2-4D65-BDC6-43E9C4532673}"/>
              </a:ext>
            </a:extLst>
          </p:cNvPr>
          <p:cNvSpPr txBox="1"/>
          <p:nvPr/>
        </p:nvSpPr>
        <p:spPr>
          <a:xfrm>
            <a:off x="9318196" y="5885756"/>
            <a:ext cx="840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Bob</a:t>
            </a:r>
            <a:endParaRPr lang="LID4096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68FB95D-9709-40B2-8ADD-E12AF7BF259E}"/>
              </a:ext>
            </a:extLst>
          </p:cNvPr>
          <p:cNvCxnSpPr>
            <a:cxnSpLocks/>
            <a:stCxn id="20" idx="1"/>
          </p:cNvCxnSpPr>
          <p:nvPr/>
        </p:nvCxnSpPr>
        <p:spPr>
          <a:xfrm flipV="1">
            <a:off x="2929586" y="5293986"/>
            <a:ext cx="2550448" cy="1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0B126D8-9C97-4901-9FF6-5639F02CEE10}"/>
              </a:ext>
            </a:extLst>
          </p:cNvPr>
          <p:cNvCxnSpPr>
            <a:cxnSpLocks/>
            <a:stCxn id="21" idx="1"/>
          </p:cNvCxnSpPr>
          <p:nvPr/>
        </p:nvCxnSpPr>
        <p:spPr>
          <a:xfrm flipH="1">
            <a:off x="6738934" y="5293986"/>
            <a:ext cx="2509589" cy="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4C00CB15-EE0B-40A9-A496-92C44FBFA4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034" y="4335906"/>
            <a:ext cx="1218040" cy="122347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7F7C5F86-291C-4CC7-BC9F-C253899D7138}"/>
              </a:ext>
            </a:extLst>
          </p:cNvPr>
          <p:cNvSpPr txBox="1"/>
          <p:nvPr/>
        </p:nvSpPr>
        <p:spPr>
          <a:xfrm>
            <a:off x="4885613" y="4482643"/>
            <a:ext cx="1784897" cy="2543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600" dirty="0"/>
              <a:t>Front end</a:t>
            </a:r>
            <a:endParaRPr lang="en-GB" sz="1600" dirty="0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A70C7EB-8995-44B4-9721-C8B90D9A68D4}"/>
              </a:ext>
            </a:extLst>
          </p:cNvPr>
          <p:cNvCxnSpPr>
            <a:cxnSpLocks/>
            <a:endCxn id="31" idx="1"/>
          </p:cNvCxnSpPr>
          <p:nvPr/>
        </p:nvCxnSpPr>
        <p:spPr>
          <a:xfrm>
            <a:off x="4005972" y="4257782"/>
            <a:ext cx="1474063" cy="689863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08B2D71-3C9C-44D7-A9A2-29510F0ECC53}"/>
              </a:ext>
            </a:extLst>
          </p:cNvPr>
          <p:cNvCxnSpPr>
            <a:cxnSpLocks/>
            <a:endCxn id="31" idx="3"/>
          </p:cNvCxnSpPr>
          <p:nvPr/>
        </p:nvCxnSpPr>
        <p:spPr>
          <a:xfrm flipH="1">
            <a:off x="6698075" y="4257782"/>
            <a:ext cx="1487955" cy="689863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F59E1CD-1078-4609-9154-15A7D07065D0}"/>
              </a:ext>
            </a:extLst>
          </p:cNvPr>
          <p:cNvGrpSpPr/>
          <p:nvPr/>
        </p:nvGrpSpPr>
        <p:grpSpPr>
          <a:xfrm>
            <a:off x="2297952" y="2803921"/>
            <a:ext cx="1784897" cy="1531985"/>
            <a:chOff x="2361117" y="1693579"/>
            <a:chExt cx="2591628" cy="2224407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5306BB10-9C2C-4D92-860E-297FC855F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66657" y="2529291"/>
              <a:ext cx="1074464" cy="1388695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37C9791-0D12-4188-A17E-94D6C92537B1}"/>
                </a:ext>
              </a:extLst>
            </p:cNvPr>
            <p:cNvSpPr txBox="1"/>
            <p:nvPr/>
          </p:nvSpPr>
          <p:spPr>
            <a:xfrm>
              <a:off x="2361117" y="1693579"/>
              <a:ext cx="2591628" cy="3693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600" dirty="0"/>
                <a:t>CDN node</a:t>
              </a:r>
            </a:p>
            <a:p>
              <a:pPr algn="ctr"/>
              <a:r>
                <a:rPr lang="en-US" sz="1600" dirty="0"/>
                <a:t>Europe</a:t>
              </a:r>
              <a:endParaRPr lang="en-GB" sz="1600" dirty="0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76B4579-47F4-4A7D-A410-8DD2A33AC502}"/>
              </a:ext>
            </a:extLst>
          </p:cNvPr>
          <p:cNvGrpSpPr/>
          <p:nvPr/>
        </p:nvGrpSpPr>
        <p:grpSpPr>
          <a:xfrm>
            <a:off x="8186029" y="2899233"/>
            <a:ext cx="2024614" cy="1437613"/>
            <a:chOff x="3766657" y="1830606"/>
            <a:chExt cx="2939691" cy="2087380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1B976315-A8EC-496C-AD0E-3742220B65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66657" y="2529291"/>
              <a:ext cx="1074464" cy="1388695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DB3BA7F-0288-4141-AE12-D092EC0400D2}"/>
                </a:ext>
              </a:extLst>
            </p:cNvPr>
            <p:cNvSpPr txBox="1"/>
            <p:nvPr/>
          </p:nvSpPr>
          <p:spPr>
            <a:xfrm>
              <a:off x="4114720" y="1830606"/>
              <a:ext cx="2591628" cy="3693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600" dirty="0"/>
                <a:t>CDN node</a:t>
              </a:r>
            </a:p>
            <a:p>
              <a:pPr algn="ctr"/>
              <a:r>
                <a:rPr lang="en-US" sz="1600" dirty="0"/>
                <a:t>United States</a:t>
              </a:r>
              <a:endParaRPr lang="en-GB" sz="1600" dirty="0"/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FEB13A5C-D4F8-48DF-AC7C-A650C0725B4C}"/>
              </a:ext>
            </a:extLst>
          </p:cNvPr>
          <p:cNvSpPr/>
          <p:nvPr/>
        </p:nvSpPr>
        <p:spPr>
          <a:xfrm>
            <a:off x="2083076" y="1343423"/>
            <a:ext cx="8217176" cy="48220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 fontScale="92500" lnSpcReduction="10000"/>
          </a:bodyPr>
          <a:lstStyle/>
          <a:p>
            <a:pPr algn="ctr"/>
            <a:r>
              <a:rPr lang="en-US" sz="2800" b="1" i="1" dirty="0"/>
              <a:t>Front end </a:t>
            </a:r>
            <a:r>
              <a:rPr lang="en-US" sz="2800" dirty="0"/>
              <a:t>forwards requests and distributes load</a:t>
            </a:r>
          </a:p>
        </p:txBody>
      </p:sp>
    </p:spTree>
    <p:extLst>
      <p:ext uri="{BB962C8B-B14F-4D97-AF65-F5344CB8AC3E}">
        <p14:creationId xmlns:p14="http://schemas.microsoft.com/office/powerpoint/2010/main" val="1382065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2E61E-381E-42A8-9508-EA856EE5E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 delivery networks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F3F9CD-9D3A-498E-B5A5-680C142D7D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 type of </a:t>
            </a:r>
            <a:r>
              <a:rPr lang="en-US" b="1" i="1" dirty="0"/>
              <a:t>caching</a:t>
            </a:r>
            <a:r>
              <a:rPr lang="en-US" dirty="0"/>
              <a:t> to increase system scalability.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762CA8-8044-4F04-BCF5-354805808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F47A0A-CCEC-4C7C-9E99-BE2E6B0BE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39</a:t>
            </a:fld>
            <a:endParaRPr lang="LID4096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184C5C7-6679-4898-98B1-553677A6F566}"/>
              </a:ext>
            </a:extLst>
          </p:cNvPr>
          <p:cNvGrpSpPr/>
          <p:nvPr/>
        </p:nvGrpSpPr>
        <p:grpSpPr>
          <a:xfrm>
            <a:off x="2297952" y="2803921"/>
            <a:ext cx="1784897" cy="1531985"/>
            <a:chOff x="2361117" y="1693579"/>
            <a:chExt cx="2591628" cy="222440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3ABFF30-98FC-45B8-A577-1E05D0DF3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66657" y="2529291"/>
              <a:ext cx="1074464" cy="138869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435829F-2FEB-455A-888C-DBEA278CBE43}"/>
                </a:ext>
              </a:extLst>
            </p:cNvPr>
            <p:cNvSpPr txBox="1"/>
            <p:nvPr/>
          </p:nvSpPr>
          <p:spPr>
            <a:xfrm>
              <a:off x="2361117" y="1693579"/>
              <a:ext cx="2591628" cy="3693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600" dirty="0"/>
                <a:t>CDN node</a:t>
              </a:r>
            </a:p>
            <a:p>
              <a:pPr algn="ctr"/>
              <a:r>
                <a:rPr lang="en-US" sz="1600" dirty="0"/>
                <a:t>Europe</a:t>
              </a:r>
              <a:endParaRPr lang="en-GB" sz="1600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C7095DD-994C-4FB8-84ED-2C36162E336C}"/>
              </a:ext>
            </a:extLst>
          </p:cNvPr>
          <p:cNvGrpSpPr/>
          <p:nvPr/>
        </p:nvGrpSpPr>
        <p:grpSpPr>
          <a:xfrm>
            <a:off x="8186029" y="2899233"/>
            <a:ext cx="2024614" cy="1437613"/>
            <a:chOff x="3766657" y="1830606"/>
            <a:chExt cx="2939691" cy="208738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600C223-B7B5-4368-BC5C-D344A901F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66657" y="2529291"/>
              <a:ext cx="1074464" cy="138869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A6BBA2E-7772-42EC-9897-8FCF5D9B17CE}"/>
                </a:ext>
              </a:extLst>
            </p:cNvPr>
            <p:cNvSpPr txBox="1"/>
            <p:nvPr/>
          </p:nvSpPr>
          <p:spPr>
            <a:xfrm>
              <a:off x="4114720" y="1830606"/>
              <a:ext cx="2591628" cy="3693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600" dirty="0"/>
                <a:t>CDN node</a:t>
              </a:r>
            </a:p>
            <a:p>
              <a:pPr algn="ctr"/>
              <a:r>
                <a:rPr lang="en-US" sz="1600" dirty="0"/>
                <a:t>United States</a:t>
              </a:r>
              <a:endParaRPr lang="en-GB" sz="1600" dirty="0"/>
            </a:p>
          </p:txBody>
        </p:sp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2505F36-8D08-49E9-9DA5-0EB90FEC1674}"/>
              </a:ext>
            </a:extLst>
          </p:cNvPr>
          <p:cNvCxnSpPr>
            <a:stCxn id="6" idx="1"/>
            <a:endCxn id="10" idx="3"/>
          </p:cNvCxnSpPr>
          <p:nvPr/>
        </p:nvCxnSpPr>
        <p:spPr>
          <a:xfrm flipH="1">
            <a:off x="4005972" y="3042212"/>
            <a:ext cx="1720029" cy="815486"/>
          </a:xfrm>
          <a:prstGeom prst="straightConnector1">
            <a:avLst/>
          </a:prstGeom>
          <a:ln w="57150">
            <a:prstDash val="sys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CA7A9F3-BAA3-4037-A6AD-E56457F02011}"/>
              </a:ext>
            </a:extLst>
          </p:cNvPr>
          <p:cNvCxnSpPr>
            <a:stCxn id="6" idx="3"/>
            <a:endCxn id="13" idx="1"/>
          </p:cNvCxnSpPr>
          <p:nvPr/>
        </p:nvCxnSpPr>
        <p:spPr>
          <a:xfrm>
            <a:off x="6466001" y="3042213"/>
            <a:ext cx="1720028" cy="816425"/>
          </a:xfrm>
          <a:prstGeom prst="straightConnector1">
            <a:avLst/>
          </a:prstGeom>
          <a:ln w="57150">
            <a:prstDash val="sys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AD4A1159-D98A-4F73-A712-4A6913E7859D}"/>
              </a:ext>
            </a:extLst>
          </p:cNvPr>
          <p:cNvGrpSpPr/>
          <p:nvPr/>
        </p:nvGrpSpPr>
        <p:grpSpPr>
          <a:xfrm>
            <a:off x="5203552" y="2215950"/>
            <a:ext cx="1784897" cy="1304470"/>
            <a:chOff x="3008074" y="2023926"/>
            <a:chExt cx="2591628" cy="189406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599A37B-895E-47FA-9A3F-E62922CEC2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66657" y="2529291"/>
              <a:ext cx="1074464" cy="138869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0CFA11B-1B43-4BBD-9DB7-D5B204D966D7}"/>
                </a:ext>
              </a:extLst>
            </p:cNvPr>
            <p:cNvSpPr txBox="1"/>
            <p:nvPr/>
          </p:nvSpPr>
          <p:spPr>
            <a:xfrm>
              <a:off x="3008074" y="2023926"/>
              <a:ext cx="2591628" cy="3693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600" dirty="0"/>
                <a:t>CDN origin server</a:t>
              </a:r>
              <a:endParaRPr lang="en-GB" sz="1600" dirty="0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5F73AD0-2900-4F14-B211-BFB5361A4AC2}"/>
              </a:ext>
            </a:extLst>
          </p:cNvPr>
          <p:cNvSpPr txBox="1"/>
          <p:nvPr/>
        </p:nvSpPr>
        <p:spPr>
          <a:xfrm>
            <a:off x="3923080" y="2520036"/>
            <a:ext cx="1637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Place content on CDN nodes.</a:t>
            </a:r>
            <a:endParaRPr lang="en-GB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9F7EE85-4A1C-4109-BCFF-CD6988378C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11548" y="4684967"/>
            <a:ext cx="1218039" cy="1218039"/>
          </a:xfrm>
          <a:prstGeom prst="rect">
            <a:avLst/>
          </a:prstGeom>
        </p:spPr>
      </p:pic>
      <p:pic>
        <p:nvPicPr>
          <p:cNvPr id="21" name="Picture 20" descr="A picture containing clothing&#10;&#10;Description generated with high confidence">
            <a:extLst>
              <a:ext uri="{FF2B5EF4-FFF2-40B4-BE49-F238E27FC236}">
                <a16:creationId xmlns:a16="http://schemas.microsoft.com/office/drawing/2014/main" id="{65C3B20E-3054-4AED-A71B-D744706B5F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523" y="4684967"/>
            <a:ext cx="1218039" cy="121803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1431B90-E4CC-49A6-BAB6-A3C11372A4A5}"/>
              </a:ext>
            </a:extLst>
          </p:cNvPr>
          <p:cNvSpPr txBox="1"/>
          <p:nvPr/>
        </p:nvSpPr>
        <p:spPr>
          <a:xfrm>
            <a:off x="1926250" y="5885756"/>
            <a:ext cx="840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Alice</a:t>
            </a:r>
            <a:endParaRPr lang="LID4096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C80CA9B-7EB2-4D65-BDC6-43E9C4532673}"/>
              </a:ext>
            </a:extLst>
          </p:cNvPr>
          <p:cNvSpPr txBox="1"/>
          <p:nvPr/>
        </p:nvSpPr>
        <p:spPr>
          <a:xfrm>
            <a:off x="9318196" y="5885756"/>
            <a:ext cx="840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Bob</a:t>
            </a:r>
            <a:endParaRPr lang="LID4096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68FB95D-9709-40B2-8ADD-E12AF7BF259E}"/>
              </a:ext>
            </a:extLst>
          </p:cNvPr>
          <p:cNvCxnSpPr>
            <a:cxnSpLocks/>
            <a:stCxn id="20" idx="1"/>
          </p:cNvCxnSpPr>
          <p:nvPr/>
        </p:nvCxnSpPr>
        <p:spPr>
          <a:xfrm>
            <a:off x="2929587" y="5293986"/>
            <a:ext cx="2789467" cy="0"/>
          </a:xfrm>
          <a:prstGeom prst="straightConnector1">
            <a:avLst/>
          </a:prstGeom>
          <a:ln w="57150"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0B126D8-9C97-4901-9FF6-5639F02CEE10}"/>
              </a:ext>
            </a:extLst>
          </p:cNvPr>
          <p:cNvCxnSpPr>
            <a:cxnSpLocks/>
            <a:endCxn id="13" idx="2"/>
          </p:cNvCxnSpPr>
          <p:nvPr/>
        </p:nvCxnSpPr>
        <p:spPr>
          <a:xfrm flipH="1" flipV="1">
            <a:off x="8556031" y="4336846"/>
            <a:ext cx="762165" cy="643375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15BFF49C-644F-429F-BDEF-98DE313DBE12}"/>
              </a:ext>
            </a:extLst>
          </p:cNvPr>
          <p:cNvSpPr/>
          <p:nvPr/>
        </p:nvSpPr>
        <p:spPr>
          <a:xfrm>
            <a:off x="2083076" y="1343423"/>
            <a:ext cx="8217176" cy="48220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 fontScale="92500" lnSpcReduction="10000"/>
          </a:bodyPr>
          <a:lstStyle/>
          <a:p>
            <a:pPr algn="ctr"/>
            <a:r>
              <a:rPr lang="en-US" sz="2800" dirty="0"/>
              <a:t>DNS can be used for load balancing!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FFAECC0-4099-4221-8617-5193BFD80BA8}"/>
              </a:ext>
            </a:extLst>
          </p:cNvPr>
          <p:cNvGrpSpPr/>
          <p:nvPr/>
        </p:nvGrpSpPr>
        <p:grpSpPr>
          <a:xfrm>
            <a:off x="5196606" y="4270581"/>
            <a:ext cx="1784897" cy="1304470"/>
            <a:chOff x="3008074" y="2023926"/>
            <a:chExt cx="2591628" cy="189406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E94BA0B-C0DA-452E-9478-3EBD8F8B3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66657" y="2529291"/>
              <a:ext cx="1074464" cy="1388695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6AADE59-7A65-4361-A262-D9FFD91B7344}"/>
                </a:ext>
              </a:extLst>
            </p:cNvPr>
            <p:cNvSpPr txBox="1"/>
            <p:nvPr/>
          </p:nvSpPr>
          <p:spPr>
            <a:xfrm>
              <a:off x="3008074" y="2023926"/>
              <a:ext cx="2591628" cy="3693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600" dirty="0"/>
                <a:t>CDN name server</a:t>
              </a:r>
              <a:endParaRPr lang="en-GB" sz="16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4E9EF33-0F78-4287-B1D7-AAAE6E26C2A1}"/>
                  </a:ext>
                </a:extLst>
              </p:cNvPr>
              <p:cNvSpPr txBox="1"/>
              <p:nvPr/>
            </p:nvSpPr>
            <p:spPr>
              <a:xfrm>
                <a:off x="3034044" y="5366143"/>
                <a:ext cx="31135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Where can I find service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dirty="0"/>
                  <a:t>?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4E9EF33-0F78-4287-B1D7-AAAE6E26C2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4044" y="5366143"/>
                <a:ext cx="3113529" cy="369332"/>
              </a:xfrm>
              <a:prstGeom prst="rect">
                <a:avLst/>
              </a:prstGeom>
              <a:blipFill>
                <a:blip r:embed="rId6"/>
                <a:stretch>
                  <a:fillRect l="-1626" t="-6667" b="-2333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5A37422-87BC-4700-B48A-617B7BEE93CA}"/>
              </a:ext>
            </a:extLst>
          </p:cNvPr>
          <p:cNvCxnSpPr>
            <a:cxnSpLocks/>
          </p:cNvCxnSpPr>
          <p:nvPr/>
        </p:nvCxnSpPr>
        <p:spPr>
          <a:xfrm>
            <a:off x="2929587" y="5019626"/>
            <a:ext cx="2789467" cy="0"/>
          </a:xfrm>
          <a:prstGeom prst="straightConnector1">
            <a:avLst/>
          </a:prstGeom>
          <a:ln w="57150"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3CAFD270-D134-41C5-B027-939B52BAB677}"/>
              </a:ext>
            </a:extLst>
          </p:cNvPr>
          <p:cNvSpPr txBox="1"/>
          <p:nvPr/>
        </p:nvSpPr>
        <p:spPr>
          <a:xfrm>
            <a:off x="2837250" y="4610888"/>
            <a:ext cx="3113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On CDN node Europe</a:t>
            </a:r>
            <a:endParaRPr lang="en-GB" dirty="0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39FC8DA-BF1A-4E46-AA40-A020F2586B9B}"/>
              </a:ext>
            </a:extLst>
          </p:cNvPr>
          <p:cNvCxnSpPr>
            <a:cxnSpLocks/>
            <a:stCxn id="33" idx="1"/>
            <a:endCxn id="10" idx="2"/>
          </p:cNvCxnSpPr>
          <p:nvPr/>
        </p:nvCxnSpPr>
        <p:spPr>
          <a:xfrm flipV="1">
            <a:off x="2837249" y="4335906"/>
            <a:ext cx="798722" cy="459649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CD851F6-B4EE-4C75-AE66-373B31D1B5D1}"/>
              </a:ext>
            </a:extLst>
          </p:cNvPr>
          <p:cNvCxnSpPr>
            <a:cxnSpLocks/>
          </p:cNvCxnSpPr>
          <p:nvPr/>
        </p:nvCxnSpPr>
        <p:spPr>
          <a:xfrm>
            <a:off x="6463929" y="5293986"/>
            <a:ext cx="2789467" cy="0"/>
          </a:xfrm>
          <a:prstGeom prst="straightConnector1">
            <a:avLst/>
          </a:prstGeom>
          <a:ln w="57150"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FCF80CE-E863-4BF0-9213-4BC23B0AABFD}"/>
                  </a:ext>
                </a:extLst>
              </p:cNvPr>
              <p:cNvSpPr txBox="1"/>
              <p:nvPr/>
            </p:nvSpPr>
            <p:spPr>
              <a:xfrm>
                <a:off x="6568386" y="5366143"/>
                <a:ext cx="31135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Where can I find service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dirty="0"/>
                  <a:t>?</a:t>
                </a: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FCF80CE-E863-4BF0-9213-4BC23B0AAB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8386" y="5366143"/>
                <a:ext cx="3113529" cy="369332"/>
              </a:xfrm>
              <a:prstGeom prst="rect">
                <a:avLst/>
              </a:prstGeom>
              <a:blipFill>
                <a:blip r:embed="rId7"/>
                <a:stretch>
                  <a:fillRect l="-1220" t="-6667" b="-2333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38A52CA6-7756-424D-8DD7-ACA39311822E}"/>
              </a:ext>
            </a:extLst>
          </p:cNvPr>
          <p:cNvCxnSpPr>
            <a:cxnSpLocks/>
          </p:cNvCxnSpPr>
          <p:nvPr/>
        </p:nvCxnSpPr>
        <p:spPr>
          <a:xfrm>
            <a:off x="6444027" y="5022133"/>
            <a:ext cx="2789467" cy="0"/>
          </a:xfrm>
          <a:prstGeom prst="straightConnector1">
            <a:avLst/>
          </a:prstGeom>
          <a:ln w="57150"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67FE54D4-73AA-487A-8D7F-DBF024D3CF67}"/>
              </a:ext>
            </a:extLst>
          </p:cNvPr>
          <p:cNvSpPr txBox="1"/>
          <p:nvPr/>
        </p:nvSpPr>
        <p:spPr>
          <a:xfrm>
            <a:off x="6351690" y="4613395"/>
            <a:ext cx="3113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On CDN node US</a:t>
            </a:r>
            <a:endParaRPr lang="en-GB" dirty="0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9F2E934-0F6F-46CE-B40C-18B144583B40}"/>
              </a:ext>
            </a:extLst>
          </p:cNvPr>
          <p:cNvGrpSpPr/>
          <p:nvPr/>
        </p:nvGrpSpPr>
        <p:grpSpPr>
          <a:xfrm>
            <a:off x="8288749" y="459334"/>
            <a:ext cx="2213793" cy="794394"/>
            <a:chOff x="5518702" y="245438"/>
            <a:chExt cx="3762315" cy="1350064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AD83D15-D568-45E8-807A-230251EEF51C}"/>
                </a:ext>
              </a:extLst>
            </p:cNvPr>
            <p:cNvSpPr/>
            <p:nvPr/>
          </p:nvSpPr>
          <p:spPr>
            <a:xfrm>
              <a:off x="5518702" y="681037"/>
              <a:ext cx="3396698" cy="91446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>
              <a:normAutofit fontScale="70000" lnSpcReduction="20000"/>
            </a:bodyPr>
            <a:lstStyle/>
            <a:p>
              <a:pPr algn="ctr"/>
              <a:r>
                <a:rPr lang="en-US" sz="2800" dirty="0"/>
                <a:t>Powered by DNS!</a:t>
              </a:r>
            </a:p>
          </p:txBody>
        </p:sp>
        <p:pic>
          <p:nvPicPr>
            <p:cNvPr id="47" name="Picture 2" descr="Image result for gear icon">
              <a:extLst>
                <a:ext uri="{FF2B5EF4-FFF2-40B4-BE49-F238E27FC236}">
                  <a16:creationId xmlns:a16="http://schemas.microsoft.com/office/drawing/2014/main" id="{8DAF83B2-6040-49CF-BC3E-1A8EFF4451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2099" y="245438"/>
              <a:ext cx="958918" cy="958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6945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7" grpId="0"/>
      <p:bldP spid="33" grpId="0"/>
      <p:bldP spid="42" grpId="0"/>
      <p:bldP spid="4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B3D3-E917-45D6-BB38-D3BCFC5CE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AIMD in TCP</a:t>
            </a:r>
            <a:br>
              <a:rPr lang="en-US" dirty="0"/>
            </a:br>
            <a:r>
              <a:rPr lang="en-US" dirty="0"/>
              <a:t>‘slow’ start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DD8908-A3A5-46AB-A7CD-AC9A2F5B0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81054E-6FA6-4E70-B22C-4206DD989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AD1529-72E7-44A8-852F-6F297278E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4</a:t>
            </a:fld>
            <a:endParaRPr lang="LID4096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A373CA-4E42-4EC7-A2AD-FC21AD42BF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8185" y="1786507"/>
            <a:ext cx="803703" cy="10387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EE5ECD-6815-4201-BCC2-2C2D461B2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8799" y="1786507"/>
            <a:ext cx="803703" cy="103874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39CBFE2-C517-47C1-9C72-BB012DDEA5A3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3100037" y="2825255"/>
            <a:ext cx="21827" cy="3369962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9F19B1C-7D05-48E2-9B07-A6C597EE2E95}"/>
              </a:ext>
            </a:extLst>
          </p:cNvPr>
          <p:cNvCxnSpPr>
            <a:cxnSpLocks/>
          </p:cNvCxnSpPr>
          <p:nvPr/>
        </p:nvCxnSpPr>
        <p:spPr>
          <a:xfrm>
            <a:off x="9010650" y="2825255"/>
            <a:ext cx="0" cy="3351708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D6AAE05-F60E-4817-B237-E5D5CF5BC039}"/>
              </a:ext>
            </a:extLst>
          </p:cNvPr>
          <p:cNvCxnSpPr/>
          <p:nvPr/>
        </p:nvCxnSpPr>
        <p:spPr>
          <a:xfrm>
            <a:off x="2279374" y="3031438"/>
            <a:ext cx="0" cy="196794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6B63C2F-9BE7-487B-A331-1CE6CF428FD3}"/>
              </a:ext>
            </a:extLst>
          </p:cNvPr>
          <p:cNvSpPr txBox="1"/>
          <p:nvPr/>
        </p:nvSpPr>
        <p:spPr>
          <a:xfrm>
            <a:off x="1305339" y="3719776"/>
            <a:ext cx="1236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time</a:t>
            </a:r>
            <a:endParaRPr lang="en-GB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E7A0C29-A2DB-49CC-876F-8AC4409DC6A6}"/>
              </a:ext>
            </a:extLst>
          </p:cNvPr>
          <p:cNvCxnSpPr>
            <a:cxnSpLocks/>
          </p:cNvCxnSpPr>
          <p:nvPr/>
        </p:nvCxnSpPr>
        <p:spPr>
          <a:xfrm>
            <a:off x="3094383" y="2981744"/>
            <a:ext cx="5908666" cy="21766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3E2FD56-F152-4F03-8D86-68BE54FC9291}"/>
              </a:ext>
            </a:extLst>
          </p:cNvPr>
          <p:cNvSpPr txBox="1"/>
          <p:nvPr/>
        </p:nvSpPr>
        <p:spPr>
          <a:xfrm>
            <a:off x="4748984" y="2518946"/>
            <a:ext cx="2694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data</a:t>
            </a:r>
            <a:endParaRPr lang="en-GB" sz="2400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43B5AF3-1481-44CD-BF55-48BC306DD97F}"/>
              </a:ext>
            </a:extLst>
          </p:cNvPr>
          <p:cNvCxnSpPr>
            <a:cxnSpLocks/>
          </p:cNvCxnSpPr>
          <p:nvPr/>
        </p:nvCxnSpPr>
        <p:spPr>
          <a:xfrm flipH="1">
            <a:off x="3126687" y="3496253"/>
            <a:ext cx="5881137" cy="297402"/>
          </a:xfrm>
          <a:prstGeom prst="straightConnector1">
            <a:avLst/>
          </a:prstGeom>
          <a:ln w="57150">
            <a:prstDash val="sys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B7CD362-66AC-4B0D-AAC9-195B71760FB2}"/>
              </a:ext>
            </a:extLst>
          </p:cNvPr>
          <p:cNvSpPr txBox="1"/>
          <p:nvPr/>
        </p:nvSpPr>
        <p:spPr>
          <a:xfrm>
            <a:off x="4640127" y="3086607"/>
            <a:ext cx="2911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ack</a:t>
            </a:r>
            <a:endParaRPr lang="en-GB" sz="24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8A1E704-85B7-4076-BE8B-B95669ADBC9F}"/>
              </a:ext>
            </a:extLst>
          </p:cNvPr>
          <p:cNvSpPr/>
          <p:nvPr/>
        </p:nvSpPr>
        <p:spPr>
          <a:xfrm>
            <a:off x="5494699" y="318355"/>
            <a:ext cx="4974502" cy="12062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 fontScale="92500" lnSpcReduction="10000"/>
          </a:bodyPr>
          <a:lstStyle/>
          <a:p>
            <a:pPr algn="ctr"/>
            <a:r>
              <a:rPr lang="en-US" sz="2800" dirty="0"/>
              <a:t>Previous algorithm used congestion window = flow control window.</a:t>
            </a:r>
          </a:p>
          <a:p>
            <a:pPr algn="ctr"/>
            <a:r>
              <a:rPr lang="en-US" sz="2800" dirty="0"/>
              <a:t>Slow start is slower in comparison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BF73A5A-02E3-4511-BD16-85690EE1DE48}"/>
              </a:ext>
            </a:extLst>
          </p:cNvPr>
          <p:cNvCxnSpPr>
            <a:cxnSpLocks/>
          </p:cNvCxnSpPr>
          <p:nvPr/>
        </p:nvCxnSpPr>
        <p:spPr>
          <a:xfrm>
            <a:off x="3097696" y="3819944"/>
            <a:ext cx="5908666" cy="21766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9ECB366-AAB6-47B2-B079-36306D2F6F45}"/>
              </a:ext>
            </a:extLst>
          </p:cNvPr>
          <p:cNvCxnSpPr>
            <a:cxnSpLocks/>
          </p:cNvCxnSpPr>
          <p:nvPr/>
        </p:nvCxnSpPr>
        <p:spPr>
          <a:xfrm>
            <a:off x="3093409" y="3810282"/>
            <a:ext cx="5909641" cy="54524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393E513-C865-4042-99A7-BC2AD9A1DDB4}"/>
              </a:ext>
            </a:extLst>
          </p:cNvPr>
          <p:cNvCxnSpPr>
            <a:cxnSpLocks/>
          </p:cNvCxnSpPr>
          <p:nvPr/>
        </p:nvCxnSpPr>
        <p:spPr>
          <a:xfrm flipH="1">
            <a:off x="3073137" y="4067790"/>
            <a:ext cx="5881137" cy="297402"/>
          </a:xfrm>
          <a:prstGeom prst="straightConnector1">
            <a:avLst/>
          </a:prstGeom>
          <a:ln w="57150">
            <a:prstDash val="sys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E6E767A-4434-4F61-972B-44CD7163407D}"/>
              </a:ext>
            </a:extLst>
          </p:cNvPr>
          <p:cNvCxnSpPr>
            <a:cxnSpLocks/>
          </p:cNvCxnSpPr>
          <p:nvPr/>
        </p:nvCxnSpPr>
        <p:spPr>
          <a:xfrm flipH="1">
            <a:off x="3093409" y="4381818"/>
            <a:ext cx="5881137" cy="297402"/>
          </a:xfrm>
          <a:prstGeom prst="straightConnector1">
            <a:avLst/>
          </a:prstGeom>
          <a:ln w="57150">
            <a:prstDash val="sys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466F872-2431-4462-956D-0FC5089B52EE}"/>
              </a:ext>
            </a:extLst>
          </p:cNvPr>
          <p:cNvCxnSpPr>
            <a:cxnSpLocks/>
          </p:cNvCxnSpPr>
          <p:nvPr/>
        </p:nvCxnSpPr>
        <p:spPr>
          <a:xfrm>
            <a:off x="3110121" y="4379875"/>
            <a:ext cx="5908666" cy="21766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2D97293-8C30-4EF2-B812-995AE30A04E5}"/>
              </a:ext>
            </a:extLst>
          </p:cNvPr>
          <p:cNvCxnSpPr>
            <a:cxnSpLocks/>
          </p:cNvCxnSpPr>
          <p:nvPr/>
        </p:nvCxnSpPr>
        <p:spPr>
          <a:xfrm>
            <a:off x="3105834" y="4370213"/>
            <a:ext cx="5909641" cy="54524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29E7B68-9C70-49EF-9BF2-D25F1C42FC55}"/>
              </a:ext>
            </a:extLst>
          </p:cNvPr>
          <p:cNvCxnSpPr>
            <a:cxnSpLocks/>
          </p:cNvCxnSpPr>
          <p:nvPr/>
        </p:nvCxnSpPr>
        <p:spPr>
          <a:xfrm>
            <a:off x="3100537" y="4707136"/>
            <a:ext cx="5900029" cy="47154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3E2F172-6EEE-468F-AB9A-640B0C621791}"/>
              </a:ext>
            </a:extLst>
          </p:cNvPr>
          <p:cNvCxnSpPr>
            <a:cxnSpLocks/>
          </p:cNvCxnSpPr>
          <p:nvPr/>
        </p:nvCxnSpPr>
        <p:spPr>
          <a:xfrm>
            <a:off x="3096248" y="4697474"/>
            <a:ext cx="5919226" cy="73507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87C8A902-E86F-473C-A464-A365A6F1075D}"/>
              </a:ext>
            </a:extLst>
          </p:cNvPr>
          <p:cNvSpPr/>
          <p:nvPr/>
        </p:nvSpPr>
        <p:spPr>
          <a:xfrm>
            <a:off x="3334990" y="5348275"/>
            <a:ext cx="3858112" cy="78451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>
            <a:normAutofit fontScale="92500" lnSpcReduction="20000"/>
          </a:bodyPr>
          <a:lstStyle/>
          <a:p>
            <a:pPr algn="ctr"/>
            <a:r>
              <a:rPr lang="en-US" sz="2800" dirty="0"/>
              <a:t>Q: What kind of growth does this cause?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12264FA-9279-8343-8524-2BEB4A03FE6C}"/>
              </a:ext>
            </a:extLst>
          </p:cNvPr>
          <p:cNvSpPr/>
          <p:nvPr/>
        </p:nvSpPr>
        <p:spPr>
          <a:xfrm>
            <a:off x="3665831" y="1857253"/>
            <a:ext cx="4860339" cy="6875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 fontScale="85000" lnSpcReduction="20000"/>
          </a:bodyPr>
          <a:lstStyle/>
          <a:p>
            <a:pPr algn="ctr"/>
            <a:r>
              <a:rPr lang="en-US" sz="2800" dirty="0"/>
              <a:t>Congestion window size grows based on acknowledgment rate</a:t>
            </a:r>
          </a:p>
        </p:txBody>
      </p:sp>
    </p:spTree>
    <p:extLst>
      <p:ext uri="{BB962C8B-B14F-4D97-AF65-F5344CB8AC3E}">
        <p14:creationId xmlns:p14="http://schemas.microsoft.com/office/powerpoint/2010/main" val="731661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8" grpId="0" animBg="1"/>
      <p:bldP spid="39" grpId="0" animBg="1"/>
      <p:bldP spid="3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F5871-6B20-4483-9727-8F8EF79E0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 delivery networks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DDD76D-74EB-4C03-85AA-825B96A81C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1D21FF-500B-4AD5-BC6F-6C002F71A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959B4E-7D5D-48EF-8C0D-89EC4F7F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40</a:t>
            </a:fld>
            <a:endParaRPr lang="LID4096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11EA73F-8BD3-417D-8D7B-00223CA178CA}"/>
              </a:ext>
            </a:extLst>
          </p:cNvPr>
          <p:cNvGrpSpPr/>
          <p:nvPr/>
        </p:nvGrpSpPr>
        <p:grpSpPr>
          <a:xfrm>
            <a:off x="8288749" y="459334"/>
            <a:ext cx="2213793" cy="794394"/>
            <a:chOff x="5518702" y="245438"/>
            <a:chExt cx="3762315" cy="135006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9F65586-BBA9-4965-9217-91B0AE959AB5}"/>
                </a:ext>
              </a:extLst>
            </p:cNvPr>
            <p:cNvSpPr/>
            <p:nvPr/>
          </p:nvSpPr>
          <p:spPr>
            <a:xfrm>
              <a:off x="5518702" y="681037"/>
              <a:ext cx="3396698" cy="91446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>
              <a:normAutofit fontScale="70000" lnSpcReduction="20000"/>
            </a:bodyPr>
            <a:lstStyle/>
            <a:p>
              <a:pPr algn="ctr"/>
              <a:r>
                <a:rPr lang="en-US" sz="2800" dirty="0"/>
                <a:t>Powered by DNS!</a:t>
              </a:r>
            </a:p>
          </p:txBody>
        </p:sp>
        <p:pic>
          <p:nvPicPr>
            <p:cNvPr id="8" name="Picture 2" descr="Image result for gear icon">
              <a:extLst>
                <a:ext uri="{FF2B5EF4-FFF2-40B4-BE49-F238E27FC236}">
                  <a16:creationId xmlns:a16="http://schemas.microsoft.com/office/drawing/2014/main" id="{F2249C0D-CA7C-4FDC-A06D-0701A2A96F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2099" y="245438"/>
              <a:ext cx="958918" cy="958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E4AF51C-8F96-40DA-B51C-D72A2C4363F7}"/>
              </a:ext>
            </a:extLst>
          </p:cNvPr>
          <p:cNvSpPr/>
          <p:nvPr/>
        </p:nvSpPr>
        <p:spPr>
          <a:xfrm>
            <a:off x="2152650" y="1374094"/>
            <a:ext cx="7995398" cy="4802870"/>
          </a:xfrm>
          <a:prstGeom prst="round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b="1" dirty="0">
                <a:latin typeface="Consolas" panose="020B0609020204030204" pitchFamily="49" charset="0"/>
              </a:rPr>
              <a:t>$ dig @192.5.6.30 ibm.com</a:t>
            </a:r>
          </a:p>
          <a:p>
            <a:endParaRPr lang="en-GB" dirty="0">
              <a:latin typeface="Consolas" panose="020B0609020204030204" pitchFamily="49" charset="0"/>
            </a:endParaRPr>
          </a:p>
          <a:p>
            <a:r>
              <a:rPr lang="en-GB" dirty="0">
                <a:latin typeface="Consolas" panose="020B0609020204030204" pitchFamily="49" charset="0"/>
              </a:rPr>
              <a:t>;; OPT PSEUDOSECTION:</a:t>
            </a:r>
          </a:p>
          <a:p>
            <a:r>
              <a:rPr lang="en-GB" dirty="0">
                <a:latin typeface="Consolas" panose="020B0609020204030204" pitchFamily="49" charset="0"/>
              </a:rPr>
              <a:t>; EDNS: version: 0, flags:; </a:t>
            </a:r>
            <a:r>
              <a:rPr lang="en-GB" dirty="0" err="1">
                <a:latin typeface="Consolas" panose="020B0609020204030204" pitchFamily="49" charset="0"/>
              </a:rPr>
              <a:t>udp</a:t>
            </a:r>
            <a:r>
              <a:rPr lang="en-GB" dirty="0">
                <a:latin typeface="Consolas" panose="020B0609020204030204" pitchFamily="49" charset="0"/>
              </a:rPr>
              <a:t>: 4096</a:t>
            </a:r>
          </a:p>
          <a:p>
            <a:r>
              <a:rPr lang="en-GB" dirty="0">
                <a:latin typeface="Consolas" panose="020B0609020204030204" pitchFamily="49" charset="0"/>
              </a:rPr>
              <a:t>;; QUESTION SECTION:</a:t>
            </a:r>
          </a:p>
          <a:p>
            <a:r>
              <a:rPr lang="en-GB" dirty="0">
                <a:latin typeface="Consolas" panose="020B0609020204030204" pitchFamily="49" charset="0"/>
              </a:rPr>
              <a:t>;ibm.com.                       IN      A</a:t>
            </a:r>
          </a:p>
          <a:p>
            <a:endParaRPr lang="en-GB" dirty="0">
              <a:latin typeface="Consolas" panose="020B0609020204030204" pitchFamily="49" charset="0"/>
            </a:endParaRPr>
          </a:p>
          <a:p>
            <a:r>
              <a:rPr lang="en-GB" dirty="0">
                <a:latin typeface="Consolas" panose="020B0609020204030204" pitchFamily="49" charset="0"/>
              </a:rPr>
              <a:t>;; AUTHORITY SECTION:</a:t>
            </a:r>
          </a:p>
          <a:p>
            <a:r>
              <a:rPr lang="en-GB" b="1" dirty="0">
                <a:latin typeface="Consolas" panose="020B0609020204030204" pitchFamily="49" charset="0"/>
              </a:rPr>
              <a:t>ibm.com.         172800  IN      NS      usw2.akam.net.</a:t>
            </a:r>
          </a:p>
          <a:p>
            <a:r>
              <a:rPr lang="en-GB" b="1" dirty="0">
                <a:latin typeface="Consolas" panose="020B0609020204030204" pitchFamily="49" charset="0"/>
              </a:rPr>
              <a:t>ibm.com.         172800  IN      NS      usc2.akam.net.</a:t>
            </a:r>
          </a:p>
          <a:p>
            <a:r>
              <a:rPr lang="en-GB" b="1" dirty="0">
                <a:latin typeface="Consolas" panose="020B0609020204030204" pitchFamily="49" charset="0"/>
              </a:rPr>
              <a:t>ibm.com.         172800  IN      NS      eur2.akam.net.</a:t>
            </a:r>
          </a:p>
          <a:p>
            <a:r>
              <a:rPr lang="en-GB" b="1" dirty="0">
                <a:latin typeface="Consolas" panose="020B0609020204030204" pitchFamily="49" charset="0"/>
              </a:rPr>
              <a:t>ibm.com.         172800  IN      NS      ns1-99.akam.net.</a:t>
            </a:r>
          </a:p>
          <a:p>
            <a:r>
              <a:rPr lang="en-GB" b="1" dirty="0">
                <a:latin typeface="Consolas" panose="020B0609020204030204" pitchFamily="49" charset="0"/>
              </a:rPr>
              <a:t>ibm.com.         172800  IN      NS      ns1-206.akam.net.</a:t>
            </a:r>
          </a:p>
          <a:p>
            <a:r>
              <a:rPr lang="en-GB" b="1" dirty="0">
                <a:latin typeface="Consolas" panose="020B0609020204030204" pitchFamily="49" charset="0"/>
              </a:rPr>
              <a:t>ibm.com.         172800  IN      NS      asia3.akam.net.</a:t>
            </a:r>
          </a:p>
          <a:p>
            <a:r>
              <a:rPr lang="en-GB" b="1" dirty="0">
                <a:latin typeface="Consolas" panose="020B0609020204030204" pitchFamily="49" charset="0"/>
              </a:rPr>
              <a:t>ibm.com.         172800  IN      NS      usc3.akam.net.</a:t>
            </a:r>
          </a:p>
          <a:p>
            <a:r>
              <a:rPr lang="en-GB" b="1" dirty="0">
                <a:latin typeface="Consolas" panose="020B0609020204030204" pitchFamily="49" charset="0"/>
              </a:rPr>
              <a:t>ibm.com.         172800  IN      NS      eur5.akam.net.</a:t>
            </a:r>
          </a:p>
        </p:txBody>
      </p:sp>
    </p:spTree>
    <p:extLst>
      <p:ext uri="{BB962C8B-B14F-4D97-AF65-F5344CB8AC3E}">
        <p14:creationId xmlns:p14="http://schemas.microsoft.com/office/powerpoint/2010/main" val="848687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F5871-6B20-4483-9727-8F8EF79E0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 delivery networks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DDD76D-74EB-4C03-85AA-825B96A81C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1D21FF-500B-4AD5-BC6F-6C002F71A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959B4E-7D5D-48EF-8C0D-89EC4F7F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41</a:t>
            </a:fld>
            <a:endParaRPr lang="LID4096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11EA73F-8BD3-417D-8D7B-00223CA178CA}"/>
              </a:ext>
            </a:extLst>
          </p:cNvPr>
          <p:cNvGrpSpPr/>
          <p:nvPr/>
        </p:nvGrpSpPr>
        <p:grpSpPr>
          <a:xfrm>
            <a:off x="8288749" y="459334"/>
            <a:ext cx="2213793" cy="794394"/>
            <a:chOff x="5518702" y="245438"/>
            <a:chExt cx="3762315" cy="135006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9F65586-BBA9-4965-9217-91B0AE959AB5}"/>
                </a:ext>
              </a:extLst>
            </p:cNvPr>
            <p:cNvSpPr/>
            <p:nvPr/>
          </p:nvSpPr>
          <p:spPr>
            <a:xfrm>
              <a:off x="5518702" y="681037"/>
              <a:ext cx="3396698" cy="91446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>
              <a:normAutofit fontScale="70000" lnSpcReduction="20000"/>
            </a:bodyPr>
            <a:lstStyle/>
            <a:p>
              <a:pPr algn="ctr"/>
              <a:r>
                <a:rPr lang="en-US" sz="2800" dirty="0"/>
                <a:t>Powered by DNS!</a:t>
              </a:r>
            </a:p>
          </p:txBody>
        </p:sp>
        <p:pic>
          <p:nvPicPr>
            <p:cNvPr id="8" name="Picture 2" descr="Image result for gear icon">
              <a:extLst>
                <a:ext uri="{FF2B5EF4-FFF2-40B4-BE49-F238E27FC236}">
                  <a16:creationId xmlns:a16="http://schemas.microsoft.com/office/drawing/2014/main" id="{F2249C0D-CA7C-4FDC-A06D-0701A2A96F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2099" y="245438"/>
              <a:ext cx="958918" cy="958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E4AF51C-8F96-40DA-B51C-D72A2C4363F7}"/>
              </a:ext>
            </a:extLst>
          </p:cNvPr>
          <p:cNvSpPr/>
          <p:nvPr/>
        </p:nvSpPr>
        <p:spPr>
          <a:xfrm>
            <a:off x="2152650" y="1374094"/>
            <a:ext cx="7995398" cy="4802870"/>
          </a:xfrm>
          <a:prstGeom prst="round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b="1" dirty="0">
                <a:latin typeface="Consolas" panose="020B0609020204030204" pitchFamily="49" charset="0"/>
              </a:rPr>
              <a:t>$ dig @192.5.6.30 ibm.com</a:t>
            </a:r>
          </a:p>
          <a:p>
            <a:endParaRPr lang="en-GB" dirty="0">
              <a:latin typeface="Consolas" panose="020B0609020204030204" pitchFamily="49" charset="0"/>
            </a:endParaRPr>
          </a:p>
          <a:p>
            <a:r>
              <a:rPr lang="en-GB" dirty="0">
                <a:latin typeface="Consolas" panose="020B0609020204030204" pitchFamily="49" charset="0"/>
              </a:rPr>
              <a:t>;; OPT PSEUDOSECTION:</a:t>
            </a:r>
          </a:p>
          <a:p>
            <a:r>
              <a:rPr lang="en-GB" dirty="0">
                <a:latin typeface="Consolas" panose="020B0609020204030204" pitchFamily="49" charset="0"/>
              </a:rPr>
              <a:t>; EDNS: version: 0, flags:; </a:t>
            </a:r>
            <a:r>
              <a:rPr lang="en-GB" dirty="0" err="1">
                <a:latin typeface="Consolas" panose="020B0609020204030204" pitchFamily="49" charset="0"/>
              </a:rPr>
              <a:t>udp</a:t>
            </a:r>
            <a:r>
              <a:rPr lang="en-GB" dirty="0">
                <a:latin typeface="Consolas" panose="020B0609020204030204" pitchFamily="49" charset="0"/>
              </a:rPr>
              <a:t>: 4096</a:t>
            </a:r>
          </a:p>
          <a:p>
            <a:r>
              <a:rPr lang="en-GB" dirty="0">
                <a:latin typeface="Consolas" panose="020B0609020204030204" pitchFamily="49" charset="0"/>
              </a:rPr>
              <a:t>;; QUESTION SECTION:</a:t>
            </a:r>
          </a:p>
          <a:p>
            <a:r>
              <a:rPr lang="en-GB" dirty="0">
                <a:latin typeface="Consolas" panose="020B0609020204030204" pitchFamily="49" charset="0"/>
              </a:rPr>
              <a:t>;ibm.com.                       IN      A</a:t>
            </a:r>
          </a:p>
          <a:p>
            <a:endParaRPr lang="en-GB" dirty="0">
              <a:latin typeface="Consolas" panose="020B0609020204030204" pitchFamily="49" charset="0"/>
            </a:endParaRPr>
          </a:p>
          <a:p>
            <a:r>
              <a:rPr lang="en-GB" dirty="0">
                <a:latin typeface="Consolas" panose="020B0609020204030204" pitchFamily="49" charset="0"/>
              </a:rPr>
              <a:t>;; AUTHORITY SECTION:</a:t>
            </a:r>
          </a:p>
          <a:p>
            <a:r>
              <a:rPr lang="en-GB" b="1" dirty="0">
                <a:latin typeface="Consolas" panose="020B0609020204030204" pitchFamily="49" charset="0"/>
              </a:rPr>
              <a:t>ibm.com.         172800  IN      NS      usw2.</a:t>
            </a:r>
            <a:r>
              <a:rPr lang="en-GB" b="1" dirty="0">
                <a:solidFill>
                  <a:srgbClr val="FF0000"/>
                </a:solidFill>
                <a:latin typeface="Consolas" panose="020B0609020204030204" pitchFamily="49" charset="0"/>
              </a:rPr>
              <a:t>akam</a:t>
            </a:r>
            <a:r>
              <a:rPr lang="en-GB" b="1" dirty="0">
                <a:latin typeface="Consolas" panose="020B0609020204030204" pitchFamily="49" charset="0"/>
              </a:rPr>
              <a:t>.net.</a:t>
            </a:r>
          </a:p>
          <a:p>
            <a:r>
              <a:rPr lang="en-GB" b="1" dirty="0">
                <a:latin typeface="Consolas" panose="020B0609020204030204" pitchFamily="49" charset="0"/>
              </a:rPr>
              <a:t>ibm.com.         172800  IN      NS      usc2.</a:t>
            </a:r>
            <a:r>
              <a:rPr lang="en-GB" b="1" dirty="0">
                <a:solidFill>
                  <a:srgbClr val="FF0000"/>
                </a:solidFill>
                <a:latin typeface="Consolas" panose="020B0609020204030204" pitchFamily="49" charset="0"/>
              </a:rPr>
              <a:t>akam</a:t>
            </a:r>
            <a:r>
              <a:rPr lang="en-GB" b="1" dirty="0">
                <a:latin typeface="Consolas" panose="020B0609020204030204" pitchFamily="49" charset="0"/>
              </a:rPr>
              <a:t>.net.</a:t>
            </a:r>
          </a:p>
          <a:p>
            <a:r>
              <a:rPr lang="en-GB" b="1" dirty="0">
                <a:latin typeface="Consolas" panose="020B0609020204030204" pitchFamily="49" charset="0"/>
              </a:rPr>
              <a:t>ibm.com.         172800  IN      NS      eur2.</a:t>
            </a:r>
            <a:r>
              <a:rPr lang="en-GB" b="1" dirty="0">
                <a:solidFill>
                  <a:srgbClr val="FF0000"/>
                </a:solidFill>
                <a:latin typeface="Consolas" panose="020B0609020204030204" pitchFamily="49" charset="0"/>
              </a:rPr>
              <a:t>akam</a:t>
            </a:r>
            <a:r>
              <a:rPr lang="en-GB" b="1" dirty="0">
                <a:latin typeface="Consolas" panose="020B0609020204030204" pitchFamily="49" charset="0"/>
              </a:rPr>
              <a:t>.net.</a:t>
            </a:r>
          </a:p>
          <a:p>
            <a:r>
              <a:rPr lang="en-GB" b="1" dirty="0">
                <a:latin typeface="Consolas" panose="020B0609020204030204" pitchFamily="49" charset="0"/>
              </a:rPr>
              <a:t>ibm.com.         172800  IN      NS      ns1-99.</a:t>
            </a:r>
            <a:r>
              <a:rPr lang="en-GB" b="1" dirty="0">
                <a:solidFill>
                  <a:srgbClr val="FF0000"/>
                </a:solidFill>
                <a:latin typeface="Consolas" panose="020B0609020204030204" pitchFamily="49" charset="0"/>
              </a:rPr>
              <a:t>akam</a:t>
            </a:r>
            <a:r>
              <a:rPr lang="en-GB" b="1" dirty="0">
                <a:latin typeface="Consolas" panose="020B0609020204030204" pitchFamily="49" charset="0"/>
              </a:rPr>
              <a:t>.net.</a:t>
            </a:r>
          </a:p>
          <a:p>
            <a:r>
              <a:rPr lang="en-GB" b="1" dirty="0">
                <a:latin typeface="Consolas" panose="020B0609020204030204" pitchFamily="49" charset="0"/>
              </a:rPr>
              <a:t>ibm.com.         172800  IN      NS      ns1-206.</a:t>
            </a:r>
            <a:r>
              <a:rPr lang="en-GB" b="1" dirty="0">
                <a:solidFill>
                  <a:srgbClr val="FF0000"/>
                </a:solidFill>
                <a:latin typeface="Consolas" panose="020B0609020204030204" pitchFamily="49" charset="0"/>
              </a:rPr>
              <a:t>akam</a:t>
            </a:r>
            <a:r>
              <a:rPr lang="en-GB" b="1" dirty="0">
                <a:latin typeface="Consolas" panose="020B0609020204030204" pitchFamily="49" charset="0"/>
              </a:rPr>
              <a:t>.net.</a:t>
            </a:r>
          </a:p>
          <a:p>
            <a:r>
              <a:rPr lang="en-GB" b="1" dirty="0">
                <a:latin typeface="Consolas" panose="020B0609020204030204" pitchFamily="49" charset="0"/>
              </a:rPr>
              <a:t>ibm.com.         172800  IN      NS      asia3.</a:t>
            </a:r>
            <a:r>
              <a:rPr lang="en-GB" b="1" dirty="0">
                <a:solidFill>
                  <a:srgbClr val="FF0000"/>
                </a:solidFill>
                <a:latin typeface="Consolas" panose="020B0609020204030204" pitchFamily="49" charset="0"/>
              </a:rPr>
              <a:t>akam</a:t>
            </a:r>
            <a:r>
              <a:rPr lang="en-GB" b="1" dirty="0">
                <a:latin typeface="Consolas" panose="020B0609020204030204" pitchFamily="49" charset="0"/>
              </a:rPr>
              <a:t>.net.</a:t>
            </a:r>
          </a:p>
          <a:p>
            <a:r>
              <a:rPr lang="en-GB" b="1" dirty="0">
                <a:latin typeface="Consolas" panose="020B0609020204030204" pitchFamily="49" charset="0"/>
              </a:rPr>
              <a:t>ibm.com.         172800  IN      NS      usc3.</a:t>
            </a:r>
            <a:r>
              <a:rPr lang="en-GB" b="1" dirty="0">
                <a:solidFill>
                  <a:srgbClr val="FF0000"/>
                </a:solidFill>
                <a:latin typeface="Consolas" panose="020B0609020204030204" pitchFamily="49" charset="0"/>
              </a:rPr>
              <a:t>akam</a:t>
            </a:r>
            <a:r>
              <a:rPr lang="en-GB" b="1" dirty="0">
                <a:latin typeface="Consolas" panose="020B0609020204030204" pitchFamily="49" charset="0"/>
              </a:rPr>
              <a:t>.net.</a:t>
            </a:r>
          </a:p>
          <a:p>
            <a:r>
              <a:rPr lang="en-GB" b="1" dirty="0">
                <a:latin typeface="Consolas" panose="020B0609020204030204" pitchFamily="49" charset="0"/>
              </a:rPr>
              <a:t>ibm.com.         172800  IN      NS      eur5.</a:t>
            </a:r>
            <a:r>
              <a:rPr lang="en-GB" b="1" dirty="0">
                <a:solidFill>
                  <a:srgbClr val="FF0000"/>
                </a:solidFill>
                <a:latin typeface="Consolas" panose="020B0609020204030204" pitchFamily="49" charset="0"/>
              </a:rPr>
              <a:t>akam</a:t>
            </a:r>
            <a:r>
              <a:rPr lang="en-GB" b="1" dirty="0">
                <a:latin typeface="Consolas" panose="020B0609020204030204" pitchFamily="49" charset="0"/>
              </a:rPr>
              <a:t>.net.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6A1E4D-5667-4C28-8F35-C3B409B1C516}"/>
              </a:ext>
            </a:extLst>
          </p:cNvPr>
          <p:cNvSpPr/>
          <p:nvPr/>
        </p:nvSpPr>
        <p:spPr>
          <a:xfrm>
            <a:off x="5999094" y="2321720"/>
            <a:ext cx="3588026" cy="10619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2800" dirty="0"/>
              <a:t>‘</a:t>
            </a:r>
            <a:r>
              <a:rPr lang="en-US" sz="2800" dirty="0" err="1"/>
              <a:t>akam</a:t>
            </a:r>
            <a:r>
              <a:rPr lang="en-US" sz="2800" dirty="0"/>
              <a:t>’ means ‘Akamai’, a CDN company.</a:t>
            </a:r>
          </a:p>
        </p:txBody>
      </p:sp>
      <p:pic>
        <p:nvPicPr>
          <p:cNvPr id="4098" name="Picture 2" descr="Image result for akamai logo">
            <a:extLst>
              <a:ext uri="{FF2B5EF4-FFF2-40B4-BE49-F238E27FC236}">
                <a16:creationId xmlns:a16="http://schemas.microsoft.com/office/drawing/2014/main" id="{B1152407-F0FA-4D55-AA2E-18BC213D0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738" y="1536612"/>
            <a:ext cx="1756741" cy="71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70252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DC422-2CDE-734B-8B45-24C17D754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Application Layer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52F5D-B037-1A4F-96B5-E1788A4FF5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6803065" cy="4351338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NL" sz="3600" dirty="0">
                <a:solidFill>
                  <a:schemeClr val="bg2">
                    <a:lumMod val="75000"/>
                  </a:schemeClr>
                </a:solidFill>
              </a:rPr>
              <a:t>Domain Name System (DNS)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b="1" dirty="0"/>
              <a:t>E</a:t>
            </a:r>
            <a:r>
              <a:rPr lang="en-NL" sz="3600" b="1" dirty="0"/>
              <a:t>mail</a:t>
            </a:r>
          </a:p>
          <a:p>
            <a:pPr marL="742950" indent="-742950">
              <a:buFont typeface="+mj-lt"/>
              <a:buAutoNum type="arabicPeriod"/>
            </a:pPr>
            <a:r>
              <a:rPr lang="en-NL" sz="3600" dirty="0"/>
              <a:t>Web (HTTP, Web caching/proxy)</a:t>
            </a:r>
          </a:p>
          <a:p>
            <a:pPr marL="742950" indent="-742950">
              <a:buFont typeface="+mj-lt"/>
              <a:buAutoNum type="arabicPeriod"/>
            </a:pPr>
            <a:r>
              <a:rPr lang="en-NL" sz="3600" dirty="0"/>
              <a:t>Multimedia applications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2C63D4-0F85-C64E-970C-FC6E63158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DF7243-42E7-814D-B79E-E48894C43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42</a:t>
            </a:fld>
            <a:endParaRPr lang="LID4096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ECA22B-FA3D-5F80-AB31-CEE9D3B492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720" y="136525"/>
            <a:ext cx="3999688" cy="610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1255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F71F7-60CC-447D-A831-58FA21E46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Email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B03CC9-5CB9-4933-B5C0-0A1E618036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04021"/>
            <a:ext cx="920115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Almost </a:t>
            </a:r>
            <a:r>
              <a:rPr lang="en-US" b="1" i="1" dirty="0"/>
              <a:t>200 million </a:t>
            </a:r>
            <a:r>
              <a:rPr lang="en-US" dirty="0"/>
              <a:t>emails sent every minute!</a:t>
            </a:r>
          </a:p>
          <a:p>
            <a:r>
              <a:rPr lang="en-US" dirty="0"/>
              <a:t>9 out of 10 emails are spam!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You can send and receive email on </a:t>
            </a:r>
            <a:r>
              <a:rPr lang="en-US" b="1" i="1" dirty="0"/>
              <a:t>your own </a:t>
            </a:r>
            <a:r>
              <a:rPr lang="en-US" dirty="0"/>
              <a:t>domain.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Or you can use a (free) email service provided by a company or organization:</a:t>
            </a:r>
            <a:endParaRPr lang="LID4096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3159A8-0085-4B1E-8789-CBF4F9C5D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2145" y="6356350"/>
            <a:ext cx="7647710" cy="365125"/>
          </a:xfrm>
        </p:spPr>
        <p:txBody>
          <a:bodyPr/>
          <a:lstStyle/>
          <a:p>
            <a:pPr marL="228600" indent="-228600" algn="l">
              <a:buFont typeface="+mj-lt"/>
              <a:buAutoNum type="arabicPeriod"/>
            </a:pPr>
            <a:r>
              <a:rPr 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http://www.visualcapitalist.com/happens-internet-minute-2017/</a:t>
            </a:r>
            <a:endParaRPr lang="en-US" dirty="0"/>
          </a:p>
          <a:p>
            <a:pPr marL="228600" indent="-228600" algn="l">
              <a:buFont typeface="+mj-lt"/>
              <a:buAutoNum type="arabicPeriod"/>
            </a:pPr>
            <a:r>
              <a:rPr lang="en-US" i="1" dirty="0"/>
              <a:t>McAfee Threat Reports: First Quarter 2010</a:t>
            </a:r>
            <a:r>
              <a:rPr lang="en-US" dirty="0"/>
              <a:t>, McAfee Inc., 2010.</a:t>
            </a:r>
            <a:endParaRPr lang="LID4096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EC484E-FE74-41E7-8E40-1AAB30D19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43</a:t>
            </a:fld>
            <a:endParaRPr lang="LID4096"/>
          </a:p>
        </p:txBody>
      </p:sp>
      <p:pic>
        <p:nvPicPr>
          <p:cNvPr id="1026" name="Picture 2" descr="Image result for gmail logo">
            <a:extLst>
              <a:ext uri="{FF2B5EF4-FFF2-40B4-BE49-F238E27FC236}">
                <a16:creationId xmlns:a16="http://schemas.microsoft.com/office/drawing/2014/main" id="{D999530D-200C-4B6D-AC51-5A672DE95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677" y="5420712"/>
            <a:ext cx="783366" cy="593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outlook">
            <a:extLst>
              <a:ext uri="{FF2B5EF4-FFF2-40B4-BE49-F238E27FC236}">
                <a16:creationId xmlns:a16="http://schemas.microsoft.com/office/drawing/2014/main" id="{78D99A80-018C-4496-9111-5521417A9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720" y="5421293"/>
            <a:ext cx="603760" cy="59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ziggo logo">
            <a:extLst>
              <a:ext uri="{FF2B5EF4-FFF2-40B4-BE49-F238E27FC236}">
                <a16:creationId xmlns:a16="http://schemas.microsoft.com/office/drawing/2014/main" id="{39B2183D-DA28-49BD-A724-FD1C64656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157" y="5420028"/>
            <a:ext cx="1712410" cy="595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tu delft">
            <a:extLst>
              <a:ext uri="{FF2B5EF4-FFF2-40B4-BE49-F238E27FC236}">
                <a16:creationId xmlns:a16="http://schemas.microsoft.com/office/drawing/2014/main" id="{C91063BB-BA5F-480D-A98B-168C5F176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244" y="5419584"/>
            <a:ext cx="1525928" cy="596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vu logo">
            <a:extLst>
              <a:ext uri="{FF2B5EF4-FFF2-40B4-BE49-F238E27FC236}">
                <a16:creationId xmlns:a16="http://schemas.microsoft.com/office/drawing/2014/main" id="{49B57935-FF1C-46C1-B3B4-DD2B54FAF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849" y="5419584"/>
            <a:ext cx="2060474" cy="596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A5DC3C3-B103-423C-9918-9219365FB381}"/>
              </a:ext>
            </a:extLst>
          </p:cNvPr>
          <p:cNvSpPr/>
          <p:nvPr/>
        </p:nvSpPr>
        <p:spPr>
          <a:xfrm>
            <a:off x="3915509" y="408590"/>
            <a:ext cx="3540007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 fontScale="77500" lnSpcReduction="20000"/>
          </a:bodyPr>
          <a:lstStyle/>
          <a:p>
            <a:pPr algn="ctr"/>
            <a:r>
              <a:rPr lang="en-US" sz="2800" dirty="0"/>
              <a:t>Not too long ago, email was all we had! Now, more options are available.</a:t>
            </a:r>
          </a:p>
        </p:txBody>
      </p:sp>
      <p:sp>
        <p:nvSpPr>
          <p:cNvPr id="6" name="AutoShape 16" descr="Image result for slack logo">
            <a:extLst>
              <a:ext uri="{FF2B5EF4-FFF2-40B4-BE49-F238E27FC236}">
                <a16:creationId xmlns:a16="http://schemas.microsoft.com/office/drawing/2014/main" id="{6EA1621B-E148-47EF-B546-40E2501AFBE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ID4096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896E5F-CA81-4943-A531-125BC5D024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0370" y="460628"/>
            <a:ext cx="914400" cy="914400"/>
          </a:xfrm>
          <a:prstGeom prst="rect">
            <a:avLst/>
          </a:prstGeom>
        </p:spPr>
      </p:pic>
      <p:pic>
        <p:nvPicPr>
          <p:cNvPr id="16" name="Picture 4" descr="Discord's Branding Guidelines">
            <a:extLst>
              <a:ext uri="{FF2B5EF4-FFF2-40B4-BE49-F238E27FC236}">
                <a16:creationId xmlns:a16="http://schemas.microsoft.com/office/drawing/2014/main" id="{FDFA568A-0A89-704B-A72A-601DCD1F4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367" y="351792"/>
            <a:ext cx="1150234" cy="1132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50506EE4-28B4-5640-A972-1963FE671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601" y="441731"/>
            <a:ext cx="952195" cy="95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00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F7518-FB06-BB41-B468-58AB9DB34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Metcalfe’s Law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ECF9D2-5D35-D24A-BAEB-1E309CBBEC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The value of a network is proportional to the square of the number of users.</a:t>
            </a:r>
          </a:p>
          <a:p>
            <a:pPr marL="0" indent="0">
              <a:buNone/>
            </a:pPr>
            <a:r>
              <a:rPr lang="en-US" sz="3200" dirty="0"/>
              <a:t>(I.e., value is proportional to the number of possible connections.)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We don’t know what will be tomorrow’s network applications, but we know that these networks will continue growing.</a:t>
            </a:r>
          </a:p>
          <a:p>
            <a:pPr marL="0" indent="0">
              <a:buNone/>
            </a:pPr>
            <a:r>
              <a:rPr lang="en-US" sz="3200" dirty="0"/>
              <a:t>Mobile, Internet of Things (IoT), …</a:t>
            </a:r>
          </a:p>
          <a:p>
            <a:pPr marL="0" indent="0">
              <a:buNone/>
            </a:pPr>
            <a:endParaRPr lang="en-NL" sz="32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0FE829-8E3C-7444-982D-38EAD1176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3E6D18-6D98-D243-BF6D-28BA585CA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44</a:t>
            </a:fld>
            <a:endParaRPr lang="LID4096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7510AB-192B-DE4B-B76E-24E97E9C5774}"/>
              </a:ext>
            </a:extLst>
          </p:cNvPr>
          <p:cNvSpPr/>
          <p:nvPr/>
        </p:nvSpPr>
        <p:spPr>
          <a:xfrm>
            <a:off x="-384694" y="3836278"/>
            <a:ext cx="12961388" cy="58391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2800" dirty="0"/>
              <a:t>As networks get larger, there is more value in joining them, making them larger, …</a:t>
            </a:r>
            <a:endParaRPr lang="LID4096" sz="2800" dirty="0"/>
          </a:p>
        </p:txBody>
      </p:sp>
    </p:spTree>
    <p:extLst>
      <p:ext uri="{BB962C8B-B14F-4D97-AF65-F5344CB8AC3E}">
        <p14:creationId xmlns:p14="http://schemas.microsoft.com/office/powerpoint/2010/main" val="1542389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9E133-0B74-4660-A0B0-D6B30E1F9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Email</a:t>
            </a:r>
            <a:br>
              <a:rPr lang="en-US" dirty="0"/>
            </a:br>
            <a:r>
              <a:rPr lang="en-US" dirty="0"/>
              <a:t>Message formats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B47ED9-69B9-4A2D-9258-376BB7F746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Messages contain: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An envelope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 header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 body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Other helpful headers:</a:t>
            </a:r>
          </a:p>
          <a:p>
            <a:pPr marL="0" indent="0">
              <a:buNone/>
            </a:pPr>
            <a:r>
              <a:rPr lang="en-US" dirty="0"/>
              <a:t>Message-Id, In-Reply-To, Reply-To, …</a:t>
            </a:r>
          </a:p>
          <a:p>
            <a:pPr marL="514350" indent="-514350">
              <a:buFont typeface="+mj-lt"/>
              <a:buAutoNum type="arabicPeriod"/>
            </a:pPr>
            <a:endParaRPr lang="LID4096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A4FCEB-F70B-40F4-B1D6-9320E008B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02DF88-FF8D-4CF1-803A-60AD8CB80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45</a:t>
            </a:fld>
            <a:endParaRPr lang="LID4096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793F706-3D42-4F6A-AC47-F42A3CC379F8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3467208" y="2450722"/>
            <a:ext cx="1380565" cy="183020"/>
          </a:xfrm>
          <a:prstGeom prst="straightConnector1">
            <a:avLst/>
          </a:prstGeom>
          <a:ln w="57150">
            <a:prstDash val="sys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2CA0570-CE6B-45BC-83E3-0B6F661AE3FC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3018972" y="2450722"/>
            <a:ext cx="1828800" cy="650118"/>
          </a:xfrm>
          <a:prstGeom prst="straightConnector1">
            <a:avLst/>
          </a:prstGeom>
          <a:ln w="57150">
            <a:prstDash val="sys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1902C579-4D44-4475-BF67-1709600AF0A2}"/>
              </a:ext>
            </a:extLst>
          </p:cNvPr>
          <p:cNvSpPr/>
          <p:nvPr/>
        </p:nvSpPr>
        <p:spPr>
          <a:xfrm>
            <a:off x="4847773" y="2110922"/>
            <a:ext cx="3361979" cy="67960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>
            <a:normAutofit fontScale="77500" lnSpcReduction="20000"/>
          </a:bodyPr>
          <a:lstStyle/>
          <a:p>
            <a:pPr algn="ctr"/>
            <a:r>
              <a:rPr lang="en-US" sz="2800" dirty="0"/>
              <a:t>Q: What is the difference between these two?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F96520-F14C-4496-ABC6-271268E7B428}"/>
              </a:ext>
            </a:extLst>
          </p:cNvPr>
          <p:cNvSpPr/>
          <p:nvPr/>
        </p:nvSpPr>
        <p:spPr>
          <a:xfrm>
            <a:off x="5722416" y="878213"/>
            <a:ext cx="3477247" cy="86785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 fontScale="77500" lnSpcReduction="20000"/>
          </a:bodyPr>
          <a:lstStyle/>
          <a:p>
            <a:pPr algn="ctr"/>
            <a:r>
              <a:rPr lang="en-US" sz="2800" b="1" i="1" dirty="0"/>
              <a:t>Envelope </a:t>
            </a:r>
            <a:r>
              <a:rPr lang="en-US" sz="2800" dirty="0"/>
              <a:t>is used to get message to correct recipient.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699E83B-CB5A-487E-BA13-36162E882D12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2697608" y="3654458"/>
            <a:ext cx="1146119" cy="592288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0C113C6-0F19-4E4E-9C2F-48AE3D4BBA92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2925989" y="3173580"/>
            <a:ext cx="917736" cy="1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4F58FCA-10C6-470A-8C4E-5691FF76D113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3467207" y="2304004"/>
            <a:ext cx="376516" cy="329738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4E64F1E8-1E60-4399-BD00-C36EF4D68652}"/>
              </a:ext>
            </a:extLst>
          </p:cNvPr>
          <p:cNvSpPr/>
          <p:nvPr/>
        </p:nvSpPr>
        <p:spPr>
          <a:xfrm>
            <a:off x="3843727" y="3609508"/>
            <a:ext cx="5431491" cy="12744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Hi Bob,</a:t>
            </a:r>
          </a:p>
          <a:p>
            <a:endParaRPr lang="en-US" dirty="0"/>
          </a:p>
          <a:p>
            <a:r>
              <a:rPr lang="en-US" dirty="0"/>
              <a:t>I really want to know how email works. Do you know of any CS courses I could follow to learn more about it?</a:t>
            </a:r>
            <a:endParaRPr lang="LID4096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670280-8DA6-4C4F-A0D5-46CAA2969CE3}"/>
              </a:ext>
            </a:extLst>
          </p:cNvPr>
          <p:cNvSpPr/>
          <p:nvPr/>
        </p:nvSpPr>
        <p:spPr>
          <a:xfrm>
            <a:off x="3843726" y="2739651"/>
            <a:ext cx="5431491" cy="86785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From: Alice</a:t>
            </a:r>
          </a:p>
          <a:p>
            <a:r>
              <a:rPr lang="en-US" dirty="0"/>
              <a:t>To: Bob</a:t>
            </a:r>
          </a:p>
          <a:p>
            <a:r>
              <a:rPr lang="en-US" dirty="0"/>
              <a:t>Subject: How does email work?</a:t>
            </a:r>
            <a:endParaRPr lang="LID4096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E17075-BD0C-4CC2-B7A4-120AFD8BFECE}"/>
              </a:ext>
            </a:extLst>
          </p:cNvPr>
          <p:cNvSpPr/>
          <p:nvPr/>
        </p:nvSpPr>
        <p:spPr>
          <a:xfrm>
            <a:off x="3843724" y="1870075"/>
            <a:ext cx="5431491" cy="86785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From: Alice</a:t>
            </a:r>
          </a:p>
          <a:p>
            <a:r>
              <a:rPr lang="en-US" dirty="0"/>
              <a:t>To: Bob</a:t>
            </a:r>
          </a:p>
          <a:p>
            <a:r>
              <a:rPr lang="en-US" dirty="0"/>
              <a:t>Encryption: None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002279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4" grpId="0" animBg="1"/>
      <p:bldP spid="11" grpId="0" animBg="1"/>
      <p:bldP spid="12" grpId="0" animBg="1"/>
      <p:bldP spid="1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8261D-DDFE-4244-A91F-73686A89C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Email</a:t>
            </a:r>
            <a:br>
              <a:rPr lang="en-US" dirty="0"/>
            </a:br>
            <a:r>
              <a:rPr lang="en-US" dirty="0"/>
              <a:t>How does it work?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15679-8DE4-4C42-939D-59C8430A91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Email uses multiple protocols: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Users use </a:t>
            </a:r>
            <a:r>
              <a:rPr lang="en-US" b="1" i="1" dirty="0"/>
              <a:t>POP3 </a:t>
            </a:r>
            <a:r>
              <a:rPr lang="en-US" dirty="0"/>
              <a:t>or </a:t>
            </a:r>
            <a:r>
              <a:rPr lang="en-US" b="1" i="1" dirty="0"/>
              <a:t>IMAP</a:t>
            </a:r>
            <a:r>
              <a:rPr lang="en-US" dirty="0"/>
              <a:t> to interact with their </a:t>
            </a:r>
            <a:r>
              <a:rPr lang="en-US" b="1" i="1" dirty="0"/>
              <a:t>mailbox</a:t>
            </a:r>
            <a:r>
              <a:rPr lang="en-US" dirty="0"/>
              <a:t>.</a:t>
            </a:r>
            <a:endParaRPr lang="en-US" b="1" i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BA1690-1843-46F9-8746-CBE370BBB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3C6AC4-CFE9-4892-9A4C-4F694696F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46</a:t>
            </a:fld>
            <a:endParaRPr lang="LID4096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3D4D83-F9F3-4F13-B8B9-09B1C7F410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74269" y="4767504"/>
            <a:ext cx="1218039" cy="12180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165EE0-4B19-49EB-A48A-610F04D7FF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0875" y="4576944"/>
            <a:ext cx="1074464" cy="1388695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F463BD5-F174-4927-B138-262D2438FAF5}"/>
              </a:ext>
            </a:extLst>
          </p:cNvPr>
          <p:cNvCxnSpPr>
            <a:cxnSpLocks/>
          </p:cNvCxnSpPr>
          <p:nvPr/>
        </p:nvCxnSpPr>
        <p:spPr>
          <a:xfrm>
            <a:off x="4530969" y="5013688"/>
            <a:ext cx="3989906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57AB758-0352-4980-B01E-93F2E2D67552}"/>
              </a:ext>
            </a:extLst>
          </p:cNvPr>
          <p:cNvSpPr txBox="1"/>
          <p:nvPr/>
        </p:nvSpPr>
        <p:spPr>
          <a:xfrm>
            <a:off x="5174573" y="4644356"/>
            <a:ext cx="2937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Send me Alice’s mail please.</a:t>
            </a:r>
            <a:endParaRPr lang="LID4096" dirty="0"/>
          </a:p>
        </p:txBody>
      </p:sp>
      <p:pic>
        <p:nvPicPr>
          <p:cNvPr id="2050" name="Picture 2" descr="Image result for monitor icon">
            <a:extLst>
              <a:ext uri="{FF2B5EF4-FFF2-40B4-BE49-F238E27FC236}">
                <a16:creationId xmlns:a16="http://schemas.microsoft.com/office/drawing/2014/main" id="{087347BC-A6FB-44B0-A9D1-AB07240CA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926" y="4469726"/>
            <a:ext cx="1603131" cy="160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A4DEBB8-BEE1-4CDE-AA15-FF3AE11B9E3F}"/>
              </a:ext>
            </a:extLst>
          </p:cNvPr>
          <p:cNvCxnSpPr>
            <a:cxnSpLocks/>
          </p:cNvCxnSpPr>
          <p:nvPr/>
        </p:nvCxnSpPr>
        <p:spPr>
          <a:xfrm>
            <a:off x="4636477" y="5388245"/>
            <a:ext cx="3884398" cy="0"/>
          </a:xfrm>
          <a:prstGeom prst="straightConnector1">
            <a:avLst/>
          </a:prstGeom>
          <a:ln w="57150"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7FE72A2-A902-4593-A603-9C57E675BE8C}"/>
              </a:ext>
            </a:extLst>
          </p:cNvPr>
          <p:cNvSpPr txBox="1"/>
          <p:nvPr/>
        </p:nvSpPr>
        <p:spPr>
          <a:xfrm>
            <a:off x="5174573" y="5414573"/>
            <a:ext cx="2937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OK, here you go.</a:t>
            </a:r>
            <a:endParaRPr lang="LID4096" dirty="0"/>
          </a:p>
        </p:txBody>
      </p:sp>
      <p:pic>
        <p:nvPicPr>
          <p:cNvPr id="16" name="Picture 6" descr="Find Mail Icon ">
            <a:extLst>
              <a:ext uri="{FF2B5EF4-FFF2-40B4-BE49-F238E27FC236}">
                <a16:creationId xmlns:a16="http://schemas.microsoft.com/office/drawing/2014/main" id="{862078EC-A57D-4CE6-A136-629FD603E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163" y="5894886"/>
            <a:ext cx="402640" cy="28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Find Mail Icon ">
            <a:extLst>
              <a:ext uri="{FF2B5EF4-FFF2-40B4-BE49-F238E27FC236}">
                <a16:creationId xmlns:a16="http://schemas.microsoft.com/office/drawing/2014/main" id="{16CB24D8-082A-4852-9C5B-4CB33BDAD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100" y="5527104"/>
            <a:ext cx="402640" cy="28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Find Mail Icon ">
            <a:extLst>
              <a:ext uri="{FF2B5EF4-FFF2-40B4-BE49-F238E27FC236}">
                <a16:creationId xmlns:a16="http://schemas.microsoft.com/office/drawing/2014/main" id="{324E2262-CB22-42F7-8CF6-119C5F113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312" y="5835848"/>
            <a:ext cx="431639" cy="30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Find Mail Icon ">
            <a:extLst>
              <a:ext uri="{FF2B5EF4-FFF2-40B4-BE49-F238E27FC236}">
                <a16:creationId xmlns:a16="http://schemas.microsoft.com/office/drawing/2014/main" id="{35F15D94-6501-4D9F-80CA-209D23995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058" y="5496920"/>
            <a:ext cx="402640" cy="28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Find Mail Icon ">
            <a:extLst>
              <a:ext uri="{FF2B5EF4-FFF2-40B4-BE49-F238E27FC236}">
                <a16:creationId xmlns:a16="http://schemas.microsoft.com/office/drawing/2014/main" id="{5C1261E2-70F0-4E78-850B-CBDA89BE6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089" y="5789547"/>
            <a:ext cx="430690" cy="30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DBD086B-9DD7-48D0-BFEA-3C4F84F3CC86}"/>
              </a:ext>
            </a:extLst>
          </p:cNvPr>
          <p:cNvSpPr/>
          <p:nvPr/>
        </p:nvSpPr>
        <p:spPr>
          <a:xfrm>
            <a:off x="5336030" y="4066964"/>
            <a:ext cx="2485292" cy="53784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2800" dirty="0"/>
              <a:t>POP3 or IMAP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6AF7F2F-128D-4E0C-8C95-C26950EB793D}"/>
              </a:ext>
            </a:extLst>
          </p:cNvPr>
          <p:cNvSpPr txBox="1"/>
          <p:nvPr/>
        </p:nvSpPr>
        <p:spPr>
          <a:xfrm>
            <a:off x="2308860" y="5987019"/>
            <a:ext cx="840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Alice</a:t>
            </a:r>
            <a:endParaRPr lang="LID4096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A90C5DB-AED0-411E-95CB-A0D12CD557EC}"/>
              </a:ext>
            </a:extLst>
          </p:cNvPr>
          <p:cNvSpPr txBox="1"/>
          <p:nvPr/>
        </p:nvSpPr>
        <p:spPr>
          <a:xfrm>
            <a:off x="8193635" y="3925110"/>
            <a:ext cx="1728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Message Transfer Agent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25098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21" grpId="0" animBg="1"/>
      <p:bldP spid="22" grpId="0"/>
      <p:bldP spid="2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8261D-DDFE-4244-A91F-73686A89C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Email</a:t>
            </a:r>
            <a:br>
              <a:rPr lang="en-US" dirty="0"/>
            </a:br>
            <a:r>
              <a:rPr lang="en-US" dirty="0"/>
              <a:t>How does it work?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15679-8DE4-4C42-939D-59C8430A91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Email uses multiple protocols: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Users use </a:t>
            </a:r>
            <a:r>
              <a:rPr lang="en-US" b="1" i="1" dirty="0"/>
              <a:t>POP3 </a:t>
            </a:r>
            <a:r>
              <a:rPr lang="en-US" dirty="0"/>
              <a:t>or </a:t>
            </a:r>
            <a:r>
              <a:rPr lang="en-US" b="1" i="1" dirty="0"/>
              <a:t>IMAP</a:t>
            </a:r>
            <a:r>
              <a:rPr lang="en-US" dirty="0"/>
              <a:t> to interact with their </a:t>
            </a:r>
            <a:r>
              <a:rPr lang="en-US" b="1" i="1" dirty="0"/>
              <a:t>mailbox</a:t>
            </a:r>
            <a:r>
              <a:rPr lang="en-US" dirty="0"/>
              <a:t>.</a:t>
            </a:r>
            <a:endParaRPr lang="en-US" b="1" i="1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Users and </a:t>
            </a:r>
            <a:r>
              <a:rPr lang="en-US" b="1" i="1" dirty="0"/>
              <a:t>Message Transfer Agents </a:t>
            </a:r>
            <a:r>
              <a:rPr lang="en-US" dirty="0"/>
              <a:t>use </a:t>
            </a:r>
            <a:r>
              <a:rPr lang="en-US" b="1" i="1" dirty="0"/>
              <a:t>SMTP</a:t>
            </a:r>
            <a:r>
              <a:rPr lang="en-US" dirty="0"/>
              <a:t> to send email from a source to a destination.</a:t>
            </a:r>
            <a:endParaRPr lang="LID4096" b="1" i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BA1690-1843-46F9-8746-CBE370BBB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3C6AC4-CFE9-4892-9A4C-4F694696F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47</a:t>
            </a:fld>
            <a:endParaRPr lang="LID4096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3D4D83-F9F3-4F13-B8B9-09B1C7F410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71791" y="4758539"/>
            <a:ext cx="1218039" cy="12180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165EE0-4B19-49EB-A48A-610F04D7FF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2476" y="4040187"/>
            <a:ext cx="650814" cy="841146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F463BD5-F174-4927-B138-262D2438FAF5}"/>
              </a:ext>
            </a:extLst>
          </p:cNvPr>
          <p:cNvCxnSpPr>
            <a:cxnSpLocks/>
            <a:endCxn id="8" idx="1"/>
          </p:cNvCxnSpPr>
          <p:nvPr/>
        </p:nvCxnSpPr>
        <p:spPr>
          <a:xfrm flipV="1">
            <a:off x="3998498" y="4460760"/>
            <a:ext cx="1433978" cy="75711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50" name="Picture 2" descr="Image result for monitor icon">
            <a:extLst>
              <a:ext uri="{FF2B5EF4-FFF2-40B4-BE49-F238E27FC236}">
                <a16:creationId xmlns:a16="http://schemas.microsoft.com/office/drawing/2014/main" id="{087347BC-A6FB-44B0-A9D1-AB07240CA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448" y="4460761"/>
            <a:ext cx="1603131" cy="160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A4DEBB8-BEE1-4CDE-AA15-FF3AE11B9E3F}"/>
              </a:ext>
            </a:extLst>
          </p:cNvPr>
          <p:cNvCxnSpPr>
            <a:cxnSpLocks/>
            <a:stCxn id="22" idx="1"/>
            <a:endCxn id="8" idx="3"/>
          </p:cNvCxnSpPr>
          <p:nvPr/>
        </p:nvCxnSpPr>
        <p:spPr>
          <a:xfrm flipH="1" flipV="1">
            <a:off x="6083290" y="4460761"/>
            <a:ext cx="397128" cy="1092543"/>
          </a:xfrm>
          <a:prstGeom prst="straightConnector1">
            <a:avLst/>
          </a:prstGeom>
          <a:ln w="57150"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B238E65A-281A-4305-A616-EBEAC804B2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0418" y="5132730"/>
            <a:ext cx="650814" cy="841146"/>
          </a:xfrm>
          <a:prstGeom prst="rect">
            <a:avLst/>
          </a:prstGeom>
        </p:spPr>
      </p:pic>
      <p:pic>
        <p:nvPicPr>
          <p:cNvPr id="23" name="Picture 2" descr="Image result for monitor icon">
            <a:extLst>
              <a:ext uri="{FF2B5EF4-FFF2-40B4-BE49-F238E27FC236}">
                <a16:creationId xmlns:a16="http://schemas.microsoft.com/office/drawing/2014/main" id="{575A5F21-66B9-45FD-85E1-DD3AFB0A8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76" y="4460761"/>
            <a:ext cx="1603131" cy="160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A picture containing clothing&#10;&#10;Description generated with high confidence">
            <a:extLst>
              <a:ext uri="{FF2B5EF4-FFF2-40B4-BE49-F238E27FC236}">
                <a16:creationId xmlns:a16="http://schemas.microsoft.com/office/drawing/2014/main" id="{AE46557E-BF6B-42A0-9FA9-87D1FECDCE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766" y="4758539"/>
            <a:ext cx="1218039" cy="1218039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575B5DA-10F1-40E7-93B0-75AF0736C21F}"/>
              </a:ext>
            </a:extLst>
          </p:cNvPr>
          <p:cNvCxnSpPr>
            <a:cxnSpLocks/>
            <a:endCxn id="22" idx="3"/>
          </p:cNvCxnSpPr>
          <p:nvPr/>
        </p:nvCxnSpPr>
        <p:spPr>
          <a:xfrm flipH="1">
            <a:off x="7131232" y="5202683"/>
            <a:ext cx="697192" cy="350621"/>
          </a:xfrm>
          <a:prstGeom prst="straightConnector1">
            <a:avLst/>
          </a:prstGeom>
          <a:ln w="57150"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13430C1-13FC-435F-9D04-5BCD5D268469}"/>
              </a:ext>
            </a:extLst>
          </p:cNvPr>
          <p:cNvGrpSpPr/>
          <p:nvPr/>
        </p:nvGrpSpPr>
        <p:grpSpPr>
          <a:xfrm>
            <a:off x="3508101" y="4097684"/>
            <a:ext cx="1835031" cy="646331"/>
            <a:chOff x="1984100" y="4097683"/>
            <a:chExt cx="1835031" cy="646331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690A19E-0657-44CB-87E8-0C57BEEB21CF}"/>
                </a:ext>
              </a:extLst>
            </p:cNvPr>
            <p:cNvSpPr txBox="1"/>
            <p:nvPr/>
          </p:nvSpPr>
          <p:spPr>
            <a:xfrm>
              <a:off x="1984100" y="4097683"/>
              <a:ext cx="18350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Send	to Bob, from Alice.</a:t>
              </a:r>
              <a:endParaRPr lang="LID4096" dirty="0"/>
            </a:p>
          </p:txBody>
        </p:sp>
        <p:pic>
          <p:nvPicPr>
            <p:cNvPr id="32" name="Picture 6" descr="Find Mail Icon ">
              <a:extLst>
                <a:ext uri="{FF2B5EF4-FFF2-40B4-BE49-F238E27FC236}">
                  <a16:creationId xmlns:a16="http://schemas.microsoft.com/office/drawing/2014/main" id="{3EF5B716-DC15-4E2B-BDF0-63CDA059D1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9338" y="4164279"/>
              <a:ext cx="315838" cy="2255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2FCFD94-946B-42E2-85D6-0F62ADC803FF}"/>
              </a:ext>
            </a:extLst>
          </p:cNvPr>
          <p:cNvGrpSpPr/>
          <p:nvPr/>
        </p:nvGrpSpPr>
        <p:grpSpPr>
          <a:xfrm>
            <a:off x="6261113" y="4371374"/>
            <a:ext cx="1835031" cy="646331"/>
            <a:chOff x="1984100" y="4097683"/>
            <a:chExt cx="1835031" cy="646331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EE52DE2-AEE9-4B81-863B-992D02BAE13C}"/>
                </a:ext>
              </a:extLst>
            </p:cNvPr>
            <p:cNvSpPr txBox="1"/>
            <p:nvPr/>
          </p:nvSpPr>
          <p:spPr>
            <a:xfrm>
              <a:off x="1984100" y="4097683"/>
              <a:ext cx="18350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Send	to Bob, from Alice.</a:t>
              </a:r>
              <a:endParaRPr lang="LID4096" dirty="0"/>
            </a:p>
          </p:txBody>
        </p:sp>
        <p:pic>
          <p:nvPicPr>
            <p:cNvPr id="44" name="Picture 6" descr="Find Mail Icon ">
              <a:extLst>
                <a:ext uri="{FF2B5EF4-FFF2-40B4-BE49-F238E27FC236}">
                  <a16:creationId xmlns:a16="http://schemas.microsoft.com/office/drawing/2014/main" id="{5CC0D63C-A368-47CD-8858-CF14CA774F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9338" y="4164279"/>
              <a:ext cx="315838" cy="2255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5FC129A7-8498-4E57-B207-EAEE781B445F}"/>
              </a:ext>
            </a:extLst>
          </p:cNvPr>
          <p:cNvSpPr txBox="1"/>
          <p:nvPr/>
        </p:nvSpPr>
        <p:spPr>
          <a:xfrm>
            <a:off x="1886493" y="5959328"/>
            <a:ext cx="840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Alice</a:t>
            </a:r>
            <a:endParaRPr lang="LID4096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8CCCE2C-3115-4B19-B68B-481697B9CD54}"/>
              </a:ext>
            </a:extLst>
          </p:cNvPr>
          <p:cNvSpPr txBox="1"/>
          <p:nvPr/>
        </p:nvSpPr>
        <p:spPr>
          <a:xfrm>
            <a:off x="9278439" y="5959328"/>
            <a:ext cx="840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Bob</a:t>
            </a:r>
            <a:endParaRPr lang="LID4096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95CB983-0F9E-4094-9CA7-970823AA46BC}"/>
              </a:ext>
            </a:extLst>
          </p:cNvPr>
          <p:cNvSpPr txBox="1"/>
          <p:nvPr/>
        </p:nvSpPr>
        <p:spPr>
          <a:xfrm>
            <a:off x="4671641" y="5029647"/>
            <a:ext cx="1728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Message Transfer Agents</a:t>
            </a:r>
            <a:endParaRPr lang="LID4096" dirty="0"/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3CAAF153-195A-4EC8-819B-450B10F437E7}"/>
              </a:ext>
            </a:extLst>
          </p:cNvPr>
          <p:cNvCxnSpPr>
            <a:cxnSpLocks/>
          </p:cNvCxnSpPr>
          <p:nvPr/>
        </p:nvCxnSpPr>
        <p:spPr>
          <a:xfrm flipV="1">
            <a:off x="7131232" y="5068625"/>
            <a:ext cx="665138" cy="331886"/>
          </a:xfrm>
          <a:prstGeom prst="straightConnector1">
            <a:avLst/>
          </a:prstGeom>
          <a:ln w="57150"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7" name="Picture 6" descr="Find Mail Icon ">
            <a:extLst>
              <a:ext uri="{FF2B5EF4-FFF2-40B4-BE49-F238E27FC236}">
                <a16:creationId xmlns:a16="http://schemas.microsoft.com/office/drawing/2014/main" id="{CE2A8C60-7617-4494-9A97-DC224DE84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823" y="5461137"/>
            <a:ext cx="315838" cy="225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6" descr="Find Mail Icon ">
            <a:extLst>
              <a:ext uri="{FF2B5EF4-FFF2-40B4-BE49-F238E27FC236}">
                <a16:creationId xmlns:a16="http://schemas.microsoft.com/office/drawing/2014/main" id="{B138FF71-D8A0-4C42-99E1-B8D3E47F1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247" y="5706258"/>
            <a:ext cx="315838" cy="225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6" descr="Find Mail Icon ">
            <a:extLst>
              <a:ext uri="{FF2B5EF4-FFF2-40B4-BE49-F238E27FC236}">
                <a16:creationId xmlns:a16="http://schemas.microsoft.com/office/drawing/2014/main" id="{36F9DB3F-5BC7-4817-BA19-054C15DDB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512" y="5782054"/>
            <a:ext cx="315838" cy="225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6472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8261D-DDFE-4244-A91F-73686A89C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Email</a:t>
            </a:r>
            <a:br>
              <a:rPr lang="en-US" dirty="0"/>
            </a:br>
            <a:r>
              <a:rPr lang="en-US" dirty="0"/>
              <a:t>How does it work?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15679-8DE4-4C42-939D-59C8430A91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LID4096" b="1" i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BA1690-1843-46F9-8746-CBE370BBB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3C6AC4-CFE9-4892-9A4C-4F694696F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48</a:t>
            </a:fld>
            <a:endParaRPr lang="LID4096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3D4D83-F9F3-4F13-B8B9-09B1C7F410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71791" y="4337196"/>
            <a:ext cx="1218039" cy="12180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165EE0-4B19-49EB-A48A-610F04D7FF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2476" y="3618844"/>
            <a:ext cx="650814" cy="841146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F463BD5-F174-4927-B138-262D2438FAF5}"/>
              </a:ext>
            </a:extLst>
          </p:cNvPr>
          <p:cNvCxnSpPr>
            <a:cxnSpLocks/>
            <a:endCxn id="8" idx="1"/>
          </p:cNvCxnSpPr>
          <p:nvPr/>
        </p:nvCxnSpPr>
        <p:spPr>
          <a:xfrm flipV="1">
            <a:off x="3998498" y="4039417"/>
            <a:ext cx="1433978" cy="75711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50" name="Picture 2" descr="Image result for monitor icon">
            <a:extLst>
              <a:ext uri="{FF2B5EF4-FFF2-40B4-BE49-F238E27FC236}">
                <a16:creationId xmlns:a16="http://schemas.microsoft.com/office/drawing/2014/main" id="{087347BC-A6FB-44B0-A9D1-AB07240CA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448" y="4039418"/>
            <a:ext cx="1603131" cy="160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A4DEBB8-BEE1-4CDE-AA15-FF3AE11B9E3F}"/>
              </a:ext>
            </a:extLst>
          </p:cNvPr>
          <p:cNvCxnSpPr>
            <a:cxnSpLocks/>
            <a:stCxn id="22" idx="1"/>
            <a:endCxn id="8" idx="3"/>
          </p:cNvCxnSpPr>
          <p:nvPr/>
        </p:nvCxnSpPr>
        <p:spPr>
          <a:xfrm flipH="1" flipV="1">
            <a:off x="6083290" y="4039418"/>
            <a:ext cx="397128" cy="1092543"/>
          </a:xfrm>
          <a:prstGeom prst="straightConnector1">
            <a:avLst/>
          </a:prstGeom>
          <a:ln w="57150"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B238E65A-281A-4305-A616-EBEAC804B2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0418" y="4711387"/>
            <a:ext cx="650814" cy="841146"/>
          </a:xfrm>
          <a:prstGeom prst="rect">
            <a:avLst/>
          </a:prstGeom>
        </p:spPr>
      </p:pic>
      <p:pic>
        <p:nvPicPr>
          <p:cNvPr id="23" name="Picture 2" descr="Image result for monitor icon">
            <a:extLst>
              <a:ext uri="{FF2B5EF4-FFF2-40B4-BE49-F238E27FC236}">
                <a16:creationId xmlns:a16="http://schemas.microsoft.com/office/drawing/2014/main" id="{575A5F21-66B9-45FD-85E1-DD3AFB0A8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76" y="4039418"/>
            <a:ext cx="1603131" cy="160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A picture containing clothing&#10;&#10;Description generated with high confidence">
            <a:extLst>
              <a:ext uri="{FF2B5EF4-FFF2-40B4-BE49-F238E27FC236}">
                <a16:creationId xmlns:a16="http://schemas.microsoft.com/office/drawing/2014/main" id="{AE46557E-BF6B-42A0-9FA9-87D1FECDCE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766" y="4337196"/>
            <a:ext cx="1218039" cy="121803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E13430C1-13FC-435F-9D04-5BCD5D268469}"/>
              </a:ext>
            </a:extLst>
          </p:cNvPr>
          <p:cNvGrpSpPr/>
          <p:nvPr/>
        </p:nvGrpSpPr>
        <p:grpSpPr>
          <a:xfrm>
            <a:off x="3508101" y="3676341"/>
            <a:ext cx="1835031" cy="646331"/>
            <a:chOff x="1984100" y="4097683"/>
            <a:chExt cx="1835031" cy="646331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690A19E-0657-44CB-87E8-0C57BEEB21CF}"/>
                </a:ext>
              </a:extLst>
            </p:cNvPr>
            <p:cNvSpPr txBox="1"/>
            <p:nvPr/>
          </p:nvSpPr>
          <p:spPr>
            <a:xfrm>
              <a:off x="1984100" y="4097683"/>
              <a:ext cx="18350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Send	to Bob, from Alice.</a:t>
              </a:r>
              <a:endParaRPr lang="LID4096" dirty="0"/>
            </a:p>
          </p:txBody>
        </p:sp>
        <p:pic>
          <p:nvPicPr>
            <p:cNvPr id="32" name="Picture 6" descr="Find Mail Icon ">
              <a:extLst>
                <a:ext uri="{FF2B5EF4-FFF2-40B4-BE49-F238E27FC236}">
                  <a16:creationId xmlns:a16="http://schemas.microsoft.com/office/drawing/2014/main" id="{3EF5B716-DC15-4E2B-BDF0-63CDA059D1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9338" y="4164279"/>
              <a:ext cx="315838" cy="2255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5FC129A7-8498-4E57-B207-EAEE781B445F}"/>
              </a:ext>
            </a:extLst>
          </p:cNvPr>
          <p:cNvSpPr txBox="1"/>
          <p:nvPr/>
        </p:nvSpPr>
        <p:spPr>
          <a:xfrm>
            <a:off x="1886493" y="5537985"/>
            <a:ext cx="840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Alice</a:t>
            </a:r>
            <a:endParaRPr lang="LID4096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8CCCE2C-3115-4B19-B68B-481697B9CD54}"/>
              </a:ext>
            </a:extLst>
          </p:cNvPr>
          <p:cNvSpPr txBox="1"/>
          <p:nvPr/>
        </p:nvSpPr>
        <p:spPr>
          <a:xfrm>
            <a:off x="9278439" y="5537985"/>
            <a:ext cx="840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Bob</a:t>
            </a:r>
            <a:endParaRPr lang="LID4096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95CB983-0F9E-4094-9CA7-970823AA46BC}"/>
              </a:ext>
            </a:extLst>
          </p:cNvPr>
          <p:cNvSpPr txBox="1"/>
          <p:nvPr/>
        </p:nvSpPr>
        <p:spPr>
          <a:xfrm>
            <a:off x="4671641" y="4608304"/>
            <a:ext cx="1728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Message Transfer Agents</a:t>
            </a:r>
            <a:endParaRPr lang="LID4096" dirty="0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98C66E4-6DC5-4DFD-91B6-5BC9DAD69796}"/>
              </a:ext>
            </a:extLst>
          </p:cNvPr>
          <p:cNvCxnSpPr>
            <a:cxnSpLocks/>
            <a:endCxn id="62" idx="2"/>
          </p:cNvCxnSpPr>
          <p:nvPr/>
        </p:nvCxnSpPr>
        <p:spPr>
          <a:xfrm flipH="1" flipV="1">
            <a:off x="4080024" y="2474576"/>
            <a:ext cx="1352453" cy="1098861"/>
          </a:xfrm>
          <a:prstGeom prst="straightConnector1">
            <a:avLst/>
          </a:prstGeom>
          <a:ln w="57150">
            <a:prstDash val="sysDot"/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" name="Rectangle 61">
            <a:extLst>
              <a:ext uri="{FF2B5EF4-FFF2-40B4-BE49-F238E27FC236}">
                <a16:creationId xmlns:a16="http://schemas.microsoft.com/office/drawing/2014/main" id="{8487A9AD-8F62-4CDE-94D1-00CF6B7100C1}"/>
              </a:ext>
            </a:extLst>
          </p:cNvPr>
          <p:cNvSpPr/>
          <p:nvPr/>
        </p:nvSpPr>
        <p:spPr>
          <a:xfrm>
            <a:off x="2108348" y="1794975"/>
            <a:ext cx="3943350" cy="67960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>
            <a:normAutofit fontScale="77500" lnSpcReduction="20000"/>
          </a:bodyPr>
          <a:lstStyle/>
          <a:p>
            <a:pPr algn="ctr"/>
            <a:r>
              <a:rPr lang="en-US" sz="2800" dirty="0"/>
              <a:t>Q: How does mail server know where to send the email?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1E67F4FF-A389-4CFE-8555-BAD80ED1A6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0661" y="2525170"/>
            <a:ext cx="650814" cy="841146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76FA1E86-CBCB-48EB-99AD-192E0B74CC7F}"/>
              </a:ext>
            </a:extLst>
          </p:cNvPr>
          <p:cNvSpPr txBox="1"/>
          <p:nvPr/>
        </p:nvSpPr>
        <p:spPr>
          <a:xfrm>
            <a:off x="7991596" y="2161116"/>
            <a:ext cx="1728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Name server</a:t>
            </a:r>
            <a:endParaRPr lang="LID4096" dirty="0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F4161F07-8430-45FC-B55F-7C05A25F3973}"/>
              </a:ext>
            </a:extLst>
          </p:cNvPr>
          <p:cNvCxnSpPr>
            <a:cxnSpLocks/>
          </p:cNvCxnSpPr>
          <p:nvPr/>
        </p:nvCxnSpPr>
        <p:spPr>
          <a:xfrm flipH="1">
            <a:off x="6090785" y="2763843"/>
            <a:ext cx="2466141" cy="1091884"/>
          </a:xfrm>
          <a:prstGeom prst="straightConnector1">
            <a:avLst/>
          </a:prstGeom>
          <a:ln w="57150"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22AA43FB-FF7A-48FD-B190-B4375129B5FC}"/>
              </a:ext>
            </a:extLst>
          </p:cNvPr>
          <p:cNvSpPr txBox="1"/>
          <p:nvPr/>
        </p:nvSpPr>
        <p:spPr>
          <a:xfrm>
            <a:off x="5971542" y="2522663"/>
            <a:ext cx="175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DNS query</a:t>
            </a:r>
            <a:br>
              <a:rPr lang="en-US" dirty="0"/>
            </a:br>
            <a:r>
              <a:rPr lang="en-US" dirty="0"/>
              <a:t>bobsmail.com.</a:t>
            </a:r>
            <a:endParaRPr lang="LID4096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4AD8E30-2A5F-4D37-A97D-0345561F4162}"/>
              </a:ext>
            </a:extLst>
          </p:cNvPr>
          <p:cNvSpPr txBox="1"/>
          <p:nvPr/>
        </p:nvSpPr>
        <p:spPr>
          <a:xfrm>
            <a:off x="5941353" y="5559054"/>
            <a:ext cx="1728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bobsmail.com</a:t>
            </a:r>
            <a:endParaRPr lang="LID4096" dirty="0"/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13ADC0C9-0F99-4C9A-A9E9-F7A73FA94DFD}"/>
              </a:ext>
            </a:extLst>
          </p:cNvPr>
          <p:cNvCxnSpPr>
            <a:cxnSpLocks/>
          </p:cNvCxnSpPr>
          <p:nvPr/>
        </p:nvCxnSpPr>
        <p:spPr>
          <a:xfrm flipH="1">
            <a:off x="6090785" y="2925293"/>
            <a:ext cx="2466141" cy="1091884"/>
          </a:xfrm>
          <a:prstGeom prst="straightConnector1">
            <a:avLst/>
          </a:prstGeom>
          <a:ln w="57150"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F96708EB-4178-44FE-883E-B72A9CDA1954}"/>
              </a:ext>
            </a:extLst>
          </p:cNvPr>
          <p:cNvSpPr txBox="1"/>
          <p:nvPr/>
        </p:nvSpPr>
        <p:spPr>
          <a:xfrm>
            <a:off x="6609578" y="3384379"/>
            <a:ext cx="2300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Can be found</a:t>
            </a:r>
            <a:br>
              <a:rPr lang="en-US" dirty="0"/>
            </a:br>
            <a:r>
              <a:rPr lang="en-US" dirty="0"/>
              <a:t>at IP 37.60.194.64.</a:t>
            </a:r>
            <a:endParaRPr lang="LID4096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690F1F9-803E-4C17-98F8-BFBF33720738}"/>
              </a:ext>
            </a:extLst>
          </p:cNvPr>
          <p:cNvGrpSpPr/>
          <p:nvPr/>
        </p:nvGrpSpPr>
        <p:grpSpPr>
          <a:xfrm>
            <a:off x="7251426" y="245858"/>
            <a:ext cx="3086101" cy="1107412"/>
            <a:chOff x="5518702" y="245438"/>
            <a:chExt cx="3762315" cy="1350064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11D78E9-B07A-4869-9E1D-4E5785D663EA}"/>
                </a:ext>
              </a:extLst>
            </p:cNvPr>
            <p:cNvSpPr/>
            <p:nvPr/>
          </p:nvSpPr>
          <p:spPr>
            <a:xfrm>
              <a:off x="5518702" y="681037"/>
              <a:ext cx="3396698" cy="91446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r>
                <a:rPr lang="en-US" sz="2800" dirty="0"/>
                <a:t>Powered by DNS!</a:t>
              </a:r>
            </a:p>
          </p:txBody>
        </p:sp>
        <p:pic>
          <p:nvPicPr>
            <p:cNvPr id="34" name="Picture 2" descr="Image result for gear icon">
              <a:extLst>
                <a:ext uri="{FF2B5EF4-FFF2-40B4-BE49-F238E27FC236}">
                  <a16:creationId xmlns:a16="http://schemas.microsoft.com/office/drawing/2014/main" id="{00A1E00E-098A-4404-94BB-03E5D403E7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2099" y="245438"/>
              <a:ext cx="958918" cy="958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12697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40" grpId="0"/>
      <p:bldP spid="54" grpId="0"/>
      <p:bldP spid="6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8261D-DDFE-4244-A91F-73686A89C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Email</a:t>
            </a:r>
            <a:br>
              <a:rPr lang="en-US" dirty="0"/>
            </a:br>
            <a:r>
              <a:rPr lang="en-US" dirty="0"/>
              <a:t>How does it work?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15679-8DE4-4C42-939D-59C8430A91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LID4096" b="1" i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BA1690-1843-46F9-8746-CBE370BBB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3C6AC4-CFE9-4892-9A4C-4F694696F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49</a:t>
            </a:fld>
            <a:endParaRPr lang="LID4096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3D4D83-F9F3-4F13-B8B9-09B1C7F410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71791" y="4337196"/>
            <a:ext cx="1218039" cy="12180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165EE0-4B19-49EB-A48A-610F04D7FF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2476" y="3618844"/>
            <a:ext cx="650814" cy="841146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F463BD5-F174-4927-B138-262D2438FAF5}"/>
              </a:ext>
            </a:extLst>
          </p:cNvPr>
          <p:cNvCxnSpPr>
            <a:cxnSpLocks/>
            <a:endCxn id="8" idx="1"/>
          </p:cNvCxnSpPr>
          <p:nvPr/>
        </p:nvCxnSpPr>
        <p:spPr>
          <a:xfrm flipV="1">
            <a:off x="3998498" y="4039417"/>
            <a:ext cx="1433978" cy="75711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50" name="Picture 2" descr="Image result for monitor icon">
            <a:extLst>
              <a:ext uri="{FF2B5EF4-FFF2-40B4-BE49-F238E27FC236}">
                <a16:creationId xmlns:a16="http://schemas.microsoft.com/office/drawing/2014/main" id="{087347BC-A6FB-44B0-A9D1-AB07240CA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448" y="4039418"/>
            <a:ext cx="1603131" cy="160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A4DEBB8-BEE1-4CDE-AA15-FF3AE11B9E3F}"/>
              </a:ext>
            </a:extLst>
          </p:cNvPr>
          <p:cNvCxnSpPr>
            <a:cxnSpLocks/>
            <a:stCxn id="22" idx="1"/>
            <a:endCxn id="8" idx="3"/>
          </p:cNvCxnSpPr>
          <p:nvPr/>
        </p:nvCxnSpPr>
        <p:spPr>
          <a:xfrm flipH="1" flipV="1">
            <a:off x="6083290" y="4039418"/>
            <a:ext cx="397128" cy="1092543"/>
          </a:xfrm>
          <a:prstGeom prst="straightConnector1">
            <a:avLst/>
          </a:prstGeom>
          <a:ln w="57150"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B238E65A-281A-4305-A616-EBEAC804B2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0418" y="4711387"/>
            <a:ext cx="650814" cy="841146"/>
          </a:xfrm>
          <a:prstGeom prst="rect">
            <a:avLst/>
          </a:prstGeom>
        </p:spPr>
      </p:pic>
      <p:pic>
        <p:nvPicPr>
          <p:cNvPr id="23" name="Picture 2" descr="Image result for monitor icon">
            <a:extLst>
              <a:ext uri="{FF2B5EF4-FFF2-40B4-BE49-F238E27FC236}">
                <a16:creationId xmlns:a16="http://schemas.microsoft.com/office/drawing/2014/main" id="{575A5F21-66B9-45FD-85E1-DD3AFB0A8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76" y="4039418"/>
            <a:ext cx="1603131" cy="160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A picture containing clothing&#10;&#10;Description generated with high confidence">
            <a:extLst>
              <a:ext uri="{FF2B5EF4-FFF2-40B4-BE49-F238E27FC236}">
                <a16:creationId xmlns:a16="http://schemas.microsoft.com/office/drawing/2014/main" id="{AE46557E-BF6B-42A0-9FA9-87D1FECDCE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766" y="4337196"/>
            <a:ext cx="1218039" cy="1218039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575B5DA-10F1-40E7-93B0-75AF0736C21F}"/>
              </a:ext>
            </a:extLst>
          </p:cNvPr>
          <p:cNvCxnSpPr>
            <a:cxnSpLocks/>
            <a:endCxn id="22" idx="3"/>
          </p:cNvCxnSpPr>
          <p:nvPr/>
        </p:nvCxnSpPr>
        <p:spPr>
          <a:xfrm flipH="1">
            <a:off x="7131232" y="4781340"/>
            <a:ext cx="697192" cy="350621"/>
          </a:xfrm>
          <a:prstGeom prst="straightConnector1">
            <a:avLst/>
          </a:prstGeom>
          <a:ln w="57150"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13430C1-13FC-435F-9D04-5BCD5D268469}"/>
              </a:ext>
            </a:extLst>
          </p:cNvPr>
          <p:cNvGrpSpPr/>
          <p:nvPr/>
        </p:nvGrpSpPr>
        <p:grpSpPr>
          <a:xfrm>
            <a:off x="3508101" y="3676341"/>
            <a:ext cx="1835031" cy="646331"/>
            <a:chOff x="1984100" y="4097683"/>
            <a:chExt cx="1835031" cy="646331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690A19E-0657-44CB-87E8-0C57BEEB21CF}"/>
                </a:ext>
              </a:extLst>
            </p:cNvPr>
            <p:cNvSpPr txBox="1"/>
            <p:nvPr/>
          </p:nvSpPr>
          <p:spPr>
            <a:xfrm>
              <a:off x="1984100" y="4097683"/>
              <a:ext cx="18350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Send	to Bob, from Alice.</a:t>
              </a:r>
              <a:endParaRPr lang="LID4096" dirty="0"/>
            </a:p>
          </p:txBody>
        </p:sp>
        <p:pic>
          <p:nvPicPr>
            <p:cNvPr id="32" name="Picture 6" descr="Find Mail Icon ">
              <a:extLst>
                <a:ext uri="{FF2B5EF4-FFF2-40B4-BE49-F238E27FC236}">
                  <a16:creationId xmlns:a16="http://schemas.microsoft.com/office/drawing/2014/main" id="{3EF5B716-DC15-4E2B-BDF0-63CDA059D1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9338" y="4164279"/>
              <a:ext cx="315838" cy="2255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2FCFD94-946B-42E2-85D6-0F62ADC803FF}"/>
              </a:ext>
            </a:extLst>
          </p:cNvPr>
          <p:cNvGrpSpPr/>
          <p:nvPr/>
        </p:nvGrpSpPr>
        <p:grpSpPr>
          <a:xfrm>
            <a:off x="6261113" y="3950031"/>
            <a:ext cx="1835031" cy="646331"/>
            <a:chOff x="1984100" y="4097683"/>
            <a:chExt cx="1835031" cy="646331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EE52DE2-AEE9-4B81-863B-992D02BAE13C}"/>
                </a:ext>
              </a:extLst>
            </p:cNvPr>
            <p:cNvSpPr txBox="1"/>
            <p:nvPr/>
          </p:nvSpPr>
          <p:spPr>
            <a:xfrm>
              <a:off x="1984100" y="4097683"/>
              <a:ext cx="18350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Send	to Bob, from Alice.</a:t>
              </a:r>
              <a:endParaRPr lang="LID4096" dirty="0"/>
            </a:p>
          </p:txBody>
        </p:sp>
        <p:pic>
          <p:nvPicPr>
            <p:cNvPr id="44" name="Picture 6" descr="Find Mail Icon ">
              <a:extLst>
                <a:ext uri="{FF2B5EF4-FFF2-40B4-BE49-F238E27FC236}">
                  <a16:creationId xmlns:a16="http://schemas.microsoft.com/office/drawing/2014/main" id="{5CC0D63C-A368-47CD-8858-CF14CA774F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9338" y="4164279"/>
              <a:ext cx="315838" cy="2255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5FC129A7-8498-4E57-B207-EAEE781B445F}"/>
              </a:ext>
            </a:extLst>
          </p:cNvPr>
          <p:cNvSpPr txBox="1"/>
          <p:nvPr/>
        </p:nvSpPr>
        <p:spPr>
          <a:xfrm>
            <a:off x="1886493" y="5537985"/>
            <a:ext cx="840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Alice</a:t>
            </a:r>
            <a:endParaRPr lang="LID4096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8CCCE2C-3115-4B19-B68B-481697B9CD54}"/>
              </a:ext>
            </a:extLst>
          </p:cNvPr>
          <p:cNvSpPr txBox="1"/>
          <p:nvPr/>
        </p:nvSpPr>
        <p:spPr>
          <a:xfrm>
            <a:off x="9278439" y="5537985"/>
            <a:ext cx="840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Bob</a:t>
            </a:r>
            <a:endParaRPr lang="LID4096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95CB983-0F9E-4094-9CA7-970823AA46BC}"/>
              </a:ext>
            </a:extLst>
          </p:cNvPr>
          <p:cNvSpPr txBox="1"/>
          <p:nvPr/>
        </p:nvSpPr>
        <p:spPr>
          <a:xfrm>
            <a:off x="4671641" y="4608304"/>
            <a:ext cx="1728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Message Transfer Agents</a:t>
            </a:r>
            <a:endParaRPr lang="LID4096" dirty="0"/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7396C7CC-1010-480D-AFBC-356AA5A42556}"/>
              </a:ext>
            </a:extLst>
          </p:cNvPr>
          <p:cNvCxnSpPr>
            <a:cxnSpLocks/>
          </p:cNvCxnSpPr>
          <p:nvPr/>
        </p:nvCxnSpPr>
        <p:spPr>
          <a:xfrm flipV="1">
            <a:off x="6261112" y="3048001"/>
            <a:ext cx="0" cy="1116279"/>
          </a:xfrm>
          <a:prstGeom prst="straightConnector1">
            <a:avLst/>
          </a:prstGeom>
          <a:ln w="76200">
            <a:prstDash val="sysDot"/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3CAAF153-195A-4EC8-819B-450B10F437E7}"/>
              </a:ext>
            </a:extLst>
          </p:cNvPr>
          <p:cNvCxnSpPr>
            <a:cxnSpLocks/>
          </p:cNvCxnSpPr>
          <p:nvPr/>
        </p:nvCxnSpPr>
        <p:spPr>
          <a:xfrm flipV="1">
            <a:off x="7131232" y="4647282"/>
            <a:ext cx="665138" cy="331886"/>
          </a:xfrm>
          <a:prstGeom prst="straightConnector1">
            <a:avLst/>
          </a:prstGeom>
          <a:ln w="57150"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7" name="Picture 6" descr="Find Mail Icon ">
            <a:extLst>
              <a:ext uri="{FF2B5EF4-FFF2-40B4-BE49-F238E27FC236}">
                <a16:creationId xmlns:a16="http://schemas.microsoft.com/office/drawing/2014/main" id="{CE2A8C60-7617-4494-9A97-DC224DE84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823" y="5039794"/>
            <a:ext cx="315838" cy="225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6" descr="Find Mail Icon ">
            <a:extLst>
              <a:ext uri="{FF2B5EF4-FFF2-40B4-BE49-F238E27FC236}">
                <a16:creationId xmlns:a16="http://schemas.microsoft.com/office/drawing/2014/main" id="{B138FF71-D8A0-4C42-99E1-B8D3E47F1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247" y="5284915"/>
            <a:ext cx="315838" cy="225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6" descr="Find Mail Icon ">
            <a:extLst>
              <a:ext uri="{FF2B5EF4-FFF2-40B4-BE49-F238E27FC236}">
                <a16:creationId xmlns:a16="http://schemas.microsoft.com/office/drawing/2014/main" id="{36F9DB3F-5BC7-4817-BA19-054C15DDB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512" y="5360711"/>
            <a:ext cx="315838" cy="225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45635170-2A36-4234-84BA-506FC64AB996}"/>
              </a:ext>
            </a:extLst>
          </p:cNvPr>
          <p:cNvCxnSpPr>
            <a:cxnSpLocks/>
          </p:cNvCxnSpPr>
          <p:nvPr/>
        </p:nvCxnSpPr>
        <p:spPr>
          <a:xfrm>
            <a:off x="7407403" y="5566589"/>
            <a:ext cx="1" cy="806120"/>
          </a:xfrm>
          <a:prstGeom prst="straightConnector1">
            <a:avLst/>
          </a:prstGeom>
          <a:ln w="76200">
            <a:prstDash val="sysDot"/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7B3F291E-B293-4D7B-97A3-6F22BA75759B}"/>
              </a:ext>
            </a:extLst>
          </p:cNvPr>
          <p:cNvSpPr/>
          <p:nvPr/>
        </p:nvSpPr>
        <p:spPr>
          <a:xfrm>
            <a:off x="3170977" y="6108861"/>
            <a:ext cx="5646277" cy="4748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 fontScale="62500" lnSpcReduction="20000"/>
          </a:bodyPr>
          <a:lstStyle/>
          <a:p>
            <a:pPr algn="ctr"/>
            <a:r>
              <a:rPr lang="en-US" sz="2800" b="1" i="1" dirty="0"/>
              <a:t>Final delivery </a:t>
            </a:r>
            <a:r>
              <a:rPr lang="en-US" sz="2800" dirty="0"/>
              <a:t>uses IMAP/POP3 or a propriety protocol.</a:t>
            </a:r>
            <a:endParaRPr lang="en-US" sz="2800" b="1" i="1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76D60D6-7AE2-4E0D-A214-094AC8E53B1A}"/>
              </a:ext>
            </a:extLst>
          </p:cNvPr>
          <p:cNvSpPr/>
          <p:nvPr/>
        </p:nvSpPr>
        <p:spPr>
          <a:xfrm>
            <a:off x="1723258" y="1886436"/>
            <a:ext cx="5852224" cy="57051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 fontScale="70000" lnSpcReduction="20000"/>
          </a:bodyPr>
          <a:lstStyle/>
          <a:p>
            <a:pPr algn="ctr"/>
            <a:r>
              <a:rPr lang="en-US" sz="2800" b="1" i="1" dirty="0"/>
              <a:t>Mail submission</a:t>
            </a:r>
            <a:r>
              <a:rPr lang="en-US" sz="2800" dirty="0"/>
              <a:t> uses SMTP + Extensions (e.g. AUTH).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C5D340A-14E3-4C2B-8CEF-0245621B882E}"/>
              </a:ext>
            </a:extLst>
          </p:cNvPr>
          <p:cNvSpPr/>
          <p:nvPr/>
        </p:nvSpPr>
        <p:spPr>
          <a:xfrm>
            <a:off x="5635371" y="2599483"/>
            <a:ext cx="4814696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 fontScale="77500" lnSpcReduction="20000"/>
          </a:bodyPr>
          <a:lstStyle/>
          <a:p>
            <a:pPr algn="ctr"/>
            <a:r>
              <a:rPr lang="en-US" sz="2800" b="1" i="1" dirty="0"/>
              <a:t>Message transfer </a:t>
            </a:r>
            <a:r>
              <a:rPr lang="en-US" sz="2800" dirty="0"/>
              <a:t>between mail servers uses SMTP.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7FDAFF66-62E7-4A23-AC9D-98DDA5C1C5E7}"/>
              </a:ext>
            </a:extLst>
          </p:cNvPr>
          <p:cNvCxnSpPr>
            <a:cxnSpLocks/>
          </p:cNvCxnSpPr>
          <p:nvPr/>
        </p:nvCxnSpPr>
        <p:spPr>
          <a:xfrm flipV="1">
            <a:off x="4566782" y="2510095"/>
            <a:ext cx="0" cy="1096044"/>
          </a:xfrm>
          <a:prstGeom prst="straightConnector1">
            <a:avLst/>
          </a:prstGeom>
          <a:ln w="76200">
            <a:prstDash val="sysDot"/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" name="Rectangle 61">
            <a:extLst>
              <a:ext uri="{FF2B5EF4-FFF2-40B4-BE49-F238E27FC236}">
                <a16:creationId xmlns:a16="http://schemas.microsoft.com/office/drawing/2014/main" id="{8487A9AD-8F62-4CDE-94D1-00CF6B7100C1}"/>
              </a:ext>
            </a:extLst>
          </p:cNvPr>
          <p:cNvSpPr/>
          <p:nvPr/>
        </p:nvSpPr>
        <p:spPr>
          <a:xfrm>
            <a:off x="6588844" y="978085"/>
            <a:ext cx="3943350" cy="67960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>
            <a:normAutofit fontScale="77500" lnSpcReduction="20000"/>
          </a:bodyPr>
          <a:lstStyle/>
          <a:p>
            <a:pPr algn="ctr"/>
            <a:r>
              <a:rPr lang="en-US" sz="2800" dirty="0"/>
              <a:t>Q: Example of a proprietary protocol used for </a:t>
            </a:r>
            <a:r>
              <a:rPr lang="en-US" sz="2800" b="1" i="1" dirty="0"/>
              <a:t>final delivery</a:t>
            </a:r>
            <a:r>
              <a:rPr lang="en-US" sz="2800" dirty="0"/>
              <a:t>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3091E07-7BF2-6D4C-932F-60EF56EC0FF0}"/>
              </a:ext>
            </a:extLst>
          </p:cNvPr>
          <p:cNvSpPr/>
          <p:nvPr/>
        </p:nvSpPr>
        <p:spPr>
          <a:xfrm>
            <a:off x="4327721" y="4266429"/>
            <a:ext cx="285293" cy="28529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dirty="0"/>
              <a:t>1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7F5978C-9772-E941-BB72-9CF9594CE52D}"/>
              </a:ext>
            </a:extLst>
          </p:cNvPr>
          <p:cNvSpPr/>
          <p:nvPr/>
        </p:nvSpPr>
        <p:spPr>
          <a:xfrm>
            <a:off x="6321043" y="4335585"/>
            <a:ext cx="285293" cy="28529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dirty="0"/>
              <a:t>2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0170336A-FA00-0846-9230-DCAB4A69B4F1}"/>
              </a:ext>
            </a:extLst>
          </p:cNvPr>
          <p:cNvSpPr/>
          <p:nvPr/>
        </p:nvSpPr>
        <p:spPr>
          <a:xfrm>
            <a:off x="7344251" y="4720527"/>
            <a:ext cx="285293" cy="28529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27186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50" grpId="0" animBg="1"/>
      <p:bldP spid="45" grpId="0" animBg="1"/>
      <p:bldP spid="6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E87F1-D1C6-4F00-9B8A-9E4C32C94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TCP ‘slow’ start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A2538-4FDC-474F-86D4-C93C37D311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Arbitrary threshold switches from ‘slow’ start to </a:t>
            </a:r>
            <a:r>
              <a:rPr lang="en-US" b="1" i="1" dirty="0"/>
              <a:t>additive increase</a:t>
            </a:r>
            <a:r>
              <a:rPr lang="en-US" dirty="0"/>
              <a:t>.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44D87D-DC0F-4CF9-A5FC-DA3ECF5F0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4D0B86-EEA3-4540-9FA0-D49F2C507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5</a:t>
            </a:fld>
            <a:endParaRPr lang="LID4096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CCCB28-255E-4F0A-9B11-2C2C104DBCDC}"/>
              </a:ext>
            </a:extLst>
          </p:cNvPr>
          <p:cNvSpPr txBox="1"/>
          <p:nvPr/>
        </p:nvSpPr>
        <p:spPr>
          <a:xfrm>
            <a:off x="1041315" y="3881735"/>
            <a:ext cx="2224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Congestion window</a:t>
            </a:r>
          </a:p>
          <a:p>
            <a:pPr algn="r"/>
            <a:r>
              <a:rPr lang="en-US" dirty="0"/>
              <a:t>(KB or packets)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B8B3BB-E619-4490-B424-56DC0443FED5}"/>
              </a:ext>
            </a:extLst>
          </p:cNvPr>
          <p:cNvSpPr txBox="1"/>
          <p:nvPr/>
        </p:nvSpPr>
        <p:spPr>
          <a:xfrm>
            <a:off x="4264550" y="5897325"/>
            <a:ext cx="366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time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266078B-6B57-4555-87A1-94DAB684420C}"/>
              </a:ext>
            </a:extLst>
          </p:cNvPr>
          <p:cNvCxnSpPr>
            <a:cxnSpLocks/>
          </p:cNvCxnSpPr>
          <p:nvPr/>
        </p:nvCxnSpPr>
        <p:spPr>
          <a:xfrm flipV="1">
            <a:off x="3374747" y="2857502"/>
            <a:ext cx="0" cy="297179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12F8E76-2683-4D01-AF99-BCC8353A65F6}"/>
              </a:ext>
            </a:extLst>
          </p:cNvPr>
          <p:cNvCxnSpPr>
            <a:cxnSpLocks/>
          </p:cNvCxnSpPr>
          <p:nvPr/>
        </p:nvCxnSpPr>
        <p:spPr>
          <a:xfrm>
            <a:off x="3348372" y="5811714"/>
            <a:ext cx="5191891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E771F268-F3AC-40DC-9687-8252205BDF13}"/>
              </a:ext>
            </a:extLst>
          </p:cNvPr>
          <p:cNvSpPr/>
          <p:nvPr/>
        </p:nvSpPr>
        <p:spPr>
          <a:xfrm>
            <a:off x="3310145" y="5657418"/>
            <a:ext cx="129204" cy="12920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37FC091-CE89-44CB-80A8-036419D48CC8}"/>
              </a:ext>
            </a:extLst>
          </p:cNvPr>
          <p:cNvSpPr/>
          <p:nvPr/>
        </p:nvSpPr>
        <p:spPr>
          <a:xfrm>
            <a:off x="3471107" y="5547574"/>
            <a:ext cx="129204" cy="12920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A2F3A793-27A0-40D3-A115-2A20D611E596}"/>
              </a:ext>
            </a:extLst>
          </p:cNvPr>
          <p:cNvGrpSpPr/>
          <p:nvPr/>
        </p:nvGrpSpPr>
        <p:grpSpPr>
          <a:xfrm>
            <a:off x="3632069" y="5246613"/>
            <a:ext cx="173928" cy="283377"/>
            <a:chOff x="2108069" y="5246612"/>
            <a:chExt cx="173928" cy="283377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B3A40E4-1CEB-4E72-B5B0-B99E077CB8DE}"/>
                </a:ext>
              </a:extLst>
            </p:cNvPr>
            <p:cNvSpPr/>
            <p:nvPr/>
          </p:nvSpPr>
          <p:spPr>
            <a:xfrm>
              <a:off x="2108069" y="5400785"/>
              <a:ext cx="129204" cy="12920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650A44F-F482-4D3C-9402-670C2B0D26C1}"/>
                </a:ext>
              </a:extLst>
            </p:cNvPr>
            <p:cNvSpPr/>
            <p:nvPr/>
          </p:nvSpPr>
          <p:spPr>
            <a:xfrm>
              <a:off x="2152793" y="5246612"/>
              <a:ext cx="129204" cy="12920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0B9180F7-A5E2-4C3D-8F57-E2D941EAE14E}"/>
              </a:ext>
            </a:extLst>
          </p:cNvPr>
          <p:cNvGrpSpPr/>
          <p:nvPr/>
        </p:nvGrpSpPr>
        <p:grpSpPr>
          <a:xfrm>
            <a:off x="4056138" y="4621178"/>
            <a:ext cx="278286" cy="587446"/>
            <a:chOff x="2532138" y="4621178"/>
            <a:chExt cx="278286" cy="58744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2160866-7AC3-471C-ADE5-89A26CBAC29B}"/>
                </a:ext>
              </a:extLst>
            </p:cNvPr>
            <p:cNvSpPr/>
            <p:nvPr/>
          </p:nvSpPr>
          <p:spPr>
            <a:xfrm>
              <a:off x="2631526" y="4775351"/>
              <a:ext cx="129204" cy="12920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839E260-8B4D-40E0-82B3-55BDFAB15058}"/>
                </a:ext>
              </a:extLst>
            </p:cNvPr>
            <p:cNvSpPr/>
            <p:nvPr/>
          </p:nvSpPr>
          <p:spPr>
            <a:xfrm>
              <a:off x="2681220" y="4621178"/>
              <a:ext cx="129204" cy="12920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9BF7684-D689-4E8F-83FA-FB93CC3000EA}"/>
                </a:ext>
              </a:extLst>
            </p:cNvPr>
            <p:cNvSpPr/>
            <p:nvPr/>
          </p:nvSpPr>
          <p:spPr>
            <a:xfrm>
              <a:off x="2532138" y="5079420"/>
              <a:ext cx="129204" cy="12920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CFCEB74-5B23-4249-8CC7-5A00EF1C529D}"/>
                </a:ext>
              </a:extLst>
            </p:cNvPr>
            <p:cNvSpPr/>
            <p:nvPr/>
          </p:nvSpPr>
          <p:spPr>
            <a:xfrm>
              <a:off x="2581832" y="4925247"/>
              <a:ext cx="129204" cy="12920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5FC9AD97-09B0-4208-B445-54B1B8ED63BC}"/>
              </a:ext>
            </a:extLst>
          </p:cNvPr>
          <p:cNvGrpSpPr/>
          <p:nvPr/>
        </p:nvGrpSpPr>
        <p:grpSpPr>
          <a:xfrm>
            <a:off x="4694582" y="3395438"/>
            <a:ext cx="511848" cy="1200388"/>
            <a:chOff x="3170582" y="3395438"/>
            <a:chExt cx="511848" cy="1200388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F26FCDB-3BC4-4D3A-AC9F-A78A8018A3DC}"/>
                </a:ext>
              </a:extLst>
            </p:cNvPr>
            <p:cNvSpPr/>
            <p:nvPr/>
          </p:nvSpPr>
          <p:spPr>
            <a:xfrm>
              <a:off x="3279908" y="4162553"/>
              <a:ext cx="129204" cy="12920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6B81FC5-0FE9-4A46-BCDA-AAF82288D2D0}"/>
                </a:ext>
              </a:extLst>
            </p:cNvPr>
            <p:cNvSpPr/>
            <p:nvPr/>
          </p:nvSpPr>
          <p:spPr>
            <a:xfrm>
              <a:off x="3334571" y="4008380"/>
              <a:ext cx="129204" cy="12920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2ABBB19-8E1E-4F11-8578-954BAD490168}"/>
                </a:ext>
              </a:extLst>
            </p:cNvPr>
            <p:cNvSpPr/>
            <p:nvPr/>
          </p:nvSpPr>
          <p:spPr>
            <a:xfrm>
              <a:off x="3170582" y="4466622"/>
              <a:ext cx="129204" cy="12920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6FA7B19-E6C2-48D3-B878-916E55F81640}"/>
                </a:ext>
              </a:extLst>
            </p:cNvPr>
            <p:cNvSpPr/>
            <p:nvPr/>
          </p:nvSpPr>
          <p:spPr>
            <a:xfrm>
              <a:off x="3225245" y="4312449"/>
              <a:ext cx="129204" cy="12920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DDAECAD-912C-4A5F-92B5-370DDB23E14C}"/>
                </a:ext>
              </a:extLst>
            </p:cNvPr>
            <p:cNvSpPr/>
            <p:nvPr/>
          </p:nvSpPr>
          <p:spPr>
            <a:xfrm>
              <a:off x="3498560" y="3549611"/>
              <a:ext cx="129204" cy="12920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D80901A-94F9-418E-A6BC-278E90976063}"/>
                </a:ext>
              </a:extLst>
            </p:cNvPr>
            <p:cNvSpPr/>
            <p:nvPr/>
          </p:nvSpPr>
          <p:spPr>
            <a:xfrm>
              <a:off x="3553226" y="3395438"/>
              <a:ext cx="129204" cy="12920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CA313CC-92E4-4050-A8C5-79A051C5AAB7}"/>
                </a:ext>
              </a:extLst>
            </p:cNvPr>
            <p:cNvSpPr/>
            <p:nvPr/>
          </p:nvSpPr>
          <p:spPr>
            <a:xfrm>
              <a:off x="3389234" y="3853680"/>
              <a:ext cx="129204" cy="12920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CD075E1-9A9D-4186-95E7-19A714433F9C}"/>
                </a:ext>
              </a:extLst>
            </p:cNvPr>
            <p:cNvSpPr/>
            <p:nvPr/>
          </p:nvSpPr>
          <p:spPr>
            <a:xfrm>
              <a:off x="3443897" y="3699507"/>
              <a:ext cx="129204" cy="12920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8" name="Rectangle 117">
            <a:extLst>
              <a:ext uri="{FF2B5EF4-FFF2-40B4-BE49-F238E27FC236}">
                <a16:creationId xmlns:a16="http://schemas.microsoft.com/office/drawing/2014/main" id="{642E2556-9EF1-46EB-B1E8-3FA9933734F6}"/>
              </a:ext>
            </a:extLst>
          </p:cNvPr>
          <p:cNvSpPr/>
          <p:nvPr/>
        </p:nvSpPr>
        <p:spPr>
          <a:xfrm>
            <a:off x="5077227" y="2362188"/>
            <a:ext cx="5216357" cy="40979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 fontScale="85000" lnSpcReduction="20000"/>
          </a:bodyPr>
          <a:lstStyle/>
          <a:p>
            <a:pPr algn="ctr"/>
            <a:r>
              <a:rPr lang="en-US" sz="2800" dirty="0"/>
              <a:t>Congestion window growing over time</a:t>
            </a:r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E907A404-9536-42E4-B783-44A000396B79}"/>
              </a:ext>
            </a:extLst>
          </p:cNvPr>
          <p:cNvGrpSpPr/>
          <p:nvPr/>
        </p:nvGrpSpPr>
        <p:grpSpPr>
          <a:xfrm>
            <a:off x="3482066" y="3642828"/>
            <a:ext cx="1194188" cy="1320853"/>
            <a:chOff x="1958066" y="3642827"/>
            <a:chExt cx="1194188" cy="1320853"/>
          </a:xfrm>
        </p:grpSpPr>
        <p:cxnSp>
          <p:nvCxnSpPr>
            <p:cNvPr id="123" name="Straight Arrow Connector 122">
              <a:extLst>
                <a:ext uri="{FF2B5EF4-FFF2-40B4-BE49-F238E27FC236}">
                  <a16:creationId xmlns:a16="http://schemas.microsoft.com/office/drawing/2014/main" id="{298A781F-EC94-48D8-889E-9CCC52A47D18}"/>
                </a:ext>
              </a:extLst>
            </p:cNvPr>
            <p:cNvCxnSpPr>
              <a:cxnSpLocks/>
            </p:cNvCxnSpPr>
            <p:nvPr/>
          </p:nvCxnSpPr>
          <p:spPr>
            <a:xfrm>
              <a:off x="2810424" y="3822824"/>
              <a:ext cx="308382" cy="370221"/>
            </a:xfrm>
            <a:prstGeom prst="straightConnector1">
              <a:avLst/>
            </a:prstGeom>
            <a:ln w="571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4" name="Straight Arrow Connector 123">
              <a:extLst>
                <a:ext uri="{FF2B5EF4-FFF2-40B4-BE49-F238E27FC236}">
                  <a16:creationId xmlns:a16="http://schemas.microsoft.com/office/drawing/2014/main" id="{E6A442D1-3D3B-4ADD-A052-ABFFA0945596}"/>
                </a:ext>
              </a:extLst>
            </p:cNvPr>
            <p:cNvCxnSpPr>
              <a:cxnSpLocks/>
            </p:cNvCxnSpPr>
            <p:nvPr/>
          </p:nvCxnSpPr>
          <p:spPr>
            <a:xfrm>
              <a:off x="2255938" y="3811768"/>
              <a:ext cx="0" cy="1151912"/>
            </a:xfrm>
            <a:prstGeom prst="straightConnector1">
              <a:avLst/>
            </a:prstGeom>
            <a:ln w="571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5" name="Straight Arrow Connector 124">
              <a:extLst>
                <a:ext uri="{FF2B5EF4-FFF2-40B4-BE49-F238E27FC236}">
                  <a16:creationId xmlns:a16="http://schemas.microsoft.com/office/drawing/2014/main" id="{F59B6B28-CA7E-4010-BD7B-A067DD5E8312}"/>
                </a:ext>
              </a:extLst>
            </p:cNvPr>
            <p:cNvCxnSpPr>
              <a:cxnSpLocks/>
            </p:cNvCxnSpPr>
            <p:nvPr/>
          </p:nvCxnSpPr>
          <p:spPr>
            <a:xfrm>
              <a:off x="2514734" y="3815223"/>
              <a:ext cx="189541" cy="679572"/>
            </a:xfrm>
            <a:prstGeom prst="straightConnector1">
              <a:avLst/>
            </a:prstGeom>
            <a:ln w="571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D6FED4B1-D58C-4FD6-958E-59B4587893DD}"/>
                </a:ext>
              </a:extLst>
            </p:cNvPr>
            <p:cNvSpPr/>
            <p:nvPr/>
          </p:nvSpPr>
          <p:spPr>
            <a:xfrm>
              <a:off x="1958066" y="3642827"/>
              <a:ext cx="1194188" cy="359993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>
              <a:normAutofit fontScale="62500" lnSpcReduction="20000"/>
            </a:bodyPr>
            <a:lstStyle/>
            <a:p>
              <a:pPr algn="ctr"/>
              <a:r>
                <a:rPr lang="en-US" sz="2800" dirty="0"/>
                <a:t>Slow start</a:t>
              </a: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4D34BB93-E909-430D-8368-699B7D617E97}"/>
              </a:ext>
            </a:extLst>
          </p:cNvPr>
          <p:cNvGrpSpPr/>
          <p:nvPr/>
        </p:nvGrpSpPr>
        <p:grpSpPr>
          <a:xfrm rot="3600000">
            <a:off x="5728914" y="2666376"/>
            <a:ext cx="457182" cy="1046215"/>
            <a:chOff x="3322982" y="3702011"/>
            <a:chExt cx="457182" cy="1046215"/>
          </a:xfrm>
        </p:grpSpPr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1DF704C5-07B8-4BE7-93B6-E954458E28D2}"/>
                </a:ext>
              </a:extLst>
            </p:cNvPr>
            <p:cNvSpPr/>
            <p:nvPr/>
          </p:nvSpPr>
          <p:spPr>
            <a:xfrm>
              <a:off x="3432308" y="4314953"/>
              <a:ext cx="129204" cy="12920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4588277D-1F63-4CA1-8ECB-B873F376FD75}"/>
                </a:ext>
              </a:extLst>
            </p:cNvPr>
            <p:cNvSpPr/>
            <p:nvPr/>
          </p:nvSpPr>
          <p:spPr>
            <a:xfrm>
              <a:off x="3322982" y="4619022"/>
              <a:ext cx="129204" cy="12920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AFFC55B4-6BC7-49CF-BDE4-C84050660B0C}"/>
                </a:ext>
              </a:extLst>
            </p:cNvPr>
            <p:cNvSpPr/>
            <p:nvPr/>
          </p:nvSpPr>
          <p:spPr>
            <a:xfrm>
              <a:off x="3650960" y="3702011"/>
              <a:ext cx="129204" cy="12920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1041DD2C-7FD4-4CE2-8CE9-BBA7114F58FB}"/>
                </a:ext>
              </a:extLst>
            </p:cNvPr>
            <p:cNvSpPr/>
            <p:nvPr/>
          </p:nvSpPr>
          <p:spPr>
            <a:xfrm>
              <a:off x="3541634" y="4006080"/>
              <a:ext cx="129204" cy="12920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9BD1AAF3-B397-40CC-B20B-1536E1825A2C}"/>
              </a:ext>
            </a:extLst>
          </p:cNvPr>
          <p:cNvGrpSpPr/>
          <p:nvPr/>
        </p:nvGrpSpPr>
        <p:grpSpPr>
          <a:xfrm>
            <a:off x="3638576" y="3279689"/>
            <a:ext cx="2457425" cy="369332"/>
            <a:chOff x="2114575" y="3140543"/>
            <a:chExt cx="2457425" cy="369332"/>
          </a:xfrm>
        </p:grpSpPr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1E3F9FF2-4D9F-4D48-B1D5-665CCF92CBA6}"/>
                </a:ext>
              </a:extLst>
            </p:cNvPr>
            <p:cNvCxnSpPr>
              <a:cxnSpLocks/>
            </p:cNvCxnSpPr>
            <p:nvPr/>
          </p:nvCxnSpPr>
          <p:spPr>
            <a:xfrm>
              <a:off x="3235184" y="3325209"/>
              <a:ext cx="133681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774EDFFE-5F1A-4762-B9C2-20AA5EA12BAC}"/>
                </a:ext>
              </a:extLst>
            </p:cNvPr>
            <p:cNvSpPr txBox="1"/>
            <p:nvPr/>
          </p:nvSpPr>
          <p:spPr>
            <a:xfrm>
              <a:off x="2114575" y="3140543"/>
              <a:ext cx="12038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Threshold</a:t>
              </a: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565F9871-2E90-4C66-A875-0CFFF9396B26}"/>
              </a:ext>
            </a:extLst>
          </p:cNvPr>
          <p:cNvGrpSpPr/>
          <p:nvPr/>
        </p:nvGrpSpPr>
        <p:grpSpPr>
          <a:xfrm>
            <a:off x="6601604" y="2918542"/>
            <a:ext cx="3816234" cy="369332"/>
            <a:chOff x="2660896" y="3139510"/>
            <a:chExt cx="3816234" cy="369332"/>
          </a:xfrm>
        </p:grpSpPr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98FD6FED-5408-41F0-9372-FE167B36D18B}"/>
                </a:ext>
              </a:extLst>
            </p:cNvPr>
            <p:cNvCxnSpPr>
              <a:cxnSpLocks/>
              <a:endCxn id="137" idx="1"/>
            </p:cNvCxnSpPr>
            <p:nvPr/>
          </p:nvCxnSpPr>
          <p:spPr>
            <a:xfrm flipV="1">
              <a:off x="2660896" y="3324176"/>
              <a:ext cx="2068588" cy="103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A9A10D4D-79B6-4951-A90D-BB68A05C7C1E}"/>
                </a:ext>
              </a:extLst>
            </p:cNvPr>
            <p:cNvSpPr txBox="1"/>
            <p:nvPr/>
          </p:nvSpPr>
          <p:spPr>
            <a:xfrm>
              <a:off x="4729484" y="3139510"/>
              <a:ext cx="1747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Current window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86DAD5C-83B9-70D4-5BB8-DD47946BA697}"/>
              </a:ext>
            </a:extLst>
          </p:cNvPr>
          <p:cNvGrpSpPr/>
          <p:nvPr/>
        </p:nvGrpSpPr>
        <p:grpSpPr>
          <a:xfrm>
            <a:off x="3600311" y="3281763"/>
            <a:ext cx="3895870" cy="2395923"/>
            <a:chOff x="3600311" y="3281763"/>
            <a:chExt cx="3895870" cy="2395923"/>
          </a:xfrm>
        </p:grpSpPr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D6754F84-C342-0DB6-BF65-29D7A571FCD9}"/>
                </a:ext>
              </a:extLst>
            </p:cNvPr>
            <p:cNvCxnSpPr>
              <a:cxnSpLocks/>
              <a:endCxn id="21" idx="5"/>
            </p:cNvCxnSpPr>
            <p:nvPr/>
          </p:nvCxnSpPr>
          <p:spPr>
            <a:xfrm flipH="1" flipV="1">
              <a:off x="4804865" y="4576905"/>
              <a:ext cx="761816" cy="798912"/>
            </a:xfrm>
            <a:prstGeom prst="straightConnector1">
              <a:avLst/>
            </a:prstGeom>
            <a:ln w="571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F23C791A-AED3-3475-D05D-6DCB6E259C0D}"/>
                </a:ext>
              </a:extLst>
            </p:cNvPr>
            <p:cNvCxnSpPr>
              <a:cxnSpLocks/>
              <a:endCxn id="129" idx="5"/>
            </p:cNvCxnSpPr>
            <p:nvPr/>
          </p:nvCxnSpPr>
          <p:spPr>
            <a:xfrm flipH="1" flipV="1">
              <a:off x="5461713" y="3339119"/>
              <a:ext cx="210798" cy="2139656"/>
            </a:xfrm>
            <a:prstGeom prst="straightConnector1">
              <a:avLst/>
            </a:prstGeom>
            <a:ln w="571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4B50C838-21F2-BC61-55CF-488D5B7C6976}"/>
                </a:ext>
              </a:extLst>
            </p:cNvPr>
            <p:cNvCxnSpPr>
              <a:cxnSpLocks/>
              <a:endCxn id="128" idx="5"/>
            </p:cNvCxnSpPr>
            <p:nvPr/>
          </p:nvCxnSpPr>
          <p:spPr>
            <a:xfrm flipH="1" flipV="1">
              <a:off x="5779708" y="3281763"/>
              <a:ext cx="45768" cy="2149986"/>
            </a:xfrm>
            <a:prstGeom prst="straightConnector1">
              <a:avLst/>
            </a:prstGeom>
            <a:ln w="571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49773D19-E0DC-A473-D5BF-7A7BE4771A0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91889" y="4408947"/>
              <a:ext cx="48730" cy="1004751"/>
            </a:xfrm>
            <a:prstGeom prst="straightConnector1">
              <a:avLst/>
            </a:prstGeom>
            <a:ln w="571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1E3E72D1-52F4-E3FA-54BC-B46361B7D2E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14366" y="4406627"/>
              <a:ext cx="48730" cy="1004751"/>
            </a:xfrm>
            <a:prstGeom prst="straightConnector1">
              <a:avLst/>
            </a:prstGeom>
            <a:ln w="571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4B23C8E-7E7D-8E74-0B1F-5B7935C581B7}"/>
                </a:ext>
              </a:extLst>
            </p:cNvPr>
            <p:cNvGrpSpPr/>
            <p:nvPr/>
          </p:nvGrpSpPr>
          <p:grpSpPr>
            <a:xfrm>
              <a:off x="3600311" y="5189703"/>
              <a:ext cx="3895870" cy="487983"/>
              <a:chOff x="25624" y="4563566"/>
              <a:chExt cx="3895870" cy="487983"/>
            </a:xfrm>
          </p:grpSpPr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32BBCECA-14C7-B26A-896C-9320F5098590}"/>
                  </a:ext>
                </a:extLst>
              </p:cNvPr>
              <p:cNvCxnSpPr>
                <a:cxnSpLocks/>
                <a:endCxn id="17" idx="5"/>
              </p:cNvCxnSpPr>
              <p:nvPr/>
            </p:nvCxnSpPr>
            <p:spPr>
              <a:xfrm flipH="1" flipV="1">
                <a:off x="591734" y="4563566"/>
                <a:ext cx="1549286" cy="242046"/>
              </a:xfrm>
              <a:prstGeom prst="straightConnector1">
                <a:avLst/>
              </a:prstGeom>
              <a:ln w="57150">
                <a:solidFill>
                  <a:schemeClr val="bg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1656AF69-CFA5-D892-5B3B-F4B106FA43F8}"/>
                  </a:ext>
                </a:extLst>
              </p:cNvPr>
              <p:cNvCxnSpPr>
                <a:cxnSpLocks/>
                <a:endCxn id="13" idx="6"/>
              </p:cNvCxnSpPr>
              <p:nvPr/>
            </p:nvCxnSpPr>
            <p:spPr>
              <a:xfrm flipH="1">
                <a:off x="25624" y="4979722"/>
                <a:ext cx="1966370" cy="6317"/>
              </a:xfrm>
              <a:prstGeom prst="straightConnector1">
                <a:avLst/>
              </a:prstGeom>
              <a:ln w="57150">
                <a:solidFill>
                  <a:schemeClr val="bg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88CAC70F-313C-7315-2FFA-70207F0911D8}"/>
                  </a:ext>
                </a:extLst>
              </p:cNvPr>
              <p:cNvCxnSpPr>
                <a:cxnSpLocks/>
                <a:endCxn id="12" idx="6"/>
              </p:cNvCxnSpPr>
              <p:nvPr/>
            </p:nvCxnSpPr>
            <p:spPr>
              <a:xfrm flipH="1" flipV="1">
                <a:off x="186586" y="4839251"/>
                <a:ext cx="1827282" cy="26774"/>
              </a:xfrm>
              <a:prstGeom prst="straightConnector1">
                <a:avLst/>
              </a:prstGeom>
              <a:ln w="57150">
                <a:solidFill>
                  <a:schemeClr val="bg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7BBCC180-9366-EB08-BC9D-1C68E680314B}"/>
                  </a:ext>
                </a:extLst>
              </p:cNvPr>
              <p:cNvSpPr/>
              <p:nvPr/>
            </p:nvSpPr>
            <p:spPr>
              <a:xfrm>
                <a:off x="1852906" y="4691556"/>
                <a:ext cx="2068588" cy="359993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>
                <a:normAutofit fontScale="70000" lnSpcReduction="20000"/>
              </a:bodyPr>
              <a:lstStyle/>
              <a:p>
                <a:pPr algn="ctr"/>
                <a:r>
                  <a:rPr lang="en-US" sz="2800" dirty="0"/>
                  <a:t>ACK received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50547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 animBg="1"/>
      <p:bldP spid="13" grpId="0" animBg="1"/>
      <p:bldP spid="11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0FCC2-C992-40E1-9566-29DBFF134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Internet Message Access Protocol</a:t>
            </a:r>
            <a:br>
              <a:rPr lang="en-US" dirty="0"/>
            </a:br>
            <a:r>
              <a:rPr lang="en-US" dirty="0"/>
              <a:t>(IMAP)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A4A0EF-224C-4BBD-9343-1541569D1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5145" y="1825625"/>
            <a:ext cx="9762248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Sends commands to </a:t>
            </a:r>
            <a:r>
              <a:rPr lang="en-US" b="1" i="1" dirty="0"/>
              <a:t>mail server</a:t>
            </a:r>
            <a:r>
              <a:rPr lang="en-US" dirty="0"/>
              <a:t> to manipulate mailboxes</a:t>
            </a:r>
          </a:p>
          <a:p>
            <a:pPr marL="0" indent="0">
              <a:buNone/>
            </a:pPr>
            <a:r>
              <a:rPr lang="en-US" dirty="0"/>
              <a:t>Common commands: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LOGIN. Log into server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FETCH. Fetch messages from a folder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CREATE/DELETE. Create or delete a folder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EXPUNGE. Remove messages marked for deletion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36FA3-ED1F-45D6-9683-8F9BBCECC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0561D8-95D8-478B-898E-6C1A39795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50</a:t>
            </a:fld>
            <a:endParaRPr lang="LID4096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D88914-745D-47F7-B075-3E9DFF29E3A4}"/>
              </a:ext>
            </a:extLst>
          </p:cNvPr>
          <p:cNvSpPr/>
          <p:nvPr/>
        </p:nvSpPr>
        <p:spPr>
          <a:xfrm>
            <a:off x="246651" y="4975807"/>
            <a:ext cx="5545992" cy="69564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2800" dirty="0"/>
              <a:t>Uses mostly plain text!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D4D52A-DA7B-42AE-A2E7-1B2E9B4074BA}"/>
              </a:ext>
            </a:extLst>
          </p:cNvPr>
          <p:cNvSpPr/>
          <p:nvPr/>
        </p:nvSpPr>
        <p:spPr>
          <a:xfrm>
            <a:off x="4124325" y="1056331"/>
            <a:ext cx="5915025" cy="67960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>
            <a:normAutofit fontScale="92500"/>
          </a:bodyPr>
          <a:lstStyle/>
          <a:p>
            <a:pPr algn="ctr"/>
            <a:r>
              <a:rPr lang="en-US" sz="2800" dirty="0"/>
              <a:t>Q: Does </a:t>
            </a:r>
            <a:r>
              <a:rPr lang="en-US" sz="2800" b="1" dirty="0">
                <a:latin typeface="Consolas" panose="020B0609020204030204" pitchFamily="49" charset="0"/>
              </a:rPr>
              <a:t>gmail.com</a:t>
            </a:r>
            <a:r>
              <a:rPr lang="en-US" sz="2800" dirty="0"/>
              <a:t> use POP3 or IMAP?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E49F6A-FFA2-44D8-4480-383A25E4E8EB}"/>
              </a:ext>
            </a:extLst>
          </p:cNvPr>
          <p:cNvSpPr/>
          <p:nvPr/>
        </p:nvSpPr>
        <p:spPr>
          <a:xfrm>
            <a:off x="10441172" y="216683"/>
            <a:ext cx="1564428" cy="5134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normAutofit lnSpcReduction="10000"/>
          </a:bodyPr>
          <a:lstStyle/>
          <a:p>
            <a:pPr algn="ctr"/>
            <a:r>
              <a:rPr lang="en-US" sz="2800" dirty="0">
                <a:hlinkClick r:id="rId3"/>
              </a:rPr>
              <a:t>RFC 9000</a:t>
            </a:r>
            <a:endParaRPr lang="en-US" sz="2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7F8612-174F-8E76-6A56-BEADC0A0E911}"/>
              </a:ext>
            </a:extLst>
          </p:cNvPr>
          <p:cNvSpPr/>
          <p:nvPr/>
        </p:nvSpPr>
        <p:spPr>
          <a:xfrm>
            <a:off x="10441172" y="782152"/>
            <a:ext cx="1564428" cy="9982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2800" dirty="0"/>
              <a:t>Ports: 143, 993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9B3DF36-729B-B585-6A26-D6F331CDB2B4}"/>
              </a:ext>
            </a:extLst>
          </p:cNvPr>
          <p:cNvSpPr/>
          <p:nvPr/>
        </p:nvSpPr>
        <p:spPr>
          <a:xfrm>
            <a:off x="6256269" y="4975807"/>
            <a:ext cx="5545992" cy="69564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2800" dirty="0"/>
              <a:t>Replaced POP3 protocol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EF6382-6A1E-C993-7519-AE713C94C2E8}"/>
              </a:ext>
            </a:extLst>
          </p:cNvPr>
          <p:cNvSpPr txBox="1"/>
          <p:nvPr/>
        </p:nvSpPr>
        <p:spPr>
          <a:xfrm>
            <a:off x="333154" y="5663196"/>
            <a:ext cx="5372986" cy="37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Security through TLS (not covered in the course)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46203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05E0F-673C-43AB-88FE-FC5803270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Mail Transfer Protocol (SMTP)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161B52-FCF7-470C-A58E-964AC2A75F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SMTP uses ASCII</a:t>
            </a:r>
            <a:endParaRPr lang="LID4096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AEA7D3-A8B7-4A19-B6BC-BADC54490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7EC1C2-8770-4563-BA4D-9E7A9D1C1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51</a:t>
            </a:fld>
            <a:endParaRPr lang="LID4096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B87EF2-261B-4324-9A01-7446E8FBB19F}"/>
              </a:ext>
            </a:extLst>
          </p:cNvPr>
          <p:cNvSpPr/>
          <p:nvPr/>
        </p:nvSpPr>
        <p:spPr>
          <a:xfrm>
            <a:off x="5138812" y="1825626"/>
            <a:ext cx="5009236" cy="4872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 fontScale="70000" lnSpcReduction="20000"/>
          </a:bodyPr>
          <a:lstStyle/>
          <a:p>
            <a:pPr algn="ctr"/>
            <a:r>
              <a:rPr lang="en-US" sz="2800" dirty="0"/>
              <a:t>You can use TELNET to talk to a mail server!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388BB7A-C7E2-4A0D-A85A-59FB67289A5F}"/>
              </a:ext>
            </a:extLst>
          </p:cNvPr>
          <p:cNvSpPr/>
          <p:nvPr/>
        </p:nvSpPr>
        <p:spPr>
          <a:xfrm>
            <a:off x="2152650" y="2463923"/>
            <a:ext cx="7995398" cy="3004548"/>
          </a:xfrm>
          <a:prstGeom prst="round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latin typeface="Consolas" panose="020B0609020204030204" pitchFamily="49" charset="0"/>
              </a:rPr>
              <a:t>		S: 220 ee.uwa.edu.au SMTP service ready</a:t>
            </a:r>
          </a:p>
          <a:p>
            <a:r>
              <a:rPr lang="en-US" b="1" dirty="0">
                <a:latin typeface="Consolas" panose="020B0609020204030204" pitchFamily="49" charset="0"/>
              </a:rPr>
              <a:t>C: HELO abcd.com</a:t>
            </a:r>
          </a:p>
          <a:p>
            <a:r>
              <a:rPr lang="en-US" dirty="0">
                <a:latin typeface="Consolas" panose="020B0609020204030204" pitchFamily="49" charset="0"/>
              </a:rPr>
              <a:t>		S: 250 cs.washington.edu says hello to ee.uwa.edu.au</a:t>
            </a:r>
          </a:p>
          <a:p>
            <a:r>
              <a:rPr lang="en-US" b="1" dirty="0">
                <a:latin typeface="Consolas" panose="020B0609020204030204" pitchFamily="49" charset="0"/>
              </a:rPr>
              <a:t>C: MAIL FROM: &lt;alice@cs.washington.edu&gt;</a:t>
            </a:r>
          </a:p>
          <a:p>
            <a:r>
              <a:rPr lang="en-US" dirty="0">
                <a:latin typeface="Consolas" panose="020B0609020204030204" pitchFamily="49" charset="0"/>
              </a:rPr>
              <a:t>		S: 250 sender ok</a:t>
            </a:r>
          </a:p>
          <a:p>
            <a:r>
              <a:rPr lang="en-US" b="1" dirty="0">
                <a:latin typeface="Consolas" panose="020B0609020204030204" pitchFamily="49" charset="0"/>
              </a:rPr>
              <a:t>C: RCPT TO: &lt;bob@ee.uwa.edu.au&gt;</a:t>
            </a:r>
          </a:p>
          <a:p>
            <a:r>
              <a:rPr lang="en-US" dirty="0">
                <a:latin typeface="Consolas" panose="020B0609020204030204" pitchFamily="49" charset="0"/>
              </a:rPr>
              <a:t>		S: 250 recipient ok</a:t>
            </a:r>
          </a:p>
          <a:p>
            <a:r>
              <a:rPr lang="en-US" b="1" dirty="0">
                <a:latin typeface="Consolas" panose="020B0609020204030204" pitchFamily="49" charset="0"/>
              </a:rPr>
              <a:t>C: DATA</a:t>
            </a:r>
          </a:p>
          <a:p>
            <a:r>
              <a:rPr lang="en-US" dirty="0">
                <a:latin typeface="Consolas" panose="020B0609020204030204" pitchFamily="49" charset="0"/>
              </a:rPr>
              <a:t>		S: 354 Send mail; end with "." on a line by itself</a:t>
            </a:r>
          </a:p>
          <a:p>
            <a:r>
              <a:rPr lang="en-US" b="1" dirty="0">
                <a:latin typeface="Consolas" panose="020B0609020204030204" pitchFamily="49" charset="0"/>
              </a:rPr>
              <a:t>C: …</a:t>
            </a:r>
            <a:endParaRPr lang="en-GB" b="1" dirty="0">
              <a:latin typeface="Consolas" panose="020B0609020204030204" pitchFamily="49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A26ED6-8E36-4CE5-A5C7-6BEAF721CBFC}"/>
              </a:ext>
            </a:extLst>
          </p:cNvPr>
          <p:cNvSpPr/>
          <p:nvPr/>
        </p:nvSpPr>
        <p:spPr>
          <a:xfrm>
            <a:off x="1685364" y="5668777"/>
            <a:ext cx="4086786" cy="4872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>
            <a:normAutofit fontScale="62500" lnSpcReduction="20000"/>
          </a:bodyPr>
          <a:lstStyle/>
          <a:p>
            <a:pPr algn="ctr"/>
            <a:r>
              <a:rPr lang="en-US" sz="2800" dirty="0"/>
              <a:t>Basic SMTP does not support binary data!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A309F5-7212-4FFD-A453-EC02CE4D4E12}"/>
              </a:ext>
            </a:extLst>
          </p:cNvPr>
          <p:cNvSpPr/>
          <p:nvPr/>
        </p:nvSpPr>
        <p:spPr>
          <a:xfrm>
            <a:off x="5988424" y="5668777"/>
            <a:ext cx="4518212" cy="4872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>
            <a:normAutofit fontScale="62500" lnSpcReduction="20000"/>
          </a:bodyPr>
          <a:lstStyle/>
          <a:p>
            <a:pPr algn="ctr"/>
            <a:r>
              <a:rPr lang="en-US" sz="2800" dirty="0"/>
              <a:t>Basic SMTP does not include authentication!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DC1316-1536-4AB8-B1B5-1C07B63DF0A7}"/>
              </a:ext>
            </a:extLst>
          </p:cNvPr>
          <p:cNvSpPr/>
          <p:nvPr/>
        </p:nvSpPr>
        <p:spPr>
          <a:xfrm>
            <a:off x="6387250" y="3757660"/>
            <a:ext cx="3652100" cy="4872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>
            <a:normAutofit fontScale="92500" lnSpcReduction="10000"/>
          </a:bodyPr>
          <a:lstStyle/>
          <a:p>
            <a:pPr algn="ctr"/>
            <a:r>
              <a:rPr lang="en-US" sz="2800" dirty="0"/>
              <a:t>FROM field </a:t>
            </a:r>
            <a:r>
              <a:rPr lang="en-US" sz="2800" b="1" i="1" dirty="0"/>
              <a:t>not</a:t>
            </a:r>
            <a:r>
              <a:rPr lang="en-US" sz="2800" dirty="0"/>
              <a:t> checked!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1A2D8B1-9304-44ED-A6C0-DC2A6C4758DF}"/>
              </a:ext>
            </a:extLst>
          </p:cNvPr>
          <p:cNvSpPr/>
          <p:nvPr/>
        </p:nvSpPr>
        <p:spPr>
          <a:xfrm>
            <a:off x="3374747" y="6234208"/>
            <a:ext cx="5009236" cy="4872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 fontScale="70000" lnSpcReduction="20000"/>
          </a:bodyPr>
          <a:lstStyle/>
          <a:p>
            <a:pPr algn="ctr"/>
            <a:r>
              <a:rPr lang="en-US" sz="2800" dirty="0"/>
              <a:t>Many extensions exist to address these issues.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3CDD61-17DE-4860-4839-AE47C774EE21}"/>
              </a:ext>
            </a:extLst>
          </p:cNvPr>
          <p:cNvSpPr/>
          <p:nvPr/>
        </p:nvSpPr>
        <p:spPr>
          <a:xfrm>
            <a:off x="10441172" y="216683"/>
            <a:ext cx="1564428" cy="5134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normAutofit lnSpcReduction="10000"/>
          </a:bodyPr>
          <a:lstStyle/>
          <a:p>
            <a:pPr algn="ctr"/>
            <a:r>
              <a:rPr lang="en-US" sz="2800" dirty="0">
                <a:hlinkClick r:id="rId3"/>
              </a:rPr>
              <a:t>RFC 5321</a:t>
            </a:r>
            <a:endParaRPr lang="en-US" sz="2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78BCE33-1DFE-898D-FFD9-540A91A2D1D2}"/>
              </a:ext>
            </a:extLst>
          </p:cNvPr>
          <p:cNvSpPr/>
          <p:nvPr/>
        </p:nvSpPr>
        <p:spPr>
          <a:xfrm>
            <a:off x="10441172" y="782152"/>
            <a:ext cx="1564428" cy="9982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2800" dirty="0"/>
              <a:t>Ports: 25, 587</a:t>
            </a:r>
          </a:p>
        </p:txBody>
      </p:sp>
    </p:spTree>
    <p:extLst>
      <p:ext uri="{BB962C8B-B14F-4D97-AF65-F5344CB8AC3E}">
        <p14:creationId xmlns:p14="http://schemas.microsoft.com/office/powerpoint/2010/main" val="867397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2" grpId="0" animBg="1"/>
      <p:bldP spid="1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02AD4-4124-1E79-6257-A2FB758DE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005" y="365125"/>
            <a:ext cx="11709990" cy="1325563"/>
          </a:xfrm>
        </p:spPr>
        <p:txBody>
          <a:bodyPr/>
          <a:lstStyle/>
          <a:p>
            <a:r>
              <a:rPr lang="en-US" dirty="0"/>
              <a:t>Multipurpose Internet Mail Extensions (MIME)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D5155-9B3B-E87D-1E1B-8F2288AD0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005" y="1825625"/>
            <a:ext cx="1170999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dirty="0"/>
              <a:t>Developed for email, now used more broadly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dirty="0"/>
              <a:t>Adds headers to email:</a:t>
            </a:r>
          </a:p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</a:rPr>
              <a:t>	MIME-Version</a:t>
            </a:r>
          </a:p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</a:rPr>
              <a:t>	Content-Description</a:t>
            </a:r>
          </a:p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</a:rPr>
              <a:t>	Content-Id</a:t>
            </a:r>
          </a:p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</a:rPr>
              <a:t>	Content-Transfer-Encoding</a:t>
            </a:r>
          </a:p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</a:rPr>
              <a:t>	Content-Type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FE12DD-46DE-3200-8958-CAEDCAF89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4C595A-2C4A-392F-A7BA-1740E3153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pPr/>
              <a:t>52</a:t>
            </a:fld>
            <a:endParaRPr lang="LID4096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05FB62-DD6D-4F74-98B3-D7BAD3F81AC1}"/>
              </a:ext>
            </a:extLst>
          </p:cNvPr>
          <p:cNvSpPr/>
          <p:nvPr/>
        </p:nvSpPr>
        <p:spPr>
          <a:xfrm>
            <a:off x="7357730" y="3429000"/>
            <a:ext cx="4081130" cy="18925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en-US" sz="2800" dirty="0"/>
              <a:t>If MIME-Version in header</a:t>
            </a:r>
          </a:p>
          <a:p>
            <a:r>
              <a:rPr lang="en-US" sz="2800" dirty="0"/>
              <a:t>	check Content-Type</a:t>
            </a:r>
            <a:endParaRPr lang="en-US" sz="2800" dirty="0">
              <a:sym typeface="Wingdings" panose="05000000000000000000" pitchFamily="2" charset="2"/>
            </a:endParaRPr>
          </a:p>
          <a:p>
            <a:r>
              <a:rPr lang="en-US" sz="2800" dirty="0">
                <a:sym typeface="Wingdings" panose="05000000000000000000" pitchFamily="2" charset="2"/>
              </a:rPr>
              <a:t>Else</a:t>
            </a:r>
          </a:p>
          <a:p>
            <a:r>
              <a:rPr lang="en-US" sz="2800" dirty="0"/>
              <a:t>	plain text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8BAC74-55BE-E99D-5B88-FE7193D58B9A}"/>
              </a:ext>
            </a:extLst>
          </p:cNvPr>
          <p:cNvSpPr/>
          <p:nvPr/>
        </p:nvSpPr>
        <p:spPr>
          <a:xfrm>
            <a:off x="1109709" y="5321595"/>
            <a:ext cx="2627790" cy="55542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91316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2699D-67C9-4AAD-BBE9-6A4F87E7C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MIME Content-Type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1CB45-3911-4AEC-AA05-5D4472E0C6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219" y="1825625"/>
            <a:ext cx="11064890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Text:		text/plain,			text/html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Images:		image/jpeg,		image/gif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Video:		video/mp4,		video/mpeg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i="1" dirty="0"/>
              <a:t>Multipart</a:t>
            </a:r>
            <a:r>
              <a:rPr lang="en-US" sz="3200" dirty="0"/>
              <a:t>:	multipart/mixed,	multipart/alternative</a:t>
            </a:r>
            <a:endParaRPr lang="en-GB" sz="32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114238-53C3-4F21-A510-D40C24EEC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E5249E-067C-4D2F-94DB-5293AF4CC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53</a:t>
            </a:fld>
            <a:endParaRPr lang="LID4096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7E71EA-1D4A-4E67-B894-0A4E0287BFB1}"/>
              </a:ext>
            </a:extLst>
          </p:cNvPr>
          <p:cNvSpPr/>
          <p:nvPr/>
        </p:nvSpPr>
        <p:spPr>
          <a:xfrm>
            <a:off x="838200" y="4186530"/>
            <a:ext cx="8269356" cy="69080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 fontScale="85000" lnSpcReduction="20000"/>
          </a:bodyPr>
          <a:lstStyle/>
          <a:p>
            <a:pPr algn="ctr"/>
            <a:r>
              <a:rPr lang="en-US" sz="2800" dirty="0"/>
              <a:t>Used to create messaged with multiple data types</a:t>
            </a:r>
            <a:br>
              <a:rPr lang="en-US" sz="2800" dirty="0"/>
            </a:br>
            <a:r>
              <a:rPr lang="en-US" sz="2800" dirty="0"/>
              <a:t>(e.g., an email with attachment).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99FBF5-4CF7-9A9C-1F0C-8425CDD1FD03}"/>
              </a:ext>
            </a:extLst>
          </p:cNvPr>
          <p:cNvSpPr/>
          <p:nvPr/>
        </p:nvSpPr>
        <p:spPr>
          <a:xfrm>
            <a:off x="838200" y="5342712"/>
            <a:ext cx="8269356" cy="4872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>
            <a:normAutofit fontScale="92500" lnSpcReduction="10000"/>
          </a:bodyPr>
          <a:lstStyle/>
          <a:p>
            <a:pPr algn="ctr"/>
            <a:r>
              <a:rPr lang="en-US" sz="2800" dirty="0"/>
              <a:t>Basic SMTP does not support binary data!</a:t>
            </a:r>
          </a:p>
        </p:txBody>
      </p:sp>
    </p:spTree>
    <p:extLst>
      <p:ext uri="{BB962C8B-B14F-4D97-AF65-F5344CB8AC3E}">
        <p14:creationId xmlns:p14="http://schemas.microsoft.com/office/powerpoint/2010/main" val="2140639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02AD4-4124-1E79-6257-A2FB758DE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005" y="365125"/>
            <a:ext cx="11709990" cy="1325563"/>
          </a:xfrm>
        </p:spPr>
        <p:txBody>
          <a:bodyPr/>
          <a:lstStyle/>
          <a:p>
            <a:r>
              <a:rPr lang="en-US" dirty="0"/>
              <a:t>Multipurpose Internet Mail Extensions (MIME)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D5155-9B3B-E87D-1E1B-8F2288AD0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005" y="1825625"/>
            <a:ext cx="1170999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dirty="0"/>
              <a:t>Developed for email, now used more broadly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dirty="0"/>
              <a:t>Adds headers to email:</a:t>
            </a:r>
          </a:p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</a:rPr>
              <a:t>	MIME-Version</a:t>
            </a:r>
          </a:p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</a:rPr>
              <a:t>	Content-Description</a:t>
            </a:r>
          </a:p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</a:rPr>
              <a:t>	Content-Id</a:t>
            </a:r>
          </a:p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</a:rPr>
              <a:t>	Content-Transfer-Encoding</a:t>
            </a:r>
          </a:p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</a:rPr>
              <a:t>	Content-Type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FE12DD-46DE-3200-8958-CAEDCAF89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4C595A-2C4A-392F-A7BA-1740E3153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pPr/>
              <a:t>54</a:t>
            </a:fld>
            <a:endParaRPr lang="LID4096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05FB62-DD6D-4F74-98B3-D7BAD3F81AC1}"/>
              </a:ext>
            </a:extLst>
          </p:cNvPr>
          <p:cNvSpPr/>
          <p:nvPr/>
        </p:nvSpPr>
        <p:spPr>
          <a:xfrm>
            <a:off x="7357730" y="3429000"/>
            <a:ext cx="4081130" cy="18925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en-US" sz="2800" dirty="0"/>
              <a:t>If MIME-Version in header</a:t>
            </a:r>
          </a:p>
          <a:p>
            <a:r>
              <a:rPr lang="en-US" sz="2800" dirty="0"/>
              <a:t>	check Content-Type</a:t>
            </a:r>
            <a:endParaRPr lang="en-US" sz="2800" dirty="0">
              <a:sym typeface="Wingdings" panose="05000000000000000000" pitchFamily="2" charset="2"/>
            </a:endParaRPr>
          </a:p>
          <a:p>
            <a:r>
              <a:rPr lang="en-US" sz="2800" dirty="0">
                <a:sym typeface="Wingdings" panose="05000000000000000000" pitchFamily="2" charset="2"/>
              </a:rPr>
              <a:t>Else</a:t>
            </a:r>
          </a:p>
          <a:p>
            <a:r>
              <a:rPr lang="en-US" sz="2800" dirty="0"/>
              <a:t>	plain text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8BAC74-55BE-E99D-5B88-FE7193D58B9A}"/>
              </a:ext>
            </a:extLst>
          </p:cNvPr>
          <p:cNvSpPr/>
          <p:nvPr/>
        </p:nvSpPr>
        <p:spPr>
          <a:xfrm>
            <a:off x="1091952" y="4842200"/>
            <a:ext cx="5193437" cy="55542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494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220F-95F0-44F7-8B53-CF8E484FE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921" y="365125"/>
            <a:ext cx="11242158" cy="1325563"/>
          </a:xfrm>
        </p:spPr>
        <p:txBody>
          <a:bodyPr/>
          <a:lstStyle/>
          <a:p>
            <a:r>
              <a:rPr lang="en-US" dirty="0"/>
              <a:t>Sending binary data via ASCII-only SMTP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145D6-69A2-43E7-BEC2-9C9C125226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921" y="1825625"/>
            <a:ext cx="11242158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When MIME was introduced, servers were not expecting non-ASCII data.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DD4393-40CC-4B1C-962A-40C8E980D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F1D7FA-7034-43E5-B8F9-93FD0D5BC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55</a:t>
            </a:fld>
            <a:endParaRPr lang="LID4096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EC14FB-E771-4E8A-A9F6-38CB7FB432D4}"/>
              </a:ext>
            </a:extLst>
          </p:cNvPr>
          <p:cNvSpPr/>
          <p:nvPr/>
        </p:nvSpPr>
        <p:spPr>
          <a:xfrm>
            <a:off x="2710444" y="2520916"/>
            <a:ext cx="6771113" cy="80091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>
            <a:normAutofit fontScale="92500" lnSpcReduction="20000"/>
          </a:bodyPr>
          <a:lstStyle/>
          <a:p>
            <a:pPr algn="ctr"/>
            <a:r>
              <a:rPr lang="en-US" sz="2800" dirty="0"/>
              <a:t>Q: How to send binary via a server that can only handle ASCII?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93ABC5-5E04-4590-B098-58F46D687471}"/>
              </a:ext>
            </a:extLst>
          </p:cNvPr>
          <p:cNvSpPr txBox="1"/>
          <p:nvPr/>
        </p:nvSpPr>
        <p:spPr>
          <a:xfrm>
            <a:off x="3065809" y="4185742"/>
            <a:ext cx="2402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10100101010100101</a:t>
            </a:r>
            <a:endParaRPr lang="en-GB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2BC8F57-384F-488E-A3AC-2BEC0D8729E5}"/>
              </a:ext>
            </a:extLst>
          </p:cNvPr>
          <p:cNvCxnSpPr/>
          <p:nvPr/>
        </p:nvCxnSpPr>
        <p:spPr>
          <a:xfrm>
            <a:off x="4316897" y="5150632"/>
            <a:ext cx="360790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CD091EE-0782-4A38-B3D7-942BC19B925D}"/>
              </a:ext>
            </a:extLst>
          </p:cNvPr>
          <p:cNvSpPr txBox="1"/>
          <p:nvPr/>
        </p:nvSpPr>
        <p:spPr>
          <a:xfrm>
            <a:off x="4919456" y="5117836"/>
            <a:ext cx="2402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data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FFA587-652D-456E-BB29-2DF977D681C5}"/>
              </a:ext>
            </a:extLst>
          </p:cNvPr>
          <p:cNvSpPr txBox="1"/>
          <p:nvPr/>
        </p:nvSpPr>
        <p:spPr>
          <a:xfrm>
            <a:off x="6723410" y="4185742"/>
            <a:ext cx="2402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achBARhucehboc20Au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3CC909-4747-4239-AF08-E6EFC0E4BB9F}"/>
              </a:ext>
            </a:extLst>
          </p:cNvPr>
          <p:cNvSpPr/>
          <p:nvPr/>
        </p:nvSpPr>
        <p:spPr>
          <a:xfrm>
            <a:off x="5092147" y="3709457"/>
            <a:ext cx="2007704" cy="132190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Encoder</a:t>
            </a:r>
            <a:endParaRPr lang="en-GB" sz="2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0B7B127-F7B2-413A-B07C-B173526D2C6B}"/>
              </a:ext>
            </a:extLst>
          </p:cNvPr>
          <p:cNvSpPr/>
          <p:nvPr/>
        </p:nvSpPr>
        <p:spPr>
          <a:xfrm>
            <a:off x="2439954" y="5457485"/>
            <a:ext cx="7312095" cy="62147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2800" dirty="0"/>
              <a:t>Base64 encoding converts binary data into ASCII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ECDD33-B69D-FF99-DB85-F7984C1BE036}"/>
              </a:ext>
            </a:extLst>
          </p:cNvPr>
          <p:cNvSpPr/>
          <p:nvPr/>
        </p:nvSpPr>
        <p:spPr>
          <a:xfrm>
            <a:off x="4789749" y="83820"/>
            <a:ext cx="7312095" cy="62147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2800" dirty="0"/>
              <a:t>Modern SMTP protocol supports binary data</a:t>
            </a:r>
          </a:p>
        </p:txBody>
      </p:sp>
    </p:spTree>
    <p:extLst>
      <p:ext uri="{BB962C8B-B14F-4D97-AF65-F5344CB8AC3E}">
        <p14:creationId xmlns:p14="http://schemas.microsoft.com/office/powerpoint/2010/main" val="551166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2" grpId="0"/>
      <p:bldP spid="13" grpId="0"/>
      <p:bldP spid="8" grpId="0" animBg="1"/>
      <p:bldP spid="1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96644-2993-4821-B97A-9639C90FD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Base64 encoding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6F7F43-CB42-4709-B4E0-08D08027CE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Used to convert binary data to and from ASCII.</a:t>
            </a:r>
          </a:p>
          <a:p>
            <a:pPr marL="0" indent="0">
              <a:buNone/>
            </a:pPr>
            <a:r>
              <a:rPr lang="en-US" dirty="0"/>
              <a:t>Alphabet: </a:t>
            </a:r>
            <a:r>
              <a:rPr lang="en-US" dirty="0">
                <a:latin typeface="Consolas" panose="020B0609020204030204" pitchFamily="49" charset="0"/>
              </a:rPr>
              <a:t>[A-Za-z0-9+/]</a:t>
            </a:r>
          </a:p>
          <a:p>
            <a:pPr marL="0" indent="0">
              <a:buNone/>
            </a:pPr>
            <a:r>
              <a:rPr lang="en-US" dirty="0"/>
              <a:t>6 bits are translated into 1 character.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latin typeface="Consolas" panose="020B0609020204030204" pitchFamily="49" charset="0"/>
              </a:rPr>
              <a:t>		C		a		t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FF0000"/>
                </a:solidFill>
                <a:latin typeface="Consolas" panose="020B0609020204030204" pitchFamily="49" charset="0"/>
              </a:rPr>
              <a:t>		01000011</a:t>
            </a:r>
            <a:r>
              <a:rPr lang="en-US" dirty="0">
                <a:latin typeface="Consolas" panose="020B0609020204030204" pitchFamily="49" charset="0"/>
              </a:rPr>
              <a:t>01100001</a:t>
            </a:r>
            <a:r>
              <a:rPr lang="en-US" b="1" dirty="0">
                <a:solidFill>
                  <a:srgbClr val="FF0000"/>
                </a:solidFill>
                <a:latin typeface="Consolas" panose="020B0609020204030204" pitchFamily="49" charset="0"/>
              </a:rPr>
              <a:t>01110100</a:t>
            </a:r>
          </a:p>
          <a:p>
            <a:pPr marL="0" indent="0" algn="ctr">
              <a:buNone/>
            </a:pPr>
            <a:endParaRPr lang="en-US" b="1" dirty="0">
              <a:solidFill>
                <a:srgbClr val="FF0000"/>
              </a:solidFill>
              <a:latin typeface="Consolas" panose="020B0609020204030204" pitchFamily="49" charset="0"/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rgbClr val="FF0000"/>
                </a:solidFill>
                <a:latin typeface="Consolas" panose="020B0609020204030204" pitchFamily="49" charset="0"/>
              </a:rPr>
              <a:t>		010000</a:t>
            </a:r>
            <a:r>
              <a:rPr lang="en-US" dirty="0">
                <a:latin typeface="Consolas" panose="020B0609020204030204" pitchFamily="49" charset="0"/>
              </a:rPr>
              <a:t>110110</a:t>
            </a:r>
            <a:r>
              <a:rPr lang="en-US" b="1" dirty="0">
                <a:solidFill>
                  <a:srgbClr val="FF0000"/>
                </a:solidFill>
                <a:latin typeface="Consolas" panose="020B0609020204030204" pitchFamily="49" charset="0"/>
              </a:rPr>
              <a:t>000101</a:t>
            </a:r>
            <a:r>
              <a:rPr lang="en-US" dirty="0">
                <a:latin typeface="Consolas" panose="020B0609020204030204" pitchFamily="49" charset="0"/>
              </a:rPr>
              <a:t>110100</a:t>
            </a:r>
          </a:p>
          <a:p>
            <a:pPr marL="0" indent="0" algn="ctr">
              <a:buNone/>
            </a:pPr>
            <a:r>
              <a:rPr lang="en-US" dirty="0">
                <a:latin typeface="Consolas" panose="020B0609020204030204" pitchFamily="49" charset="0"/>
              </a:rPr>
              <a:t>		Q	  2		F	 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FBEDBB-BEF5-45D9-8DE2-1988FF9D1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456CA5-4117-4D55-B159-047AAE18C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56</a:t>
            </a:fld>
            <a:endParaRPr lang="LID4096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99D7F6-DB05-4B09-86F0-8AA2F41C1B13}"/>
              </a:ext>
            </a:extLst>
          </p:cNvPr>
          <p:cNvSpPr/>
          <p:nvPr/>
        </p:nvSpPr>
        <p:spPr>
          <a:xfrm>
            <a:off x="6284844" y="599447"/>
            <a:ext cx="4224131" cy="8569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>
            <a:normAutofit fontScale="92500" lnSpcReduction="10000"/>
          </a:bodyPr>
          <a:lstStyle/>
          <a:p>
            <a:pPr algn="ctr"/>
            <a:r>
              <a:rPr lang="en-US" sz="2800" dirty="0"/>
              <a:t>Q: How large is the overhead of base64 encoding?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6846A7-272E-4704-991B-FB9D3D8090C7}"/>
              </a:ext>
            </a:extLst>
          </p:cNvPr>
          <p:cNvSpPr txBox="1"/>
          <p:nvPr/>
        </p:nvSpPr>
        <p:spPr>
          <a:xfrm>
            <a:off x="3145579" y="3838930"/>
            <a:ext cx="1182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ASCII</a:t>
            </a:r>
            <a:endParaRPr lang="en-GB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BBF0A5-D05A-4F16-83ED-0EE8C251930A}"/>
              </a:ext>
            </a:extLst>
          </p:cNvPr>
          <p:cNvSpPr txBox="1"/>
          <p:nvPr/>
        </p:nvSpPr>
        <p:spPr>
          <a:xfrm>
            <a:off x="3145579" y="5414628"/>
            <a:ext cx="1182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ASCII</a:t>
            </a:r>
            <a:endParaRPr lang="en-GB" sz="2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44CB3E2-6B2C-2540-B24C-94E0079B9FB4}"/>
              </a:ext>
            </a:extLst>
          </p:cNvPr>
          <p:cNvSpPr/>
          <p:nvPr/>
        </p:nvSpPr>
        <p:spPr>
          <a:xfrm>
            <a:off x="7127443" y="3030882"/>
            <a:ext cx="4114800" cy="62147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2800" dirty="0"/>
              <a:t>ASCII to ASCII example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CF9AE01-1613-6341-A7EF-495323A639C8}"/>
              </a:ext>
            </a:extLst>
          </p:cNvPr>
          <p:cNvCxnSpPr/>
          <p:nvPr/>
        </p:nvCxnSpPr>
        <p:spPr>
          <a:xfrm>
            <a:off x="7029907" y="4601261"/>
            <a:ext cx="0" cy="46085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163DB08-DDFF-AC4C-A9CD-5D1527ED72F7}"/>
              </a:ext>
            </a:extLst>
          </p:cNvPr>
          <p:cNvSpPr txBox="1"/>
          <p:nvPr/>
        </p:nvSpPr>
        <p:spPr>
          <a:xfrm>
            <a:off x="7127442" y="4586510"/>
            <a:ext cx="23091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Base64 encoding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922030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1" grpId="0"/>
      <p:bldP spid="13" grpId="0" animBg="1"/>
      <p:bldP spid="1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039C3-F22F-B147-B063-D02EF61B6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Base64 encoding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37425F-E93A-104C-B0F3-0882CA153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307B67-D4A6-3A4E-B4E0-2E67F66E9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pPr/>
              <a:t>57</a:t>
            </a:fld>
            <a:endParaRPr lang="LID4096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E794A8-2773-7941-9553-A821D3BAAFBA}"/>
              </a:ext>
            </a:extLst>
          </p:cNvPr>
          <p:cNvSpPr txBox="1"/>
          <p:nvPr/>
        </p:nvSpPr>
        <p:spPr>
          <a:xfrm>
            <a:off x="1873940" y="1929011"/>
            <a:ext cx="10887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3200" dirty="0">
                <a:latin typeface="Consolas" panose="020B0609020204030204" pitchFamily="49" charset="0"/>
              </a:rPr>
              <a:t>0x0A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E89C62-1E97-6B48-B70C-4110387CBF05}"/>
              </a:ext>
            </a:extLst>
          </p:cNvPr>
          <p:cNvSpPr txBox="1"/>
          <p:nvPr/>
        </p:nvSpPr>
        <p:spPr>
          <a:xfrm>
            <a:off x="4942412" y="1926979"/>
            <a:ext cx="10887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3200" dirty="0">
                <a:latin typeface="Consolas" panose="020B0609020204030204" pitchFamily="49" charset="0"/>
              </a:rPr>
              <a:t>0x0D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C10C57-8FDE-4945-B9D8-FE2D456D23CB}"/>
              </a:ext>
            </a:extLst>
          </p:cNvPr>
          <p:cNvSpPr txBox="1"/>
          <p:nvPr/>
        </p:nvSpPr>
        <p:spPr>
          <a:xfrm>
            <a:off x="7902657" y="1929011"/>
            <a:ext cx="10887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3200" dirty="0">
                <a:latin typeface="Consolas" panose="020B0609020204030204" pitchFamily="49" charset="0"/>
              </a:rPr>
              <a:t>0x7F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AA18BF-0145-5647-9EA8-1E6DCED5F87A}"/>
              </a:ext>
            </a:extLst>
          </p:cNvPr>
          <p:cNvSpPr txBox="1"/>
          <p:nvPr/>
        </p:nvSpPr>
        <p:spPr>
          <a:xfrm>
            <a:off x="1421894" y="2420366"/>
            <a:ext cx="19928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3200" dirty="0">
                <a:latin typeface="Consolas" panose="020B0609020204030204" pitchFamily="49" charset="0"/>
              </a:rPr>
              <a:t>000010</a:t>
            </a:r>
            <a:r>
              <a:rPr lang="en-NL" sz="3200" dirty="0">
                <a:solidFill>
                  <a:srgbClr val="FF0000"/>
                </a:solidFill>
                <a:latin typeface="Consolas" panose="020B0609020204030204" pitchFamily="49" charset="0"/>
              </a:rPr>
              <a:t>10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FE2E4A-8AC6-C34A-A83B-F97DB0A1994F}"/>
              </a:ext>
            </a:extLst>
          </p:cNvPr>
          <p:cNvSpPr txBox="1"/>
          <p:nvPr/>
        </p:nvSpPr>
        <p:spPr>
          <a:xfrm>
            <a:off x="4490366" y="2420366"/>
            <a:ext cx="19928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3200" dirty="0">
                <a:solidFill>
                  <a:srgbClr val="FF0000"/>
                </a:solidFill>
                <a:latin typeface="Consolas" panose="020B0609020204030204" pitchFamily="49" charset="0"/>
              </a:rPr>
              <a:t>0000</a:t>
            </a:r>
            <a:r>
              <a:rPr lang="en-NL" sz="3200" dirty="0">
                <a:latin typeface="Consolas" panose="020B0609020204030204" pitchFamily="49" charset="0"/>
              </a:rPr>
              <a:t>1101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61D07B-8FBD-804A-8BEF-0F9BAEFB6B46}"/>
              </a:ext>
            </a:extLst>
          </p:cNvPr>
          <p:cNvSpPr txBox="1"/>
          <p:nvPr/>
        </p:nvSpPr>
        <p:spPr>
          <a:xfrm>
            <a:off x="7450611" y="2420366"/>
            <a:ext cx="19928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3200" dirty="0">
                <a:latin typeface="Consolas" panose="020B0609020204030204" pitchFamily="49" charset="0"/>
              </a:rPr>
              <a:t>01</a:t>
            </a:r>
            <a:r>
              <a:rPr lang="en-NL" sz="3200" dirty="0">
                <a:solidFill>
                  <a:srgbClr val="FF0000"/>
                </a:solidFill>
                <a:latin typeface="Consolas" panose="020B0609020204030204" pitchFamily="49" charset="0"/>
              </a:rPr>
              <a:t>111111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5A5BB6-CF5A-A348-8D42-3AC0D254B626}"/>
              </a:ext>
            </a:extLst>
          </p:cNvPr>
          <p:cNvSpPr txBox="1"/>
          <p:nvPr/>
        </p:nvSpPr>
        <p:spPr>
          <a:xfrm>
            <a:off x="1421894" y="3917596"/>
            <a:ext cx="15408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3200" dirty="0">
                <a:latin typeface="Consolas" panose="020B0609020204030204" pitchFamily="49" charset="0"/>
              </a:rPr>
              <a:t>000010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1BBDD5-F619-0645-A96C-CDFD19B1FC61}"/>
              </a:ext>
            </a:extLst>
          </p:cNvPr>
          <p:cNvSpPr txBox="1"/>
          <p:nvPr/>
        </p:nvSpPr>
        <p:spPr>
          <a:xfrm>
            <a:off x="3603543" y="3917596"/>
            <a:ext cx="15408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3200" dirty="0">
                <a:solidFill>
                  <a:srgbClr val="FF0000"/>
                </a:solidFill>
                <a:latin typeface="Consolas" panose="020B0609020204030204" pitchFamily="49" charset="0"/>
              </a:rPr>
              <a:t>100000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E90D53-02B8-4446-8277-A08CBC452659}"/>
              </a:ext>
            </a:extLst>
          </p:cNvPr>
          <p:cNvSpPr txBox="1"/>
          <p:nvPr/>
        </p:nvSpPr>
        <p:spPr>
          <a:xfrm>
            <a:off x="5664861" y="3917595"/>
            <a:ext cx="15408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3200" dirty="0">
                <a:latin typeface="Consolas" panose="020B0609020204030204" pitchFamily="49" charset="0"/>
              </a:rPr>
              <a:t>110101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8C4BB3-2D1D-704E-83CD-8644D6F2F050}"/>
              </a:ext>
            </a:extLst>
          </p:cNvPr>
          <p:cNvSpPr txBox="1"/>
          <p:nvPr/>
        </p:nvSpPr>
        <p:spPr>
          <a:xfrm>
            <a:off x="7851907" y="3917698"/>
            <a:ext cx="15408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3200" dirty="0">
                <a:solidFill>
                  <a:srgbClr val="FF0000"/>
                </a:solidFill>
                <a:latin typeface="Consolas" panose="020B0609020204030204" pitchFamily="49" charset="0"/>
              </a:rPr>
              <a:t>111111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82FDBF-2BAB-CD4E-8AC8-6657C3149C24}"/>
              </a:ext>
            </a:extLst>
          </p:cNvPr>
          <p:cNvSpPr txBox="1"/>
          <p:nvPr/>
        </p:nvSpPr>
        <p:spPr>
          <a:xfrm>
            <a:off x="10126592" y="318493"/>
            <a:ext cx="187232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400" dirty="0">
                <a:latin typeface="Monaco" pitchFamily="2" charset="77"/>
                <a:cs typeface="Arial" panose="020B0604020202020204" pitchFamily="34" charset="0"/>
              </a:rPr>
              <a:t>000000: A</a:t>
            </a:r>
          </a:p>
          <a:p>
            <a:r>
              <a:rPr lang="en-NL" sz="2400" dirty="0">
                <a:latin typeface="Monaco" pitchFamily="2" charset="77"/>
                <a:cs typeface="Arial" panose="020B0604020202020204" pitchFamily="34" charset="0"/>
              </a:rPr>
              <a:t>000001: B</a:t>
            </a:r>
          </a:p>
          <a:p>
            <a:r>
              <a:rPr lang="en-NL" sz="2400" dirty="0">
                <a:latin typeface="Monaco" pitchFamily="2" charset="77"/>
                <a:cs typeface="Arial" panose="020B0604020202020204" pitchFamily="34" charset="0"/>
              </a:rPr>
              <a:t>000010: C</a:t>
            </a:r>
          </a:p>
          <a:p>
            <a:r>
              <a:rPr lang="en-NL" sz="2400" dirty="0">
                <a:latin typeface="Monaco" pitchFamily="2" charset="77"/>
                <a:cs typeface="Arial" panose="020B0604020202020204" pitchFamily="34" charset="0"/>
              </a:rPr>
              <a:t>…</a:t>
            </a:r>
          </a:p>
          <a:p>
            <a:r>
              <a:rPr lang="en-NL" sz="2400" dirty="0">
                <a:latin typeface="Monaco" pitchFamily="2" charset="77"/>
                <a:cs typeface="Arial" panose="020B0604020202020204" pitchFamily="34" charset="0"/>
              </a:rPr>
              <a:t>011001: Z</a:t>
            </a:r>
          </a:p>
          <a:p>
            <a:r>
              <a:rPr lang="en-NL" sz="2400" dirty="0">
                <a:latin typeface="Monaco" pitchFamily="2" charset="77"/>
                <a:cs typeface="Arial" panose="020B0604020202020204" pitchFamily="34" charset="0"/>
              </a:rPr>
              <a:t>011010: a</a:t>
            </a:r>
          </a:p>
          <a:p>
            <a:r>
              <a:rPr lang="en-NL" sz="2400" dirty="0">
                <a:latin typeface="Monaco" pitchFamily="2" charset="77"/>
                <a:cs typeface="Arial" panose="020B0604020202020204" pitchFamily="34" charset="0"/>
              </a:rPr>
              <a:t>011011: b</a:t>
            </a:r>
          </a:p>
          <a:p>
            <a:r>
              <a:rPr lang="en-NL" sz="2400" dirty="0">
                <a:latin typeface="Monaco" pitchFamily="2" charset="77"/>
                <a:cs typeface="Arial" panose="020B0604020202020204" pitchFamily="34" charset="0"/>
              </a:rPr>
              <a:t>…</a:t>
            </a:r>
          </a:p>
          <a:p>
            <a:r>
              <a:rPr lang="en-NL" sz="2400" dirty="0">
                <a:latin typeface="Monaco" pitchFamily="2" charset="77"/>
                <a:cs typeface="Arial" panose="020B0604020202020204" pitchFamily="34" charset="0"/>
              </a:rPr>
              <a:t>110011: z</a:t>
            </a:r>
          </a:p>
          <a:p>
            <a:r>
              <a:rPr lang="en-NL" sz="2400" dirty="0">
                <a:latin typeface="Monaco" pitchFamily="2" charset="77"/>
                <a:cs typeface="Arial" panose="020B0604020202020204" pitchFamily="34" charset="0"/>
              </a:rPr>
              <a:t>110100: 0</a:t>
            </a:r>
          </a:p>
          <a:p>
            <a:r>
              <a:rPr lang="en-NL" sz="2400" dirty="0">
                <a:latin typeface="Monaco" pitchFamily="2" charset="77"/>
                <a:cs typeface="Arial" panose="020B0604020202020204" pitchFamily="34" charset="0"/>
              </a:rPr>
              <a:t>110101: 1</a:t>
            </a:r>
          </a:p>
          <a:p>
            <a:r>
              <a:rPr lang="en-NL" sz="2400" dirty="0">
                <a:latin typeface="Monaco" pitchFamily="2" charset="77"/>
                <a:cs typeface="Arial" panose="020B0604020202020204" pitchFamily="34" charset="0"/>
              </a:rPr>
              <a:t>…</a:t>
            </a:r>
          </a:p>
          <a:p>
            <a:r>
              <a:rPr lang="en-NL" sz="2400" dirty="0">
                <a:latin typeface="Monaco" pitchFamily="2" charset="77"/>
                <a:cs typeface="Arial" panose="020B0604020202020204" pitchFamily="34" charset="0"/>
              </a:rPr>
              <a:t>111101: 9</a:t>
            </a:r>
          </a:p>
          <a:p>
            <a:r>
              <a:rPr lang="en-NL" sz="2400" dirty="0">
                <a:latin typeface="Monaco" pitchFamily="2" charset="77"/>
                <a:cs typeface="Arial" panose="020B0604020202020204" pitchFamily="34" charset="0"/>
              </a:rPr>
              <a:t>111110: +</a:t>
            </a:r>
          </a:p>
          <a:p>
            <a:r>
              <a:rPr lang="en-NL" sz="2400" dirty="0">
                <a:latin typeface="Monaco" pitchFamily="2" charset="77"/>
                <a:cs typeface="Arial" panose="020B0604020202020204" pitchFamily="34" charset="0"/>
              </a:rPr>
              <a:t>111111: /</a:t>
            </a:r>
          </a:p>
          <a:p>
            <a:endParaRPr lang="en-NL" sz="2400" dirty="0">
              <a:latin typeface="Monaco" pitchFamily="2" charset="77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4E93C3F-79D6-8244-8EEE-33CD9BCA31BA}"/>
              </a:ext>
            </a:extLst>
          </p:cNvPr>
          <p:cNvSpPr txBox="1"/>
          <p:nvPr/>
        </p:nvSpPr>
        <p:spPr>
          <a:xfrm>
            <a:off x="1929944" y="4796099"/>
            <a:ext cx="4106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3200" dirty="0">
                <a:latin typeface="Consolas" panose="020B0609020204030204" pitchFamily="49" charset="0"/>
              </a:rPr>
              <a:t>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3470F3-9170-E046-A98A-231347D98491}"/>
              </a:ext>
            </a:extLst>
          </p:cNvPr>
          <p:cNvSpPr txBox="1"/>
          <p:nvPr/>
        </p:nvSpPr>
        <p:spPr>
          <a:xfrm>
            <a:off x="4088275" y="4796099"/>
            <a:ext cx="4106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3200" dirty="0">
                <a:latin typeface="Consolas" panose="020B0609020204030204" pitchFamily="49" charset="0"/>
              </a:rPr>
              <a:t>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65F5FD-B9CE-154A-9819-E9C060DE3D0D}"/>
              </a:ext>
            </a:extLst>
          </p:cNvPr>
          <p:cNvSpPr txBox="1"/>
          <p:nvPr/>
        </p:nvSpPr>
        <p:spPr>
          <a:xfrm>
            <a:off x="6220958" y="4796099"/>
            <a:ext cx="4106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3200" dirty="0">
                <a:latin typeface="Consolas" panose="020B0609020204030204" pitchFamily="49" charset="0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D12E75B-8D68-5543-BB02-54BD8503252F}"/>
              </a:ext>
            </a:extLst>
          </p:cNvPr>
          <p:cNvSpPr txBox="1"/>
          <p:nvPr/>
        </p:nvSpPr>
        <p:spPr>
          <a:xfrm>
            <a:off x="8368066" y="4796099"/>
            <a:ext cx="4106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3200" dirty="0">
                <a:latin typeface="Consolas" panose="020B0609020204030204" pitchFamily="49" charset="0"/>
              </a:rPr>
              <a:t>/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6E3A663-73C0-2B4A-87A5-F1669C033198}"/>
              </a:ext>
            </a:extLst>
          </p:cNvPr>
          <p:cNvCxnSpPr>
            <a:cxnSpLocks/>
          </p:cNvCxnSpPr>
          <p:nvPr/>
        </p:nvCxnSpPr>
        <p:spPr>
          <a:xfrm>
            <a:off x="5362148" y="3167513"/>
            <a:ext cx="0" cy="75008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5FD261B4-27BE-6A42-814B-161450B4D1DF}"/>
              </a:ext>
            </a:extLst>
          </p:cNvPr>
          <p:cNvSpPr/>
          <p:nvPr/>
        </p:nvSpPr>
        <p:spPr>
          <a:xfrm>
            <a:off x="5466102" y="667933"/>
            <a:ext cx="4114800" cy="62147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2800" dirty="0"/>
              <a:t>binary to ASCII example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75E5855-4794-0148-AFCE-E5CFF8D74946}"/>
              </a:ext>
            </a:extLst>
          </p:cNvPr>
          <p:cNvSpPr txBox="1"/>
          <p:nvPr/>
        </p:nvSpPr>
        <p:spPr>
          <a:xfrm>
            <a:off x="206312" y="1990565"/>
            <a:ext cx="979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dirty="0"/>
              <a:t>Binary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9389DA0-F337-3A4F-9E8A-E1A388DD1958}"/>
              </a:ext>
            </a:extLst>
          </p:cNvPr>
          <p:cNvSpPr txBox="1"/>
          <p:nvPr/>
        </p:nvSpPr>
        <p:spPr>
          <a:xfrm>
            <a:off x="265400" y="4857653"/>
            <a:ext cx="821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dirty="0"/>
              <a:t>ASCII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0A1D97-37C9-428A-8173-FD2DBA424BD5}"/>
              </a:ext>
            </a:extLst>
          </p:cNvPr>
          <p:cNvSpPr txBox="1"/>
          <p:nvPr/>
        </p:nvSpPr>
        <p:spPr>
          <a:xfrm>
            <a:off x="4490366" y="1398300"/>
            <a:ext cx="19928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3200" dirty="0">
                <a:latin typeface="Consolas" panose="020B0609020204030204" pitchFamily="49" charset="0"/>
              </a:rPr>
              <a:t>0x</a:t>
            </a:r>
            <a:r>
              <a:rPr lang="en-US" sz="3200" dirty="0">
                <a:latin typeface="Consolas" panose="020B0609020204030204" pitchFamily="49" charset="0"/>
              </a:rPr>
              <a:t>0A</a:t>
            </a:r>
            <a:r>
              <a:rPr lang="en-NL" sz="3200" dirty="0">
                <a:latin typeface="Consolas" panose="020B0609020204030204" pitchFamily="49" charset="0"/>
              </a:rPr>
              <a:t>0D</a:t>
            </a:r>
            <a:r>
              <a:rPr lang="en-US" sz="3200" dirty="0">
                <a:latin typeface="Consolas" panose="020B0609020204030204" pitchFamily="49" charset="0"/>
              </a:rPr>
              <a:t>7F</a:t>
            </a:r>
            <a:endParaRPr lang="en-NL" sz="3200" dirty="0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122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7" grpId="0"/>
      <p:bldP spid="18" grpId="0"/>
      <p:bldP spid="19" grpId="0"/>
      <p:bldP spid="20" grpId="0"/>
      <p:bldP spid="21" grpId="0"/>
      <p:bldP spid="29" grpId="0"/>
      <p:bldP spid="30" grpId="0"/>
      <p:bldP spid="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039C3-F22F-B147-B063-D02EF61B6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Base64 encoding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37425F-E93A-104C-B0F3-0882CA153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307B67-D4A6-3A4E-B4E0-2E67F66E9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pPr/>
              <a:t>58</a:t>
            </a:fld>
            <a:endParaRPr lang="LID4096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AA18BF-0145-5647-9EA8-1E6DCED5F87A}"/>
              </a:ext>
            </a:extLst>
          </p:cNvPr>
          <p:cNvSpPr txBox="1"/>
          <p:nvPr/>
        </p:nvSpPr>
        <p:spPr>
          <a:xfrm>
            <a:off x="1421894" y="2420366"/>
            <a:ext cx="19928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3200" dirty="0">
                <a:latin typeface="Consolas" panose="020B0609020204030204" pitchFamily="49" charset="0"/>
              </a:rPr>
              <a:t>000010</a:t>
            </a:r>
            <a:r>
              <a:rPr lang="en-NL" sz="3200" dirty="0">
                <a:solidFill>
                  <a:srgbClr val="FF0000"/>
                </a:solidFill>
                <a:latin typeface="Consolas" panose="020B0609020204030204" pitchFamily="49" charset="0"/>
              </a:rPr>
              <a:t>10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FE2E4A-8AC6-C34A-A83B-F97DB0A1994F}"/>
              </a:ext>
            </a:extLst>
          </p:cNvPr>
          <p:cNvSpPr txBox="1"/>
          <p:nvPr/>
        </p:nvSpPr>
        <p:spPr>
          <a:xfrm>
            <a:off x="4436253" y="2420366"/>
            <a:ext cx="19928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3200" dirty="0">
                <a:solidFill>
                  <a:srgbClr val="FF0000"/>
                </a:solidFill>
                <a:latin typeface="Consolas" panose="020B0609020204030204" pitchFamily="49" charset="0"/>
              </a:rPr>
              <a:t>0000</a:t>
            </a:r>
            <a:r>
              <a:rPr lang="en-NL" sz="3200" dirty="0">
                <a:latin typeface="Consolas" panose="020B0609020204030204" pitchFamily="49" charset="0"/>
              </a:rPr>
              <a:t>1101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5A5BB6-CF5A-A348-8D42-3AC0D254B626}"/>
              </a:ext>
            </a:extLst>
          </p:cNvPr>
          <p:cNvSpPr txBox="1"/>
          <p:nvPr/>
        </p:nvSpPr>
        <p:spPr>
          <a:xfrm>
            <a:off x="1421894" y="3917596"/>
            <a:ext cx="15408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3200" dirty="0">
                <a:latin typeface="Consolas" panose="020B0609020204030204" pitchFamily="49" charset="0"/>
              </a:rPr>
              <a:t>000010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1BBDD5-F619-0645-A96C-CDFD19B1FC61}"/>
              </a:ext>
            </a:extLst>
          </p:cNvPr>
          <p:cNvSpPr txBox="1"/>
          <p:nvPr/>
        </p:nvSpPr>
        <p:spPr>
          <a:xfrm>
            <a:off x="3603543" y="3917596"/>
            <a:ext cx="15408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3200" dirty="0">
                <a:solidFill>
                  <a:srgbClr val="FF0000"/>
                </a:solidFill>
                <a:latin typeface="Consolas" panose="020B0609020204030204" pitchFamily="49" charset="0"/>
              </a:rPr>
              <a:t>100000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E90D53-02B8-4446-8277-A08CBC452659}"/>
              </a:ext>
            </a:extLst>
          </p:cNvPr>
          <p:cNvSpPr txBox="1"/>
          <p:nvPr/>
        </p:nvSpPr>
        <p:spPr>
          <a:xfrm>
            <a:off x="5664861" y="3917595"/>
            <a:ext cx="15408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3200" dirty="0">
                <a:latin typeface="Consolas" panose="020B0609020204030204" pitchFamily="49" charset="0"/>
              </a:rPr>
              <a:t>1101</a:t>
            </a:r>
            <a:r>
              <a:rPr lang="en-NL" sz="3200" b="1" dirty="0">
                <a:solidFill>
                  <a:srgbClr val="00B0F0"/>
                </a:solidFill>
                <a:latin typeface="Consolas" panose="020B0609020204030204" pitchFamily="49" charset="0"/>
              </a:rPr>
              <a:t>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82FDBF-2BAB-CD4E-8AC8-6657C3149C24}"/>
              </a:ext>
            </a:extLst>
          </p:cNvPr>
          <p:cNvSpPr txBox="1"/>
          <p:nvPr/>
        </p:nvSpPr>
        <p:spPr>
          <a:xfrm>
            <a:off x="10126592" y="318493"/>
            <a:ext cx="187232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400" dirty="0">
                <a:latin typeface="Monaco" pitchFamily="2" charset="77"/>
                <a:cs typeface="Arial" panose="020B0604020202020204" pitchFamily="34" charset="0"/>
              </a:rPr>
              <a:t>000000: A</a:t>
            </a:r>
          </a:p>
          <a:p>
            <a:r>
              <a:rPr lang="en-NL" sz="2400" dirty="0">
                <a:latin typeface="Monaco" pitchFamily="2" charset="77"/>
                <a:cs typeface="Arial" panose="020B0604020202020204" pitchFamily="34" charset="0"/>
              </a:rPr>
              <a:t>000001: B</a:t>
            </a:r>
          </a:p>
          <a:p>
            <a:r>
              <a:rPr lang="en-NL" sz="2400" dirty="0">
                <a:latin typeface="Monaco" pitchFamily="2" charset="77"/>
                <a:cs typeface="Arial" panose="020B0604020202020204" pitchFamily="34" charset="0"/>
              </a:rPr>
              <a:t>000010: C</a:t>
            </a:r>
          </a:p>
          <a:p>
            <a:r>
              <a:rPr lang="en-NL" sz="2400" dirty="0">
                <a:latin typeface="Monaco" pitchFamily="2" charset="77"/>
                <a:cs typeface="Arial" panose="020B0604020202020204" pitchFamily="34" charset="0"/>
              </a:rPr>
              <a:t>…</a:t>
            </a:r>
          </a:p>
          <a:p>
            <a:r>
              <a:rPr lang="en-NL" sz="2400" dirty="0">
                <a:latin typeface="Monaco" pitchFamily="2" charset="77"/>
                <a:cs typeface="Arial" panose="020B0604020202020204" pitchFamily="34" charset="0"/>
              </a:rPr>
              <a:t>011001: Z</a:t>
            </a:r>
          </a:p>
          <a:p>
            <a:r>
              <a:rPr lang="en-NL" sz="2400" dirty="0">
                <a:latin typeface="Monaco" pitchFamily="2" charset="77"/>
                <a:cs typeface="Arial" panose="020B0604020202020204" pitchFamily="34" charset="0"/>
              </a:rPr>
              <a:t>011010: a</a:t>
            </a:r>
          </a:p>
          <a:p>
            <a:r>
              <a:rPr lang="en-NL" sz="2400" dirty="0">
                <a:latin typeface="Monaco" pitchFamily="2" charset="77"/>
                <a:cs typeface="Arial" panose="020B0604020202020204" pitchFamily="34" charset="0"/>
              </a:rPr>
              <a:t>011011: b</a:t>
            </a:r>
          </a:p>
          <a:p>
            <a:r>
              <a:rPr lang="en-NL" sz="2400" dirty="0">
                <a:latin typeface="Monaco" pitchFamily="2" charset="77"/>
                <a:cs typeface="Arial" panose="020B0604020202020204" pitchFamily="34" charset="0"/>
              </a:rPr>
              <a:t>…</a:t>
            </a:r>
          </a:p>
          <a:p>
            <a:r>
              <a:rPr lang="en-NL" sz="2400" dirty="0">
                <a:latin typeface="Monaco" pitchFamily="2" charset="77"/>
                <a:cs typeface="Arial" panose="020B0604020202020204" pitchFamily="34" charset="0"/>
              </a:rPr>
              <a:t>110011: z</a:t>
            </a:r>
          </a:p>
          <a:p>
            <a:r>
              <a:rPr lang="en-NL" sz="2400" dirty="0">
                <a:latin typeface="Monaco" pitchFamily="2" charset="77"/>
                <a:cs typeface="Arial" panose="020B0604020202020204" pitchFamily="34" charset="0"/>
              </a:rPr>
              <a:t>110100: 0</a:t>
            </a:r>
          </a:p>
          <a:p>
            <a:r>
              <a:rPr lang="en-NL" sz="2400" dirty="0">
                <a:latin typeface="Monaco" pitchFamily="2" charset="77"/>
                <a:cs typeface="Arial" panose="020B0604020202020204" pitchFamily="34" charset="0"/>
              </a:rPr>
              <a:t>110101: 1</a:t>
            </a:r>
          </a:p>
          <a:p>
            <a:r>
              <a:rPr lang="en-NL" sz="2400" dirty="0">
                <a:latin typeface="Monaco" pitchFamily="2" charset="77"/>
                <a:cs typeface="Arial" panose="020B0604020202020204" pitchFamily="34" charset="0"/>
              </a:rPr>
              <a:t>…</a:t>
            </a:r>
          </a:p>
          <a:p>
            <a:r>
              <a:rPr lang="en-NL" sz="2400" dirty="0">
                <a:latin typeface="Monaco" pitchFamily="2" charset="77"/>
                <a:cs typeface="Arial" panose="020B0604020202020204" pitchFamily="34" charset="0"/>
              </a:rPr>
              <a:t>111101: 9</a:t>
            </a:r>
          </a:p>
          <a:p>
            <a:r>
              <a:rPr lang="en-NL" sz="2400" dirty="0">
                <a:latin typeface="Monaco" pitchFamily="2" charset="77"/>
                <a:cs typeface="Arial" panose="020B0604020202020204" pitchFamily="34" charset="0"/>
              </a:rPr>
              <a:t>111110: +</a:t>
            </a:r>
          </a:p>
          <a:p>
            <a:r>
              <a:rPr lang="en-NL" sz="2400" dirty="0">
                <a:latin typeface="Monaco" pitchFamily="2" charset="77"/>
                <a:cs typeface="Arial" panose="020B0604020202020204" pitchFamily="34" charset="0"/>
              </a:rPr>
              <a:t>111111: /</a:t>
            </a:r>
          </a:p>
          <a:p>
            <a:endParaRPr lang="en-NL" sz="2400" dirty="0">
              <a:latin typeface="Monaco" pitchFamily="2" charset="77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4E93C3F-79D6-8244-8EEE-33CD9BCA31BA}"/>
              </a:ext>
            </a:extLst>
          </p:cNvPr>
          <p:cNvSpPr txBox="1"/>
          <p:nvPr/>
        </p:nvSpPr>
        <p:spPr>
          <a:xfrm>
            <a:off x="1986952" y="4796099"/>
            <a:ext cx="4106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3200" dirty="0">
                <a:latin typeface="Consolas" panose="020B0609020204030204" pitchFamily="49" charset="0"/>
              </a:rPr>
              <a:t>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3470F3-9170-E046-A98A-231347D98491}"/>
              </a:ext>
            </a:extLst>
          </p:cNvPr>
          <p:cNvSpPr txBox="1"/>
          <p:nvPr/>
        </p:nvSpPr>
        <p:spPr>
          <a:xfrm>
            <a:off x="4168601" y="4796099"/>
            <a:ext cx="4106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3200" dirty="0">
                <a:latin typeface="Consolas" panose="020B0609020204030204" pitchFamily="49" charset="0"/>
              </a:rPr>
              <a:t>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65F5FD-B9CE-154A-9819-E9C060DE3D0D}"/>
              </a:ext>
            </a:extLst>
          </p:cNvPr>
          <p:cNvSpPr txBox="1"/>
          <p:nvPr/>
        </p:nvSpPr>
        <p:spPr>
          <a:xfrm>
            <a:off x="6229919" y="4796099"/>
            <a:ext cx="4106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3200" dirty="0">
                <a:latin typeface="Consolas" panose="020B0609020204030204" pitchFamily="49" charset="0"/>
              </a:rPr>
              <a:t>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D12E75B-8D68-5543-BB02-54BD8503252F}"/>
              </a:ext>
            </a:extLst>
          </p:cNvPr>
          <p:cNvSpPr txBox="1"/>
          <p:nvPr/>
        </p:nvSpPr>
        <p:spPr>
          <a:xfrm>
            <a:off x="8368066" y="4796099"/>
            <a:ext cx="4106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3200" b="1" dirty="0">
                <a:latin typeface="Consolas" panose="020B0609020204030204" pitchFamily="49" charset="0"/>
              </a:rPr>
              <a:t>=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6E3A663-73C0-2B4A-87A5-F1669C033198}"/>
              </a:ext>
            </a:extLst>
          </p:cNvPr>
          <p:cNvCxnSpPr>
            <a:cxnSpLocks/>
          </p:cNvCxnSpPr>
          <p:nvPr/>
        </p:nvCxnSpPr>
        <p:spPr>
          <a:xfrm>
            <a:off x="5362148" y="3167513"/>
            <a:ext cx="0" cy="75008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4CC0DB0-7806-9549-ABED-0154F6A70318}"/>
              </a:ext>
            </a:extLst>
          </p:cNvPr>
          <p:cNvGrpSpPr/>
          <p:nvPr/>
        </p:nvGrpSpPr>
        <p:grpSpPr>
          <a:xfrm>
            <a:off x="6849934" y="2150601"/>
            <a:ext cx="2171332" cy="1832582"/>
            <a:chOff x="6407227" y="2148036"/>
            <a:chExt cx="2171332" cy="1832582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55FDD027-C998-FD40-AC9A-56B5BA8D6262}"/>
                </a:ext>
              </a:extLst>
            </p:cNvPr>
            <p:cNvCxnSpPr>
              <a:cxnSpLocks/>
              <a:stCxn id="22" idx="2"/>
            </p:cNvCxnSpPr>
            <p:nvPr/>
          </p:nvCxnSpPr>
          <p:spPr>
            <a:xfrm flipH="1">
              <a:off x="6745420" y="3005142"/>
              <a:ext cx="747473" cy="975476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EC5CB9D-D428-394D-8FAB-42AB668D3068}"/>
                </a:ext>
              </a:extLst>
            </p:cNvPr>
            <p:cNvSpPr/>
            <p:nvPr/>
          </p:nvSpPr>
          <p:spPr>
            <a:xfrm>
              <a:off x="6407227" y="2148036"/>
              <a:ext cx="2171332" cy="857106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>
              <a:normAutofit fontScale="92500" lnSpcReduction="10000"/>
            </a:bodyPr>
            <a:lstStyle/>
            <a:p>
              <a:pPr algn="ctr"/>
              <a:r>
                <a:rPr lang="en-US" sz="2800" dirty="0"/>
                <a:t>Missing bits set to 0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A47F8B3-2DAF-2E4F-8C37-7DFA5766E8AE}"/>
              </a:ext>
            </a:extLst>
          </p:cNvPr>
          <p:cNvGrpSpPr/>
          <p:nvPr/>
        </p:nvGrpSpPr>
        <p:grpSpPr>
          <a:xfrm>
            <a:off x="7964688" y="3583512"/>
            <a:ext cx="2061033" cy="1372582"/>
            <a:chOff x="7964688" y="3583512"/>
            <a:chExt cx="2061033" cy="1372582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B1067428-2588-CB44-B858-8E458C05F94F}"/>
                </a:ext>
              </a:extLst>
            </p:cNvPr>
            <p:cNvCxnSpPr>
              <a:cxnSpLocks/>
              <a:stCxn id="29" idx="2"/>
            </p:cNvCxnSpPr>
            <p:nvPr/>
          </p:nvCxnSpPr>
          <p:spPr>
            <a:xfrm flipH="1">
              <a:off x="8757916" y="4440618"/>
              <a:ext cx="237289" cy="515476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883416B-305D-3E40-A197-1916EA8E559E}"/>
                </a:ext>
              </a:extLst>
            </p:cNvPr>
            <p:cNvSpPr/>
            <p:nvPr/>
          </p:nvSpPr>
          <p:spPr>
            <a:xfrm>
              <a:off x="7964688" y="3583512"/>
              <a:ext cx="2061033" cy="857106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>
              <a:normAutofit fontScale="92500"/>
            </a:bodyPr>
            <a:lstStyle/>
            <a:p>
              <a:pPr algn="ctr"/>
              <a:r>
                <a:rPr lang="en-US" sz="2800" dirty="0"/>
                <a:t>Padded 2 bits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3A42CC8C-CA0D-CE49-AE2C-D4B1B09D875E}"/>
              </a:ext>
            </a:extLst>
          </p:cNvPr>
          <p:cNvSpPr txBox="1"/>
          <p:nvPr/>
        </p:nvSpPr>
        <p:spPr>
          <a:xfrm>
            <a:off x="1873940" y="1929011"/>
            <a:ext cx="10887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3200" dirty="0">
                <a:latin typeface="Consolas" panose="020B0609020204030204" pitchFamily="49" charset="0"/>
              </a:rPr>
              <a:t>0x0A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20EBB82-0542-2549-8346-26E866C941EF}"/>
              </a:ext>
            </a:extLst>
          </p:cNvPr>
          <p:cNvSpPr txBox="1"/>
          <p:nvPr/>
        </p:nvSpPr>
        <p:spPr>
          <a:xfrm>
            <a:off x="4888299" y="1929011"/>
            <a:ext cx="10887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3200" dirty="0">
                <a:latin typeface="Consolas" panose="020B0609020204030204" pitchFamily="49" charset="0"/>
              </a:rPr>
              <a:t>0x0D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15F3A06-061F-8645-890F-888D0B86BB21}"/>
              </a:ext>
            </a:extLst>
          </p:cNvPr>
          <p:cNvSpPr txBox="1"/>
          <p:nvPr/>
        </p:nvSpPr>
        <p:spPr>
          <a:xfrm>
            <a:off x="206312" y="1990565"/>
            <a:ext cx="979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dirty="0"/>
              <a:t>Binary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5957BD6-1C5D-4840-9054-2A3E41615602}"/>
              </a:ext>
            </a:extLst>
          </p:cNvPr>
          <p:cNvSpPr txBox="1"/>
          <p:nvPr/>
        </p:nvSpPr>
        <p:spPr>
          <a:xfrm>
            <a:off x="265400" y="4857653"/>
            <a:ext cx="821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dirty="0"/>
              <a:t>ASCII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2660589-34D9-A2D0-6AD1-81DE46ECF5E5}"/>
              </a:ext>
            </a:extLst>
          </p:cNvPr>
          <p:cNvGrpSpPr/>
          <p:nvPr/>
        </p:nvGrpSpPr>
        <p:grpSpPr>
          <a:xfrm>
            <a:off x="5340346" y="634540"/>
            <a:ext cx="2867989" cy="2370601"/>
            <a:chOff x="5340346" y="634540"/>
            <a:chExt cx="2867989" cy="237060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A0CB4A0-F233-D02E-5914-98742DCAAA99}"/>
                </a:ext>
              </a:extLst>
            </p:cNvPr>
            <p:cNvSpPr/>
            <p:nvPr/>
          </p:nvSpPr>
          <p:spPr>
            <a:xfrm>
              <a:off x="5340346" y="2452230"/>
              <a:ext cx="1088760" cy="552911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2581CAD-2DB6-8CCE-C08C-DBBEB45E4F64}"/>
                </a:ext>
              </a:extLst>
            </p:cNvPr>
            <p:cNvGrpSpPr/>
            <p:nvPr/>
          </p:nvGrpSpPr>
          <p:grpSpPr>
            <a:xfrm>
              <a:off x="5602803" y="634540"/>
              <a:ext cx="2605532" cy="1757714"/>
              <a:chOff x="5602803" y="634540"/>
              <a:chExt cx="2605532" cy="1757714"/>
            </a:xfrm>
          </p:grpSpPr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2515D28C-8AF3-3E77-C964-C387F1F3681A}"/>
                  </a:ext>
                </a:extLst>
              </p:cNvPr>
              <p:cNvCxnSpPr>
                <a:cxnSpLocks/>
                <a:stCxn id="8" idx="2"/>
              </p:cNvCxnSpPr>
              <p:nvPr/>
            </p:nvCxnSpPr>
            <p:spPr>
              <a:xfrm flipH="1">
                <a:off x="6158096" y="1341910"/>
                <a:ext cx="747473" cy="1050344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425BC2F-D1A1-C045-C10B-E27133D3DD7F}"/>
                  </a:ext>
                </a:extLst>
              </p:cNvPr>
              <p:cNvSpPr/>
              <p:nvPr/>
            </p:nvSpPr>
            <p:spPr>
              <a:xfrm>
                <a:off x="5602803" y="634540"/>
                <a:ext cx="2605532" cy="707370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r>
                  <a:rPr lang="en-US" sz="2800" dirty="0"/>
                  <a:t>Only 4 bits left!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25853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8" grpId="0"/>
      <p:bldP spid="19" grpId="0"/>
      <p:bldP spid="20" grpId="0"/>
      <p:bldP spid="21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039C3-F22F-B147-B063-D02EF61B6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Base64 encoding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37425F-E93A-104C-B0F3-0882CA153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307B67-D4A6-3A4E-B4E0-2E67F66E9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pPr/>
              <a:t>59</a:t>
            </a:fld>
            <a:endParaRPr lang="LID4096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AA18BF-0145-5647-9EA8-1E6DCED5F87A}"/>
              </a:ext>
            </a:extLst>
          </p:cNvPr>
          <p:cNvSpPr txBox="1"/>
          <p:nvPr/>
        </p:nvSpPr>
        <p:spPr>
          <a:xfrm>
            <a:off x="1421894" y="2420366"/>
            <a:ext cx="19928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3200" dirty="0">
                <a:latin typeface="Consolas" panose="020B0609020204030204" pitchFamily="49" charset="0"/>
              </a:rPr>
              <a:t>000010</a:t>
            </a:r>
            <a:r>
              <a:rPr lang="en-NL" sz="3200" dirty="0">
                <a:solidFill>
                  <a:srgbClr val="FF0000"/>
                </a:solidFill>
                <a:latin typeface="Consolas" panose="020B0609020204030204" pitchFamily="49" charset="0"/>
              </a:rPr>
              <a:t>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5A5BB6-CF5A-A348-8D42-3AC0D254B626}"/>
              </a:ext>
            </a:extLst>
          </p:cNvPr>
          <p:cNvSpPr txBox="1"/>
          <p:nvPr/>
        </p:nvSpPr>
        <p:spPr>
          <a:xfrm>
            <a:off x="1421894" y="3917596"/>
            <a:ext cx="15408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3200" dirty="0">
                <a:latin typeface="Consolas" panose="020B0609020204030204" pitchFamily="49" charset="0"/>
              </a:rPr>
              <a:t>000010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1BBDD5-F619-0645-A96C-CDFD19B1FC61}"/>
              </a:ext>
            </a:extLst>
          </p:cNvPr>
          <p:cNvSpPr txBox="1"/>
          <p:nvPr/>
        </p:nvSpPr>
        <p:spPr>
          <a:xfrm>
            <a:off x="3603543" y="3917596"/>
            <a:ext cx="15408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3200" dirty="0">
                <a:solidFill>
                  <a:srgbClr val="FF0000"/>
                </a:solidFill>
                <a:latin typeface="Consolas" panose="020B0609020204030204" pitchFamily="49" charset="0"/>
              </a:rPr>
              <a:t>10</a:t>
            </a:r>
            <a:r>
              <a:rPr lang="en-NL" sz="3200" b="1" dirty="0">
                <a:solidFill>
                  <a:srgbClr val="00B0F0"/>
                </a:solidFill>
                <a:latin typeface="Consolas" panose="020B0609020204030204" pitchFamily="49" charset="0"/>
              </a:rPr>
              <a:t>0000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82FDBF-2BAB-CD4E-8AC8-6657C3149C24}"/>
              </a:ext>
            </a:extLst>
          </p:cNvPr>
          <p:cNvSpPr txBox="1"/>
          <p:nvPr/>
        </p:nvSpPr>
        <p:spPr>
          <a:xfrm>
            <a:off x="10126592" y="318493"/>
            <a:ext cx="187232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400" dirty="0">
                <a:latin typeface="Monaco" pitchFamily="2" charset="77"/>
                <a:cs typeface="Arial" panose="020B0604020202020204" pitchFamily="34" charset="0"/>
              </a:rPr>
              <a:t>000000: A</a:t>
            </a:r>
          </a:p>
          <a:p>
            <a:r>
              <a:rPr lang="en-NL" sz="2400" dirty="0">
                <a:latin typeface="Monaco" pitchFamily="2" charset="77"/>
                <a:cs typeface="Arial" panose="020B0604020202020204" pitchFamily="34" charset="0"/>
              </a:rPr>
              <a:t>000001: B</a:t>
            </a:r>
          </a:p>
          <a:p>
            <a:r>
              <a:rPr lang="en-NL" sz="2400" dirty="0">
                <a:latin typeface="Monaco" pitchFamily="2" charset="77"/>
                <a:cs typeface="Arial" panose="020B0604020202020204" pitchFamily="34" charset="0"/>
              </a:rPr>
              <a:t>000010: C</a:t>
            </a:r>
          </a:p>
          <a:p>
            <a:r>
              <a:rPr lang="en-NL" sz="2400" dirty="0">
                <a:latin typeface="Monaco" pitchFamily="2" charset="77"/>
                <a:cs typeface="Arial" panose="020B0604020202020204" pitchFamily="34" charset="0"/>
              </a:rPr>
              <a:t>…</a:t>
            </a:r>
          </a:p>
          <a:p>
            <a:r>
              <a:rPr lang="en-NL" sz="2400" dirty="0">
                <a:latin typeface="Monaco" pitchFamily="2" charset="77"/>
                <a:cs typeface="Arial" panose="020B0604020202020204" pitchFamily="34" charset="0"/>
              </a:rPr>
              <a:t>011001: Z</a:t>
            </a:r>
          </a:p>
          <a:p>
            <a:r>
              <a:rPr lang="en-NL" sz="2400" dirty="0">
                <a:latin typeface="Monaco" pitchFamily="2" charset="77"/>
                <a:cs typeface="Arial" panose="020B0604020202020204" pitchFamily="34" charset="0"/>
              </a:rPr>
              <a:t>011010: a</a:t>
            </a:r>
          </a:p>
          <a:p>
            <a:r>
              <a:rPr lang="en-NL" sz="2400" dirty="0">
                <a:latin typeface="Monaco" pitchFamily="2" charset="77"/>
                <a:cs typeface="Arial" panose="020B0604020202020204" pitchFamily="34" charset="0"/>
              </a:rPr>
              <a:t>011011: b</a:t>
            </a:r>
          </a:p>
          <a:p>
            <a:r>
              <a:rPr lang="en-NL" sz="2400" dirty="0">
                <a:latin typeface="Monaco" pitchFamily="2" charset="77"/>
                <a:cs typeface="Arial" panose="020B0604020202020204" pitchFamily="34" charset="0"/>
              </a:rPr>
              <a:t>…</a:t>
            </a:r>
          </a:p>
          <a:p>
            <a:r>
              <a:rPr lang="en-NL" sz="2400" dirty="0">
                <a:latin typeface="Monaco" pitchFamily="2" charset="77"/>
                <a:cs typeface="Arial" panose="020B0604020202020204" pitchFamily="34" charset="0"/>
              </a:rPr>
              <a:t>110011: z</a:t>
            </a:r>
          </a:p>
          <a:p>
            <a:r>
              <a:rPr lang="en-NL" sz="2400" dirty="0">
                <a:latin typeface="Monaco" pitchFamily="2" charset="77"/>
                <a:cs typeface="Arial" panose="020B0604020202020204" pitchFamily="34" charset="0"/>
              </a:rPr>
              <a:t>110100: 0</a:t>
            </a:r>
          </a:p>
          <a:p>
            <a:r>
              <a:rPr lang="en-NL" sz="2400" dirty="0">
                <a:latin typeface="Monaco" pitchFamily="2" charset="77"/>
                <a:cs typeface="Arial" panose="020B0604020202020204" pitchFamily="34" charset="0"/>
              </a:rPr>
              <a:t>110101: 1</a:t>
            </a:r>
          </a:p>
          <a:p>
            <a:r>
              <a:rPr lang="en-NL" sz="2400" dirty="0">
                <a:latin typeface="Monaco" pitchFamily="2" charset="77"/>
                <a:cs typeface="Arial" panose="020B0604020202020204" pitchFamily="34" charset="0"/>
              </a:rPr>
              <a:t>…</a:t>
            </a:r>
          </a:p>
          <a:p>
            <a:r>
              <a:rPr lang="en-NL" sz="2400" dirty="0">
                <a:latin typeface="Monaco" pitchFamily="2" charset="77"/>
                <a:cs typeface="Arial" panose="020B0604020202020204" pitchFamily="34" charset="0"/>
              </a:rPr>
              <a:t>111101: 9</a:t>
            </a:r>
          </a:p>
          <a:p>
            <a:r>
              <a:rPr lang="en-NL" sz="2400" dirty="0">
                <a:latin typeface="Monaco" pitchFamily="2" charset="77"/>
                <a:cs typeface="Arial" panose="020B0604020202020204" pitchFamily="34" charset="0"/>
              </a:rPr>
              <a:t>111110: +</a:t>
            </a:r>
          </a:p>
          <a:p>
            <a:r>
              <a:rPr lang="en-NL" sz="2400" dirty="0">
                <a:latin typeface="Monaco" pitchFamily="2" charset="77"/>
                <a:cs typeface="Arial" panose="020B0604020202020204" pitchFamily="34" charset="0"/>
              </a:rPr>
              <a:t>111111: /</a:t>
            </a:r>
          </a:p>
          <a:p>
            <a:endParaRPr lang="en-NL" sz="2400" dirty="0">
              <a:latin typeface="Monaco" pitchFamily="2" charset="77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4E93C3F-79D6-8244-8EEE-33CD9BCA31BA}"/>
              </a:ext>
            </a:extLst>
          </p:cNvPr>
          <p:cNvSpPr txBox="1"/>
          <p:nvPr/>
        </p:nvSpPr>
        <p:spPr>
          <a:xfrm>
            <a:off x="1929944" y="4796099"/>
            <a:ext cx="4042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3200" dirty="0"/>
              <a:t>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3470F3-9170-E046-A98A-231347D98491}"/>
              </a:ext>
            </a:extLst>
          </p:cNvPr>
          <p:cNvSpPr txBox="1"/>
          <p:nvPr/>
        </p:nvSpPr>
        <p:spPr>
          <a:xfrm>
            <a:off x="4088275" y="4796099"/>
            <a:ext cx="3786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3200" dirty="0"/>
              <a:t>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65F5FD-B9CE-154A-9819-E9C060DE3D0D}"/>
              </a:ext>
            </a:extLst>
          </p:cNvPr>
          <p:cNvSpPr txBox="1"/>
          <p:nvPr/>
        </p:nvSpPr>
        <p:spPr>
          <a:xfrm>
            <a:off x="6220958" y="4796099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3200" b="1" dirty="0"/>
              <a:t>=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D12E75B-8D68-5543-BB02-54BD8503252F}"/>
              </a:ext>
            </a:extLst>
          </p:cNvPr>
          <p:cNvSpPr txBox="1"/>
          <p:nvPr/>
        </p:nvSpPr>
        <p:spPr>
          <a:xfrm>
            <a:off x="8368066" y="4796099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3200" b="1" dirty="0"/>
              <a:t>=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6E3A663-73C0-2B4A-87A5-F1669C033198}"/>
              </a:ext>
            </a:extLst>
          </p:cNvPr>
          <p:cNvCxnSpPr>
            <a:cxnSpLocks/>
          </p:cNvCxnSpPr>
          <p:nvPr/>
        </p:nvCxnSpPr>
        <p:spPr>
          <a:xfrm>
            <a:off x="5362148" y="3167513"/>
            <a:ext cx="0" cy="75008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A44C024-6D11-8D45-B910-C920EB0E5CBB}"/>
              </a:ext>
            </a:extLst>
          </p:cNvPr>
          <p:cNvGrpSpPr/>
          <p:nvPr/>
        </p:nvGrpSpPr>
        <p:grpSpPr>
          <a:xfrm>
            <a:off x="3980146" y="2036528"/>
            <a:ext cx="2171332" cy="1832582"/>
            <a:chOff x="6407227" y="2148036"/>
            <a:chExt cx="2171332" cy="1832582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C8985E20-397F-D24E-97B8-DFC5CBCA1824}"/>
                </a:ext>
              </a:extLst>
            </p:cNvPr>
            <p:cNvCxnSpPr>
              <a:cxnSpLocks/>
              <a:stCxn id="25" idx="2"/>
            </p:cNvCxnSpPr>
            <p:nvPr/>
          </p:nvCxnSpPr>
          <p:spPr>
            <a:xfrm flipH="1">
              <a:off x="6910182" y="3005142"/>
              <a:ext cx="582711" cy="975476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818FE01-BC42-AF48-9504-8F60A75AF3F0}"/>
                </a:ext>
              </a:extLst>
            </p:cNvPr>
            <p:cNvSpPr/>
            <p:nvPr/>
          </p:nvSpPr>
          <p:spPr>
            <a:xfrm>
              <a:off x="6407227" y="2148036"/>
              <a:ext cx="2171332" cy="857106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>
              <a:normAutofit fontScale="92500" lnSpcReduction="10000"/>
            </a:bodyPr>
            <a:lstStyle/>
            <a:p>
              <a:pPr algn="ctr"/>
              <a:r>
                <a:rPr lang="en-US" sz="2800" dirty="0"/>
                <a:t>Missing bits set to 0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C7C99B6-7E6F-754A-B0DF-235E6E78CF5D}"/>
              </a:ext>
            </a:extLst>
          </p:cNvPr>
          <p:cNvGrpSpPr/>
          <p:nvPr/>
        </p:nvGrpSpPr>
        <p:grpSpPr>
          <a:xfrm>
            <a:off x="6693408" y="3360621"/>
            <a:ext cx="3332313" cy="1595473"/>
            <a:chOff x="6693408" y="3360621"/>
            <a:chExt cx="3332313" cy="1595473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93B380B8-DDF6-214B-B85E-DCF9D2BB2CBF}"/>
                </a:ext>
              </a:extLst>
            </p:cNvPr>
            <p:cNvCxnSpPr>
              <a:cxnSpLocks/>
              <a:stCxn id="28" idx="1"/>
            </p:cNvCxnSpPr>
            <p:nvPr/>
          </p:nvCxnSpPr>
          <p:spPr>
            <a:xfrm flipH="1">
              <a:off x="6693408" y="3900620"/>
              <a:ext cx="1459992" cy="1055474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E03361F5-9848-934D-AFDF-870F3EEBEE36}"/>
                </a:ext>
              </a:extLst>
            </p:cNvPr>
            <p:cNvGrpSpPr/>
            <p:nvPr/>
          </p:nvGrpSpPr>
          <p:grpSpPr>
            <a:xfrm>
              <a:off x="8153400" y="3360621"/>
              <a:ext cx="1872321" cy="1595473"/>
              <a:chOff x="8153400" y="3360621"/>
              <a:chExt cx="1872321" cy="1595473"/>
            </a:xfrm>
          </p:grpSpPr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335114AE-E51A-824A-9691-DB18E972D8B6}"/>
                  </a:ext>
                </a:extLst>
              </p:cNvPr>
              <p:cNvCxnSpPr>
                <a:cxnSpLocks/>
                <a:stCxn id="28" idx="2"/>
              </p:cNvCxnSpPr>
              <p:nvPr/>
            </p:nvCxnSpPr>
            <p:spPr>
              <a:xfrm flipH="1">
                <a:off x="8757916" y="4440619"/>
                <a:ext cx="331645" cy="515475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D7655B35-2CB6-8F49-A321-7CBBC0B88831}"/>
                  </a:ext>
                </a:extLst>
              </p:cNvPr>
              <p:cNvSpPr/>
              <p:nvPr/>
            </p:nvSpPr>
            <p:spPr>
              <a:xfrm>
                <a:off x="8153400" y="3360621"/>
                <a:ext cx="1872321" cy="1079998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r>
                  <a:rPr lang="en-US" sz="2800" dirty="0"/>
                  <a:t>Padded</a:t>
                </a:r>
              </a:p>
              <a:p>
                <a:pPr algn="ctr"/>
                <a:r>
                  <a:rPr lang="en-US" sz="2800" dirty="0"/>
                  <a:t>4 bits</a:t>
                </a:r>
              </a:p>
            </p:txBody>
          </p:sp>
        </p:grp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8CB588F6-B23F-DC40-9620-F019B3945ED1}"/>
              </a:ext>
            </a:extLst>
          </p:cNvPr>
          <p:cNvSpPr txBox="1"/>
          <p:nvPr/>
        </p:nvSpPr>
        <p:spPr>
          <a:xfrm>
            <a:off x="1791445" y="1929011"/>
            <a:ext cx="10887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3200" dirty="0">
                <a:latin typeface="Consolas" panose="020B0609020204030204" pitchFamily="49" charset="0"/>
              </a:rPr>
              <a:t>0x0A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C2CEF40-6393-5647-85B7-10A3680FA4C8}"/>
              </a:ext>
            </a:extLst>
          </p:cNvPr>
          <p:cNvSpPr txBox="1"/>
          <p:nvPr/>
        </p:nvSpPr>
        <p:spPr>
          <a:xfrm>
            <a:off x="206312" y="1990565"/>
            <a:ext cx="979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dirty="0"/>
              <a:t>Binary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A898DA7-DCDE-B04E-A1D0-4501B515E7BC}"/>
              </a:ext>
            </a:extLst>
          </p:cNvPr>
          <p:cNvSpPr txBox="1"/>
          <p:nvPr/>
        </p:nvSpPr>
        <p:spPr>
          <a:xfrm>
            <a:off x="265400" y="4857653"/>
            <a:ext cx="821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dirty="0"/>
              <a:t>ASCII</a:t>
            </a:r>
          </a:p>
        </p:txBody>
      </p:sp>
    </p:spTree>
    <p:extLst>
      <p:ext uri="{BB962C8B-B14F-4D97-AF65-F5344CB8AC3E}">
        <p14:creationId xmlns:p14="http://schemas.microsoft.com/office/powerpoint/2010/main" val="18427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8" grpId="0"/>
      <p:bldP spid="19" grpId="0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952187AF-4194-4AC5-B72F-0442A795DA4F}"/>
              </a:ext>
            </a:extLst>
          </p:cNvPr>
          <p:cNvSpPr/>
          <p:nvPr/>
        </p:nvSpPr>
        <p:spPr>
          <a:xfrm>
            <a:off x="6420888" y="2630175"/>
            <a:ext cx="441032" cy="33134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7E87F1-D1C6-4F00-9B8A-9E4C32C94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TCP Tahoe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A2538-4FDC-474F-86D4-C93C37D311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Arbitrary threshold switches from ‘slow’ start to </a:t>
            </a:r>
            <a:r>
              <a:rPr lang="en-US" b="1" i="1" dirty="0"/>
              <a:t>additive increase</a:t>
            </a:r>
            <a:r>
              <a:rPr lang="en-US" dirty="0"/>
              <a:t>.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44D87D-DC0F-4CF9-A5FC-DA3ECF5F0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4D0B86-EEA3-4540-9FA0-D49F2C507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6</a:t>
            </a:fld>
            <a:endParaRPr lang="LID4096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CCCB28-255E-4F0A-9B11-2C2C104DBCDC}"/>
              </a:ext>
            </a:extLst>
          </p:cNvPr>
          <p:cNvSpPr txBox="1"/>
          <p:nvPr/>
        </p:nvSpPr>
        <p:spPr>
          <a:xfrm>
            <a:off x="954733" y="3881735"/>
            <a:ext cx="2310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Congestion window</a:t>
            </a:r>
          </a:p>
          <a:p>
            <a:pPr algn="r"/>
            <a:r>
              <a:rPr lang="en-US" dirty="0"/>
              <a:t>(KB or packets)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B8B3BB-E619-4490-B424-56DC0443FED5}"/>
              </a:ext>
            </a:extLst>
          </p:cNvPr>
          <p:cNvSpPr txBox="1"/>
          <p:nvPr/>
        </p:nvSpPr>
        <p:spPr>
          <a:xfrm>
            <a:off x="4384813" y="5897325"/>
            <a:ext cx="3422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time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266078B-6B57-4555-87A1-94DAB684420C}"/>
              </a:ext>
            </a:extLst>
          </p:cNvPr>
          <p:cNvCxnSpPr>
            <a:cxnSpLocks/>
          </p:cNvCxnSpPr>
          <p:nvPr/>
        </p:nvCxnSpPr>
        <p:spPr>
          <a:xfrm flipV="1">
            <a:off x="3374747" y="2857502"/>
            <a:ext cx="0" cy="297179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12F8E76-2683-4D01-AF99-BCC8353A65F6}"/>
              </a:ext>
            </a:extLst>
          </p:cNvPr>
          <p:cNvCxnSpPr>
            <a:cxnSpLocks/>
          </p:cNvCxnSpPr>
          <p:nvPr/>
        </p:nvCxnSpPr>
        <p:spPr>
          <a:xfrm>
            <a:off x="3348372" y="5811714"/>
            <a:ext cx="5191891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E771F268-F3AC-40DC-9687-8252205BDF13}"/>
              </a:ext>
            </a:extLst>
          </p:cNvPr>
          <p:cNvSpPr/>
          <p:nvPr/>
        </p:nvSpPr>
        <p:spPr>
          <a:xfrm>
            <a:off x="3310145" y="5657418"/>
            <a:ext cx="129204" cy="12920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B3A40E4-1CEB-4E72-B5B0-B99E077CB8DE}"/>
              </a:ext>
            </a:extLst>
          </p:cNvPr>
          <p:cNvSpPr/>
          <p:nvPr/>
        </p:nvSpPr>
        <p:spPr>
          <a:xfrm>
            <a:off x="3632069" y="5400785"/>
            <a:ext cx="129204" cy="12920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37FC091-CE89-44CB-80A8-036419D48CC8}"/>
              </a:ext>
            </a:extLst>
          </p:cNvPr>
          <p:cNvSpPr/>
          <p:nvPr/>
        </p:nvSpPr>
        <p:spPr>
          <a:xfrm>
            <a:off x="3471107" y="5547574"/>
            <a:ext cx="129204" cy="12920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650A44F-F482-4D3C-9402-670C2B0D26C1}"/>
              </a:ext>
            </a:extLst>
          </p:cNvPr>
          <p:cNvSpPr/>
          <p:nvPr/>
        </p:nvSpPr>
        <p:spPr>
          <a:xfrm>
            <a:off x="3676793" y="5246612"/>
            <a:ext cx="129204" cy="12920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2160866-7AC3-471C-ADE5-89A26CBAC29B}"/>
              </a:ext>
            </a:extLst>
          </p:cNvPr>
          <p:cNvSpPr/>
          <p:nvPr/>
        </p:nvSpPr>
        <p:spPr>
          <a:xfrm>
            <a:off x="4155526" y="4775351"/>
            <a:ext cx="129204" cy="12920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839E260-8B4D-40E0-82B3-55BDFAB15058}"/>
              </a:ext>
            </a:extLst>
          </p:cNvPr>
          <p:cNvSpPr/>
          <p:nvPr/>
        </p:nvSpPr>
        <p:spPr>
          <a:xfrm>
            <a:off x="4205220" y="4621178"/>
            <a:ext cx="129204" cy="12920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9BF7684-D689-4E8F-83FA-FB93CC3000EA}"/>
              </a:ext>
            </a:extLst>
          </p:cNvPr>
          <p:cNvSpPr/>
          <p:nvPr/>
        </p:nvSpPr>
        <p:spPr>
          <a:xfrm>
            <a:off x="4056138" y="5079420"/>
            <a:ext cx="129204" cy="12920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CFCEB74-5B23-4249-8CC7-5A00EF1C529D}"/>
              </a:ext>
            </a:extLst>
          </p:cNvPr>
          <p:cNvSpPr/>
          <p:nvPr/>
        </p:nvSpPr>
        <p:spPr>
          <a:xfrm>
            <a:off x="4105832" y="4925247"/>
            <a:ext cx="129204" cy="12920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F26FCDB-3BC4-4D3A-AC9F-A78A8018A3DC}"/>
              </a:ext>
            </a:extLst>
          </p:cNvPr>
          <p:cNvSpPr/>
          <p:nvPr/>
        </p:nvSpPr>
        <p:spPr>
          <a:xfrm>
            <a:off x="4803908" y="4162553"/>
            <a:ext cx="129204" cy="12920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6B81FC5-0FE9-4A46-BCDA-AAF82288D2D0}"/>
              </a:ext>
            </a:extLst>
          </p:cNvPr>
          <p:cNvSpPr/>
          <p:nvPr/>
        </p:nvSpPr>
        <p:spPr>
          <a:xfrm>
            <a:off x="4858571" y="4008380"/>
            <a:ext cx="129204" cy="12920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2ABBB19-8E1E-4F11-8578-954BAD490168}"/>
              </a:ext>
            </a:extLst>
          </p:cNvPr>
          <p:cNvSpPr/>
          <p:nvPr/>
        </p:nvSpPr>
        <p:spPr>
          <a:xfrm>
            <a:off x="4694582" y="4466622"/>
            <a:ext cx="129204" cy="12920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6FA7B19-E6C2-48D3-B878-916E55F81640}"/>
              </a:ext>
            </a:extLst>
          </p:cNvPr>
          <p:cNvSpPr/>
          <p:nvPr/>
        </p:nvSpPr>
        <p:spPr>
          <a:xfrm>
            <a:off x="4749245" y="4312449"/>
            <a:ext cx="129204" cy="12920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DDAECAD-912C-4A5F-92B5-370DDB23E14C}"/>
              </a:ext>
            </a:extLst>
          </p:cNvPr>
          <p:cNvSpPr/>
          <p:nvPr/>
        </p:nvSpPr>
        <p:spPr>
          <a:xfrm>
            <a:off x="5022560" y="3549611"/>
            <a:ext cx="129204" cy="12920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D80901A-94F9-418E-A6BC-278E90976063}"/>
              </a:ext>
            </a:extLst>
          </p:cNvPr>
          <p:cNvSpPr/>
          <p:nvPr/>
        </p:nvSpPr>
        <p:spPr>
          <a:xfrm>
            <a:off x="5077226" y="3395438"/>
            <a:ext cx="129204" cy="12920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CA313CC-92E4-4050-A8C5-79A051C5AAB7}"/>
              </a:ext>
            </a:extLst>
          </p:cNvPr>
          <p:cNvSpPr/>
          <p:nvPr/>
        </p:nvSpPr>
        <p:spPr>
          <a:xfrm>
            <a:off x="4913234" y="3853680"/>
            <a:ext cx="129204" cy="12920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CD075E1-9A9D-4186-95E7-19A714433F9C}"/>
              </a:ext>
            </a:extLst>
          </p:cNvPr>
          <p:cNvSpPr/>
          <p:nvPr/>
        </p:nvSpPr>
        <p:spPr>
          <a:xfrm>
            <a:off x="4967897" y="3699507"/>
            <a:ext cx="129204" cy="12920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D9452E7E-14C6-4FD3-BB39-7C8590BC61C0}"/>
              </a:ext>
            </a:extLst>
          </p:cNvPr>
          <p:cNvSpPr/>
          <p:nvPr/>
        </p:nvSpPr>
        <p:spPr>
          <a:xfrm>
            <a:off x="6943870" y="5456803"/>
            <a:ext cx="129204" cy="12920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C03E1EE-88ED-4279-BD06-6142C0B9000E}"/>
              </a:ext>
            </a:extLst>
          </p:cNvPr>
          <p:cNvGrpSpPr/>
          <p:nvPr/>
        </p:nvGrpSpPr>
        <p:grpSpPr>
          <a:xfrm>
            <a:off x="7104832" y="5155842"/>
            <a:ext cx="173928" cy="283377"/>
            <a:chOff x="5580832" y="5155841"/>
            <a:chExt cx="173928" cy="283377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3E5B505-C0AB-4337-9AC2-4B21B99F927A}"/>
                </a:ext>
              </a:extLst>
            </p:cNvPr>
            <p:cNvSpPr/>
            <p:nvPr/>
          </p:nvSpPr>
          <p:spPr>
            <a:xfrm>
              <a:off x="5580832" y="5310014"/>
              <a:ext cx="129204" cy="12920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CA8E2A38-55C2-477E-BB86-0939825037A1}"/>
                </a:ext>
              </a:extLst>
            </p:cNvPr>
            <p:cNvSpPr/>
            <p:nvPr/>
          </p:nvSpPr>
          <p:spPr>
            <a:xfrm>
              <a:off x="5625556" y="5155841"/>
              <a:ext cx="129204" cy="12920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AC67B9B-44E8-45CD-BA46-7D0722333D40}"/>
              </a:ext>
            </a:extLst>
          </p:cNvPr>
          <p:cNvGrpSpPr/>
          <p:nvPr/>
        </p:nvGrpSpPr>
        <p:grpSpPr>
          <a:xfrm>
            <a:off x="7528901" y="4530407"/>
            <a:ext cx="278286" cy="587446"/>
            <a:chOff x="6004901" y="4530407"/>
            <a:chExt cx="278286" cy="587446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249FB67-A055-4CC8-B744-979BB978F49A}"/>
                </a:ext>
              </a:extLst>
            </p:cNvPr>
            <p:cNvSpPr/>
            <p:nvPr/>
          </p:nvSpPr>
          <p:spPr>
            <a:xfrm>
              <a:off x="6104289" y="4684580"/>
              <a:ext cx="129204" cy="12920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891F03DE-9EE3-4462-B233-9117D7D546DC}"/>
                </a:ext>
              </a:extLst>
            </p:cNvPr>
            <p:cNvSpPr/>
            <p:nvPr/>
          </p:nvSpPr>
          <p:spPr>
            <a:xfrm>
              <a:off x="6153983" y="4530407"/>
              <a:ext cx="129204" cy="12920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D154374D-5E73-439A-8935-437B5E54D974}"/>
                </a:ext>
              </a:extLst>
            </p:cNvPr>
            <p:cNvSpPr/>
            <p:nvPr/>
          </p:nvSpPr>
          <p:spPr>
            <a:xfrm>
              <a:off x="6004901" y="4988649"/>
              <a:ext cx="129204" cy="12920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78DB95A4-9947-43DB-AC5E-B59579EE1425}"/>
                </a:ext>
              </a:extLst>
            </p:cNvPr>
            <p:cNvSpPr/>
            <p:nvPr/>
          </p:nvSpPr>
          <p:spPr>
            <a:xfrm>
              <a:off x="6054595" y="4834476"/>
              <a:ext cx="129204" cy="12920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37CBE30-C07E-4B04-9E27-2150BAFA9E66}"/>
              </a:ext>
            </a:extLst>
          </p:cNvPr>
          <p:cNvGrpSpPr/>
          <p:nvPr/>
        </p:nvGrpSpPr>
        <p:grpSpPr>
          <a:xfrm rot="3600000">
            <a:off x="8231948" y="3768653"/>
            <a:ext cx="457182" cy="1046215"/>
            <a:chOff x="3322982" y="3702011"/>
            <a:chExt cx="457182" cy="1046215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B2A3D44-C315-4E14-AD14-A71BE48CBA54}"/>
                </a:ext>
              </a:extLst>
            </p:cNvPr>
            <p:cNvSpPr/>
            <p:nvPr/>
          </p:nvSpPr>
          <p:spPr>
            <a:xfrm>
              <a:off x="3432308" y="4314953"/>
              <a:ext cx="129204" cy="12920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DEE54136-FFB5-4E4C-BF4C-5285A1D83510}"/>
                </a:ext>
              </a:extLst>
            </p:cNvPr>
            <p:cNvSpPr/>
            <p:nvPr/>
          </p:nvSpPr>
          <p:spPr>
            <a:xfrm>
              <a:off x="3322982" y="4619022"/>
              <a:ext cx="129204" cy="12920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18617009-7EF3-4F79-88EE-70825FEFD608}"/>
                </a:ext>
              </a:extLst>
            </p:cNvPr>
            <p:cNvSpPr/>
            <p:nvPr/>
          </p:nvSpPr>
          <p:spPr>
            <a:xfrm>
              <a:off x="3650960" y="3702011"/>
              <a:ext cx="129204" cy="12920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2D2330CA-7947-4962-817D-294BB4E443A1}"/>
                </a:ext>
              </a:extLst>
            </p:cNvPr>
            <p:cNvSpPr/>
            <p:nvPr/>
          </p:nvSpPr>
          <p:spPr>
            <a:xfrm>
              <a:off x="3541634" y="4006080"/>
              <a:ext cx="129204" cy="12920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721B0BDA-679F-4FA9-A8D8-199C5FF16A12}"/>
              </a:ext>
            </a:extLst>
          </p:cNvPr>
          <p:cNvCxnSpPr>
            <a:cxnSpLocks/>
          </p:cNvCxnSpPr>
          <p:nvPr/>
        </p:nvCxnSpPr>
        <p:spPr>
          <a:xfrm>
            <a:off x="6474489" y="3176716"/>
            <a:ext cx="320679" cy="231030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5D623B0-CCD0-43D9-A739-F97C36808755}"/>
              </a:ext>
            </a:extLst>
          </p:cNvPr>
          <p:cNvGrpSpPr/>
          <p:nvPr/>
        </p:nvGrpSpPr>
        <p:grpSpPr>
          <a:xfrm rot="3600000">
            <a:off x="5728914" y="2666376"/>
            <a:ext cx="457182" cy="1046215"/>
            <a:chOff x="3322982" y="3702011"/>
            <a:chExt cx="457182" cy="1046215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1007AA0-F6D1-4463-8DDF-13739DE01CC6}"/>
                </a:ext>
              </a:extLst>
            </p:cNvPr>
            <p:cNvSpPr/>
            <p:nvPr/>
          </p:nvSpPr>
          <p:spPr>
            <a:xfrm>
              <a:off x="3432308" y="4314953"/>
              <a:ext cx="129204" cy="12920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CF84A34-2B2B-4B51-9627-0F8BD60CC13F}"/>
                </a:ext>
              </a:extLst>
            </p:cNvPr>
            <p:cNvSpPr/>
            <p:nvPr/>
          </p:nvSpPr>
          <p:spPr>
            <a:xfrm>
              <a:off x="3322982" y="4619022"/>
              <a:ext cx="129204" cy="12920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8402F658-7766-4D74-A69B-81D1AADA9B1F}"/>
                </a:ext>
              </a:extLst>
            </p:cNvPr>
            <p:cNvSpPr/>
            <p:nvPr/>
          </p:nvSpPr>
          <p:spPr>
            <a:xfrm>
              <a:off x="3650960" y="3702011"/>
              <a:ext cx="129204" cy="12920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46807D7-B517-4B6D-BF13-76C2D0AC73C1}"/>
                </a:ext>
              </a:extLst>
            </p:cNvPr>
            <p:cNvSpPr/>
            <p:nvPr/>
          </p:nvSpPr>
          <p:spPr>
            <a:xfrm>
              <a:off x="3541634" y="4006080"/>
              <a:ext cx="129204" cy="12920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Oval 37">
            <a:extLst>
              <a:ext uri="{FF2B5EF4-FFF2-40B4-BE49-F238E27FC236}">
                <a16:creationId xmlns:a16="http://schemas.microsoft.com/office/drawing/2014/main" id="{F5BACAEC-EC54-4D10-87DC-32FC63740E6A}"/>
              </a:ext>
            </a:extLst>
          </p:cNvPr>
          <p:cNvSpPr/>
          <p:nvPr/>
        </p:nvSpPr>
        <p:spPr>
          <a:xfrm>
            <a:off x="6782908" y="5566647"/>
            <a:ext cx="129204" cy="12920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765903CF-B029-4DEC-83F4-C90D3CFB558B}"/>
              </a:ext>
            </a:extLst>
          </p:cNvPr>
          <p:cNvGrpSpPr/>
          <p:nvPr/>
        </p:nvGrpSpPr>
        <p:grpSpPr>
          <a:xfrm>
            <a:off x="3638576" y="3279689"/>
            <a:ext cx="2457425" cy="369332"/>
            <a:chOff x="2114575" y="3140543"/>
            <a:chExt cx="2457425" cy="369332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30A53C4B-BE5D-4485-8430-CAB09930EA41}"/>
                </a:ext>
              </a:extLst>
            </p:cNvPr>
            <p:cNvCxnSpPr>
              <a:cxnSpLocks/>
            </p:cNvCxnSpPr>
            <p:nvPr/>
          </p:nvCxnSpPr>
          <p:spPr>
            <a:xfrm>
              <a:off x="3235184" y="3325209"/>
              <a:ext cx="133681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B9903CE3-654B-4C42-A210-9A30F9FC99C7}"/>
                </a:ext>
              </a:extLst>
            </p:cNvPr>
            <p:cNvSpPr txBox="1"/>
            <p:nvPr/>
          </p:nvSpPr>
          <p:spPr>
            <a:xfrm>
              <a:off x="2114575" y="3140543"/>
              <a:ext cx="12038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Threshold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97E80161-1D56-4DC7-80BC-01E8A5B67886}"/>
              </a:ext>
            </a:extLst>
          </p:cNvPr>
          <p:cNvGrpSpPr/>
          <p:nvPr/>
        </p:nvGrpSpPr>
        <p:grpSpPr>
          <a:xfrm>
            <a:off x="7318699" y="4406636"/>
            <a:ext cx="2556787" cy="369332"/>
            <a:chOff x="3235184" y="3140543"/>
            <a:chExt cx="2556787" cy="369332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959D54C3-0E61-4E48-BD5E-3000514EB5C3}"/>
                </a:ext>
              </a:extLst>
            </p:cNvPr>
            <p:cNvCxnSpPr>
              <a:cxnSpLocks/>
              <a:endCxn id="66" idx="1"/>
            </p:cNvCxnSpPr>
            <p:nvPr/>
          </p:nvCxnSpPr>
          <p:spPr>
            <a:xfrm>
              <a:off x="3235184" y="3325209"/>
              <a:ext cx="135290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AB752DF0-EF23-481F-AFFE-A3EFCB064773}"/>
                </a:ext>
              </a:extLst>
            </p:cNvPr>
            <p:cNvSpPr txBox="1"/>
            <p:nvPr/>
          </p:nvSpPr>
          <p:spPr>
            <a:xfrm>
              <a:off x="4588086" y="3140543"/>
              <a:ext cx="12038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Threshold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59D0F27A-86F4-4D1B-9B4A-DF451C728738}"/>
              </a:ext>
            </a:extLst>
          </p:cNvPr>
          <p:cNvGrpSpPr/>
          <p:nvPr/>
        </p:nvGrpSpPr>
        <p:grpSpPr>
          <a:xfrm>
            <a:off x="7878415" y="3176716"/>
            <a:ext cx="2633916" cy="2520748"/>
            <a:chOff x="2406116" y="3454065"/>
            <a:chExt cx="2633916" cy="2520748"/>
          </a:xfrm>
        </p:grpSpPr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CE419975-97C8-4A8C-8E6F-D6FBB11361A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29573" y="4949664"/>
              <a:ext cx="0" cy="519176"/>
            </a:xfrm>
            <a:prstGeom prst="straightConnector1">
              <a:avLst/>
            </a:prstGeom>
            <a:ln w="571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A78D8B5C-766C-4CC1-9E94-DEE8C11D9B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51735" y="3454065"/>
              <a:ext cx="0" cy="2036285"/>
            </a:xfrm>
            <a:prstGeom prst="straightConnector1">
              <a:avLst/>
            </a:prstGeom>
            <a:ln w="571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DF62BC9E-8AD5-46B9-8FA5-2E7A5FC18EB6}"/>
                    </a:ext>
                  </a:extLst>
                </p:cNvPr>
                <p:cNvSpPr/>
                <p:nvPr/>
              </p:nvSpPr>
              <p:spPr>
                <a:xfrm>
                  <a:off x="2406116" y="5255957"/>
                  <a:ext cx="2633916" cy="718856"/>
                </a:xfrm>
                <a:prstGeom prst="rect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6"/>
                </a:fillRef>
                <a:effectRef idx="1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62500" lnSpcReduction="20000"/>
                </a:bodyPr>
                <a:lstStyle/>
                <a:p>
                  <a:pPr algn="ctr"/>
                  <a:r>
                    <a:rPr lang="en-US" sz="2800" dirty="0"/>
                    <a:t>multiplicative decrease</a:t>
                  </a:r>
                </a:p>
                <a:p>
                  <a:pPr algn="ctr"/>
                  <a:r>
                    <a:rPr lang="en-US" sz="2800" dirty="0"/>
                    <a:t>(threshold</a:t>
                  </a:r>
                  <a14:m>
                    <m:oMath xmlns:m="http://schemas.openxmlformats.org/officeDocument/2006/math">
                      <m:r>
                        <a:rPr lang="en-US" sz="28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800" i="1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sz="2800" dirty="0"/>
                    <a:t>window)</a:t>
                  </a:r>
                </a:p>
              </p:txBody>
            </p:sp>
          </mc:Choice>
          <mc:Fallback xmlns=""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DF62BC9E-8AD5-46B9-8FA5-2E7A5FC18EB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06116" y="5255957"/>
                  <a:ext cx="2633916" cy="718856"/>
                </a:xfrm>
                <a:prstGeom prst="rect">
                  <a:avLst/>
                </a:prstGeom>
                <a:blipFill>
                  <a:blip r:embed="rId3"/>
                  <a:stretch>
                    <a:fillRect t="-495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256E74AA-1A92-466D-A5CC-85F67CB76629}"/>
              </a:ext>
            </a:extLst>
          </p:cNvPr>
          <p:cNvGrpSpPr/>
          <p:nvPr/>
        </p:nvGrpSpPr>
        <p:grpSpPr>
          <a:xfrm>
            <a:off x="4870219" y="2194088"/>
            <a:ext cx="1822730" cy="777879"/>
            <a:chOff x="3346219" y="2263660"/>
            <a:chExt cx="1822730" cy="777879"/>
          </a:xfrm>
        </p:grpSpPr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91C65DFE-761B-4AC8-A1F6-767B41EA381B}"/>
                </a:ext>
              </a:extLst>
            </p:cNvPr>
            <p:cNvCxnSpPr>
              <a:cxnSpLocks/>
            </p:cNvCxnSpPr>
            <p:nvPr/>
          </p:nvCxnSpPr>
          <p:spPr>
            <a:xfrm>
              <a:off x="4224901" y="2443656"/>
              <a:ext cx="0" cy="597883"/>
            </a:xfrm>
            <a:prstGeom prst="straightConnector1">
              <a:avLst/>
            </a:prstGeom>
            <a:ln w="571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5BC2741D-B17B-4705-A48A-C5922ECEAEAF}"/>
                </a:ext>
              </a:extLst>
            </p:cNvPr>
            <p:cNvSpPr/>
            <p:nvPr/>
          </p:nvSpPr>
          <p:spPr>
            <a:xfrm>
              <a:off x="3346219" y="2263660"/>
              <a:ext cx="1822730" cy="359993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>
              <a:normAutofit fontScale="62500" lnSpcReduction="20000"/>
            </a:bodyPr>
            <a:lstStyle/>
            <a:p>
              <a:pPr algn="ctr"/>
              <a:r>
                <a:rPr lang="en-US" sz="2800" dirty="0"/>
                <a:t>Additive increase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F3645E69-90CA-46CA-A38C-9312CF3F30AF}"/>
              </a:ext>
            </a:extLst>
          </p:cNvPr>
          <p:cNvGrpSpPr/>
          <p:nvPr/>
        </p:nvGrpSpPr>
        <p:grpSpPr>
          <a:xfrm>
            <a:off x="6601604" y="2918542"/>
            <a:ext cx="3816234" cy="369332"/>
            <a:chOff x="2660896" y="3139510"/>
            <a:chExt cx="3816234" cy="369332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FC9D4B90-CEC2-4E89-BBEA-0B9561FC44B0}"/>
                </a:ext>
              </a:extLst>
            </p:cNvPr>
            <p:cNvCxnSpPr>
              <a:cxnSpLocks/>
              <a:endCxn id="107" idx="1"/>
            </p:cNvCxnSpPr>
            <p:nvPr/>
          </p:nvCxnSpPr>
          <p:spPr>
            <a:xfrm flipV="1">
              <a:off x="2660896" y="3324176"/>
              <a:ext cx="2068588" cy="103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2D3B7F05-5856-4170-9648-8C8B8EEDBFD1}"/>
                </a:ext>
              </a:extLst>
            </p:cNvPr>
            <p:cNvSpPr txBox="1"/>
            <p:nvPr/>
          </p:nvSpPr>
          <p:spPr>
            <a:xfrm>
              <a:off x="4729484" y="3139510"/>
              <a:ext cx="1747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Current window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A3F77948-B9CA-4A83-9204-67709E914223}"/>
              </a:ext>
            </a:extLst>
          </p:cNvPr>
          <p:cNvGrpSpPr/>
          <p:nvPr/>
        </p:nvGrpSpPr>
        <p:grpSpPr>
          <a:xfrm>
            <a:off x="6601605" y="2194193"/>
            <a:ext cx="3821183" cy="1114253"/>
            <a:chOff x="5081544" y="2474359"/>
            <a:chExt cx="3821183" cy="1114253"/>
          </a:xfrm>
        </p:grpSpPr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6797F5BD-469F-4878-A8BE-96A609A01668}"/>
                </a:ext>
              </a:extLst>
            </p:cNvPr>
            <p:cNvCxnSpPr/>
            <p:nvPr/>
          </p:nvCxnSpPr>
          <p:spPr>
            <a:xfrm flipH="1">
              <a:off x="5081544" y="2657239"/>
              <a:ext cx="831094" cy="931373"/>
            </a:xfrm>
            <a:prstGeom prst="straightConnector1">
              <a:avLst/>
            </a:prstGeom>
            <a:ln w="571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DD4FB39D-8BBE-4CF5-9488-E98E0E783EA4}"/>
                </a:ext>
              </a:extLst>
            </p:cNvPr>
            <p:cNvSpPr/>
            <p:nvPr/>
          </p:nvSpPr>
          <p:spPr>
            <a:xfrm>
              <a:off x="5292505" y="2474359"/>
              <a:ext cx="3610222" cy="718856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>
              <a:normAutofit fontScale="85000" lnSpcReduction="20000"/>
            </a:bodyPr>
            <a:lstStyle/>
            <a:p>
              <a:pPr algn="ctr"/>
              <a:r>
                <a:rPr lang="en-US" sz="2800" dirty="0"/>
                <a:t>Packet loss detected</a:t>
              </a:r>
            </a:p>
            <a:p>
              <a:pPr algn="ctr"/>
              <a:r>
                <a:rPr lang="en-US" sz="2800" dirty="0"/>
                <a:t>Reset congestion window</a:t>
              </a:r>
            </a:p>
          </p:txBody>
        </p:sp>
      </p:grpSp>
      <p:sp>
        <p:nvSpPr>
          <p:cNvPr id="74" name="Rectangle 73">
            <a:extLst>
              <a:ext uri="{FF2B5EF4-FFF2-40B4-BE49-F238E27FC236}">
                <a16:creationId xmlns:a16="http://schemas.microsoft.com/office/drawing/2014/main" id="{88F50EE9-C79E-4E3B-B1FD-C1D561C33378}"/>
              </a:ext>
            </a:extLst>
          </p:cNvPr>
          <p:cNvSpPr/>
          <p:nvPr/>
        </p:nvSpPr>
        <p:spPr>
          <a:xfrm>
            <a:off x="4076841" y="5225922"/>
            <a:ext cx="2531548" cy="7174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 fontScale="62500" lnSpcReduction="20000"/>
          </a:bodyPr>
          <a:lstStyle/>
          <a:p>
            <a:pPr algn="ctr"/>
            <a:r>
              <a:rPr lang="en-US" sz="2800" dirty="0"/>
              <a:t>Wait 1 RTT for segments to leave the network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5BDF24C-35DD-497E-87AD-D7159ACFC4A5}"/>
              </a:ext>
            </a:extLst>
          </p:cNvPr>
          <p:cNvSpPr/>
          <p:nvPr/>
        </p:nvSpPr>
        <p:spPr>
          <a:xfrm>
            <a:off x="6806917" y="939442"/>
            <a:ext cx="3610222" cy="89913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>
            <a:normAutofit fontScale="85000" lnSpcReduction="10000"/>
          </a:bodyPr>
          <a:lstStyle/>
          <a:p>
            <a:pPr algn="ctr"/>
            <a:r>
              <a:rPr lang="en-US" sz="2800" dirty="0"/>
              <a:t>Q: Can you think of another way to detect packet loss?</a:t>
            </a:r>
          </a:p>
        </p:txBody>
      </p:sp>
    </p:spTree>
    <p:extLst>
      <p:ext uri="{BB962C8B-B14F-4D97-AF65-F5344CB8AC3E}">
        <p14:creationId xmlns:p14="http://schemas.microsoft.com/office/powerpoint/2010/main" val="4246652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40" grpId="0" animBg="1"/>
      <p:bldP spid="38" grpId="0" animBg="1"/>
      <p:bldP spid="74" grpId="0" animBg="1"/>
      <p:bldP spid="7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2699D-67C9-4AAD-BBE9-6A4F87E7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302" y="365125"/>
            <a:ext cx="11341396" cy="1325563"/>
          </a:xfrm>
        </p:spPr>
        <p:txBody>
          <a:bodyPr>
            <a:normAutofit/>
          </a:bodyPr>
          <a:lstStyle/>
          <a:p>
            <a:r>
              <a:rPr lang="en-US" dirty="0"/>
              <a:t>Base64 encoding to send arbitrary data types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1CB45-3911-4AEC-AA05-5D4472E0C6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219" y="1825625"/>
            <a:ext cx="11064890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Text:		text/plain,			text/html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Images:		image/jpeg,		image/gif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Video:		video/mp4,		video/mpeg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i="1" dirty="0"/>
              <a:t>Multipart</a:t>
            </a:r>
            <a:r>
              <a:rPr lang="en-US" sz="3200" dirty="0"/>
              <a:t>:	multipart/mixed,	multipart/alternative</a:t>
            </a:r>
            <a:endParaRPr lang="en-GB" sz="32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114238-53C3-4F21-A510-D40C24EEC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E5249E-067C-4D2F-94DB-5293AF4CC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60</a:t>
            </a:fld>
            <a:endParaRPr lang="LID4096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65F01F-5776-CF03-438E-7377F0984055}"/>
              </a:ext>
            </a:extLst>
          </p:cNvPr>
          <p:cNvSpPr txBox="1"/>
          <p:nvPr/>
        </p:nvSpPr>
        <p:spPr>
          <a:xfrm>
            <a:off x="3065810" y="4875537"/>
            <a:ext cx="2402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10100101010100101</a:t>
            </a:r>
            <a:endParaRPr lang="en-GB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5D7F3DD-895D-8445-E87F-CFD5F8281061}"/>
              </a:ext>
            </a:extLst>
          </p:cNvPr>
          <p:cNvCxnSpPr/>
          <p:nvPr/>
        </p:nvCxnSpPr>
        <p:spPr>
          <a:xfrm>
            <a:off x="4316898" y="5840427"/>
            <a:ext cx="360790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DB15528-8BAC-03A0-C2DA-981CABF1546A}"/>
              </a:ext>
            </a:extLst>
          </p:cNvPr>
          <p:cNvSpPr txBox="1"/>
          <p:nvPr/>
        </p:nvSpPr>
        <p:spPr>
          <a:xfrm>
            <a:off x="4919457" y="5807631"/>
            <a:ext cx="2402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data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24C52B-06BD-5928-3B32-33C78CB8CBC9}"/>
              </a:ext>
            </a:extLst>
          </p:cNvPr>
          <p:cNvSpPr txBox="1"/>
          <p:nvPr/>
        </p:nvSpPr>
        <p:spPr>
          <a:xfrm>
            <a:off x="6723411" y="4875537"/>
            <a:ext cx="2402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achBARhucehboc20Au</a:t>
            </a:r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249546-ECAA-AE24-4485-260FB3A117B1}"/>
              </a:ext>
            </a:extLst>
          </p:cNvPr>
          <p:cNvSpPr/>
          <p:nvPr/>
        </p:nvSpPr>
        <p:spPr>
          <a:xfrm>
            <a:off x="5092148" y="4399252"/>
            <a:ext cx="2007704" cy="132190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Encoder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63921140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A67FEAC5-7929-5E38-A7E8-A838EE8550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86" y="3481176"/>
            <a:ext cx="1640619" cy="1892112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ECC3D4C-AC4B-B7F4-2D56-6D50AF67AB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528" y="5247423"/>
            <a:ext cx="2964844" cy="700127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4C9E5A-D759-8105-9B98-9B963C480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20B29D-2195-F505-1ABE-D242CB425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pPr/>
              <a:t>61</a:t>
            </a:fld>
            <a:endParaRPr lang="LID4096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E7F383-CDDD-6438-07D9-DD904DDC3C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136" y="4562529"/>
            <a:ext cx="1582661" cy="15270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ED82EF-E824-D410-549A-681166CE7E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3" y="3783819"/>
            <a:ext cx="1598929" cy="6434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3356909-8EE8-9699-CA9B-56B1CF8FCA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27" y="490864"/>
            <a:ext cx="2633333" cy="11068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51B34A8-EC22-2A08-9D28-72435090A8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410" y="1241002"/>
            <a:ext cx="2096702" cy="12948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8FC5E3B-8E8E-1994-A11E-25313DD810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707" y="-728226"/>
            <a:ext cx="5078594" cy="28567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5A39E10-433C-B346-7986-8E61187DB2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15" y="5148213"/>
            <a:ext cx="3082085" cy="78256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34DE968-5E79-C3DB-454E-FB7A1E36543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515" y="438156"/>
            <a:ext cx="1351870" cy="13518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B7147D0-9261-8DF5-B069-065CB6C7DB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281" y="3873308"/>
            <a:ext cx="3283174" cy="99136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A83058D-B441-B2C3-BFE0-6E4248515CA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60616" y="1550800"/>
            <a:ext cx="3896697" cy="98516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43FB8B2-91C9-24FE-9757-4969960DD42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705" y="1574927"/>
            <a:ext cx="2135033" cy="86402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B09A585-A36B-7236-5562-216596E4EFE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229" y="3694486"/>
            <a:ext cx="1205023" cy="12050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DD6761-B82C-F300-0CBA-F8F173C868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501" y="1094312"/>
            <a:ext cx="2211572" cy="670383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53A7A5A7-B67A-1DDE-6D1E-2FF731229C3C}"/>
              </a:ext>
            </a:extLst>
          </p:cNvPr>
          <p:cNvSpPr/>
          <p:nvPr/>
        </p:nvSpPr>
        <p:spPr>
          <a:xfrm>
            <a:off x="-686948" y="2667755"/>
            <a:ext cx="13565896" cy="8984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3600" dirty="0"/>
              <a:t>The Web provides a common interface to our digital society</a:t>
            </a:r>
          </a:p>
        </p:txBody>
      </p:sp>
    </p:spTree>
    <p:extLst>
      <p:ext uri="{BB962C8B-B14F-4D97-AF65-F5344CB8AC3E}">
        <p14:creationId xmlns:p14="http://schemas.microsoft.com/office/powerpoint/2010/main" val="1346315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DC422-2CDE-734B-8B45-24C17D754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Application Layer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52F5D-B037-1A4F-96B5-E1788A4FF5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744200" cy="4351338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NL" sz="3600" dirty="0">
                <a:solidFill>
                  <a:schemeClr val="bg2">
                    <a:lumMod val="75000"/>
                  </a:schemeClr>
                </a:solidFill>
              </a:rPr>
              <a:t>Domain Name System (DNS)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chemeClr val="bg2">
                    <a:lumMod val="75000"/>
                  </a:schemeClr>
                </a:solidFill>
              </a:rPr>
              <a:t>E</a:t>
            </a:r>
            <a:r>
              <a:rPr lang="en-NL" sz="3600" dirty="0">
                <a:solidFill>
                  <a:schemeClr val="bg2">
                    <a:lumMod val="75000"/>
                  </a:schemeClr>
                </a:solidFill>
              </a:rPr>
              <a:t>mail</a:t>
            </a:r>
          </a:p>
          <a:p>
            <a:pPr marL="742950" indent="-742950">
              <a:buFont typeface="+mj-lt"/>
              <a:buAutoNum type="arabicPeriod"/>
            </a:pPr>
            <a:r>
              <a:rPr lang="en-NL" sz="3600" b="1" dirty="0"/>
              <a:t>Web </a:t>
            </a:r>
            <a:r>
              <a:rPr lang="en-US" sz="3600" b="1" dirty="0"/>
              <a:t>(HTTP, QUIC, WebSocket)</a:t>
            </a:r>
            <a:endParaRPr lang="en-NL" sz="3600" b="1" dirty="0"/>
          </a:p>
          <a:p>
            <a:pPr marL="742950" indent="-742950">
              <a:buFont typeface="+mj-lt"/>
              <a:buAutoNum type="arabicPeriod"/>
            </a:pPr>
            <a:r>
              <a:rPr lang="en-NL" sz="3600" dirty="0"/>
              <a:t>Multimedia applications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2C63D4-0F85-C64E-970C-FC6E63158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DF7243-42E7-814D-B79E-E48894C43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62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2286267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0504E-6BDD-4A6E-A6A7-6219A2F30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6502" y="283055"/>
            <a:ext cx="8863308" cy="1489707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34F2F-43EB-4BDD-B9B5-1133BA2F9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F2E448-25A5-4513-A9A8-03F177741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62802A-46F3-49F7-8982-6CA657F62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63</a:t>
            </a:fld>
            <a:endParaRPr lang="LID4096"/>
          </a:p>
        </p:txBody>
      </p:sp>
      <p:pic>
        <p:nvPicPr>
          <p:cNvPr id="1026" name="Picture 2" descr="Image result for cern">
            <a:extLst>
              <a:ext uri="{FF2B5EF4-FFF2-40B4-BE49-F238E27FC236}">
                <a16:creationId xmlns:a16="http://schemas.microsoft.com/office/drawing/2014/main" id="{D80E1654-DD36-4D2C-BABB-FE95204D0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434" y="-435428"/>
            <a:ext cx="12540434" cy="8368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59011B-8742-CA19-7250-1E22DCBA3025}"/>
              </a:ext>
            </a:extLst>
          </p:cNvPr>
          <p:cNvSpPr txBox="1"/>
          <p:nvPr/>
        </p:nvSpPr>
        <p:spPr>
          <a:xfrm>
            <a:off x="1357085" y="4884057"/>
            <a:ext cx="8004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4400" dirty="0">
                <a:solidFill>
                  <a:schemeClr val="bg1"/>
                </a:solidFill>
                <a:highlight>
                  <a:srgbClr val="000000"/>
                </a:highlight>
              </a:rPr>
              <a:t>HTTP in The World Wide Web</a:t>
            </a:r>
          </a:p>
        </p:txBody>
      </p:sp>
    </p:spTree>
    <p:extLst>
      <p:ext uri="{BB962C8B-B14F-4D97-AF65-F5344CB8AC3E}">
        <p14:creationId xmlns:p14="http://schemas.microsoft.com/office/powerpoint/2010/main" val="149359493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1F870-2A7B-594D-8DC0-ACB592FC9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FC1AE-D5BF-3948-A43A-4CCC6C479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1" y="1825625"/>
            <a:ext cx="6639561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Vannevar</a:t>
            </a:r>
            <a:r>
              <a:rPr lang="en-US" dirty="0"/>
              <a:t> Bush described the </a:t>
            </a:r>
            <a:r>
              <a:rPr lang="en-US" dirty="0" err="1"/>
              <a:t>Memex</a:t>
            </a:r>
            <a:r>
              <a:rPr lang="en-US" dirty="0"/>
              <a:t>, a device for storing data </a:t>
            </a:r>
            <a:r>
              <a:rPr lang="en-US" i="1" dirty="0"/>
              <a:t>associatively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The idea existed before digital computers and digital media (e.g., libraries)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Hypertext invented</a:t>
            </a:r>
            <a:br>
              <a:rPr lang="en-US" dirty="0"/>
            </a:br>
            <a:r>
              <a:rPr lang="en-US" dirty="0"/>
              <a:t>by Ted Nelson and</a:t>
            </a:r>
            <a:br>
              <a:rPr lang="en-US" dirty="0"/>
            </a:br>
            <a:r>
              <a:rPr lang="en-US" dirty="0"/>
              <a:t>Douglas Engelbart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3E0D33-1132-4346-9E76-4436C017D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A64D07-D9B8-7145-81CB-25C1F40A6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64</a:t>
            </a:fld>
            <a:endParaRPr lang="LID4096"/>
          </a:p>
        </p:txBody>
      </p:sp>
      <p:pic>
        <p:nvPicPr>
          <p:cNvPr id="6" name="Picture 6" descr="Image result for vannevar bush">
            <a:extLst>
              <a:ext uri="{FF2B5EF4-FFF2-40B4-BE49-F238E27FC236}">
                <a16:creationId xmlns:a16="http://schemas.microsoft.com/office/drawing/2014/main" id="{26C7909D-1CE2-894F-9412-37F3A9F59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527" y="1513891"/>
            <a:ext cx="1247139" cy="177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264010-4699-3D4F-9B85-6BCDE6DC5B54}"/>
              </a:ext>
            </a:extLst>
          </p:cNvPr>
          <p:cNvSpPr txBox="1"/>
          <p:nvPr/>
        </p:nvSpPr>
        <p:spPr>
          <a:xfrm>
            <a:off x="8544729" y="3287599"/>
            <a:ext cx="1964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Vannevar</a:t>
            </a:r>
            <a:r>
              <a:rPr lang="en-US" dirty="0"/>
              <a:t> Bush</a:t>
            </a:r>
            <a:endParaRPr lang="en-GB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8871830-8674-AB44-93F7-4A1C5BA53CCA}"/>
              </a:ext>
            </a:extLst>
          </p:cNvPr>
          <p:cNvGrpSpPr/>
          <p:nvPr/>
        </p:nvGrpSpPr>
        <p:grpSpPr>
          <a:xfrm>
            <a:off x="5393107" y="4001294"/>
            <a:ext cx="5070275" cy="2152612"/>
            <a:chOff x="3869106" y="4001294"/>
            <a:chExt cx="5070275" cy="215261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2813E3A-350E-4F49-B084-F8597382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25774" y="4001294"/>
              <a:ext cx="1459845" cy="175181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12B942B-5919-354C-9A01-4028C1382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06735" y="4001294"/>
              <a:ext cx="2532646" cy="168843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93E1373-77DB-1345-8927-3DA07D79A715}"/>
                </a:ext>
              </a:extLst>
            </p:cNvPr>
            <p:cNvSpPr txBox="1"/>
            <p:nvPr/>
          </p:nvSpPr>
          <p:spPr>
            <a:xfrm>
              <a:off x="3869106" y="5776164"/>
              <a:ext cx="1973179" cy="377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Ted Nelson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568D3B9-08FE-9045-9895-4EA634E0D9F7}"/>
                </a:ext>
              </a:extLst>
            </p:cNvPr>
            <p:cNvSpPr txBox="1"/>
            <p:nvPr/>
          </p:nvSpPr>
          <p:spPr>
            <a:xfrm>
              <a:off x="6686468" y="5776164"/>
              <a:ext cx="1973179" cy="377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Douglas Engelbart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809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A11C5-0906-A74B-9F57-6B5A791D5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1325563"/>
          </a:xfrm>
        </p:spPr>
        <p:txBody>
          <a:bodyPr/>
          <a:lstStyle/>
          <a:p>
            <a:r>
              <a:rPr lang="en-US" dirty="0"/>
              <a:t>The Web</a:t>
            </a:r>
            <a:br>
              <a:rPr lang="en-US" dirty="0"/>
            </a:br>
            <a:r>
              <a:rPr lang="en-US" dirty="0" err="1"/>
              <a:t>TCP+DNS+Hypertext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8BF00-9ED3-DB47-A599-0C654E14F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825625"/>
            <a:ext cx="651810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Tim Berners-Lee, a computer engineer at CERN, started the modern Web by combining TCP, DNS, and hypertext in 1989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He now directs the World Wide Web Consortium (W3C)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6E8E3B-DEEE-3E4F-AC93-C25B5A067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74747" y="6356352"/>
            <a:ext cx="4550054" cy="365125"/>
          </a:xfrm>
        </p:spPr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8584EC-A570-BB42-A7DD-74ED6B845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1950" y="6356352"/>
            <a:ext cx="2057400" cy="365125"/>
          </a:xfrm>
        </p:spPr>
        <p:txBody>
          <a:bodyPr/>
          <a:lstStyle/>
          <a:p>
            <a:fld id="{3D90C5DF-5A93-4A6F-A2C5-08984139AF6D}" type="slidenum">
              <a:rPr lang="LID4096" smtClean="0"/>
              <a:t>65</a:t>
            </a:fld>
            <a:endParaRPr lang="LID4096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CD158BF-9EB6-FD4D-93A4-2F4F6A016172}"/>
              </a:ext>
            </a:extLst>
          </p:cNvPr>
          <p:cNvGrpSpPr/>
          <p:nvPr/>
        </p:nvGrpSpPr>
        <p:grpSpPr>
          <a:xfrm>
            <a:off x="7820630" y="3381725"/>
            <a:ext cx="2847370" cy="2795238"/>
            <a:chOff x="6466999" y="3776973"/>
            <a:chExt cx="1964635" cy="1928665"/>
          </a:xfrm>
        </p:grpSpPr>
        <p:pic>
          <p:nvPicPr>
            <p:cNvPr id="8" name="Picture 2" descr="Image result for tim berners lee">
              <a:extLst>
                <a:ext uri="{FF2B5EF4-FFF2-40B4-BE49-F238E27FC236}">
                  <a16:creationId xmlns:a16="http://schemas.microsoft.com/office/drawing/2014/main" id="{A0D05CB4-41E9-A947-A2FA-4D40E0A7AE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5748" y="3776973"/>
              <a:ext cx="1247138" cy="1558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901944F-BF62-584A-965D-71B54DE1C020}"/>
                </a:ext>
              </a:extLst>
            </p:cNvPr>
            <p:cNvSpPr txBox="1"/>
            <p:nvPr/>
          </p:nvSpPr>
          <p:spPr>
            <a:xfrm>
              <a:off x="6466999" y="5387097"/>
              <a:ext cx="1964635" cy="318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Tim Berners-Lee</a:t>
              </a:r>
              <a:endParaRPr lang="en-GB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0058513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96DC4-45F6-4D36-8D1E-DDD2E5840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C980-1A88-4C20-BB21-A6FCB4F858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D75EFE-A749-4648-A2D4-53B74E1B8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http://news.bbc.co.uk/2/hi/technology/8306631.stm</a:t>
            </a:r>
            <a:endParaRPr lang="LID4096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EBEC42-CEE4-4505-A069-5398E4249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66</a:t>
            </a:fld>
            <a:endParaRPr lang="LID4096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A3DBE8-495A-458F-A459-4FF889CC38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8953" y="365126"/>
            <a:ext cx="8514094" cy="561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82232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82C3C8D-1D5A-4848-A5CF-2D089CC90698}"/>
              </a:ext>
            </a:extLst>
          </p:cNvPr>
          <p:cNvSpPr/>
          <p:nvPr/>
        </p:nvSpPr>
        <p:spPr>
          <a:xfrm>
            <a:off x="1524002" y="5735877"/>
            <a:ext cx="9140040" cy="52107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bg1"/>
                </a:solidFill>
              </a:rPr>
              <a:t>Physical layer</a:t>
            </a:r>
            <a:endParaRPr lang="LID4096" sz="1600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E29219-7BDB-0041-9BB7-8264D764A165}"/>
              </a:ext>
            </a:extLst>
          </p:cNvPr>
          <p:cNvSpPr/>
          <p:nvPr/>
        </p:nvSpPr>
        <p:spPr>
          <a:xfrm>
            <a:off x="1524003" y="4742571"/>
            <a:ext cx="9140039" cy="95336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600" dirty="0">
                <a:solidFill>
                  <a:schemeClr val="bg1"/>
                </a:solidFill>
              </a:rPr>
              <a:t>Data link layer</a:t>
            </a:r>
            <a:endParaRPr lang="LID4096" sz="1600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F2CBC1-9861-1648-94A2-1A6E70C9351C}"/>
              </a:ext>
            </a:extLst>
          </p:cNvPr>
          <p:cNvSpPr/>
          <p:nvPr/>
        </p:nvSpPr>
        <p:spPr>
          <a:xfrm>
            <a:off x="1524001" y="5116249"/>
            <a:ext cx="9144000" cy="48266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Medium Access Control</a:t>
            </a:r>
            <a:endParaRPr lang="LID4096" sz="16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8B8705-08D9-6A4F-B23E-C1FF68509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HTTP Request/Response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D93095-A0AD-254E-979E-4D2B825018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HTML documents hosted by servers.</a:t>
            </a:r>
            <a:br>
              <a:rPr lang="en-US" dirty="0"/>
            </a:br>
            <a:r>
              <a:rPr lang="en-US" dirty="0"/>
              <a:t>Clients sends request for document from server.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002703-55B1-624E-913B-760C26D34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B8533F-FE1A-F749-80AB-8C47BE4F9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67</a:t>
            </a:fld>
            <a:endParaRPr lang="LID4096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C5D94A-7484-4B42-85E9-107FEC2320C2}"/>
              </a:ext>
            </a:extLst>
          </p:cNvPr>
          <p:cNvSpPr/>
          <p:nvPr/>
        </p:nvSpPr>
        <p:spPr>
          <a:xfrm>
            <a:off x="1524002" y="4181546"/>
            <a:ext cx="9140040" cy="52107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bg1"/>
                </a:solidFill>
              </a:rPr>
              <a:t>Network Layer</a:t>
            </a:r>
            <a:endParaRPr lang="LID4096" sz="1600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76935B-C340-EC49-84DB-4A234B5D7009}"/>
              </a:ext>
            </a:extLst>
          </p:cNvPr>
          <p:cNvSpPr/>
          <p:nvPr/>
        </p:nvSpPr>
        <p:spPr>
          <a:xfrm>
            <a:off x="1524001" y="3625358"/>
            <a:ext cx="9140040" cy="52107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bg1"/>
                </a:solidFill>
              </a:rPr>
              <a:t>Transport layer</a:t>
            </a:r>
            <a:endParaRPr lang="LID4096" sz="1600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66C624-6C7E-8042-A125-C787324C8F28}"/>
              </a:ext>
            </a:extLst>
          </p:cNvPr>
          <p:cNvSpPr/>
          <p:nvPr/>
        </p:nvSpPr>
        <p:spPr>
          <a:xfrm>
            <a:off x="1524001" y="3064334"/>
            <a:ext cx="9140040" cy="52107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bg1"/>
                </a:solidFill>
              </a:rPr>
              <a:t>Application layer</a:t>
            </a:r>
            <a:endParaRPr lang="LID4096" sz="1600" dirty="0">
              <a:solidFill>
                <a:schemeClr val="bg1"/>
              </a:solidFill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07389A8-6E5B-0849-B7B3-45ED79E03CDA}"/>
              </a:ext>
            </a:extLst>
          </p:cNvPr>
          <p:cNvGrpSpPr/>
          <p:nvPr/>
        </p:nvGrpSpPr>
        <p:grpSpPr>
          <a:xfrm>
            <a:off x="7587916" y="3502379"/>
            <a:ext cx="0" cy="1384343"/>
            <a:chOff x="6063916" y="3502378"/>
            <a:chExt cx="0" cy="1384343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883C00F-5CC9-2049-9333-5CDB99206B9C}"/>
                </a:ext>
              </a:extLst>
            </p:cNvPr>
            <p:cNvCxnSpPr>
              <a:cxnSpLocks/>
            </p:cNvCxnSpPr>
            <p:nvPr/>
          </p:nvCxnSpPr>
          <p:spPr>
            <a:xfrm>
              <a:off x="6063916" y="3502378"/>
              <a:ext cx="0" cy="187279"/>
            </a:xfrm>
            <a:prstGeom prst="straightConnector1">
              <a:avLst/>
            </a:prstGeom>
            <a:ln w="50800">
              <a:prstDash val="soli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BA33C293-B629-9F4E-BF9A-25B4522E34C1}"/>
                </a:ext>
              </a:extLst>
            </p:cNvPr>
            <p:cNvCxnSpPr>
              <a:cxnSpLocks/>
            </p:cNvCxnSpPr>
            <p:nvPr/>
          </p:nvCxnSpPr>
          <p:spPr>
            <a:xfrm>
              <a:off x="6063916" y="4039832"/>
              <a:ext cx="0" cy="220425"/>
            </a:xfrm>
            <a:prstGeom prst="straightConnector1">
              <a:avLst/>
            </a:prstGeom>
            <a:ln w="50800">
              <a:prstDash val="soli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C1939B9A-6474-B745-A20B-7E8DF3E84EA1}"/>
                </a:ext>
              </a:extLst>
            </p:cNvPr>
            <p:cNvCxnSpPr>
              <a:cxnSpLocks/>
            </p:cNvCxnSpPr>
            <p:nvPr/>
          </p:nvCxnSpPr>
          <p:spPr>
            <a:xfrm>
              <a:off x="6063916" y="4610432"/>
              <a:ext cx="0" cy="276289"/>
            </a:xfrm>
            <a:prstGeom prst="straightConnector1">
              <a:avLst/>
            </a:prstGeom>
            <a:ln w="50800">
              <a:prstDash val="soli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D72A407-DB80-AF4F-A105-698D331759D3}"/>
              </a:ext>
            </a:extLst>
          </p:cNvPr>
          <p:cNvGrpSpPr/>
          <p:nvPr/>
        </p:nvGrpSpPr>
        <p:grpSpPr>
          <a:xfrm>
            <a:off x="5213685" y="3491200"/>
            <a:ext cx="0" cy="1384343"/>
            <a:chOff x="3689685" y="3491199"/>
            <a:chExt cx="0" cy="1384343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69793D8C-F77B-7C40-89EF-4425A3E9CF86}"/>
                </a:ext>
              </a:extLst>
            </p:cNvPr>
            <p:cNvCxnSpPr>
              <a:cxnSpLocks/>
            </p:cNvCxnSpPr>
            <p:nvPr/>
          </p:nvCxnSpPr>
          <p:spPr>
            <a:xfrm>
              <a:off x="3689685" y="3491199"/>
              <a:ext cx="0" cy="187279"/>
            </a:xfrm>
            <a:prstGeom prst="straightConnector1">
              <a:avLst/>
            </a:prstGeom>
            <a:ln w="50800">
              <a:prstDash val="solid"/>
              <a:headEnd type="triangl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EE12DBBB-0114-1D44-8E75-E667132968C8}"/>
                </a:ext>
              </a:extLst>
            </p:cNvPr>
            <p:cNvCxnSpPr>
              <a:cxnSpLocks/>
            </p:cNvCxnSpPr>
            <p:nvPr/>
          </p:nvCxnSpPr>
          <p:spPr>
            <a:xfrm>
              <a:off x="3689685" y="4028653"/>
              <a:ext cx="0" cy="220425"/>
            </a:xfrm>
            <a:prstGeom prst="straightConnector1">
              <a:avLst/>
            </a:prstGeom>
            <a:ln w="50800">
              <a:prstDash val="solid"/>
              <a:headEnd type="triangl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7A883BF1-938C-BD49-8F11-8047E40F4D6E}"/>
                </a:ext>
              </a:extLst>
            </p:cNvPr>
            <p:cNvCxnSpPr>
              <a:cxnSpLocks/>
            </p:cNvCxnSpPr>
            <p:nvPr/>
          </p:nvCxnSpPr>
          <p:spPr>
            <a:xfrm>
              <a:off x="3689685" y="4599253"/>
              <a:ext cx="0" cy="276289"/>
            </a:xfrm>
            <a:prstGeom prst="straightConnector1">
              <a:avLst/>
            </a:prstGeom>
            <a:ln w="50800">
              <a:prstDash val="solid"/>
              <a:headEnd type="triangl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028558A-DDAA-AF4B-B012-5CC4A84EF1CB}"/>
              </a:ext>
            </a:extLst>
          </p:cNvPr>
          <p:cNvGrpSpPr/>
          <p:nvPr/>
        </p:nvGrpSpPr>
        <p:grpSpPr>
          <a:xfrm>
            <a:off x="4467727" y="3517972"/>
            <a:ext cx="0" cy="1384343"/>
            <a:chOff x="6063916" y="3502378"/>
            <a:chExt cx="0" cy="1384343"/>
          </a:xfrm>
        </p:grpSpPr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9E62DA93-48E2-F84D-9ACC-1A17E902B563}"/>
                </a:ext>
              </a:extLst>
            </p:cNvPr>
            <p:cNvCxnSpPr>
              <a:cxnSpLocks/>
            </p:cNvCxnSpPr>
            <p:nvPr/>
          </p:nvCxnSpPr>
          <p:spPr>
            <a:xfrm>
              <a:off x="6063916" y="3502378"/>
              <a:ext cx="0" cy="187279"/>
            </a:xfrm>
            <a:prstGeom prst="straightConnector1">
              <a:avLst/>
            </a:prstGeom>
            <a:ln w="50800">
              <a:prstDash val="soli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FC2025C7-234A-4F49-90F7-66768953698C}"/>
                </a:ext>
              </a:extLst>
            </p:cNvPr>
            <p:cNvCxnSpPr>
              <a:cxnSpLocks/>
            </p:cNvCxnSpPr>
            <p:nvPr/>
          </p:nvCxnSpPr>
          <p:spPr>
            <a:xfrm>
              <a:off x="6063916" y="4039832"/>
              <a:ext cx="0" cy="220425"/>
            </a:xfrm>
            <a:prstGeom prst="straightConnector1">
              <a:avLst/>
            </a:prstGeom>
            <a:ln w="50800">
              <a:prstDash val="soli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9B0F90A8-8AB2-F146-AE18-6468F011E245}"/>
                </a:ext>
              </a:extLst>
            </p:cNvPr>
            <p:cNvCxnSpPr>
              <a:cxnSpLocks/>
            </p:cNvCxnSpPr>
            <p:nvPr/>
          </p:nvCxnSpPr>
          <p:spPr>
            <a:xfrm>
              <a:off x="6063916" y="4610432"/>
              <a:ext cx="0" cy="276289"/>
            </a:xfrm>
            <a:prstGeom prst="straightConnector1">
              <a:avLst/>
            </a:prstGeom>
            <a:ln w="50800">
              <a:prstDash val="soli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D617FA7-B08F-4A4C-B497-B7C11E472730}"/>
              </a:ext>
            </a:extLst>
          </p:cNvPr>
          <p:cNvGrpSpPr/>
          <p:nvPr/>
        </p:nvGrpSpPr>
        <p:grpSpPr>
          <a:xfrm>
            <a:off x="8289759" y="3502379"/>
            <a:ext cx="0" cy="1384343"/>
            <a:chOff x="3689685" y="3491199"/>
            <a:chExt cx="0" cy="1384343"/>
          </a:xfrm>
        </p:grpSpPr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DAC1CB80-9843-9942-BDD1-C66F3CE9FADC}"/>
                </a:ext>
              </a:extLst>
            </p:cNvPr>
            <p:cNvCxnSpPr>
              <a:cxnSpLocks/>
            </p:cNvCxnSpPr>
            <p:nvPr/>
          </p:nvCxnSpPr>
          <p:spPr>
            <a:xfrm>
              <a:off x="3689685" y="3491199"/>
              <a:ext cx="0" cy="187279"/>
            </a:xfrm>
            <a:prstGeom prst="straightConnector1">
              <a:avLst/>
            </a:prstGeom>
            <a:ln w="50800">
              <a:prstDash val="solid"/>
              <a:headEnd type="triangl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87B2E24C-F09F-364A-93B7-2B6D6BDFE3DB}"/>
                </a:ext>
              </a:extLst>
            </p:cNvPr>
            <p:cNvCxnSpPr>
              <a:cxnSpLocks/>
            </p:cNvCxnSpPr>
            <p:nvPr/>
          </p:nvCxnSpPr>
          <p:spPr>
            <a:xfrm>
              <a:off x="3689685" y="4028653"/>
              <a:ext cx="0" cy="220425"/>
            </a:xfrm>
            <a:prstGeom prst="straightConnector1">
              <a:avLst/>
            </a:prstGeom>
            <a:ln w="50800">
              <a:prstDash val="solid"/>
              <a:headEnd type="triangl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F7C660EB-12C3-6B48-A697-FE1A60C1A397}"/>
                </a:ext>
              </a:extLst>
            </p:cNvPr>
            <p:cNvCxnSpPr>
              <a:cxnSpLocks/>
            </p:cNvCxnSpPr>
            <p:nvPr/>
          </p:nvCxnSpPr>
          <p:spPr>
            <a:xfrm>
              <a:off x="3689685" y="4599253"/>
              <a:ext cx="0" cy="276289"/>
            </a:xfrm>
            <a:prstGeom prst="straightConnector1">
              <a:avLst/>
            </a:prstGeom>
            <a:ln w="50800">
              <a:prstDash val="solid"/>
              <a:headEnd type="triangl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D208D541-F37D-CF4A-A504-EAEA1942C161}"/>
              </a:ext>
            </a:extLst>
          </p:cNvPr>
          <p:cNvGrpSpPr/>
          <p:nvPr/>
        </p:nvGrpSpPr>
        <p:grpSpPr>
          <a:xfrm>
            <a:off x="5649775" y="2735163"/>
            <a:ext cx="1474927" cy="489233"/>
            <a:chOff x="4125774" y="2735162"/>
            <a:chExt cx="1474927" cy="489233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8265A355-60E5-CD4E-9965-6895D3BB0C27}"/>
                </a:ext>
              </a:extLst>
            </p:cNvPr>
            <p:cNvCxnSpPr/>
            <p:nvPr/>
          </p:nvCxnSpPr>
          <p:spPr>
            <a:xfrm flipH="1">
              <a:off x="4125774" y="3224395"/>
              <a:ext cx="1474927" cy="0"/>
            </a:xfrm>
            <a:prstGeom prst="straightConnector1">
              <a:avLst/>
            </a:prstGeom>
            <a:ln w="5715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5E4330E-F57D-7548-AB08-7E03A91E1DD9}"/>
                </a:ext>
              </a:extLst>
            </p:cNvPr>
            <p:cNvSpPr txBox="1"/>
            <p:nvPr/>
          </p:nvSpPr>
          <p:spPr>
            <a:xfrm>
              <a:off x="4297753" y="2735162"/>
              <a:ext cx="1130968" cy="36933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HTTP GET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B8AECAB5-5916-814E-B3CA-50CA82345ACC}"/>
              </a:ext>
            </a:extLst>
          </p:cNvPr>
          <p:cNvSpPr/>
          <p:nvPr/>
        </p:nvSpPr>
        <p:spPr>
          <a:xfrm>
            <a:off x="4049574" y="3689658"/>
            <a:ext cx="1600200" cy="350175"/>
          </a:xfrm>
          <a:prstGeom prst="rect">
            <a:avLst/>
          </a:prstGeom>
          <a:solidFill>
            <a:srgbClr val="5A9DD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TCP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BB2BCB7-D601-6740-AF43-E73AC7751851}"/>
              </a:ext>
            </a:extLst>
          </p:cNvPr>
          <p:cNvSpPr/>
          <p:nvPr/>
        </p:nvSpPr>
        <p:spPr>
          <a:xfrm>
            <a:off x="4049574" y="4260258"/>
            <a:ext cx="1600200" cy="350175"/>
          </a:xfrm>
          <a:prstGeom prst="rect">
            <a:avLst/>
          </a:prstGeom>
          <a:solidFill>
            <a:srgbClr val="5A9DD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IP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846DFC-A29D-A941-98BC-33287179B861}"/>
              </a:ext>
            </a:extLst>
          </p:cNvPr>
          <p:cNvSpPr/>
          <p:nvPr/>
        </p:nvSpPr>
        <p:spPr>
          <a:xfrm>
            <a:off x="7124701" y="3689658"/>
            <a:ext cx="1600200" cy="350175"/>
          </a:xfrm>
          <a:prstGeom prst="rect">
            <a:avLst/>
          </a:prstGeom>
          <a:solidFill>
            <a:srgbClr val="5A9DD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TCP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5644DA-DD80-A644-915B-C77FDA215609}"/>
              </a:ext>
            </a:extLst>
          </p:cNvPr>
          <p:cNvSpPr/>
          <p:nvPr/>
        </p:nvSpPr>
        <p:spPr>
          <a:xfrm>
            <a:off x="7124701" y="4260258"/>
            <a:ext cx="1600200" cy="350175"/>
          </a:xfrm>
          <a:prstGeom prst="rect">
            <a:avLst/>
          </a:prstGeom>
          <a:solidFill>
            <a:srgbClr val="5A9DD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IP</a:t>
            </a:r>
          </a:p>
        </p:txBody>
      </p:sp>
      <p:cxnSp>
        <p:nvCxnSpPr>
          <p:cNvPr id="49" name="Elbow Connector 48">
            <a:extLst>
              <a:ext uri="{FF2B5EF4-FFF2-40B4-BE49-F238E27FC236}">
                <a16:creationId xmlns:a16="http://schemas.microsoft.com/office/drawing/2014/main" id="{53E6FAD3-9543-AD46-9741-F6630C69736C}"/>
              </a:ext>
            </a:extLst>
          </p:cNvPr>
          <p:cNvCxnSpPr>
            <a:cxnSpLocks/>
            <a:stCxn id="58" idx="2"/>
            <a:endCxn id="57" idx="2"/>
          </p:cNvCxnSpPr>
          <p:nvPr/>
        </p:nvCxnSpPr>
        <p:spPr>
          <a:xfrm rot="5400000" flipH="1">
            <a:off x="6380169" y="5052529"/>
            <a:ext cx="11039" cy="2184531"/>
          </a:xfrm>
          <a:prstGeom prst="bentConnector3">
            <a:avLst>
              <a:gd name="adj1" fmla="val -2724785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1EC21F31-C131-3947-A1AA-8CFB1CA798BE}"/>
              </a:ext>
            </a:extLst>
          </p:cNvPr>
          <p:cNvSpPr txBox="1"/>
          <p:nvPr/>
        </p:nvSpPr>
        <p:spPr>
          <a:xfrm>
            <a:off x="4193480" y="5774032"/>
            <a:ext cx="362479" cy="369332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A79589E-CA49-3B42-A7DF-4615D7DC59F9}"/>
              </a:ext>
            </a:extLst>
          </p:cNvPr>
          <p:cNvSpPr txBox="1"/>
          <p:nvPr/>
        </p:nvSpPr>
        <p:spPr>
          <a:xfrm>
            <a:off x="5112183" y="5769941"/>
            <a:ext cx="362479" cy="369332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149E3B9-47D8-FA47-A141-79DBD22EFA6A}"/>
              </a:ext>
            </a:extLst>
          </p:cNvPr>
          <p:cNvSpPr txBox="1"/>
          <p:nvPr/>
        </p:nvSpPr>
        <p:spPr>
          <a:xfrm>
            <a:off x="7296714" y="5780980"/>
            <a:ext cx="362479" cy="369332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BF275A0-36E5-694F-9783-02E30FFE39D2}"/>
              </a:ext>
            </a:extLst>
          </p:cNvPr>
          <p:cNvSpPr txBox="1"/>
          <p:nvPr/>
        </p:nvSpPr>
        <p:spPr>
          <a:xfrm>
            <a:off x="8215417" y="5776889"/>
            <a:ext cx="362479" cy="369332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dirty="0"/>
          </a:p>
        </p:txBody>
      </p:sp>
      <p:cxnSp>
        <p:nvCxnSpPr>
          <p:cNvPr id="64" name="Elbow Connector 63">
            <a:extLst>
              <a:ext uri="{FF2B5EF4-FFF2-40B4-BE49-F238E27FC236}">
                <a16:creationId xmlns:a16="http://schemas.microsoft.com/office/drawing/2014/main" id="{1C98F17D-4C28-A646-BE53-BE0077888930}"/>
              </a:ext>
            </a:extLst>
          </p:cNvPr>
          <p:cNvCxnSpPr>
            <a:cxnSpLocks/>
            <a:stCxn id="59" idx="2"/>
            <a:endCxn id="56" idx="2"/>
          </p:cNvCxnSpPr>
          <p:nvPr/>
        </p:nvCxnSpPr>
        <p:spPr>
          <a:xfrm rot="5400000" flipH="1">
            <a:off x="6384260" y="4133826"/>
            <a:ext cx="2857" cy="4021937"/>
          </a:xfrm>
          <a:prstGeom prst="bentConnector3">
            <a:avLst>
              <a:gd name="adj1" fmla="val -16002800"/>
            </a:avLst>
          </a:prstGeom>
          <a:ln w="5715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Picture 67">
            <a:extLst>
              <a:ext uri="{FF2B5EF4-FFF2-40B4-BE49-F238E27FC236}">
                <a16:creationId xmlns:a16="http://schemas.microsoft.com/office/drawing/2014/main" id="{E545DED1-00D0-2E41-9FDC-EA13BD5514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6750" y="2809254"/>
            <a:ext cx="1042924" cy="350175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F61F1BB1-12EE-474C-892B-C51E49539E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0008" y="2430246"/>
            <a:ext cx="915372" cy="915372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63254AEC-25E5-A447-981B-FA8617715B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8444" y="2708765"/>
            <a:ext cx="385011" cy="38501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0BB46F1E-189B-5F40-B7E4-953FA4D484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1372" y="2688207"/>
            <a:ext cx="426127" cy="426127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A77BD4AE-6337-E442-96D0-0B6E4A68DC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5417" y="2650445"/>
            <a:ext cx="503747" cy="501648"/>
          </a:xfrm>
          <a:prstGeom prst="rect">
            <a:avLst/>
          </a:prstGeom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2048783B-3A41-1048-A10A-6DD58426005B}"/>
              </a:ext>
            </a:extLst>
          </p:cNvPr>
          <p:cNvGrpSpPr/>
          <p:nvPr/>
        </p:nvGrpSpPr>
        <p:grpSpPr>
          <a:xfrm>
            <a:off x="5500372" y="3429001"/>
            <a:ext cx="1810997" cy="463411"/>
            <a:chOff x="3976371" y="3429000"/>
            <a:chExt cx="1810997" cy="463411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5EE6A598-BD81-D648-BBC1-1CE52F2169A4}"/>
                </a:ext>
              </a:extLst>
            </p:cNvPr>
            <p:cNvCxnSpPr/>
            <p:nvPr/>
          </p:nvCxnSpPr>
          <p:spPr>
            <a:xfrm flipH="1">
              <a:off x="4125774" y="3429000"/>
              <a:ext cx="1474927" cy="0"/>
            </a:xfrm>
            <a:prstGeom prst="straightConnector1">
              <a:avLst/>
            </a:prstGeom>
            <a:ln w="57150">
              <a:prstDash val="sysDash"/>
              <a:headEnd type="triangl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752331B-5D5A-9940-B585-92ABCAF3AC78}"/>
                </a:ext>
              </a:extLst>
            </p:cNvPr>
            <p:cNvSpPr txBox="1"/>
            <p:nvPr/>
          </p:nvSpPr>
          <p:spPr>
            <a:xfrm>
              <a:off x="3976371" y="3523079"/>
              <a:ext cx="1810997" cy="36933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HTML document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234D8DCD-61E8-F14E-9050-B14D306839C2}"/>
              </a:ext>
            </a:extLst>
          </p:cNvPr>
          <p:cNvSpPr/>
          <p:nvPr/>
        </p:nvSpPr>
        <p:spPr>
          <a:xfrm>
            <a:off x="4049574" y="3152204"/>
            <a:ext cx="1600200" cy="350175"/>
          </a:xfrm>
          <a:prstGeom prst="rect">
            <a:avLst/>
          </a:prstGeom>
          <a:solidFill>
            <a:srgbClr val="5A9DD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Web Server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2700A5B-675D-A143-8BA7-48C96D36287B}"/>
              </a:ext>
            </a:extLst>
          </p:cNvPr>
          <p:cNvSpPr/>
          <p:nvPr/>
        </p:nvSpPr>
        <p:spPr>
          <a:xfrm>
            <a:off x="7124701" y="3152204"/>
            <a:ext cx="1600200" cy="350175"/>
          </a:xfrm>
          <a:prstGeom prst="rect">
            <a:avLst/>
          </a:prstGeom>
          <a:solidFill>
            <a:srgbClr val="5A9DD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Web browser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D3A268E-2C7C-4C43-8636-B464F1C8C701}"/>
              </a:ext>
            </a:extLst>
          </p:cNvPr>
          <p:cNvSpPr/>
          <p:nvPr/>
        </p:nvSpPr>
        <p:spPr>
          <a:xfrm>
            <a:off x="4049574" y="4886721"/>
            <a:ext cx="1600200" cy="1290242"/>
          </a:xfrm>
          <a:prstGeom prst="rect">
            <a:avLst/>
          </a:prstGeom>
          <a:solidFill>
            <a:srgbClr val="5A9DD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/>
              <a:t>Ethernet, 802.11,</a:t>
            </a:r>
          </a:p>
          <a:p>
            <a:pPr algn="ctr"/>
            <a:r>
              <a:rPr lang="en-US" i="1" dirty="0"/>
              <a:t>…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320AF04-7326-BC45-964C-5BC1C7B1C572}"/>
              </a:ext>
            </a:extLst>
          </p:cNvPr>
          <p:cNvSpPr/>
          <p:nvPr/>
        </p:nvSpPr>
        <p:spPr>
          <a:xfrm>
            <a:off x="7124701" y="4886721"/>
            <a:ext cx="1600200" cy="1290242"/>
          </a:xfrm>
          <a:prstGeom prst="rect">
            <a:avLst/>
          </a:prstGeom>
          <a:solidFill>
            <a:srgbClr val="5A9DD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/>
              <a:t>Ethernet, 802.11,</a:t>
            </a:r>
          </a:p>
          <a:p>
            <a:pPr algn="ctr"/>
            <a:r>
              <a:rPr lang="en-US" i="1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535744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7" grpId="0" animBg="1"/>
      <p:bldP spid="18" grpId="0" animBg="1"/>
      <p:bldP spid="15" grpId="0" animBg="1"/>
      <p:bldP spid="19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AD7B9-6554-A344-88B1-1DEA5B96D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 of HTTP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2BFBA-BFB4-1248-AE0F-531EBA363A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1" y="1825626"/>
            <a:ext cx="6662057" cy="132556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Optimizations are gradually incorporated to improve performance/security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701125-24B7-7C46-8983-F040D0497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D91519-C092-9140-AAA8-2A3BED970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68</a:t>
            </a:fld>
            <a:endParaRPr lang="LID4096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2E55641-0DAF-4043-90B4-C8C2D1D8B14F}"/>
              </a:ext>
            </a:extLst>
          </p:cNvPr>
          <p:cNvCxnSpPr/>
          <p:nvPr/>
        </p:nvCxnSpPr>
        <p:spPr>
          <a:xfrm>
            <a:off x="2389412" y="5682340"/>
            <a:ext cx="666205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716BAAD-3107-054C-A44E-792FDF86FF82}"/>
              </a:ext>
            </a:extLst>
          </p:cNvPr>
          <p:cNvCxnSpPr/>
          <p:nvPr/>
        </p:nvCxnSpPr>
        <p:spPr>
          <a:xfrm>
            <a:off x="3809999" y="5551708"/>
            <a:ext cx="0" cy="2775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6716210-C3A5-1E44-8AFC-7F68619CBEAF}"/>
              </a:ext>
            </a:extLst>
          </p:cNvPr>
          <p:cNvCxnSpPr/>
          <p:nvPr/>
        </p:nvCxnSpPr>
        <p:spPr>
          <a:xfrm>
            <a:off x="5399323" y="5551708"/>
            <a:ext cx="0" cy="2775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FD38F20-DFB3-3F49-A95B-3BA3E012BCD0}"/>
              </a:ext>
            </a:extLst>
          </p:cNvPr>
          <p:cNvCxnSpPr/>
          <p:nvPr/>
        </p:nvCxnSpPr>
        <p:spPr>
          <a:xfrm>
            <a:off x="6890666" y="5559876"/>
            <a:ext cx="0" cy="2775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2F5A2F9-467E-9444-9ECB-A593A7F23385}"/>
              </a:ext>
            </a:extLst>
          </p:cNvPr>
          <p:cNvCxnSpPr/>
          <p:nvPr/>
        </p:nvCxnSpPr>
        <p:spPr>
          <a:xfrm>
            <a:off x="8531687" y="5559876"/>
            <a:ext cx="0" cy="2775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2FDCA4A-3117-B44E-B458-5E8722F86AE1}"/>
              </a:ext>
            </a:extLst>
          </p:cNvPr>
          <p:cNvSpPr txBox="1"/>
          <p:nvPr/>
        </p:nvSpPr>
        <p:spPr>
          <a:xfrm>
            <a:off x="2091816" y="585321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1990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BD04A1-1BC7-E940-B4CD-981429325F06}"/>
              </a:ext>
            </a:extLst>
          </p:cNvPr>
          <p:cNvSpPr txBox="1"/>
          <p:nvPr/>
        </p:nvSpPr>
        <p:spPr>
          <a:xfrm>
            <a:off x="3499957" y="585321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1995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1D08F6-BC0E-7540-8BE8-105175927988}"/>
              </a:ext>
            </a:extLst>
          </p:cNvPr>
          <p:cNvSpPr txBox="1"/>
          <p:nvPr/>
        </p:nvSpPr>
        <p:spPr>
          <a:xfrm>
            <a:off x="5091043" y="585565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564AE7-DCA6-154E-8891-5CA64677E4D1}"/>
              </a:ext>
            </a:extLst>
          </p:cNvPr>
          <p:cNvSpPr txBox="1"/>
          <p:nvPr/>
        </p:nvSpPr>
        <p:spPr>
          <a:xfrm>
            <a:off x="6564295" y="585730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9AE62B-965A-4547-B7B0-D6AE5D344C1A}"/>
              </a:ext>
            </a:extLst>
          </p:cNvPr>
          <p:cNvSpPr txBox="1"/>
          <p:nvPr/>
        </p:nvSpPr>
        <p:spPr>
          <a:xfrm>
            <a:off x="8205316" y="585565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2010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0E30146-5A2C-B047-9450-69DAB9EA8175}"/>
              </a:ext>
            </a:extLst>
          </p:cNvPr>
          <p:cNvCxnSpPr/>
          <p:nvPr/>
        </p:nvCxnSpPr>
        <p:spPr>
          <a:xfrm>
            <a:off x="2418186" y="5573477"/>
            <a:ext cx="0" cy="2775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C23DC08-A094-FE4D-AE4F-A042BC72DFF1}"/>
              </a:ext>
            </a:extLst>
          </p:cNvPr>
          <p:cNvSpPr txBox="1"/>
          <p:nvPr/>
        </p:nvSpPr>
        <p:spPr>
          <a:xfrm>
            <a:off x="2702665" y="4210936"/>
            <a:ext cx="503174" cy="369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0.9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D35CC8-86B6-D44A-BF8F-F295E441759A}"/>
              </a:ext>
            </a:extLst>
          </p:cNvPr>
          <p:cNvSpPr txBox="1"/>
          <p:nvPr/>
        </p:nvSpPr>
        <p:spPr>
          <a:xfrm>
            <a:off x="3029036" y="3841604"/>
            <a:ext cx="5502635" cy="369332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41000">
                <a:schemeClr val="bg1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dirty="0"/>
              <a:t>1.0 developed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53973EB-CB03-8A49-98FB-B36E41C4A5EE}"/>
              </a:ext>
            </a:extLst>
          </p:cNvPr>
          <p:cNvSpPr txBox="1"/>
          <p:nvPr/>
        </p:nvSpPr>
        <p:spPr>
          <a:xfrm>
            <a:off x="4027887" y="3199965"/>
            <a:ext cx="4503789" cy="646331"/>
          </a:xfrm>
          <a:prstGeom prst="rect">
            <a:avLst/>
          </a:prstGeom>
          <a:gradFill>
            <a:gsLst>
              <a:gs pos="0">
                <a:schemeClr val="bg2"/>
              </a:gs>
              <a:gs pos="31000">
                <a:schemeClr val="bg2"/>
              </a:gs>
              <a:gs pos="100000">
                <a:schemeClr val="bg1"/>
              </a:gs>
            </a:gsLst>
            <a:lin ang="0" scaled="1"/>
          </a:gradFill>
        </p:spPr>
        <p:txBody>
          <a:bodyPr wrap="square" rtlCol="0">
            <a:spAutoFit/>
          </a:bodyPr>
          <a:lstStyle/>
          <a:p>
            <a:r>
              <a:rPr lang="en-US" dirty="0"/>
              <a:t>1.1 developed </a:t>
            </a:r>
          </a:p>
          <a:p>
            <a:r>
              <a:rPr lang="en-US" dirty="0"/>
              <a:t>(persistent connections)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DACC95-54D6-C143-9211-560DA42A6017}"/>
              </a:ext>
            </a:extLst>
          </p:cNvPr>
          <p:cNvSpPr txBox="1"/>
          <p:nvPr/>
        </p:nvSpPr>
        <p:spPr>
          <a:xfrm>
            <a:off x="8205315" y="2831730"/>
            <a:ext cx="1703528" cy="369332"/>
          </a:xfrm>
          <a:prstGeom prst="rect">
            <a:avLst/>
          </a:prstGeom>
          <a:gradFill>
            <a:gsLst>
              <a:gs pos="0">
                <a:schemeClr val="bg2"/>
              </a:gs>
              <a:gs pos="31000">
                <a:schemeClr val="bg2"/>
              </a:gs>
              <a:gs pos="100000">
                <a:schemeClr val="bg1"/>
              </a:gs>
            </a:gsLst>
            <a:lin ang="0" scaled="1"/>
          </a:gradFill>
        </p:spPr>
        <p:txBody>
          <a:bodyPr wrap="square" rtlCol="0">
            <a:spAutoFit/>
          </a:bodyPr>
          <a:lstStyle/>
          <a:p>
            <a:r>
              <a:rPr lang="en-US" dirty="0"/>
              <a:t>HTTP 2.0 (SPDY)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A704BA7-AE48-E244-80A7-5EF948550D7D}"/>
              </a:ext>
            </a:extLst>
          </p:cNvPr>
          <p:cNvSpPr txBox="1"/>
          <p:nvPr/>
        </p:nvSpPr>
        <p:spPr>
          <a:xfrm>
            <a:off x="2437223" y="5085234"/>
            <a:ext cx="1389105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Cookies SSL 2.0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0D07982-E1E7-A342-AF32-1FEA145827A7}"/>
              </a:ext>
            </a:extLst>
          </p:cNvPr>
          <p:cNvSpPr txBox="1"/>
          <p:nvPr/>
        </p:nvSpPr>
        <p:spPr>
          <a:xfrm>
            <a:off x="3934480" y="5071027"/>
            <a:ext cx="1264715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RFC 1945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F9F5D48-DD7E-F04E-8F42-A776CA9D04F6}"/>
              </a:ext>
            </a:extLst>
          </p:cNvPr>
          <p:cNvSpPr txBox="1"/>
          <p:nvPr/>
        </p:nvSpPr>
        <p:spPr>
          <a:xfrm>
            <a:off x="4443820" y="4621467"/>
            <a:ext cx="1464844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RFC 2068, 2109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DAE3E50-E21B-234D-8E06-F9E8E4D14771}"/>
              </a:ext>
            </a:extLst>
          </p:cNvPr>
          <p:cNvSpPr txBox="1"/>
          <p:nvPr/>
        </p:nvSpPr>
        <p:spPr>
          <a:xfrm>
            <a:off x="4804746" y="4191152"/>
            <a:ext cx="987439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RFC 2616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00D6CFB-3D16-8D4B-96D3-11B4ED190DF3}"/>
              </a:ext>
            </a:extLst>
          </p:cNvPr>
          <p:cNvSpPr txBox="1"/>
          <p:nvPr/>
        </p:nvSpPr>
        <p:spPr>
          <a:xfrm>
            <a:off x="5891667" y="4198038"/>
            <a:ext cx="987439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RFC 2965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DF93C4D-EC06-3744-B97B-D88ABD750769}"/>
              </a:ext>
            </a:extLst>
          </p:cNvPr>
          <p:cNvCxnSpPr>
            <a:cxnSpLocks/>
          </p:cNvCxnSpPr>
          <p:nvPr/>
        </p:nvCxnSpPr>
        <p:spPr>
          <a:xfrm flipV="1">
            <a:off x="3499956" y="4210936"/>
            <a:ext cx="0" cy="8600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4BCA812-9C08-944C-86FE-10CC234502B9}"/>
              </a:ext>
            </a:extLst>
          </p:cNvPr>
          <p:cNvCxnSpPr>
            <a:cxnSpLocks/>
          </p:cNvCxnSpPr>
          <p:nvPr/>
        </p:nvCxnSpPr>
        <p:spPr>
          <a:xfrm flipV="1">
            <a:off x="4152699" y="4210938"/>
            <a:ext cx="0" cy="86008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D966D04-2289-3D41-92F0-6C15979E8B95}"/>
              </a:ext>
            </a:extLst>
          </p:cNvPr>
          <p:cNvCxnSpPr/>
          <p:nvPr/>
        </p:nvCxnSpPr>
        <p:spPr>
          <a:xfrm flipV="1">
            <a:off x="4566836" y="3841604"/>
            <a:ext cx="0" cy="7798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CF06D09-43C9-8541-89A7-80D4C982DA57}"/>
              </a:ext>
            </a:extLst>
          </p:cNvPr>
          <p:cNvCxnSpPr/>
          <p:nvPr/>
        </p:nvCxnSpPr>
        <p:spPr>
          <a:xfrm flipV="1">
            <a:off x="4690442" y="3841604"/>
            <a:ext cx="0" cy="7798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EC777DB5-15F5-4942-A73E-B85505EFFB86}"/>
              </a:ext>
            </a:extLst>
          </p:cNvPr>
          <p:cNvCxnSpPr>
            <a:stCxn id="25" idx="0"/>
          </p:cNvCxnSpPr>
          <p:nvPr/>
        </p:nvCxnSpPr>
        <p:spPr>
          <a:xfrm flipH="1" flipV="1">
            <a:off x="5298465" y="3841605"/>
            <a:ext cx="1" cy="34954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454BF8ED-E3D6-E24E-BB06-B2558AD905E3}"/>
              </a:ext>
            </a:extLst>
          </p:cNvPr>
          <p:cNvCxnSpPr>
            <a:stCxn id="26" idx="0"/>
          </p:cNvCxnSpPr>
          <p:nvPr/>
        </p:nvCxnSpPr>
        <p:spPr>
          <a:xfrm flipH="1" flipV="1">
            <a:off x="6385386" y="3841605"/>
            <a:ext cx="1" cy="35643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722155D0-B673-F147-B6C5-B7826F2ABD79}"/>
              </a:ext>
            </a:extLst>
          </p:cNvPr>
          <p:cNvSpPr txBox="1"/>
          <p:nvPr/>
        </p:nvSpPr>
        <p:spPr>
          <a:xfrm>
            <a:off x="9026500" y="2474532"/>
            <a:ext cx="1641500" cy="369332"/>
          </a:xfrm>
          <a:prstGeom prst="rect">
            <a:avLst/>
          </a:prstGeom>
          <a:gradFill>
            <a:gsLst>
              <a:gs pos="0">
                <a:schemeClr val="bg2"/>
              </a:gs>
              <a:gs pos="31000">
                <a:schemeClr val="bg2"/>
              </a:gs>
              <a:gs pos="100000">
                <a:schemeClr val="bg1"/>
              </a:gs>
            </a:gsLst>
            <a:lin ang="0" scaled="1"/>
          </a:gradFill>
        </p:spPr>
        <p:txBody>
          <a:bodyPr wrap="square" rtlCol="0">
            <a:spAutoFit/>
          </a:bodyPr>
          <a:lstStyle/>
          <a:p>
            <a:r>
              <a:rPr lang="en-US" dirty="0"/>
              <a:t>HTTP/3 (QUIC)</a:t>
            </a:r>
          </a:p>
        </p:txBody>
      </p:sp>
    </p:spTree>
    <p:extLst>
      <p:ext uri="{BB962C8B-B14F-4D97-AF65-F5344CB8AC3E}">
        <p14:creationId xmlns:p14="http://schemas.microsoft.com/office/powerpoint/2010/main" val="317424845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A1A02-954D-3246-973C-8B0050938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HTTP Protocol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41A9DB-72C8-F54A-B0A0-6300572777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Originally a simple text-based protocol</a:t>
            </a:r>
            <a:br>
              <a:rPr lang="en-US" dirty="0"/>
            </a:br>
            <a:r>
              <a:rPr lang="en-US" dirty="0"/>
              <a:t>Many options added over time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Try it yourself: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AF5D7D-511B-7746-A58C-7588B03CB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tools.ietf.org</a:t>
            </a:r>
            <a:r>
              <a:rPr lang="en-US" dirty="0"/>
              <a:t>/html/rfc2616</a:t>
            </a:r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4F9F27-9D85-0240-8C41-261B04416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69</a:t>
            </a:fld>
            <a:endParaRPr lang="LID4096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7C29D0-7FF5-FF4A-BA5B-9EF9F2B68C56}"/>
              </a:ext>
            </a:extLst>
          </p:cNvPr>
          <p:cNvSpPr/>
          <p:nvPr/>
        </p:nvSpPr>
        <p:spPr>
          <a:xfrm>
            <a:off x="4841838" y="1374931"/>
            <a:ext cx="5478900" cy="49514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 fontScale="85000" lnSpcReduction="10000"/>
          </a:bodyPr>
          <a:lstStyle/>
          <a:p>
            <a:pPr algn="ctr"/>
            <a:r>
              <a:rPr lang="en-US" sz="2800" dirty="0"/>
              <a:t>Similar to chat application from the lab!</a:t>
            </a:r>
            <a:endParaRPr lang="en-US" sz="2800" b="1" i="1" dirty="0"/>
          </a:p>
        </p:txBody>
      </p:sp>
      <p:sp>
        <p:nvSpPr>
          <p:cNvPr id="7" name="Rectangle: Rounded Corners 8">
            <a:extLst>
              <a:ext uri="{FF2B5EF4-FFF2-40B4-BE49-F238E27FC236}">
                <a16:creationId xmlns:a16="http://schemas.microsoft.com/office/drawing/2014/main" id="{DC40A46D-4536-C648-85D6-FBE20759C6E7}"/>
              </a:ext>
            </a:extLst>
          </p:cNvPr>
          <p:cNvSpPr/>
          <p:nvPr/>
        </p:nvSpPr>
        <p:spPr>
          <a:xfrm>
            <a:off x="838200" y="3803904"/>
            <a:ext cx="10624298" cy="1411834"/>
          </a:xfrm>
          <a:prstGeom prst="round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onsolas" panose="020B0609020204030204" pitchFamily="49" charset="0"/>
                <a:cs typeface="Consolas" panose="020B0609020204030204" pitchFamily="49" charset="0"/>
              </a:rPr>
              <a:t>$ telnet </a:t>
            </a:r>
            <a:r>
              <a:rPr lang="en-US" sz="3200" dirty="0" err="1">
                <a:latin typeface="Consolas" panose="020B0609020204030204" pitchFamily="49" charset="0"/>
                <a:cs typeface="Consolas" panose="020B0609020204030204" pitchFamily="49" charset="0"/>
              </a:rPr>
              <a:t>en.wikipedia.org</a:t>
            </a:r>
            <a:r>
              <a:rPr lang="en-US" sz="3200" dirty="0">
                <a:latin typeface="Consolas" panose="020B0609020204030204" pitchFamily="49" charset="0"/>
                <a:cs typeface="Consolas" panose="020B0609020204030204" pitchFamily="49" charset="0"/>
              </a:rPr>
              <a:t> 80</a:t>
            </a:r>
          </a:p>
          <a:p>
            <a:r>
              <a:rPr lang="en-US" sz="3200" dirty="0">
                <a:latin typeface="Consolas" panose="020B0609020204030204" pitchFamily="49" charset="0"/>
                <a:cs typeface="Consolas" panose="020B0609020204030204" pitchFamily="49" charset="0"/>
              </a:rPr>
              <a:t>GET wiki/HTML HTTP/1.0</a:t>
            </a:r>
          </a:p>
        </p:txBody>
      </p:sp>
    </p:spTree>
    <p:extLst>
      <p:ext uri="{BB962C8B-B14F-4D97-AF65-F5344CB8AC3E}">
        <p14:creationId xmlns:p14="http://schemas.microsoft.com/office/powerpoint/2010/main" val="1746048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4" descr="Black Hole icon in Color Style">
            <a:extLst>
              <a:ext uri="{FF2B5EF4-FFF2-40B4-BE49-F238E27FC236}">
                <a16:creationId xmlns:a16="http://schemas.microsoft.com/office/drawing/2014/main" id="{B8270319-6D9F-D200-A0B6-FA51496DA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00000">
            <a:off x="7498213" y="4757233"/>
            <a:ext cx="862288" cy="86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9A5B67-EE0F-4837-A8B7-4277077D9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Performance improvement</a:t>
            </a:r>
            <a:br>
              <a:rPr lang="en-US" dirty="0"/>
            </a:br>
            <a:r>
              <a:rPr lang="en-US" dirty="0"/>
              <a:t>Fast </a:t>
            </a:r>
            <a:r>
              <a:rPr lang="en-US" b="1" i="1" dirty="0"/>
              <a:t>retransmission</a:t>
            </a:r>
            <a:endParaRPr lang="en-GB" b="1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E87439-0BDD-45EC-82C2-14A2162138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Detects lost packets before ack timer runs out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21B298-2535-49EB-9ECC-C91A9F564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5D56F8-4B20-4D5E-BD6B-414D7942C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7</a:t>
            </a:fld>
            <a:endParaRPr lang="LID4096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F98E70-95FC-404E-BF0B-1397FB4F4BAC}"/>
              </a:ext>
            </a:extLst>
          </p:cNvPr>
          <p:cNvSpPr/>
          <p:nvPr/>
        </p:nvSpPr>
        <p:spPr>
          <a:xfrm>
            <a:off x="9330287" y="3795204"/>
            <a:ext cx="2676247" cy="22328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2000" dirty="0"/>
              <a:t>TCP fast retransmission detects (read: assumes) lost segment after 3 duplicate acks. Triggers retransmission and </a:t>
            </a:r>
            <a:r>
              <a:rPr lang="en-US" sz="2000" i="1" dirty="0"/>
              <a:t>multiplicative decrease</a:t>
            </a:r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1F04E0-BA73-43FF-8FBB-DCC5F8CC3F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8185" y="2303340"/>
            <a:ext cx="803703" cy="10387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14F2E8-1C8F-4D41-B54D-267C1FEC45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8799" y="2303340"/>
            <a:ext cx="803703" cy="10387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684DDCE-E0B0-403D-BAF0-A16DF5D87B2A}"/>
              </a:ext>
            </a:extLst>
          </p:cNvPr>
          <p:cNvCxnSpPr>
            <a:cxnSpLocks/>
          </p:cNvCxnSpPr>
          <p:nvPr/>
        </p:nvCxnSpPr>
        <p:spPr>
          <a:xfrm flipH="1">
            <a:off x="3100037" y="3670079"/>
            <a:ext cx="1" cy="2594324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5226348-E4D5-4D54-BEC8-4BEFAE902A04}"/>
              </a:ext>
            </a:extLst>
          </p:cNvPr>
          <p:cNvCxnSpPr>
            <a:cxnSpLocks/>
          </p:cNvCxnSpPr>
          <p:nvPr/>
        </p:nvCxnSpPr>
        <p:spPr>
          <a:xfrm>
            <a:off x="9010650" y="3670080"/>
            <a:ext cx="0" cy="2576457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ED6470E-2DA6-4426-AB2D-63E9B1947C53}"/>
              </a:ext>
            </a:extLst>
          </p:cNvPr>
          <p:cNvCxnSpPr/>
          <p:nvPr/>
        </p:nvCxnSpPr>
        <p:spPr>
          <a:xfrm>
            <a:off x="2152650" y="4114043"/>
            <a:ext cx="0" cy="196794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516E220-763B-4FB4-A6B9-7C0D9818EC02}"/>
              </a:ext>
            </a:extLst>
          </p:cNvPr>
          <p:cNvSpPr txBox="1"/>
          <p:nvPr/>
        </p:nvSpPr>
        <p:spPr>
          <a:xfrm>
            <a:off x="1178615" y="4414757"/>
            <a:ext cx="1236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time</a:t>
            </a:r>
            <a:endParaRPr lang="en-GB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FCE403A-1698-4ADC-8F84-9CFF58B4EBD2}"/>
              </a:ext>
            </a:extLst>
          </p:cNvPr>
          <p:cNvCxnSpPr>
            <a:cxnSpLocks/>
          </p:cNvCxnSpPr>
          <p:nvPr/>
        </p:nvCxnSpPr>
        <p:spPr>
          <a:xfrm>
            <a:off x="3107638" y="3810006"/>
            <a:ext cx="5902197" cy="23737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8467094-FB65-4EEB-AE67-ED3DCFD6CC83}"/>
                  </a:ext>
                </a:extLst>
              </p:cNvPr>
              <p:cNvSpPr txBox="1"/>
              <p:nvPr/>
            </p:nvSpPr>
            <p:spPr>
              <a:xfrm>
                <a:off x="4674544" y="3415053"/>
                <a:ext cx="289257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dirty="0"/>
                  <a:t>Segment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GB" sz="2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8467094-FB65-4EEB-AE67-ED3DCFD6CC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4544" y="3415053"/>
                <a:ext cx="2892576" cy="461665"/>
              </a:xfrm>
              <a:prstGeom prst="rect">
                <a:avLst/>
              </a:prstGeom>
              <a:blipFill>
                <a:blip r:embed="rId4"/>
                <a:stretch>
                  <a:fillRect t="-10526" b="-26316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FA46FEC-CD83-43C4-B03B-9B605DA061CC}"/>
              </a:ext>
            </a:extLst>
          </p:cNvPr>
          <p:cNvCxnSpPr>
            <a:cxnSpLocks/>
          </p:cNvCxnSpPr>
          <p:nvPr/>
        </p:nvCxnSpPr>
        <p:spPr>
          <a:xfrm>
            <a:off x="3114131" y="4946554"/>
            <a:ext cx="4732001" cy="26199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D5D0ABC-1EF7-4B65-9CCE-AA9FF0F3E8B6}"/>
                  </a:ext>
                </a:extLst>
              </p:cNvPr>
              <p:cNvSpPr txBox="1"/>
              <p:nvPr/>
            </p:nvSpPr>
            <p:spPr>
              <a:xfrm>
                <a:off x="4617717" y="4567494"/>
                <a:ext cx="30062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dirty="0"/>
                  <a:t>Segment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endParaRPr lang="en-GB" sz="2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D5D0ABC-1EF7-4B65-9CCE-AA9FF0F3E8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7717" y="4567494"/>
                <a:ext cx="3006230" cy="461665"/>
              </a:xfrm>
              <a:prstGeom prst="rect">
                <a:avLst/>
              </a:prstGeom>
              <a:blipFill>
                <a:blip r:embed="rId5"/>
                <a:stretch>
                  <a:fillRect t="-10811" b="-2973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5518168-B5D9-43A5-89CF-C2CDD5BB0E72}"/>
              </a:ext>
            </a:extLst>
          </p:cNvPr>
          <p:cNvCxnSpPr>
            <a:cxnSpLocks/>
          </p:cNvCxnSpPr>
          <p:nvPr/>
        </p:nvCxnSpPr>
        <p:spPr>
          <a:xfrm flipH="1">
            <a:off x="3097209" y="4421029"/>
            <a:ext cx="5921042" cy="9426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4DA8BE6-21BA-41B6-B53C-7E50EE413809}"/>
                  </a:ext>
                </a:extLst>
              </p:cNvPr>
              <p:cNvSpPr txBox="1"/>
              <p:nvPr/>
            </p:nvSpPr>
            <p:spPr>
              <a:xfrm flipH="1">
                <a:off x="4773816" y="3985452"/>
                <a:ext cx="269403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ACK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GB" sz="24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4DA8BE6-21BA-41B6-B53C-7E50EE4138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773816" y="3985452"/>
                <a:ext cx="2694032" cy="461665"/>
              </a:xfrm>
              <a:prstGeom prst="rect">
                <a:avLst/>
              </a:prstGeom>
              <a:blipFill>
                <a:blip r:embed="rId6"/>
                <a:stretch>
                  <a:fillRect t="-7895" b="-23684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A9E2EDC2-A2D0-4E1C-98BB-7DD2BBCEF431}"/>
              </a:ext>
            </a:extLst>
          </p:cNvPr>
          <p:cNvGrpSpPr/>
          <p:nvPr/>
        </p:nvGrpSpPr>
        <p:grpSpPr>
          <a:xfrm>
            <a:off x="2895471" y="3327596"/>
            <a:ext cx="462431" cy="453115"/>
            <a:chOff x="3627783" y="2512058"/>
            <a:chExt cx="462431" cy="453115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2A81A5F-8C14-4AE7-AC56-D811983FB9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27783" y="2613991"/>
              <a:ext cx="218660" cy="8945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9E80185-21E0-4DDC-AED4-46832A0CA3A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627783" y="2703444"/>
              <a:ext cx="445865" cy="6957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EE23DCA-95B0-48CC-B100-C234ED9393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46443" y="2773017"/>
              <a:ext cx="243771" cy="8945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221CF07-A83E-4462-B25D-C015BFF312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46443" y="2512058"/>
              <a:ext cx="0" cy="10193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1409210-9F26-4E2D-A43E-42DD3D7CBC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49758" y="2863240"/>
              <a:ext cx="0" cy="10193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EA6EF51-78A4-47AA-8571-FFD82760C840}"/>
              </a:ext>
            </a:extLst>
          </p:cNvPr>
          <p:cNvGrpSpPr/>
          <p:nvPr/>
        </p:nvGrpSpPr>
        <p:grpSpPr>
          <a:xfrm>
            <a:off x="8791175" y="3342089"/>
            <a:ext cx="462431" cy="453115"/>
            <a:chOff x="3627783" y="2512058"/>
            <a:chExt cx="462431" cy="453115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72FDC51-502D-45A6-BCEE-F314BB9557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27783" y="2613991"/>
              <a:ext cx="218660" cy="8945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F1CE909-5737-4EAB-9DD8-C3CC995383F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627783" y="2703444"/>
              <a:ext cx="445865" cy="6957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8612169-AE00-4B7E-B215-16A60558D3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46443" y="2773017"/>
              <a:ext cx="243771" cy="8945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CFA78EF-73E6-4851-98BA-13F5E9D1C6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46443" y="2512058"/>
              <a:ext cx="0" cy="10193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7AC72AF-A0F0-4BF0-BD86-CF4C5D9EC9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49758" y="2863240"/>
              <a:ext cx="0" cy="10193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52CD0991-9E78-4E83-B776-02DF0341E360}"/>
              </a:ext>
            </a:extLst>
          </p:cNvPr>
          <p:cNvCxnSpPr>
            <a:cxnSpLocks/>
          </p:cNvCxnSpPr>
          <p:nvPr/>
        </p:nvCxnSpPr>
        <p:spPr>
          <a:xfrm>
            <a:off x="3107504" y="5536273"/>
            <a:ext cx="5902330" cy="26199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A6B9897-46D5-46A8-84F2-4924EC2A94A9}"/>
                  </a:ext>
                </a:extLst>
              </p:cNvPr>
              <p:cNvSpPr txBox="1"/>
              <p:nvPr/>
            </p:nvSpPr>
            <p:spPr>
              <a:xfrm>
                <a:off x="4611091" y="5157213"/>
                <a:ext cx="30062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dirty="0"/>
                  <a:t>Segment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+2</m:t>
                    </m:r>
                  </m:oMath>
                </a14:m>
                <a:endParaRPr lang="en-GB" sz="2400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A6B9897-46D5-46A8-84F2-4924EC2A94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1091" y="5157213"/>
                <a:ext cx="3006230" cy="461665"/>
              </a:xfrm>
              <a:prstGeom prst="rect">
                <a:avLst/>
              </a:prstGeom>
              <a:blipFill>
                <a:blip r:embed="rId7"/>
                <a:stretch>
                  <a:fillRect t="-10811" b="-2702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063BA8F-1198-4A32-9301-5CEA324CF5CA}"/>
              </a:ext>
            </a:extLst>
          </p:cNvPr>
          <p:cNvCxnSpPr>
            <a:cxnSpLocks/>
          </p:cNvCxnSpPr>
          <p:nvPr/>
        </p:nvCxnSpPr>
        <p:spPr>
          <a:xfrm flipH="1">
            <a:off x="3082008" y="6124014"/>
            <a:ext cx="5921042" cy="9426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035ECEB4-A67C-45E6-8134-51E2F1B749AA}"/>
                  </a:ext>
                </a:extLst>
              </p:cNvPr>
              <p:cNvSpPr txBox="1"/>
              <p:nvPr/>
            </p:nvSpPr>
            <p:spPr>
              <a:xfrm flipH="1">
                <a:off x="4758615" y="5688437"/>
                <a:ext cx="269403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ACK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GB" sz="2400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035ECEB4-A67C-45E6-8134-51E2F1B749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758615" y="5688437"/>
                <a:ext cx="2694032" cy="461665"/>
              </a:xfrm>
              <a:prstGeom prst="rect">
                <a:avLst/>
              </a:prstGeom>
              <a:blipFill>
                <a:blip r:embed="rId8"/>
                <a:stretch>
                  <a:fillRect t="-7895" b="-26316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CBAF254E-6B6E-E441-AFE0-00338D10AFB5}"/>
              </a:ext>
            </a:extLst>
          </p:cNvPr>
          <p:cNvSpPr txBox="1"/>
          <p:nvPr/>
        </p:nvSpPr>
        <p:spPr>
          <a:xfrm>
            <a:off x="1670601" y="3173472"/>
            <a:ext cx="1323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#packets</a:t>
            </a:r>
            <a:r>
              <a:rPr lang="en-GB" dirty="0"/>
              <a:t> in transit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047B0F5-EB11-9144-8AA8-9A75BB1448F1}"/>
              </a:ext>
            </a:extLst>
          </p:cNvPr>
          <p:cNvSpPr txBox="1"/>
          <p:nvPr/>
        </p:nvSpPr>
        <p:spPr>
          <a:xfrm>
            <a:off x="2496744" y="36925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7206B47-2C92-CB41-9081-DA5980CAF524}"/>
              </a:ext>
            </a:extLst>
          </p:cNvPr>
          <p:cNvSpPr txBox="1"/>
          <p:nvPr/>
        </p:nvSpPr>
        <p:spPr>
          <a:xfrm>
            <a:off x="2496744" y="438282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232DA1D-8013-3245-885E-FED1E9C27814}"/>
              </a:ext>
            </a:extLst>
          </p:cNvPr>
          <p:cNvSpPr txBox="1"/>
          <p:nvPr/>
        </p:nvSpPr>
        <p:spPr>
          <a:xfrm>
            <a:off x="2496744" y="475215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3062280-9F35-8241-A28E-D48E71726E1C}"/>
              </a:ext>
            </a:extLst>
          </p:cNvPr>
          <p:cNvSpPr txBox="1"/>
          <p:nvPr/>
        </p:nvSpPr>
        <p:spPr>
          <a:xfrm>
            <a:off x="2496744" y="528507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2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CED2BBE-EF0B-0D4A-A0DD-611E66D724DD}"/>
              </a:ext>
            </a:extLst>
          </p:cNvPr>
          <p:cNvSpPr txBox="1"/>
          <p:nvPr/>
        </p:nvSpPr>
        <p:spPr>
          <a:xfrm>
            <a:off x="2496744" y="590262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1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DD622E7-4FB6-EA48-8AB1-E794783D797E}"/>
              </a:ext>
            </a:extLst>
          </p:cNvPr>
          <p:cNvSpPr/>
          <p:nvPr/>
        </p:nvSpPr>
        <p:spPr>
          <a:xfrm>
            <a:off x="1796984" y="6304002"/>
            <a:ext cx="634965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 fontScale="77500" lnSpcReduction="20000"/>
          </a:bodyPr>
          <a:lstStyle/>
          <a:p>
            <a:pPr algn="ctr"/>
            <a:r>
              <a:rPr lang="en-US" sz="2800" dirty="0"/>
              <a:t>We can count the number of packets in the network!</a:t>
            </a:r>
          </a:p>
        </p:txBody>
      </p:sp>
    </p:spTree>
    <p:extLst>
      <p:ext uri="{BB962C8B-B14F-4D97-AF65-F5344CB8AC3E}">
        <p14:creationId xmlns:p14="http://schemas.microsoft.com/office/powerpoint/2010/main" val="1764297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  <p:bldP spid="14" grpId="0"/>
      <p:bldP spid="16" grpId="0"/>
      <p:bldP spid="18" grpId="0"/>
      <p:bldP spid="41" grpId="0"/>
      <p:bldP spid="46" grpId="0"/>
      <p:bldP spid="42" grpId="0"/>
      <p:bldP spid="31" grpId="0"/>
      <p:bldP spid="43" grpId="0"/>
      <p:bldP spid="44" grpId="0"/>
      <p:bldP spid="48" grpId="0"/>
      <p:bldP spid="49" grpId="0"/>
      <p:bldP spid="50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4EE63-C55D-744D-83C5-52A9B2C3B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11" y="230868"/>
            <a:ext cx="273186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HTTP Request via TELNET</a:t>
            </a:r>
          </a:p>
        </p:txBody>
      </p:sp>
      <p:pic>
        <p:nvPicPr>
          <p:cNvPr id="6" name="Screen Recording 2019-03-19 at 01.00.01">
            <a:hlinkClick r:id="" action="ppaction://media"/>
            <a:extLst>
              <a:ext uri="{FF2B5EF4-FFF2-40B4-BE49-F238E27FC236}">
                <a16:creationId xmlns:a16="http://schemas.microsoft.com/office/drawing/2014/main" id="{24CCB486-1F28-2E45-AC37-002C6FF05A9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62514" y="136525"/>
            <a:ext cx="8943975" cy="5979375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E36E0B-5CE3-8249-A7DF-8FE15AB2C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2F7953-A407-B744-BCEF-67B833433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70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6850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EB684-CB5E-FD8B-1195-7CA1E69DD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HTTP Request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6B3E1-287C-4338-DCA1-B4FE218B9A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NL" dirty="0"/>
              <a:t>Methods: GET, POST, PUT, HEAD, …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DE3792-76B3-8D29-E70A-4D83BDE8C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D0523B-3472-EA8F-BBB3-248EF056D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pPr/>
              <a:t>71</a:t>
            </a:fld>
            <a:endParaRPr lang="LID4096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2C877A-2441-AC44-BCF9-DEB7099A930A}"/>
              </a:ext>
            </a:extLst>
          </p:cNvPr>
          <p:cNvSpPr txBox="1"/>
          <p:nvPr/>
        </p:nvSpPr>
        <p:spPr>
          <a:xfrm>
            <a:off x="1173017" y="2637533"/>
            <a:ext cx="9845965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nsolas" panose="020B0609020204030204" pitchFamily="49" charset="0"/>
                <a:cs typeface="Consolas" panose="020B0609020204030204" pitchFamily="49" charset="0"/>
              </a:rPr>
              <a:t>$ curl -v -L --http1.1 https://</a:t>
            </a:r>
            <a:r>
              <a:rPr lang="en-US" sz="2800" dirty="0" err="1">
                <a:latin typeface="Consolas" panose="020B0609020204030204" pitchFamily="49" charset="0"/>
                <a:cs typeface="Consolas" panose="020B0609020204030204" pitchFamily="49" charset="0"/>
              </a:rPr>
              <a:t>vu.nl</a:t>
            </a:r>
            <a:r>
              <a:rPr lang="en-US" sz="2800" dirty="0">
                <a:latin typeface="Consolas" panose="020B0609020204030204" pitchFamily="49" charset="0"/>
                <a:cs typeface="Consolas" panose="020B0609020204030204" pitchFamily="49" charset="0"/>
              </a:rPr>
              <a:t> -o /dev/null</a:t>
            </a:r>
          </a:p>
          <a:p>
            <a:r>
              <a:rPr lang="en-US" sz="2800" dirty="0">
                <a:latin typeface="Consolas" panose="020B0609020204030204" pitchFamily="49" charset="0"/>
                <a:cs typeface="Consolas" panose="020B0609020204030204" pitchFamily="49" charset="0"/>
              </a:rPr>
              <a:t>…</a:t>
            </a:r>
          </a:p>
          <a:p>
            <a:r>
              <a:rPr lang="en-US" sz="2800" dirty="0">
                <a:latin typeface="Consolas" panose="020B0609020204030204" pitchFamily="49" charset="0"/>
                <a:cs typeface="Consolas" panose="020B0609020204030204" pitchFamily="49" charset="0"/>
              </a:rPr>
              <a:t>&gt; GET / HTTP/1.1</a:t>
            </a:r>
          </a:p>
          <a:p>
            <a:r>
              <a:rPr lang="en-US" sz="2800" dirty="0">
                <a:latin typeface="Consolas" panose="020B0609020204030204" pitchFamily="49" charset="0"/>
                <a:cs typeface="Consolas" panose="020B0609020204030204" pitchFamily="49" charset="0"/>
              </a:rPr>
              <a:t>&gt; Host: </a:t>
            </a:r>
            <a:r>
              <a:rPr lang="en-US" sz="2800" dirty="0" err="1">
                <a:latin typeface="Consolas" panose="020B0609020204030204" pitchFamily="49" charset="0"/>
                <a:cs typeface="Consolas" panose="020B0609020204030204" pitchFamily="49" charset="0"/>
              </a:rPr>
              <a:t>vu.nl</a:t>
            </a:r>
            <a:endParaRPr lang="en-US" sz="28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2800" dirty="0">
                <a:latin typeface="Consolas" panose="020B0609020204030204" pitchFamily="49" charset="0"/>
                <a:cs typeface="Consolas" panose="020B0609020204030204" pitchFamily="49" charset="0"/>
              </a:rPr>
              <a:t>&gt; User-Agent: curl/7.64.1</a:t>
            </a:r>
          </a:p>
          <a:p>
            <a:r>
              <a:rPr lang="en-US" sz="2800" dirty="0">
                <a:latin typeface="Consolas" panose="020B0609020204030204" pitchFamily="49" charset="0"/>
                <a:cs typeface="Consolas" panose="020B0609020204030204" pitchFamily="49" charset="0"/>
              </a:rPr>
              <a:t>&gt; Accept: */*</a:t>
            </a:r>
          </a:p>
          <a:p>
            <a:r>
              <a:rPr lang="en-US" sz="2800" dirty="0"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</a:p>
          <a:p>
            <a:r>
              <a:rPr lang="en-US" sz="2800" dirty="0">
                <a:latin typeface="Consolas" panose="020B0609020204030204" pitchFamily="49" charset="0"/>
                <a:cs typeface="Consolas" panose="020B0609020204030204" pitchFamily="49" charset="0"/>
              </a:rPr>
              <a:t>…</a:t>
            </a:r>
            <a:endParaRPr lang="en-NL" sz="28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03AD74-72C6-3534-7125-C5AFB0A76126}"/>
              </a:ext>
            </a:extLst>
          </p:cNvPr>
          <p:cNvSpPr/>
          <p:nvPr/>
        </p:nvSpPr>
        <p:spPr>
          <a:xfrm>
            <a:off x="1088571" y="3541486"/>
            <a:ext cx="1618343" cy="471714"/>
          </a:xfrm>
          <a:prstGeom prst="rect">
            <a:avLst/>
          </a:prstGeom>
          <a:noFill/>
          <a:ln w="57150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4994CE-2449-1874-D30C-7AEB40604DE4}"/>
              </a:ext>
            </a:extLst>
          </p:cNvPr>
          <p:cNvSpPr/>
          <p:nvPr/>
        </p:nvSpPr>
        <p:spPr>
          <a:xfrm>
            <a:off x="2706915" y="4001294"/>
            <a:ext cx="1219200" cy="471714"/>
          </a:xfrm>
          <a:prstGeom prst="rect">
            <a:avLst/>
          </a:prstGeom>
          <a:noFill/>
          <a:ln w="57150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4B3CC8-FE29-439D-D194-0AB0313F31F3}"/>
              </a:ext>
            </a:extLst>
          </p:cNvPr>
          <p:cNvSpPr/>
          <p:nvPr/>
        </p:nvSpPr>
        <p:spPr>
          <a:xfrm>
            <a:off x="1088571" y="4784173"/>
            <a:ext cx="2837544" cy="471714"/>
          </a:xfrm>
          <a:prstGeom prst="rect">
            <a:avLst/>
          </a:prstGeom>
          <a:noFill/>
          <a:ln w="57150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30CCF8-EA87-CF3C-D406-B2B1B87648CE}"/>
              </a:ext>
            </a:extLst>
          </p:cNvPr>
          <p:cNvSpPr/>
          <p:nvPr/>
        </p:nvSpPr>
        <p:spPr>
          <a:xfrm>
            <a:off x="4738914" y="5345966"/>
            <a:ext cx="70072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https</a:t>
            </a:r>
            <a:r>
              <a:rPr lang="en-US" sz="2400" b="1" dirty="0"/>
              <a:t>://</a:t>
            </a:r>
            <a:r>
              <a:rPr lang="en-US" sz="2400" b="1" dirty="0">
                <a:solidFill>
                  <a:schemeClr val="accent1"/>
                </a:solidFill>
              </a:rPr>
              <a:t>www.w3.org</a:t>
            </a:r>
            <a:r>
              <a:rPr lang="en-US" sz="2400" b="1" dirty="0">
                <a:solidFill>
                  <a:srgbClr val="70AD47"/>
                </a:solidFill>
              </a:rPr>
              <a:t>/TR/2010/WD-html5-20100624/</a:t>
            </a:r>
          </a:p>
          <a:p>
            <a:r>
              <a:rPr lang="en-US" sz="2400" dirty="0"/>
              <a:t>Specifies the</a:t>
            </a:r>
            <a:r>
              <a:rPr lang="en-US" sz="2400" b="1" dirty="0">
                <a:solidFill>
                  <a:srgbClr val="FF0000"/>
                </a:solidFill>
              </a:rPr>
              <a:t> protocol</a:t>
            </a:r>
            <a:r>
              <a:rPr lang="en-US" sz="2400" dirty="0"/>
              <a:t>, the </a:t>
            </a:r>
            <a:r>
              <a:rPr lang="en-US" sz="2400" b="1" dirty="0">
                <a:solidFill>
                  <a:schemeClr val="accent1"/>
                </a:solidFill>
              </a:rPr>
              <a:t>domain name</a:t>
            </a:r>
            <a:r>
              <a:rPr lang="en-US" sz="2400" dirty="0"/>
              <a:t>, and a </a:t>
            </a:r>
            <a:r>
              <a:rPr lang="en-US" sz="2400" b="1" dirty="0">
                <a:solidFill>
                  <a:srgbClr val="70AD47"/>
                </a:solidFill>
              </a:rPr>
              <a:t>path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8601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7" grpId="1" animBg="1"/>
      <p:bldP spid="8" grpId="0" animBg="1"/>
      <p:bldP spid="8" grpId="1" animBg="1"/>
      <p:bldP spid="9" grpId="0" animBg="1"/>
      <p:bldP spid="10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B55B8-F4C4-4BE0-B948-F7D16A79E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pages based on</a:t>
            </a:r>
            <a:br>
              <a:rPr lang="en-US" dirty="0"/>
            </a:br>
            <a:r>
              <a:rPr lang="en-US" dirty="0"/>
              <a:t>Hypertext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5A3D97-0139-40A0-8418-4A0127F626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16E386-E215-4D42-8771-209DC5B7D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4EA55E-E212-4532-B936-A08E91FA1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72</a:t>
            </a:fld>
            <a:endParaRPr lang="LID4096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95CC22-D08F-405A-9B47-1588E2F53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9109" y="365127"/>
            <a:ext cx="1074464" cy="13886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B90946-58CE-49CB-9EDD-6BCA415A2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9109" y="2588926"/>
            <a:ext cx="1074464" cy="13886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BC12D0-487C-48BB-AD46-95B77DDA53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9109" y="4739436"/>
            <a:ext cx="1074464" cy="1388695"/>
          </a:xfrm>
          <a:prstGeom prst="rect">
            <a:avLst/>
          </a:prstGeom>
        </p:spPr>
      </p:pic>
      <p:pic>
        <p:nvPicPr>
          <p:cNvPr id="10" name="Picture 2" descr="Image result for monitor icon">
            <a:extLst>
              <a:ext uri="{FF2B5EF4-FFF2-40B4-BE49-F238E27FC236}">
                <a16:creationId xmlns:a16="http://schemas.microsoft.com/office/drawing/2014/main" id="{6087AA90-A65A-4BD6-ADB9-413B29247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424" y="2419583"/>
            <a:ext cx="2319853" cy="231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6455A0-1BAD-4CFC-9961-1FB150D05F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7347" y="2891303"/>
            <a:ext cx="1682792" cy="1055514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8361380-E04F-4AC9-8E75-A77A8D78F0F3}"/>
              </a:ext>
            </a:extLst>
          </p:cNvPr>
          <p:cNvCxnSpPr>
            <a:cxnSpLocks/>
          </p:cNvCxnSpPr>
          <p:nvPr/>
        </p:nvCxnSpPr>
        <p:spPr>
          <a:xfrm>
            <a:off x="4525617" y="3200400"/>
            <a:ext cx="427591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E730A88-A59C-4F11-9D54-98B3EA9D5070}"/>
              </a:ext>
            </a:extLst>
          </p:cNvPr>
          <p:cNvCxnSpPr>
            <a:cxnSpLocks/>
          </p:cNvCxnSpPr>
          <p:nvPr/>
        </p:nvCxnSpPr>
        <p:spPr>
          <a:xfrm>
            <a:off x="4525617" y="3501887"/>
            <a:ext cx="4275918" cy="0"/>
          </a:xfrm>
          <a:prstGeom prst="straightConnector1">
            <a:avLst/>
          </a:prstGeom>
          <a:ln w="57150"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9F841D5-5EBF-4F95-B784-0B1288582299}"/>
              </a:ext>
            </a:extLst>
          </p:cNvPr>
          <p:cNvSpPr txBox="1"/>
          <p:nvPr/>
        </p:nvSpPr>
        <p:spPr>
          <a:xfrm>
            <a:off x="5390322" y="2791958"/>
            <a:ext cx="2591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HTTP request</a:t>
            </a:r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51521D-64DB-417A-AB67-D8175354B643}"/>
              </a:ext>
            </a:extLst>
          </p:cNvPr>
          <p:cNvSpPr txBox="1"/>
          <p:nvPr/>
        </p:nvSpPr>
        <p:spPr>
          <a:xfrm>
            <a:off x="5390322" y="3490964"/>
            <a:ext cx="2591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HTTP response</a:t>
            </a:r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3F7B1A8-1A4A-427F-A7A6-87E26FD127A1}"/>
              </a:ext>
            </a:extLst>
          </p:cNvPr>
          <p:cNvSpPr txBox="1"/>
          <p:nvPr/>
        </p:nvSpPr>
        <p:spPr>
          <a:xfrm>
            <a:off x="8076372" y="1072"/>
            <a:ext cx="2591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youtube.com</a:t>
            </a:r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0B9E3F-2EFF-448A-8D04-85A53907F987}"/>
              </a:ext>
            </a:extLst>
          </p:cNvPr>
          <p:cNvSpPr txBox="1"/>
          <p:nvPr/>
        </p:nvSpPr>
        <p:spPr>
          <a:xfrm>
            <a:off x="8050527" y="2214132"/>
            <a:ext cx="2591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w3c.org</a:t>
            </a:r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9D59610-8D5B-4EB0-920C-21971B760030}"/>
              </a:ext>
            </a:extLst>
          </p:cNvPr>
          <p:cNvSpPr txBox="1"/>
          <p:nvPr/>
        </p:nvSpPr>
        <p:spPr>
          <a:xfrm>
            <a:off x="8050527" y="4375381"/>
            <a:ext cx="2591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google-analytics.com</a:t>
            </a:r>
            <a:endParaRPr lang="en-GB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BFCC75D-4FB7-494E-AFA2-032FF04E8449}"/>
              </a:ext>
            </a:extLst>
          </p:cNvPr>
          <p:cNvCxnSpPr>
            <a:cxnSpLocks/>
          </p:cNvCxnSpPr>
          <p:nvPr/>
        </p:nvCxnSpPr>
        <p:spPr>
          <a:xfrm flipV="1">
            <a:off x="3821927" y="826813"/>
            <a:ext cx="4868187" cy="185246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80E4F80-541F-4238-93B2-E3256DDF4128}"/>
              </a:ext>
            </a:extLst>
          </p:cNvPr>
          <p:cNvSpPr txBox="1"/>
          <p:nvPr/>
        </p:nvSpPr>
        <p:spPr>
          <a:xfrm>
            <a:off x="4525617" y="1174297"/>
            <a:ext cx="2591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HTTP request</a:t>
            </a:r>
            <a:endParaRPr lang="en-GB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BC714CE-4905-478D-80F3-16704F22A433}"/>
              </a:ext>
            </a:extLst>
          </p:cNvPr>
          <p:cNvCxnSpPr>
            <a:cxnSpLocks/>
          </p:cNvCxnSpPr>
          <p:nvPr/>
        </p:nvCxnSpPr>
        <p:spPr>
          <a:xfrm flipV="1">
            <a:off x="4424612" y="1088543"/>
            <a:ext cx="4288695" cy="1623373"/>
          </a:xfrm>
          <a:prstGeom prst="straightConnector1">
            <a:avLst/>
          </a:prstGeom>
          <a:ln w="57150"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1E4A1553-7852-4742-94C5-0AADFB7A1DB6}"/>
              </a:ext>
            </a:extLst>
          </p:cNvPr>
          <p:cNvSpPr txBox="1"/>
          <p:nvPr/>
        </p:nvSpPr>
        <p:spPr>
          <a:xfrm>
            <a:off x="6209907" y="1815371"/>
            <a:ext cx="2591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HTTP response</a:t>
            </a:r>
            <a:endParaRPr lang="en-GB" dirty="0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C1175E6-37F4-4379-9064-E1548C0C0F9D}"/>
              </a:ext>
            </a:extLst>
          </p:cNvPr>
          <p:cNvCxnSpPr>
            <a:cxnSpLocks/>
          </p:cNvCxnSpPr>
          <p:nvPr/>
        </p:nvCxnSpPr>
        <p:spPr>
          <a:xfrm flipH="1" flipV="1">
            <a:off x="4142464" y="4388728"/>
            <a:ext cx="4328988" cy="164246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1F480094-8C92-4BD4-98D3-5D5673F92703}"/>
              </a:ext>
            </a:extLst>
          </p:cNvPr>
          <p:cNvSpPr txBox="1"/>
          <p:nvPr/>
        </p:nvSpPr>
        <p:spPr>
          <a:xfrm flipH="1">
            <a:off x="5367762" y="4462640"/>
            <a:ext cx="2591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HTTP request</a:t>
            </a:r>
            <a:endParaRPr lang="en-GB" dirty="0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31FFAEC-BF2D-49EE-86DC-39537C78CB44}"/>
              </a:ext>
            </a:extLst>
          </p:cNvPr>
          <p:cNvCxnSpPr>
            <a:cxnSpLocks/>
          </p:cNvCxnSpPr>
          <p:nvPr/>
        </p:nvCxnSpPr>
        <p:spPr>
          <a:xfrm flipH="1" flipV="1">
            <a:off x="4392743" y="4229235"/>
            <a:ext cx="4288695" cy="1623373"/>
          </a:xfrm>
          <a:prstGeom prst="straightConnector1">
            <a:avLst/>
          </a:prstGeom>
          <a:ln w="57150"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13FBC613-66CD-4667-B2BE-16A8A2F1E926}"/>
              </a:ext>
            </a:extLst>
          </p:cNvPr>
          <p:cNvSpPr txBox="1"/>
          <p:nvPr/>
        </p:nvSpPr>
        <p:spPr>
          <a:xfrm flipH="1">
            <a:off x="4550072" y="5314371"/>
            <a:ext cx="2591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HTTP response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3484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3" grpId="0"/>
      <p:bldP spid="26" grpId="0"/>
      <p:bldP spid="31" grpId="0"/>
      <p:bldP spid="33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228AB-E910-4840-977E-CA17D3C75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and HTTP Performance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7BF56-22ED-CA48-B532-46EA966FA2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The Web and HTTP continues to evolve, with servers sending </a:t>
            </a:r>
            <a:r>
              <a:rPr lang="en-NL" b="1" i="1" dirty="0"/>
              <a:t>more</a:t>
            </a:r>
            <a:r>
              <a:rPr lang="en-NL" dirty="0"/>
              <a:t> and </a:t>
            </a:r>
            <a:r>
              <a:rPr lang="en-NL" b="1" i="1" dirty="0"/>
              <a:t>larger</a:t>
            </a:r>
            <a:r>
              <a:rPr lang="en-NL" dirty="0"/>
              <a:t> responses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884CE8-E284-9149-9CA6-07BA1993B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562CDD-A0A6-D640-B8F6-28AF6A9E6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73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86670055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61DC8-1EB8-47D0-8166-10349AFD4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document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40EB41-12C7-44CF-9BDA-014D47065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589AE1-3995-4C8F-8064-0DE571044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74</a:t>
            </a:fld>
            <a:endParaRPr lang="LID4096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45546A-09CA-4B0E-BBA8-A6B47B17E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8185" y="1767149"/>
            <a:ext cx="803703" cy="10387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5D203E-3224-419E-92AD-5B2C88FE1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8799" y="1767149"/>
            <a:ext cx="803703" cy="1038749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DD315B2-4023-42D7-9B11-09771EDFA291}"/>
              </a:ext>
            </a:extLst>
          </p:cNvPr>
          <p:cNvCxnSpPr/>
          <p:nvPr/>
        </p:nvCxnSpPr>
        <p:spPr>
          <a:xfrm>
            <a:off x="2279374" y="4094924"/>
            <a:ext cx="0" cy="196794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65B7AD3-F647-4EFF-8437-62E1975CA7ED}"/>
              </a:ext>
            </a:extLst>
          </p:cNvPr>
          <p:cNvSpPr txBox="1"/>
          <p:nvPr/>
        </p:nvSpPr>
        <p:spPr>
          <a:xfrm>
            <a:off x="1305339" y="4783262"/>
            <a:ext cx="1236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time</a:t>
            </a:r>
            <a:endParaRPr lang="en-GB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9991588-EBBC-44D1-B791-F1AC55E9F9FE}"/>
              </a:ext>
            </a:extLst>
          </p:cNvPr>
          <p:cNvCxnSpPr>
            <a:cxnSpLocks/>
          </p:cNvCxnSpPr>
          <p:nvPr/>
        </p:nvCxnSpPr>
        <p:spPr>
          <a:xfrm>
            <a:off x="3107637" y="3651515"/>
            <a:ext cx="5903012" cy="29015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38F56E1-B619-49E6-A989-FF009E910A8E}"/>
              </a:ext>
            </a:extLst>
          </p:cNvPr>
          <p:cNvSpPr txBox="1"/>
          <p:nvPr/>
        </p:nvSpPr>
        <p:spPr>
          <a:xfrm>
            <a:off x="3935896" y="3294862"/>
            <a:ext cx="4254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HTTP/1.1 GET (e.g., rfc2616)</a:t>
            </a:r>
            <a:endParaRPr lang="en-GB" sz="2400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DBDEA88-599B-424C-A99C-9883BAD4632F}"/>
              </a:ext>
            </a:extLst>
          </p:cNvPr>
          <p:cNvCxnSpPr>
            <a:cxnSpLocks/>
          </p:cNvCxnSpPr>
          <p:nvPr/>
        </p:nvCxnSpPr>
        <p:spPr>
          <a:xfrm flipH="1">
            <a:off x="3126686" y="4218403"/>
            <a:ext cx="5891564" cy="23853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68793D9-DE8C-4E1D-9962-AC990E963786}"/>
              </a:ext>
            </a:extLst>
          </p:cNvPr>
          <p:cNvSpPr txBox="1"/>
          <p:nvPr/>
        </p:nvSpPr>
        <p:spPr>
          <a:xfrm>
            <a:off x="4640128" y="3867252"/>
            <a:ext cx="2911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HTTP response</a:t>
            </a:r>
            <a:endParaRPr lang="en-GB" sz="24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D76B260-78C8-C845-A0B5-231525779141}"/>
              </a:ext>
            </a:extLst>
          </p:cNvPr>
          <p:cNvSpPr/>
          <p:nvPr/>
        </p:nvSpPr>
        <p:spPr>
          <a:xfrm>
            <a:off x="3126686" y="2805898"/>
            <a:ext cx="5878310" cy="5688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Connection setup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78A0DC9-2F61-4049-BFB5-23230A25A7A1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3087612" y="2805897"/>
            <a:ext cx="12425" cy="3600000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DF6EC16-B6D5-4F18-A13A-60185599F505}"/>
              </a:ext>
            </a:extLst>
          </p:cNvPr>
          <p:cNvCxnSpPr>
            <a:cxnSpLocks/>
          </p:cNvCxnSpPr>
          <p:nvPr/>
        </p:nvCxnSpPr>
        <p:spPr>
          <a:xfrm>
            <a:off x="9010650" y="2805897"/>
            <a:ext cx="7600" cy="3600000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942554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692E7-3036-9041-BF87-06B8F3381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document</a:t>
            </a:r>
            <a:br>
              <a:rPr lang="en-US" dirty="0"/>
            </a:br>
            <a:r>
              <a:rPr lang="en-US" dirty="0"/>
              <a:t>Example</a:t>
            </a:r>
          </a:p>
        </p:txBody>
      </p:sp>
      <p:pic>
        <p:nvPicPr>
          <p:cNvPr id="6" name="Screen Recording 2019-03-19 at 01.37.27">
            <a:hlinkClick r:id="" action="ppaction://media"/>
            <a:extLst>
              <a:ext uri="{FF2B5EF4-FFF2-40B4-BE49-F238E27FC236}">
                <a16:creationId xmlns:a16="http://schemas.microsoft.com/office/drawing/2014/main" id="{B2B1777B-E246-EC46-BE11-8C9B2E00DE1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9344" y="2174076"/>
            <a:ext cx="10873312" cy="326111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D2452E-B60C-2040-850E-2993A2C46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155450-70AE-D84B-9090-1D6CC6DEB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75</a:t>
            </a:fld>
            <a:endParaRPr lang="LID4096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C3944F-5B15-A744-F910-5A9DA6ABFCB0}"/>
              </a:ext>
            </a:extLst>
          </p:cNvPr>
          <p:cNvSpPr txBox="1"/>
          <p:nvPr/>
        </p:nvSpPr>
        <p:spPr>
          <a:xfrm>
            <a:off x="3519301" y="1747716"/>
            <a:ext cx="5153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https://www.w3.org/Protocols/rfc2616/rfc2616.html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951498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373356E-FBF8-764F-8634-636E2DB18938}"/>
              </a:ext>
            </a:extLst>
          </p:cNvPr>
          <p:cNvCxnSpPr>
            <a:cxnSpLocks/>
          </p:cNvCxnSpPr>
          <p:nvPr/>
        </p:nvCxnSpPr>
        <p:spPr>
          <a:xfrm>
            <a:off x="3100036" y="5027911"/>
            <a:ext cx="5903012" cy="29015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E95CD9F-DEF3-7643-B9DA-FF2D581C33B5}"/>
              </a:ext>
            </a:extLst>
          </p:cNvPr>
          <p:cNvSpPr txBox="1"/>
          <p:nvPr/>
        </p:nvSpPr>
        <p:spPr>
          <a:xfrm>
            <a:off x="3494284" y="4671258"/>
            <a:ext cx="5122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HTTP/1.1 GET (e.g.,                    )</a:t>
            </a:r>
            <a:endParaRPr lang="en-GB" sz="2400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85C6144-2090-E141-B4B0-AD8F553E61EC}"/>
              </a:ext>
            </a:extLst>
          </p:cNvPr>
          <p:cNvCxnSpPr>
            <a:cxnSpLocks/>
          </p:cNvCxnSpPr>
          <p:nvPr/>
        </p:nvCxnSpPr>
        <p:spPr>
          <a:xfrm flipH="1">
            <a:off x="3119085" y="5594799"/>
            <a:ext cx="5891564" cy="23853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9BDD88C-FC46-A14C-AB0D-42F7417695D6}"/>
              </a:ext>
            </a:extLst>
          </p:cNvPr>
          <p:cNvSpPr txBox="1"/>
          <p:nvPr/>
        </p:nvSpPr>
        <p:spPr>
          <a:xfrm>
            <a:off x="4632527" y="5243648"/>
            <a:ext cx="2911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HTTP response</a:t>
            </a:r>
            <a:endParaRPr lang="en-GB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661DC8-1EB8-47D0-8166-10349AFD4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External resources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40EB41-12C7-44CF-9BDA-014D47065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589AE1-3995-4C8F-8064-0DE571044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76</a:t>
            </a:fld>
            <a:endParaRPr lang="LID4096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45546A-09CA-4B0E-BBA8-A6B47B17E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8185" y="1767149"/>
            <a:ext cx="803703" cy="10387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5D203E-3224-419E-92AD-5B2C88FE1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8799" y="1767149"/>
            <a:ext cx="803703" cy="1038749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DD315B2-4023-42D7-9B11-09771EDFA291}"/>
              </a:ext>
            </a:extLst>
          </p:cNvPr>
          <p:cNvCxnSpPr/>
          <p:nvPr/>
        </p:nvCxnSpPr>
        <p:spPr>
          <a:xfrm>
            <a:off x="2279374" y="4094924"/>
            <a:ext cx="0" cy="196794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65B7AD3-F647-4EFF-8437-62E1975CA7ED}"/>
              </a:ext>
            </a:extLst>
          </p:cNvPr>
          <p:cNvSpPr txBox="1"/>
          <p:nvPr/>
        </p:nvSpPr>
        <p:spPr>
          <a:xfrm>
            <a:off x="1305339" y="4783262"/>
            <a:ext cx="1236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time</a:t>
            </a:r>
            <a:endParaRPr lang="en-GB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9991588-EBBC-44D1-B791-F1AC55E9F9FE}"/>
              </a:ext>
            </a:extLst>
          </p:cNvPr>
          <p:cNvCxnSpPr>
            <a:cxnSpLocks/>
          </p:cNvCxnSpPr>
          <p:nvPr/>
        </p:nvCxnSpPr>
        <p:spPr>
          <a:xfrm>
            <a:off x="3107637" y="3651515"/>
            <a:ext cx="5903012" cy="29015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38F56E1-B619-49E6-A989-FF009E910A8E}"/>
              </a:ext>
            </a:extLst>
          </p:cNvPr>
          <p:cNvSpPr txBox="1"/>
          <p:nvPr/>
        </p:nvSpPr>
        <p:spPr>
          <a:xfrm>
            <a:off x="4354722" y="3294862"/>
            <a:ext cx="3416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HTTP/1.1 GET (e.g., </a:t>
            </a:r>
            <a:r>
              <a:rPr lang="en-US" sz="2400" dirty="0" err="1"/>
              <a:t>vu.nl</a:t>
            </a:r>
            <a:r>
              <a:rPr lang="en-US" sz="2400" dirty="0"/>
              <a:t>)</a:t>
            </a:r>
            <a:endParaRPr lang="en-GB" sz="2400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DBDEA88-599B-424C-A99C-9883BAD4632F}"/>
              </a:ext>
            </a:extLst>
          </p:cNvPr>
          <p:cNvCxnSpPr>
            <a:cxnSpLocks/>
          </p:cNvCxnSpPr>
          <p:nvPr/>
        </p:nvCxnSpPr>
        <p:spPr>
          <a:xfrm flipH="1">
            <a:off x="3126686" y="4218403"/>
            <a:ext cx="5891564" cy="23853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68793D9-DE8C-4E1D-9962-AC990E963786}"/>
              </a:ext>
            </a:extLst>
          </p:cNvPr>
          <p:cNvSpPr txBox="1"/>
          <p:nvPr/>
        </p:nvSpPr>
        <p:spPr>
          <a:xfrm>
            <a:off x="4640128" y="3867252"/>
            <a:ext cx="2911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HTTP response</a:t>
            </a:r>
            <a:endParaRPr lang="en-GB" sz="24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D76B260-78C8-C845-A0B5-231525779141}"/>
              </a:ext>
            </a:extLst>
          </p:cNvPr>
          <p:cNvSpPr/>
          <p:nvPr/>
        </p:nvSpPr>
        <p:spPr>
          <a:xfrm>
            <a:off x="3126686" y="2805898"/>
            <a:ext cx="5878310" cy="5688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Connection setup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78A0DC9-2F61-4049-BFB5-23230A25A7A1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3087612" y="2805897"/>
            <a:ext cx="12425" cy="3600000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DF6EC16-B6D5-4F18-A13A-60185599F505}"/>
              </a:ext>
            </a:extLst>
          </p:cNvPr>
          <p:cNvCxnSpPr>
            <a:cxnSpLocks/>
          </p:cNvCxnSpPr>
          <p:nvPr/>
        </p:nvCxnSpPr>
        <p:spPr>
          <a:xfrm>
            <a:off x="9010650" y="2805897"/>
            <a:ext cx="7600" cy="3600000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3557BC67-FAA5-6F48-A0E9-081E918379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0786" y="4722063"/>
            <a:ext cx="1244627" cy="36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27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61DC8-1EB8-47D0-8166-10349AFD4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Server-side programs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40EB41-12C7-44CF-9BDA-014D47065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589AE1-3995-4C8F-8064-0DE571044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77</a:t>
            </a:fld>
            <a:endParaRPr lang="LID4096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45546A-09CA-4B0E-BBA8-A6B47B17E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8185" y="1767149"/>
            <a:ext cx="803703" cy="10387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5D203E-3224-419E-92AD-5B2C88FE1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8799" y="1767149"/>
            <a:ext cx="803703" cy="1038749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DD315B2-4023-42D7-9B11-09771EDFA291}"/>
              </a:ext>
            </a:extLst>
          </p:cNvPr>
          <p:cNvCxnSpPr/>
          <p:nvPr/>
        </p:nvCxnSpPr>
        <p:spPr>
          <a:xfrm>
            <a:off x="2279374" y="4094924"/>
            <a:ext cx="0" cy="196794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65B7AD3-F647-4EFF-8437-62E1975CA7ED}"/>
              </a:ext>
            </a:extLst>
          </p:cNvPr>
          <p:cNvSpPr txBox="1"/>
          <p:nvPr/>
        </p:nvSpPr>
        <p:spPr>
          <a:xfrm>
            <a:off x="1305339" y="4783262"/>
            <a:ext cx="1236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time</a:t>
            </a:r>
            <a:endParaRPr lang="en-GB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9991588-EBBC-44D1-B791-F1AC55E9F9FE}"/>
              </a:ext>
            </a:extLst>
          </p:cNvPr>
          <p:cNvCxnSpPr>
            <a:cxnSpLocks/>
          </p:cNvCxnSpPr>
          <p:nvPr/>
        </p:nvCxnSpPr>
        <p:spPr>
          <a:xfrm>
            <a:off x="3107637" y="3651515"/>
            <a:ext cx="5903012" cy="29015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38F56E1-B619-49E6-A989-FF009E910A8E}"/>
              </a:ext>
            </a:extLst>
          </p:cNvPr>
          <p:cNvSpPr txBox="1"/>
          <p:nvPr/>
        </p:nvSpPr>
        <p:spPr>
          <a:xfrm>
            <a:off x="4354721" y="3294862"/>
            <a:ext cx="4279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HTTP/1.1 GET (e.g., </a:t>
            </a:r>
            <a:r>
              <a:rPr lang="en-US" sz="2400" dirty="0" err="1"/>
              <a:t>canvas.vu.nl</a:t>
            </a:r>
            <a:r>
              <a:rPr lang="en-US" sz="2400" dirty="0"/>
              <a:t>)</a:t>
            </a:r>
            <a:endParaRPr lang="en-GB" sz="2400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DBDEA88-599B-424C-A99C-9883BAD4632F}"/>
              </a:ext>
            </a:extLst>
          </p:cNvPr>
          <p:cNvCxnSpPr>
            <a:cxnSpLocks/>
          </p:cNvCxnSpPr>
          <p:nvPr/>
        </p:nvCxnSpPr>
        <p:spPr>
          <a:xfrm flipH="1">
            <a:off x="3126686" y="5565944"/>
            <a:ext cx="5891564" cy="23853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68793D9-DE8C-4E1D-9962-AC990E963786}"/>
              </a:ext>
            </a:extLst>
          </p:cNvPr>
          <p:cNvSpPr txBox="1"/>
          <p:nvPr/>
        </p:nvSpPr>
        <p:spPr>
          <a:xfrm>
            <a:off x="4640128" y="4817746"/>
            <a:ext cx="2911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HTTP responds with personalized page</a:t>
            </a:r>
            <a:endParaRPr lang="en-GB" sz="24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D76B260-78C8-C845-A0B5-231525779141}"/>
              </a:ext>
            </a:extLst>
          </p:cNvPr>
          <p:cNvSpPr/>
          <p:nvPr/>
        </p:nvSpPr>
        <p:spPr>
          <a:xfrm>
            <a:off x="3126686" y="2805898"/>
            <a:ext cx="5878310" cy="5688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Connection setup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78A0DC9-2F61-4049-BFB5-23230A25A7A1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3087612" y="2805897"/>
            <a:ext cx="12425" cy="3600000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DF6EC16-B6D5-4F18-A13A-60185599F505}"/>
              </a:ext>
            </a:extLst>
          </p:cNvPr>
          <p:cNvCxnSpPr>
            <a:cxnSpLocks/>
          </p:cNvCxnSpPr>
          <p:nvPr/>
        </p:nvCxnSpPr>
        <p:spPr>
          <a:xfrm>
            <a:off x="9010650" y="2805897"/>
            <a:ext cx="7600" cy="3600000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5" name="Picture 2" descr="Image result for gear icon">
            <a:extLst>
              <a:ext uri="{FF2B5EF4-FFF2-40B4-BE49-F238E27FC236}">
                <a16:creationId xmlns:a16="http://schemas.microsoft.com/office/drawing/2014/main" id="{0D1F24E3-24D9-1A4E-A11F-3B9F7E94D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8011" y="4148692"/>
            <a:ext cx="564239" cy="564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CF176D4-B958-824F-8FFA-1EA4837C3BC3}"/>
              </a:ext>
            </a:extLst>
          </p:cNvPr>
          <p:cNvSpPr/>
          <p:nvPr/>
        </p:nvSpPr>
        <p:spPr>
          <a:xfrm>
            <a:off x="3489463" y="4170982"/>
            <a:ext cx="5478900" cy="49514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 fontScale="92500"/>
          </a:bodyPr>
          <a:lstStyle/>
          <a:p>
            <a:pPr algn="ctr"/>
            <a:r>
              <a:rPr lang="en-US" sz="2800" dirty="0"/>
              <a:t>Server-side program (e.g., PHP, Python)</a:t>
            </a:r>
            <a:endParaRPr lang="en-US" sz="2800" b="1" i="1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CA24E0A-B401-F54C-878D-B4C0799B2898}"/>
              </a:ext>
            </a:extLst>
          </p:cNvPr>
          <p:cNvSpPr/>
          <p:nvPr/>
        </p:nvSpPr>
        <p:spPr>
          <a:xfrm>
            <a:off x="3365224" y="5997730"/>
            <a:ext cx="5478900" cy="49514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pPr algn="ctr"/>
            <a:r>
              <a:rPr lang="en-US" sz="2800" dirty="0"/>
              <a:t>Page generated at runtime</a:t>
            </a:r>
            <a:endParaRPr lang="en-US" sz="2800" b="1" i="1" dirty="0"/>
          </a:p>
        </p:txBody>
      </p:sp>
    </p:spTree>
    <p:extLst>
      <p:ext uri="{BB962C8B-B14F-4D97-AF65-F5344CB8AC3E}">
        <p14:creationId xmlns:p14="http://schemas.microsoft.com/office/powerpoint/2010/main" val="2020561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6" grpId="0" animBg="1"/>
      <p:bldP spid="24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373356E-FBF8-764F-8634-636E2DB18938}"/>
              </a:ext>
            </a:extLst>
          </p:cNvPr>
          <p:cNvCxnSpPr>
            <a:cxnSpLocks/>
          </p:cNvCxnSpPr>
          <p:nvPr/>
        </p:nvCxnSpPr>
        <p:spPr>
          <a:xfrm>
            <a:off x="3100036" y="5461049"/>
            <a:ext cx="5903012" cy="29015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E95CD9F-DEF3-7643-B9DA-FF2D581C33B5}"/>
              </a:ext>
            </a:extLst>
          </p:cNvPr>
          <p:cNvSpPr txBox="1"/>
          <p:nvPr/>
        </p:nvSpPr>
        <p:spPr>
          <a:xfrm>
            <a:off x="3494284" y="5104396"/>
            <a:ext cx="5122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HTTP/1.1 GET (e.g., page refresh)</a:t>
            </a:r>
            <a:endParaRPr lang="en-GB" sz="2400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85C6144-2090-E141-B4B0-AD8F553E61EC}"/>
              </a:ext>
            </a:extLst>
          </p:cNvPr>
          <p:cNvCxnSpPr>
            <a:cxnSpLocks/>
          </p:cNvCxnSpPr>
          <p:nvPr/>
        </p:nvCxnSpPr>
        <p:spPr>
          <a:xfrm flipH="1">
            <a:off x="3119085" y="6027937"/>
            <a:ext cx="5891564" cy="23853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9BDD88C-FC46-A14C-AB0D-42F7417695D6}"/>
              </a:ext>
            </a:extLst>
          </p:cNvPr>
          <p:cNvSpPr txBox="1"/>
          <p:nvPr/>
        </p:nvSpPr>
        <p:spPr>
          <a:xfrm>
            <a:off x="4632527" y="5676786"/>
            <a:ext cx="2911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HTTP response</a:t>
            </a:r>
            <a:endParaRPr lang="en-GB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661DC8-1EB8-47D0-8166-10349AFD4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Client-side programs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40EB41-12C7-44CF-9BDA-014D47065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589AE1-3995-4C8F-8064-0DE571044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78</a:t>
            </a:fld>
            <a:endParaRPr lang="LID4096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45546A-09CA-4B0E-BBA8-A6B47B17E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8185" y="1767149"/>
            <a:ext cx="803703" cy="10387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5D203E-3224-419E-92AD-5B2C88FE1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8799" y="1767149"/>
            <a:ext cx="803703" cy="1038749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DD315B2-4023-42D7-9B11-09771EDFA291}"/>
              </a:ext>
            </a:extLst>
          </p:cNvPr>
          <p:cNvCxnSpPr/>
          <p:nvPr/>
        </p:nvCxnSpPr>
        <p:spPr>
          <a:xfrm>
            <a:off x="2279374" y="4094924"/>
            <a:ext cx="0" cy="196794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65B7AD3-F647-4EFF-8437-62E1975CA7ED}"/>
              </a:ext>
            </a:extLst>
          </p:cNvPr>
          <p:cNvSpPr txBox="1"/>
          <p:nvPr/>
        </p:nvSpPr>
        <p:spPr>
          <a:xfrm>
            <a:off x="1305339" y="4783262"/>
            <a:ext cx="1236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time</a:t>
            </a:r>
            <a:endParaRPr lang="en-GB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9991588-EBBC-44D1-B791-F1AC55E9F9FE}"/>
              </a:ext>
            </a:extLst>
          </p:cNvPr>
          <p:cNvCxnSpPr>
            <a:cxnSpLocks/>
          </p:cNvCxnSpPr>
          <p:nvPr/>
        </p:nvCxnSpPr>
        <p:spPr>
          <a:xfrm>
            <a:off x="3107637" y="3651515"/>
            <a:ext cx="5903012" cy="29015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38F56E1-B619-49E6-A989-FF009E910A8E}"/>
              </a:ext>
            </a:extLst>
          </p:cNvPr>
          <p:cNvSpPr txBox="1"/>
          <p:nvPr/>
        </p:nvSpPr>
        <p:spPr>
          <a:xfrm>
            <a:off x="4354722" y="3294862"/>
            <a:ext cx="3416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HTTP/1.1 GET (e.g., </a:t>
            </a:r>
            <a:r>
              <a:rPr lang="en-US" sz="2400" dirty="0" err="1"/>
              <a:t>vu.nl</a:t>
            </a:r>
            <a:r>
              <a:rPr lang="en-US" sz="2400" dirty="0"/>
              <a:t>)</a:t>
            </a:r>
            <a:endParaRPr lang="en-GB" sz="2400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DBDEA88-599B-424C-A99C-9883BAD4632F}"/>
              </a:ext>
            </a:extLst>
          </p:cNvPr>
          <p:cNvCxnSpPr>
            <a:cxnSpLocks/>
          </p:cNvCxnSpPr>
          <p:nvPr/>
        </p:nvCxnSpPr>
        <p:spPr>
          <a:xfrm flipH="1">
            <a:off x="3126686" y="4218403"/>
            <a:ext cx="5891564" cy="23853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68793D9-DE8C-4E1D-9962-AC990E963786}"/>
              </a:ext>
            </a:extLst>
          </p:cNvPr>
          <p:cNvSpPr txBox="1"/>
          <p:nvPr/>
        </p:nvSpPr>
        <p:spPr>
          <a:xfrm>
            <a:off x="4640128" y="3867252"/>
            <a:ext cx="2911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HTTP response</a:t>
            </a:r>
            <a:endParaRPr lang="en-GB" sz="24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D76B260-78C8-C845-A0B5-231525779141}"/>
              </a:ext>
            </a:extLst>
          </p:cNvPr>
          <p:cNvSpPr/>
          <p:nvPr/>
        </p:nvSpPr>
        <p:spPr>
          <a:xfrm>
            <a:off x="3126686" y="2805898"/>
            <a:ext cx="5878310" cy="5688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Connection setup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78A0DC9-2F61-4049-BFB5-23230A25A7A1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3087612" y="2805897"/>
            <a:ext cx="12425" cy="3600000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DF6EC16-B6D5-4F18-A13A-60185599F505}"/>
              </a:ext>
            </a:extLst>
          </p:cNvPr>
          <p:cNvCxnSpPr>
            <a:cxnSpLocks/>
          </p:cNvCxnSpPr>
          <p:nvPr/>
        </p:nvCxnSpPr>
        <p:spPr>
          <a:xfrm>
            <a:off x="9010650" y="2805897"/>
            <a:ext cx="7600" cy="3600000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5" name="Picture 2" descr="Image result for gear icon">
            <a:extLst>
              <a:ext uri="{FF2B5EF4-FFF2-40B4-BE49-F238E27FC236}">
                <a16:creationId xmlns:a16="http://schemas.microsoft.com/office/drawing/2014/main" id="{0D1F24E3-24D9-1A4E-A11F-3B9F7E94D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001" y="4593642"/>
            <a:ext cx="564239" cy="564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CF176D4-B958-824F-8FFA-1EA4837C3BC3}"/>
              </a:ext>
            </a:extLst>
          </p:cNvPr>
          <p:cNvSpPr/>
          <p:nvPr/>
        </p:nvSpPr>
        <p:spPr>
          <a:xfrm>
            <a:off x="3208790" y="4619274"/>
            <a:ext cx="5478900" cy="49514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pPr algn="ctr"/>
            <a:r>
              <a:rPr lang="en-US" sz="2800" dirty="0"/>
              <a:t>Client-side program (e.g., JavaScript)</a:t>
            </a:r>
            <a:endParaRPr lang="en-US" sz="2800" b="1" i="1" dirty="0"/>
          </a:p>
        </p:txBody>
      </p:sp>
    </p:spTree>
    <p:extLst>
      <p:ext uri="{BB962C8B-B14F-4D97-AF65-F5344CB8AC3E}">
        <p14:creationId xmlns:p14="http://schemas.microsoft.com/office/powerpoint/2010/main" val="1576255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6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E98FA-2733-6E4A-BC63-63CA907BD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Modern webpages</a:t>
            </a:r>
            <a:br>
              <a:rPr lang="en-US" dirty="0"/>
            </a:br>
            <a:r>
              <a:rPr lang="en-US" dirty="0"/>
              <a:t>Many requests</a:t>
            </a:r>
          </a:p>
        </p:txBody>
      </p:sp>
      <p:pic>
        <p:nvPicPr>
          <p:cNvPr id="6" name="Screen Recording 2019-03-19 at 01.41.02">
            <a:hlinkClick r:id="" action="ppaction://media"/>
            <a:extLst>
              <a:ext uri="{FF2B5EF4-FFF2-40B4-BE49-F238E27FC236}">
                <a16:creationId xmlns:a16="http://schemas.microsoft.com/office/drawing/2014/main" id="{5DFF28E8-31C1-AB4C-A17A-E1EE3BF80D4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3979" y="2100924"/>
            <a:ext cx="11044041" cy="3312323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663C64-27B5-CE4B-98CF-A0759C229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6DBBB1-B5F5-814F-BC93-B3F33453B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79</a:t>
            </a:fld>
            <a:endParaRPr lang="LID4096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4F449F-91D4-DC51-93F0-223239C1F83A}"/>
              </a:ext>
            </a:extLst>
          </p:cNvPr>
          <p:cNvSpPr txBox="1"/>
          <p:nvPr/>
        </p:nvSpPr>
        <p:spPr>
          <a:xfrm>
            <a:off x="5032887" y="1690688"/>
            <a:ext cx="2126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canvas.vu.nl</a:t>
            </a:r>
            <a:r>
              <a:rPr lang="en-US" dirty="0"/>
              <a:t>/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14336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roup 121">
            <a:extLst>
              <a:ext uri="{FF2B5EF4-FFF2-40B4-BE49-F238E27FC236}">
                <a16:creationId xmlns:a16="http://schemas.microsoft.com/office/drawing/2014/main" id="{0DFB4C24-AC8B-4714-8812-E06E5161DFA9}"/>
              </a:ext>
            </a:extLst>
          </p:cNvPr>
          <p:cNvGrpSpPr/>
          <p:nvPr/>
        </p:nvGrpSpPr>
        <p:grpSpPr>
          <a:xfrm>
            <a:off x="6601604" y="2918542"/>
            <a:ext cx="3816234" cy="369332"/>
            <a:chOff x="2660896" y="3139510"/>
            <a:chExt cx="3816234" cy="369332"/>
          </a:xfrm>
        </p:grpSpPr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CFF75C9C-C77A-46D1-8EF3-2AAD2FE8436B}"/>
                </a:ext>
              </a:extLst>
            </p:cNvPr>
            <p:cNvCxnSpPr>
              <a:cxnSpLocks/>
              <a:endCxn id="124" idx="1"/>
            </p:cNvCxnSpPr>
            <p:nvPr/>
          </p:nvCxnSpPr>
          <p:spPr>
            <a:xfrm flipV="1">
              <a:off x="2660896" y="3324176"/>
              <a:ext cx="2068588" cy="103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21141F20-7BC3-409A-9A45-349E9DFF7372}"/>
                </a:ext>
              </a:extLst>
            </p:cNvPr>
            <p:cNvSpPr txBox="1"/>
            <p:nvPr/>
          </p:nvSpPr>
          <p:spPr>
            <a:xfrm>
              <a:off x="4729484" y="3139510"/>
              <a:ext cx="1747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Current window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47E87F1-D1C6-4F00-9B8A-9E4C32C94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TCP Reno</a:t>
            </a:r>
            <a:br>
              <a:rPr lang="en-US" dirty="0"/>
            </a:br>
            <a:r>
              <a:rPr lang="en-US" dirty="0"/>
              <a:t>(= TCP Tahoe + fast </a:t>
            </a:r>
            <a:r>
              <a:rPr lang="en-US" b="1" i="1" dirty="0"/>
              <a:t>recovery</a:t>
            </a:r>
            <a:r>
              <a:rPr lang="en-US" dirty="0"/>
              <a:t>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44D87D-DC0F-4CF9-A5FC-DA3ECF5F0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4D0B86-EEA3-4540-9FA0-D49F2C507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8</a:t>
            </a:fld>
            <a:endParaRPr lang="LID4096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CCCB28-255E-4F0A-9B11-2C2C104DBCDC}"/>
              </a:ext>
            </a:extLst>
          </p:cNvPr>
          <p:cNvSpPr txBox="1"/>
          <p:nvPr/>
        </p:nvSpPr>
        <p:spPr>
          <a:xfrm>
            <a:off x="850795" y="3881735"/>
            <a:ext cx="2414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Congestion window</a:t>
            </a:r>
          </a:p>
          <a:p>
            <a:pPr algn="r"/>
            <a:r>
              <a:rPr lang="en-US" dirty="0"/>
              <a:t>(KB or packets)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B8B3BB-E619-4490-B424-56DC0443FED5}"/>
              </a:ext>
            </a:extLst>
          </p:cNvPr>
          <p:cNvSpPr txBox="1"/>
          <p:nvPr/>
        </p:nvSpPr>
        <p:spPr>
          <a:xfrm>
            <a:off x="4424859" y="5897325"/>
            <a:ext cx="3342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time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266078B-6B57-4555-87A1-94DAB684420C}"/>
              </a:ext>
            </a:extLst>
          </p:cNvPr>
          <p:cNvCxnSpPr>
            <a:cxnSpLocks/>
          </p:cNvCxnSpPr>
          <p:nvPr/>
        </p:nvCxnSpPr>
        <p:spPr>
          <a:xfrm flipV="1">
            <a:off x="3374747" y="2857502"/>
            <a:ext cx="0" cy="297179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12F8E76-2683-4D01-AF99-BCC8353A65F6}"/>
              </a:ext>
            </a:extLst>
          </p:cNvPr>
          <p:cNvCxnSpPr>
            <a:cxnSpLocks/>
          </p:cNvCxnSpPr>
          <p:nvPr/>
        </p:nvCxnSpPr>
        <p:spPr>
          <a:xfrm>
            <a:off x="3348372" y="5811714"/>
            <a:ext cx="5191891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E771F268-F3AC-40DC-9687-8252205BDF13}"/>
              </a:ext>
            </a:extLst>
          </p:cNvPr>
          <p:cNvSpPr/>
          <p:nvPr/>
        </p:nvSpPr>
        <p:spPr>
          <a:xfrm>
            <a:off x="3310145" y="5657418"/>
            <a:ext cx="129204" cy="12920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B3A40E4-1CEB-4E72-B5B0-B99E077CB8DE}"/>
              </a:ext>
            </a:extLst>
          </p:cNvPr>
          <p:cNvSpPr/>
          <p:nvPr/>
        </p:nvSpPr>
        <p:spPr>
          <a:xfrm>
            <a:off x="3632069" y="5400785"/>
            <a:ext cx="129204" cy="12920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37FC091-CE89-44CB-80A8-036419D48CC8}"/>
              </a:ext>
            </a:extLst>
          </p:cNvPr>
          <p:cNvSpPr/>
          <p:nvPr/>
        </p:nvSpPr>
        <p:spPr>
          <a:xfrm>
            <a:off x="3471107" y="5547574"/>
            <a:ext cx="129204" cy="12920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650A44F-F482-4D3C-9402-670C2B0D26C1}"/>
              </a:ext>
            </a:extLst>
          </p:cNvPr>
          <p:cNvSpPr/>
          <p:nvPr/>
        </p:nvSpPr>
        <p:spPr>
          <a:xfrm>
            <a:off x="3676793" y="5246612"/>
            <a:ext cx="129204" cy="12920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2160866-7AC3-471C-ADE5-89A26CBAC29B}"/>
              </a:ext>
            </a:extLst>
          </p:cNvPr>
          <p:cNvSpPr/>
          <p:nvPr/>
        </p:nvSpPr>
        <p:spPr>
          <a:xfrm>
            <a:off x="4155526" y="4775351"/>
            <a:ext cx="129204" cy="12920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839E260-8B4D-40E0-82B3-55BDFAB15058}"/>
              </a:ext>
            </a:extLst>
          </p:cNvPr>
          <p:cNvSpPr/>
          <p:nvPr/>
        </p:nvSpPr>
        <p:spPr>
          <a:xfrm>
            <a:off x="4205220" y="4621178"/>
            <a:ext cx="129204" cy="12920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9BF7684-D689-4E8F-83FA-FB93CC3000EA}"/>
              </a:ext>
            </a:extLst>
          </p:cNvPr>
          <p:cNvSpPr/>
          <p:nvPr/>
        </p:nvSpPr>
        <p:spPr>
          <a:xfrm>
            <a:off x="4056138" y="5079420"/>
            <a:ext cx="129204" cy="12920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CFCEB74-5B23-4249-8CC7-5A00EF1C529D}"/>
              </a:ext>
            </a:extLst>
          </p:cNvPr>
          <p:cNvSpPr/>
          <p:nvPr/>
        </p:nvSpPr>
        <p:spPr>
          <a:xfrm>
            <a:off x="4105832" y="4925247"/>
            <a:ext cx="129204" cy="12920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F26FCDB-3BC4-4D3A-AC9F-A78A8018A3DC}"/>
              </a:ext>
            </a:extLst>
          </p:cNvPr>
          <p:cNvSpPr/>
          <p:nvPr/>
        </p:nvSpPr>
        <p:spPr>
          <a:xfrm>
            <a:off x="4803908" y="4162553"/>
            <a:ext cx="129204" cy="12920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6B81FC5-0FE9-4A46-BCDA-AAF82288D2D0}"/>
              </a:ext>
            </a:extLst>
          </p:cNvPr>
          <p:cNvSpPr/>
          <p:nvPr/>
        </p:nvSpPr>
        <p:spPr>
          <a:xfrm>
            <a:off x="4858571" y="4008380"/>
            <a:ext cx="129204" cy="12920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2ABBB19-8E1E-4F11-8578-954BAD490168}"/>
              </a:ext>
            </a:extLst>
          </p:cNvPr>
          <p:cNvSpPr/>
          <p:nvPr/>
        </p:nvSpPr>
        <p:spPr>
          <a:xfrm>
            <a:off x="4694582" y="4466622"/>
            <a:ext cx="129204" cy="12920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6FA7B19-E6C2-48D3-B878-916E55F81640}"/>
              </a:ext>
            </a:extLst>
          </p:cNvPr>
          <p:cNvSpPr/>
          <p:nvPr/>
        </p:nvSpPr>
        <p:spPr>
          <a:xfrm>
            <a:off x="4749245" y="4312449"/>
            <a:ext cx="129204" cy="12920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DDAECAD-912C-4A5F-92B5-370DDB23E14C}"/>
              </a:ext>
            </a:extLst>
          </p:cNvPr>
          <p:cNvSpPr/>
          <p:nvPr/>
        </p:nvSpPr>
        <p:spPr>
          <a:xfrm>
            <a:off x="5022560" y="3549611"/>
            <a:ext cx="129204" cy="12920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D80901A-94F9-418E-A6BC-278E90976063}"/>
              </a:ext>
            </a:extLst>
          </p:cNvPr>
          <p:cNvSpPr/>
          <p:nvPr/>
        </p:nvSpPr>
        <p:spPr>
          <a:xfrm>
            <a:off x="5077226" y="3395438"/>
            <a:ext cx="129204" cy="12920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CA313CC-92E4-4050-A8C5-79A051C5AAB7}"/>
              </a:ext>
            </a:extLst>
          </p:cNvPr>
          <p:cNvSpPr/>
          <p:nvPr/>
        </p:nvSpPr>
        <p:spPr>
          <a:xfrm>
            <a:off x="4913234" y="3853680"/>
            <a:ext cx="129204" cy="12920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CD075E1-9A9D-4186-95E7-19A714433F9C}"/>
              </a:ext>
            </a:extLst>
          </p:cNvPr>
          <p:cNvSpPr/>
          <p:nvPr/>
        </p:nvSpPr>
        <p:spPr>
          <a:xfrm>
            <a:off x="4967897" y="3699507"/>
            <a:ext cx="129204" cy="12920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721B0BDA-679F-4FA9-A8D8-199C5FF16A12}"/>
              </a:ext>
            </a:extLst>
          </p:cNvPr>
          <p:cNvCxnSpPr>
            <a:cxnSpLocks/>
          </p:cNvCxnSpPr>
          <p:nvPr/>
        </p:nvCxnSpPr>
        <p:spPr>
          <a:xfrm>
            <a:off x="6474489" y="3176716"/>
            <a:ext cx="150833" cy="105667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" name="Group 80">
            <a:extLst>
              <a:ext uri="{FF2B5EF4-FFF2-40B4-BE49-F238E27FC236}">
                <a16:creationId xmlns:a16="http://schemas.microsoft.com/office/drawing/2014/main" id="{59D0F27A-86F4-4D1B-9B4A-DF451C728738}"/>
              </a:ext>
            </a:extLst>
          </p:cNvPr>
          <p:cNvGrpSpPr/>
          <p:nvPr/>
        </p:nvGrpSpPr>
        <p:grpSpPr>
          <a:xfrm>
            <a:off x="6660282" y="3190183"/>
            <a:ext cx="3458831" cy="718856"/>
            <a:chOff x="1774393" y="3616617"/>
            <a:chExt cx="3458831" cy="718856"/>
          </a:xfrm>
        </p:grpSpPr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A78D8B5C-766C-4CC1-9E94-DEE8C11D9BC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74393" y="4020770"/>
              <a:ext cx="1106859" cy="5930"/>
            </a:xfrm>
            <a:prstGeom prst="straightConnector1">
              <a:avLst/>
            </a:prstGeom>
            <a:ln w="571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DF62BC9E-8AD5-46B9-8FA5-2E7A5FC18EB6}"/>
                    </a:ext>
                  </a:extLst>
                </p:cNvPr>
                <p:cNvSpPr/>
                <p:nvPr/>
              </p:nvSpPr>
              <p:spPr>
                <a:xfrm>
                  <a:off x="2599308" y="3616617"/>
                  <a:ext cx="2633916" cy="718856"/>
                </a:xfrm>
                <a:prstGeom prst="rect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6"/>
                </a:fillRef>
                <a:effectRef idx="1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62500" lnSpcReduction="20000"/>
                </a:bodyPr>
                <a:lstStyle/>
                <a:p>
                  <a:pPr algn="ctr"/>
                  <a:r>
                    <a:rPr lang="en-US" sz="2800" dirty="0"/>
                    <a:t>multiplicative decrease</a:t>
                  </a:r>
                </a:p>
                <a:p>
                  <a:pPr algn="ctr"/>
                  <a:r>
                    <a:rPr lang="en-US" sz="2800" dirty="0"/>
                    <a:t>(threshold</a:t>
                  </a:r>
                  <a14:m>
                    <m:oMath xmlns:m="http://schemas.openxmlformats.org/officeDocument/2006/math">
                      <m:r>
                        <a:rPr lang="en-US" sz="28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800" i="1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sz="2800" dirty="0"/>
                    <a:t>window)</a:t>
                  </a:r>
                </a:p>
              </p:txBody>
            </p:sp>
          </mc:Choice>
          <mc:Fallback xmlns=""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DF62BC9E-8AD5-46B9-8FA5-2E7A5FC18EB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99308" y="3616617"/>
                  <a:ext cx="2633916" cy="718856"/>
                </a:xfrm>
                <a:prstGeom prst="rect">
                  <a:avLst/>
                </a:prstGeom>
                <a:blipFill>
                  <a:blip r:embed="rId3"/>
                  <a:stretch>
                    <a:fillRect t="-495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A3F77948-B9CA-4A83-9204-67709E914223}"/>
              </a:ext>
            </a:extLst>
          </p:cNvPr>
          <p:cNvGrpSpPr/>
          <p:nvPr/>
        </p:nvGrpSpPr>
        <p:grpSpPr>
          <a:xfrm>
            <a:off x="6579520" y="2573756"/>
            <a:ext cx="2680254" cy="545605"/>
            <a:chOff x="4956938" y="2474359"/>
            <a:chExt cx="2680254" cy="545605"/>
          </a:xfrm>
        </p:grpSpPr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6797F5BD-469F-4878-A8BE-96A609A016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56938" y="2657239"/>
              <a:ext cx="955702" cy="362725"/>
            </a:xfrm>
            <a:prstGeom prst="straightConnector1">
              <a:avLst/>
            </a:prstGeom>
            <a:ln w="571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DD4FB39D-8BBE-4CF5-9488-E98E0E783EA4}"/>
                </a:ext>
              </a:extLst>
            </p:cNvPr>
            <p:cNvSpPr/>
            <p:nvPr/>
          </p:nvSpPr>
          <p:spPr>
            <a:xfrm>
              <a:off x="5292505" y="2474359"/>
              <a:ext cx="2344687" cy="358854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>
              <a:normAutofit fontScale="70000" lnSpcReduction="20000"/>
            </a:bodyPr>
            <a:lstStyle/>
            <a:p>
              <a:pPr algn="ctr"/>
              <a:r>
                <a:rPr lang="en-US" sz="2800" dirty="0"/>
                <a:t>Packet loss detected</a:t>
              </a:r>
            </a:p>
          </p:txBody>
        </p:sp>
      </p:grpSp>
      <p:sp>
        <p:nvSpPr>
          <p:cNvPr id="79" name="Rectangle 78">
            <a:extLst>
              <a:ext uri="{FF2B5EF4-FFF2-40B4-BE49-F238E27FC236}">
                <a16:creationId xmlns:a16="http://schemas.microsoft.com/office/drawing/2014/main" id="{41BE1150-E15B-47B7-AF4E-395E09ED4A98}"/>
              </a:ext>
            </a:extLst>
          </p:cNvPr>
          <p:cNvSpPr/>
          <p:nvPr/>
        </p:nvSpPr>
        <p:spPr>
          <a:xfrm>
            <a:off x="5796428" y="134151"/>
            <a:ext cx="6056551" cy="90312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 fontScale="70000" lnSpcReduction="20000"/>
          </a:bodyPr>
          <a:lstStyle/>
          <a:p>
            <a:pPr algn="ctr"/>
            <a:r>
              <a:rPr lang="en-US" sz="2800" dirty="0"/>
              <a:t>Calculates the number of segments in the network by</a:t>
            </a:r>
            <a:br>
              <a:rPr lang="en-US" sz="2800" dirty="0"/>
            </a:br>
            <a:r>
              <a:rPr lang="en-US" sz="2800" dirty="0"/>
              <a:t>counting the number of duplicate acknowledgements</a:t>
            </a:r>
          </a:p>
          <a:p>
            <a:pPr algn="ctr"/>
            <a:r>
              <a:rPr lang="en-US" sz="2800" dirty="0"/>
              <a:t>(home study: see previous slide)</a:t>
            </a:r>
            <a:endParaRPr lang="en-GB" sz="2800" dirty="0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8ECB2BCA-F588-4DB0-AD79-745E5F70553F}"/>
              </a:ext>
            </a:extLst>
          </p:cNvPr>
          <p:cNvGrpSpPr/>
          <p:nvPr/>
        </p:nvGrpSpPr>
        <p:grpSpPr>
          <a:xfrm rot="3600000">
            <a:off x="6929923" y="3768653"/>
            <a:ext cx="457182" cy="1046215"/>
            <a:chOff x="3322982" y="3702011"/>
            <a:chExt cx="457182" cy="1046215"/>
          </a:xfrm>
        </p:grpSpPr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B963CFE5-9578-4BA4-A24A-D4BAF2F22E67}"/>
                </a:ext>
              </a:extLst>
            </p:cNvPr>
            <p:cNvSpPr/>
            <p:nvPr/>
          </p:nvSpPr>
          <p:spPr>
            <a:xfrm>
              <a:off x="3432308" y="4314953"/>
              <a:ext cx="129204" cy="12920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725D4C5C-6CE4-498D-ADE3-55B652AA9E99}"/>
                </a:ext>
              </a:extLst>
            </p:cNvPr>
            <p:cNvSpPr/>
            <p:nvPr/>
          </p:nvSpPr>
          <p:spPr>
            <a:xfrm>
              <a:off x="3322982" y="4619022"/>
              <a:ext cx="129204" cy="12920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19CE32DD-A153-4D4C-9975-EB123FDDBC61}"/>
                </a:ext>
              </a:extLst>
            </p:cNvPr>
            <p:cNvSpPr/>
            <p:nvPr/>
          </p:nvSpPr>
          <p:spPr>
            <a:xfrm>
              <a:off x="3650960" y="3702011"/>
              <a:ext cx="129204" cy="12920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26C7F116-F0DB-4EDC-8D28-A260A3ABCC4E}"/>
                </a:ext>
              </a:extLst>
            </p:cNvPr>
            <p:cNvSpPr/>
            <p:nvPr/>
          </p:nvSpPr>
          <p:spPr>
            <a:xfrm>
              <a:off x="3541634" y="4006080"/>
              <a:ext cx="129204" cy="12920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F4362375-EDD7-4887-9804-E0812A02C81A}"/>
              </a:ext>
            </a:extLst>
          </p:cNvPr>
          <p:cNvGrpSpPr/>
          <p:nvPr/>
        </p:nvGrpSpPr>
        <p:grpSpPr>
          <a:xfrm rot="3600000">
            <a:off x="5728914" y="2666376"/>
            <a:ext cx="457182" cy="1046215"/>
            <a:chOff x="3322982" y="3702011"/>
            <a:chExt cx="457182" cy="1046215"/>
          </a:xfrm>
        </p:grpSpPr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BEACB59D-395E-469F-A30B-C42D6C434815}"/>
                </a:ext>
              </a:extLst>
            </p:cNvPr>
            <p:cNvSpPr/>
            <p:nvPr/>
          </p:nvSpPr>
          <p:spPr>
            <a:xfrm>
              <a:off x="3432308" y="4314953"/>
              <a:ext cx="129204" cy="12920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38C4094A-9E7B-4B83-88A4-D30D177C6656}"/>
                </a:ext>
              </a:extLst>
            </p:cNvPr>
            <p:cNvSpPr/>
            <p:nvPr/>
          </p:nvSpPr>
          <p:spPr>
            <a:xfrm>
              <a:off x="3322982" y="4619022"/>
              <a:ext cx="129204" cy="12920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32FEB4C2-F502-4C23-A11A-0E01576E901F}"/>
                </a:ext>
              </a:extLst>
            </p:cNvPr>
            <p:cNvSpPr/>
            <p:nvPr/>
          </p:nvSpPr>
          <p:spPr>
            <a:xfrm>
              <a:off x="3650960" y="3702011"/>
              <a:ext cx="129204" cy="12920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CE161190-A6E6-461F-A58A-BB618393C601}"/>
                </a:ext>
              </a:extLst>
            </p:cNvPr>
            <p:cNvSpPr/>
            <p:nvPr/>
          </p:nvSpPr>
          <p:spPr>
            <a:xfrm>
              <a:off x="3541634" y="4006080"/>
              <a:ext cx="129204" cy="12920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2ECF5BBA-B6F7-4956-86BA-DDDD29C4A211}"/>
              </a:ext>
            </a:extLst>
          </p:cNvPr>
          <p:cNvGrpSpPr/>
          <p:nvPr/>
        </p:nvGrpSpPr>
        <p:grpSpPr>
          <a:xfrm>
            <a:off x="3638576" y="3279689"/>
            <a:ext cx="2457425" cy="369332"/>
            <a:chOff x="2114575" y="3140543"/>
            <a:chExt cx="2457425" cy="369332"/>
          </a:xfrm>
        </p:grpSpPr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393C886B-FB4E-4916-8F83-41C38995A279}"/>
                </a:ext>
              </a:extLst>
            </p:cNvPr>
            <p:cNvCxnSpPr>
              <a:cxnSpLocks/>
            </p:cNvCxnSpPr>
            <p:nvPr/>
          </p:nvCxnSpPr>
          <p:spPr>
            <a:xfrm>
              <a:off x="3235184" y="3325209"/>
              <a:ext cx="133681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97CB26C3-0436-4395-ADDD-6FCE1847DDDB}"/>
                </a:ext>
              </a:extLst>
            </p:cNvPr>
            <p:cNvSpPr txBox="1"/>
            <p:nvPr/>
          </p:nvSpPr>
          <p:spPr>
            <a:xfrm>
              <a:off x="2114575" y="3140543"/>
              <a:ext cx="12038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Threshold</a:t>
              </a: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37E4019F-F179-4937-8CA9-411B17C5F5C9}"/>
              </a:ext>
            </a:extLst>
          </p:cNvPr>
          <p:cNvGrpSpPr/>
          <p:nvPr/>
        </p:nvGrpSpPr>
        <p:grpSpPr>
          <a:xfrm>
            <a:off x="5104193" y="4187854"/>
            <a:ext cx="2303646" cy="369332"/>
            <a:chOff x="1915201" y="3130483"/>
            <a:chExt cx="2303646" cy="369332"/>
          </a:xfrm>
        </p:grpSpPr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256F0C6A-9BC3-4B04-A031-51C63376536D}"/>
                </a:ext>
              </a:extLst>
            </p:cNvPr>
            <p:cNvCxnSpPr>
              <a:cxnSpLocks/>
            </p:cNvCxnSpPr>
            <p:nvPr/>
          </p:nvCxnSpPr>
          <p:spPr>
            <a:xfrm>
              <a:off x="2966829" y="3325209"/>
              <a:ext cx="125201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854FD1CF-2856-4858-BE79-A3E5EF8E8CC6}"/>
                </a:ext>
              </a:extLst>
            </p:cNvPr>
            <p:cNvSpPr txBox="1"/>
            <p:nvPr/>
          </p:nvSpPr>
          <p:spPr>
            <a:xfrm>
              <a:off x="1915201" y="3130483"/>
              <a:ext cx="12038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Threshold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076BFE76-D3D2-4D48-90F9-A33AAA85CD17}"/>
              </a:ext>
            </a:extLst>
          </p:cNvPr>
          <p:cNvGrpSpPr/>
          <p:nvPr/>
        </p:nvGrpSpPr>
        <p:grpSpPr>
          <a:xfrm>
            <a:off x="5655460" y="4514451"/>
            <a:ext cx="2036826" cy="809201"/>
            <a:chOff x="4201033" y="4514450"/>
            <a:chExt cx="2036826" cy="809201"/>
          </a:xfrm>
        </p:grpSpPr>
        <p:cxnSp>
          <p:nvCxnSpPr>
            <p:cNvPr id="126" name="Straight Arrow Connector 125">
              <a:extLst>
                <a:ext uri="{FF2B5EF4-FFF2-40B4-BE49-F238E27FC236}">
                  <a16:creationId xmlns:a16="http://schemas.microsoft.com/office/drawing/2014/main" id="{0C3F950E-A855-49BD-ABF0-7A3D0151529D}"/>
                </a:ext>
              </a:extLst>
            </p:cNvPr>
            <p:cNvCxnSpPr>
              <a:cxnSpLocks/>
              <a:stCxn id="125" idx="0"/>
            </p:cNvCxnSpPr>
            <p:nvPr/>
          </p:nvCxnSpPr>
          <p:spPr>
            <a:xfrm flipH="1" flipV="1">
              <a:off x="5218822" y="4514450"/>
              <a:ext cx="624" cy="406562"/>
            </a:xfrm>
            <a:prstGeom prst="straightConnector1">
              <a:avLst/>
            </a:prstGeom>
            <a:ln w="571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1DFF656D-EEC3-4E7B-B401-548143C15284}"/>
                </a:ext>
              </a:extLst>
            </p:cNvPr>
            <p:cNvSpPr/>
            <p:nvPr/>
          </p:nvSpPr>
          <p:spPr>
            <a:xfrm>
              <a:off x="4201033" y="4921012"/>
              <a:ext cx="2036826" cy="402639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>
              <a:normAutofit fontScale="85000" lnSpcReduction="20000"/>
            </a:bodyPr>
            <a:lstStyle/>
            <a:p>
              <a:pPr algn="ctr"/>
              <a:r>
                <a:rPr lang="en-US" sz="2800" dirty="0"/>
                <a:t>Fast recovery</a:t>
              </a:r>
            </a:p>
          </p:txBody>
        </p:sp>
      </p:grpSp>
      <p:sp>
        <p:nvSpPr>
          <p:cNvPr id="127" name="Rectangle 126">
            <a:extLst>
              <a:ext uri="{FF2B5EF4-FFF2-40B4-BE49-F238E27FC236}">
                <a16:creationId xmlns:a16="http://schemas.microsoft.com/office/drawing/2014/main" id="{9EEE4AE9-C9B1-4614-9A81-741774B236D2}"/>
              </a:ext>
            </a:extLst>
          </p:cNvPr>
          <p:cNvSpPr/>
          <p:nvPr/>
        </p:nvSpPr>
        <p:spPr>
          <a:xfrm>
            <a:off x="794021" y="1707320"/>
            <a:ext cx="10515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Threshold reduced using </a:t>
            </a:r>
            <a:r>
              <a:rPr lang="en-US" sz="2800" b="1" i="1" dirty="0"/>
              <a:t>multiplicative decrease</a:t>
            </a:r>
            <a:endParaRPr lang="en-US" sz="2800" dirty="0"/>
          </a:p>
          <a:p>
            <a:r>
              <a:rPr lang="en-US" sz="2800" dirty="0"/>
              <a:t>Congestion window set to new threshold value</a:t>
            </a:r>
          </a:p>
        </p:txBody>
      </p:sp>
    </p:spTree>
    <p:extLst>
      <p:ext uri="{BB962C8B-B14F-4D97-AF65-F5344CB8AC3E}">
        <p14:creationId xmlns:p14="http://schemas.microsoft.com/office/powerpoint/2010/main" val="135862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223DEAF-AC7B-3446-855A-921A08C36450}"/>
              </a:ext>
            </a:extLst>
          </p:cNvPr>
          <p:cNvSpPr/>
          <p:nvPr/>
        </p:nvSpPr>
        <p:spPr>
          <a:xfrm>
            <a:off x="3126686" y="3888742"/>
            <a:ext cx="5878310" cy="228149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86DD99-94C5-924B-B6DF-FC7D86B1F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</a:t>
            </a:r>
            <a:br>
              <a:rPr lang="en-US" dirty="0"/>
            </a:br>
            <a:r>
              <a:rPr lang="en-US" dirty="0"/>
              <a:t>TCP Connection setup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C266A-327B-6342-BEBB-8DA560A792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990B4D-3036-9148-84A9-FF8F6A8F2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0175FD-23F8-A743-8C67-0CC67722F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80</a:t>
            </a:fld>
            <a:endParaRPr lang="LID4096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7313C2D-60E8-4B41-9816-F39CEBF18146}"/>
              </a:ext>
            </a:extLst>
          </p:cNvPr>
          <p:cNvCxnSpPr/>
          <p:nvPr/>
        </p:nvCxnSpPr>
        <p:spPr>
          <a:xfrm>
            <a:off x="3094384" y="4184375"/>
            <a:ext cx="5910613" cy="48538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E8F22A2-67E6-594E-9FE5-FBB1098AC409}"/>
              </a:ext>
            </a:extLst>
          </p:cNvPr>
          <p:cNvSpPr txBox="1"/>
          <p:nvPr/>
        </p:nvSpPr>
        <p:spPr>
          <a:xfrm>
            <a:off x="4748984" y="3582432"/>
            <a:ext cx="2694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Connection request SYN (seq=x)</a:t>
            </a:r>
            <a:endParaRPr lang="en-GB" sz="2400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793BD70-B631-2348-A403-DE22730695EE}"/>
              </a:ext>
            </a:extLst>
          </p:cNvPr>
          <p:cNvCxnSpPr>
            <a:cxnSpLocks/>
          </p:cNvCxnSpPr>
          <p:nvPr/>
        </p:nvCxnSpPr>
        <p:spPr>
          <a:xfrm flipH="1">
            <a:off x="3126687" y="5046758"/>
            <a:ext cx="5881137" cy="29740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271AD4E-16E2-CD41-98BF-399C826FB803}"/>
              </a:ext>
            </a:extLst>
          </p:cNvPr>
          <p:cNvSpPr txBox="1"/>
          <p:nvPr/>
        </p:nvSpPr>
        <p:spPr>
          <a:xfrm>
            <a:off x="4338236" y="4637112"/>
            <a:ext cx="3515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SYN, ACK (seq=y, ack=x</a:t>
            </a:r>
            <a:r>
              <a:rPr lang="en-US" sz="2400" b="1" dirty="0">
                <a:solidFill>
                  <a:srgbClr val="FF0000"/>
                </a:solidFill>
              </a:rPr>
              <a:t>+1</a:t>
            </a:r>
            <a:r>
              <a:rPr lang="en-US" sz="2400" dirty="0"/>
              <a:t>)</a:t>
            </a:r>
            <a:endParaRPr lang="en-GB" sz="2400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1EB01E2-A8FE-7240-8F41-FF18B5113C2C}"/>
              </a:ext>
            </a:extLst>
          </p:cNvPr>
          <p:cNvCxnSpPr>
            <a:cxnSpLocks/>
          </p:cNvCxnSpPr>
          <p:nvPr/>
        </p:nvCxnSpPr>
        <p:spPr>
          <a:xfrm>
            <a:off x="3107638" y="5718317"/>
            <a:ext cx="5906813" cy="42159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8A105ED-6265-AF4D-A008-6E19FF427D4E}"/>
              </a:ext>
            </a:extLst>
          </p:cNvPr>
          <p:cNvSpPr txBox="1"/>
          <p:nvPr/>
        </p:nvSpPr>
        <p:spPr>
          <a:xfrm>
            <a:off x="4354722" y="5374464"/>
            <a:ext cx="3416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ACK (seq=x</a:t>
            </a:r>
            <a:r>
              <a:rPr lang="en-US" sz="2400" b="1" dirty="0">
                <a:solidFill>
                  <a:srgbClr val="FF0000"/>
                </a:solidFill>
              </a:rPr>
              <a:t>+1</a:t>
            </a:r>
            <a:r>
              <a:rPr lang="en-US" sz="2400" dirty="0"/>
              <a:t>, ack=y</a:t>
            </a:r>
            <a:r>
              <a:rPr lang="en-US" sz="2400" b="1" dirty="0">
                <a:solidFill>
                  <a:srgbClr val="FF0000"/>
                </a:solidFill>
              </a:rPr>
              <a:t>+1</a:t>
            </a:r>
            <a:r>
              <a:rPr lang="en-US" sz="2400" dirty="0"/>
              <a:t>)</a:t>
            </a:r>
            <a:endParaRPr lang="en-GB" sz="2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06DCC4E-5C5F-C941-A53F-5936C5D7B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8185" y="2849993"/>
            <a:ext cx="803703" cy="10387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0E96418-A877-1F41-99BB-61EC10568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8799" y="2849993"/>
            <a:ext cx="803703" cy="103874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886A8C8-B4A5-8A4E-AF48-7409353FBE1D}"/>
              </a:ext>
            </a:extLst>
          </p:cNvPr>
          <p:cNvCxnSpPr>
            <a:cxnSpLocks/>
            <a:stCxn id="12" idx="2"/>
          </p:cNvCxnSpPr>
          <p:nvPr/>
        </p:nvCxnSpPr>
        <p:spPr>
          <a:xfrm flipH="1">
            <a:off x="3087612" y="3888741"/>
            <a:ext cx="12425" cy="2251168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61779C0-E2A9-244A-8EB1-953C8612E2E4}"/>
              </a:ext>
            </a:extLst>
          </p:cNvPr>
          <p:cNvCxnSpPr>
            <a:cxnSpLocks/>
          </p:cNvCxnSpPr>
          <p:nvPr/>
        </p:nvCxnSpPr>
        <p:spPr>
          <a:xfrm>
            <a:off x="9010650" y="3888741"/>
            <a:ext cx="7600" cy="2251168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1131BCF-9D8E-9949-BD61-D4A6ADFDA35A}"/>
              </a:ext>
            </a:extLst>
          </p:cNvPr>
          <p:cNvCxnSpPr/>
          <p:nvPr/>
        </p:nvCxnSpPr>
        <p:spPr>
          <a:xfrm>
            <a:off x="2279374" y="4094924"/>
            <a:ext cx="0" cy="196794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F2B73BB-0B80-0344-9A9B-1748F399F7A0}"/>
              </a:ext>
            </a:extLst>
          </p:cNvPr>
          <p:cNvSpPr txBox="1"/>
          <p:nvPr/>
        </p:nvSpPr>
        <p:spPr>
          <a:xfrm>
            <a:off x="1305339" y="4783262"/>
            <a:ext cx="1236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time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333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223DEAF-AC7B-3446-855A-921A08C36450}"/>
              </a:ext>
            </a:extLst>
          </p:cNvPr>
          <p:cNvSpPr/>
          <p:nvPr/>
        </p:nvSpPr>
        <p:spPr>
          <a:xfrm>
            <a:off x="3126686" y="3888742"/>
            <a:ext cx="5878310" cy="228149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Connection setup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86DD99-94C5-924B-B6DF-FC7D86B1F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</a:t>
            </a:r>
            <a:br>
              <a:rPr lang="en-US" dirty="0"/>
            </a:br>
            <a:r>
              <a:rPr lang="en-US" dirty="0"/>
              <a:t>TCP Connection setup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990B4D-3036-9148-84A9-FF8F6A8F2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0175FD-23F8-A743-8C67-0CC67722F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81</a:t>
            </a:fld>
            <a:endParaRPr lang="LID4096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06DCC4E-5C5F-C941-A53F-5936C5D7B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8185" y="2849993"/>
            <a:ext cx="803703" cy="10387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0E96418-A877-1F41-99BB-61EC10568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8799" y="2849993"/>
            <a:ext cx="803703" cy="103874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886A8C8-B4A5-8A4E-AF48-7409353FBE1D}"/>
              </a:ext>
            </a:extLst>
          </p:cNvPr>
          <p:cNvCxnSpPr>
            <a:cxnSpLocks/>
            <a:stCxn id="12" idx="2"/>
          </p:cNvCxnSpPr>
          <p:nvPr/>
        </p:nvCxnSpPr>
        <p:spPr>
          <a:xfrm flipH="1">
            <a:off x="3087612" y="3888741"/>
            <a:ext cx="12425" cy="2251168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61779C0-E2A9-244A-8EB1-953C8612E2E4}"/>
              </a:ext>
            </a:extLst>
          </p:cNvPr>
          <p:cNvCxnSpPr>
            <a:cxnSpLocks/>
          </p:cNvCxnSpPr>
          <p:nvPr/>
        </p:nvCxnSpPr>
        <p:spPr>
          <a:xfrm>
            <a:off x="9010650" y="3888741"/>
            <a:ext cx="7600" cy="2251168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1131BCF-9D8E-9949-BD61-D4A6ADFDA35A}"/>
              </a:ext>
            </a:extLst>
          </p:cNvPr>
          <p:cNvCxnSpPr/>
          <p:nvPr/>
        </p:nvCxnSpPr>
        <p:spPr>
          <a:xfrm>
            <a:off x="2279374" y="4094924"/>
            <a:ext cx="0" cy="196794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F2B73BB-0B80-0344-9A9B-1748F399F7A0}"/>
              </a:ext>
            </a:extLst>
          </p:cNvPr>
          <p:cNvSpPr txBox="1"/>
          <p:nvPr/>
        </p:nvSpPr>
        <p:spPr>
          <a:xfrm>
            <a:off x="1305339" y="4783262"/>
            <a:ext cx="1236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time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27853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61DC8-1EB8-47D0-8166-10349AFD4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HTTP</a:t>
            </a:r>
            <a:br>
              <a:rPr lang="en-US" dirty="0"/>
            </a:br>
            <a:r>
              <a:rPr lang="en-US" dirty="0"/>
              <a:t>Sequential requests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0F2FAD-5FEB-4AEC-9C5D-FF25636847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40EB41-12C7-44CF-9BDA-014D47065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589AE1-3995-4C8F-8064-0DE571044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82</a:t>
            </a:fld>
            <a:endParaRPr lang="LID4096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45546A-09CA-4B0E-BBA8-A6B47B17E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8185" y="2849993"/>
            <a:ext cx="803703" cy="10387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5D203E-3224-419E-92AD-5B2C88FE1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8799" y="2849993"/>
            <a:ext cx="803703" cy="1038749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DD315B2-4023-42D7-9B11-09771EDFA291}"/>
              </a:ext>
            </a:extLst>
          </p:cNvPr>
          <p:cNvCxnSpPr/>
          <p:nvPr/>
        </p:nvCxnSpPr>
        <p:spPr>
          <a:xfrm>
            <a:off x="2279374" y="4094924"/>
            <a:ext cx="0" cy="196794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65B7AD3-F647-4EFF-8437-62E1975CA7ED}"/>
              </a:ext>
            </a:extLst>
          </p:cNvPr>
          <p:cNvSpPr txBox="1"/>
          <p:nvPr/>
        </p:nvSpPr>
        <p:spPr>
          <a:xfrm>
            <a:off x="1305339" y="4783262"/>
            <a:ext cx="1236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time</a:t>
            </a:r>
            <a:endParaRPr lang="en-GB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9991588-EBBC-44D1-B791-F1AC55E9F9FE}"/>
              </a:ext>
            </a:extLst>
          </p:cNvPr>
          <p:cNvCxnSpPr>
            <a:cxnSpLocks/>
          </p:cNvCxnSpPr>
          <p:nvPr/>
        </p:nvCxnSpPr>
        <p:spPr>
          <a:xfrm>
            <a:off x="3107637" y="4734359"/>
            <a:ext cx="5903012" cy="29015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38F56E1-B619-49E6-A989-FF009E910A8E}"/>
              </a:ext>
            </a:extLst>
          </p:cNvPr>
          <p:cNvSpPr txBox="1"/>
          <p:nvPr/>
        </p:nvSpPr>
        <p:spPr>
          <a:xfrm>
            <a:off x="4354722" y="4377706"/>
            <a:ext cx="3416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HTTP request</a:t>
            </a:r>
            <a:endParaRPr lang="en-GB" sz="2400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DBDEA88-599B-424C-A99C-9883BAD4632F}"/>
              </a:ext>
            </a:extLst>
          </p:cNvPr>
          <p:cNvCxnSpPr>
            <a:cxnSpLocks/>
          </p:cNvCxnSpPr>
          <p:nvPr/>
        </p:nvCxnSpPr>
        <p:spPr>
          <a:xfrm flipH="1">
            <a:off x="3126686" y="5301247"/>
            <a:ext cx="5891564" cy="23853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68793D9-DE8C-4E1D-9962-AC990E963786}"/>
              </a:ext>
            </a:extLst>
          </p:cNvPr>
          <p:cNvSpPr txBox="1"/>
          <p:nvPr/>
        </p:nvSpPr>
        <p:spPr>
          <a:xfrm>
            <a:off x="4640128" y="4950096"/>
            <a:ext cx="2911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HTTP response</a:t>
            </a:r>
            <a:endParaRPr lang="en-GB" sz="24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D76B260-78C8-C845-A0B5-231525779141}"/>
              </a:ext>
            </a:extLst>
          </p:cNvPr>
          <p:cNvSpPr/>
          <p:nvPr/>
        </p:nvSpPr>
        <p:spPr>
          <a:xfrm>
            <a:off x="3126686" y="3888742"/>
            <a:ext cx="5878310" cy="5688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Connection setup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78A0DC9-2F61-4049-BFB5-23230A25A7A1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3087612" y="3888741"/>
            <a:ext cx="12425" cy="2251168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DF6EC16-B6D5-4F18-A13A-60185599F505}"/>
              </a:ext>
            </a:extLst>
          </p:cNvPr>
          <p:cNvCxnSpPr>
            <a:cxnSpLocks/>
          </p:cNvCxnSpPr>
          <p:nvPr/>
        </p:nvCxnSpPr>
        <p:spPr>
          <a:xfrm>
            <a:off x="9010650" y="3888741"/>
            <a:ext cx="7600" cy="2251168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4088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373356E-FBF8-764F-8634-636E2DB18938}"/>
              </a:ext>
            </a:extLst>
          </p:cNvPr>
          <p:cNvCxnSpPr>
            <a:cxnSpLocks/>
          </p:cNvCxnSpPr>
          <p:nvPr/>
        </p:nvCxnSpPr>
        <p:spPr>
          <a:xfrm>
            <a:off x="3100036" y="5449013"/>
            <a:ext cx="5903012" cy="29015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E95CD9F-DEF3-7643-B9DA-FF2D581C33B5}"/>
              </a:ext>
            </a:extLst>
          </p:cNvPr>
          <p:cNvSpPr txBox="1"/>
          <p:nvPr/>
        </p:nvSpPr>
        <p:spPr>
          <a:xfrm>
            <a:off x="4347121" y="5092360"/>
            <a:ext cx="3416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HTTP request</a:t>
            </a:r>
            <a:endParaRPr lang="en-GB" sz="2400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85C6144-2090-E141-B4B0-AD8F553E61EC}"/>
              </a:ext>
            </a:extLst>
          </p:cNvPr>
          <p:cNvCxnSpPr>
            <a:cxnSpLocks/>
          </p:cNvCxnSpPr>
          <p:nvPr/>
        </p:nvCxnSpPr>
        <p:spPr>
          <a:xfrm flipH="1">
            <a:off x="3119085" y="6015901"/>
            <a:ext cx="5891564" cy="23853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9BDD88C-FC46-A14C-AB0D-42F7417695D6}"/>
              </a:ext>
            </a:extLst>
          </p:cNvPr>
          <p:cNvSpPr txBox="1"/>
          <p:nvPr/>
        </p:nvSpPr>
        <p:spPr>
          <a:xfrm>
            <a:off x="4632527" y="5664750"/>
            <a:ext cx="2911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HTTP response</a:t>
            </a:r>
            <a:endParaRPr lang="en-GB" sz="24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3504207-40F6-6843-AEA0-BE07A86010B6}"/>
              </a:ext>
            </a:extLst>
          </p:cNvPr>
          <p:cNvSpPr/>
          <p:nvPr/>
        </p:nvSpPr>
        <p:spPr>
          <a:xfrm>
            <a:off x="3119085" y="4603396"/>
            <a:ext cx="5878310" cy="5688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Connection setup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661DC8-1EB8-47D0-8166-10349AFD4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HTTP</a:t>
            </a:r>
            <a:br>
              <a:rPr lang="en-US" dirty="0"/>
            </a:br>
            <a:r>
              <a:rPr lang="en-US" dirty="0"/>
              <a:t>Sequential requests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40EB41-12C7-44CF-9BDA-014D47065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589AE1-3995-4C8F-8064-0DE571044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83</a:t>
            </a:fld>
            <a:endParaRPr lang="LID4096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45546A-09CA-4B0E-BBA8-A6B47B17E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8185" y="1767149"/>
            <a:ext cx="803703" cy="10387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5D203E-3224-419E-92AD-5B2C88FE1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8799" y="1767149"/>
            <a:ext cx="803703" cy="1038749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DD315B2-4023-42D7-9B11-09771EDFA291}"/>
              </a:ext>
            </a:extLst>
          </p:cNvPr>
          <p:cNvCxnSpPr/>
          <p:nvPr/>
        </p:nvCxnSpPr>
        <p:spPr>
          <a:xfrm>
            <a:off x="2279374" y="4094924"/>
            <a:ext cx="0" cy="196794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65B7AD3-F647-4EFF-8437-62E1975CA7ED}"/>
              </a:ext>
            </a:extLst>
          </p:cNvPr>
          <p:cNvSpPr txBox="1"/>
          <p:nvPr/>
        </p:nvSpPr>
        <p:spPr>
          <a:xfrm>
            <a:off x="1305339" y="4783262"/>
            <a:ext cx="1236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time</a:t>
            </a:r>
            <a:endParaRPr lang="en-GB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9991588-EBBC-44D1-B791-F1AC55E9F9FE}"/>
              </a:ext>
            </a:extLst>
          </p:cNvPr>
          <p:cNvCxnSpPr>
            <a:cxnSpLocks/>
          </p:cNvCxnSpPr>
          <p:nvPr/>
        </p:nvCxnSpPr>
        <p:spPr>
          <a:xfrm>
            <a:off x="3107637" y="3651515"/>
            <a:ext cx="5903012" cy="29015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38F56E1-B619-49E6-A989-FF009E910A8E}"/>
              </a:ext>
            </a:extLst>
          </p:cNvPr>
          <p:cNvSpPr txBox="1"/>
          <p:nvPr/>
        </p:nvSpPr>
        <p:spPr>
          <a:xfrm>
            <a:off x="4354722" y="3294862"/>
            <a:ext cx="3416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HTTP request</a:t>
            </a:r>
            <a:endParaRPr lang="en-GB" sz="2400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DBDEA88-599B-424C-A99C-9883BAD4632F}"/>
              </a:ext>
            </a:extLst>
          </p:cNvPr>
          <p:cNvCxnSpPr>
            <a:cxnSpLocks/>
          </p:cNvCxnSpPr>
          <p:nvPr/>
        </p:nvCxnSpPr>
        <p:spPr>
          <a:xfrm flipH="1">
            <a:off x="3126686" y="4218403"/>
            <a:ext cx="5891564" cy="23853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68793D9-DE8C-4E1D-9962-AC990E963786}"/>
              </a:ext>
            </a:extLst>
          </p:cNvPr>
          <p:cNvSpPr txBox="1"/>
          <p:nvPr/>
        </p:nvSpPr>
        <p:spPr>
          <a:xfrm>
            <a:off x="4640128" y="3867252"/>
            <a:ext cx="2911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HTTP response</a:t>
            </a:r>
            <a:endParaRPr lang="en-GB" sz="24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D76B260-78C8-C845-A0B5-231525779141}"/>
              </a:ext>
            </a:extLst>
          </p:cNvPr>
          <p:cNvSpPr/>
          <p:nvPr/>
        </p:nvSpPr>
        <p:spPr>
          <a:xfrm>
            <a:off x="3126686" y="2805898"/>
            <a:ext cx="5878310" cy="5688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Connection setup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78A0DC9-2F61-4049-BFB5-23230A25A7A1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3087612" y="2805897"/>
            <a:ext cx="12425" cy="3600000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DF6EC16-B6D5-4F18-A13A-60185599F505}"/>
              </a:ext>
            </a:extLst>
          </p:cNvPr>
          <p:cNvCxnSpPr>
            <a:cxnSpLocks/>
          </p:cNvCxnSpPr>
          <p:nvPr/>
        </p:nvCxnSpPr>
        <p:spPr>
          <a:xfrm>
            <a:off x="9010650" y="2805897"/>
            <a:ext cx="7600" cy="3600000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A44A31F-9F82-153A-851E-1DDF89B624AB}"/>
              </a:ext>
            </a:extLst>
          </p:cNvPr>
          <p:cNvSpPr txBox="1"/>
          <p:nvPr/>
        </p:nvSpPr>
        <p:spPr>
          <a:xfrm>
            <a:off x="10647988" y="0"/>
            <a:ext cx="1544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dirty="0">
                <a:latin typeface="Consolas" panose="020B0609020204030204" pitchFamily="49" charset="0"/>
                <a:cs typeface="Consolas" panose="020B0609020204030204" pitchFamily="49" charset="0"/>
              </a:rPr>
              <a:t>HTTP 1.0</a:t>
            </a:r>
          </a:p>
        </p:txBody>
      </p:sp>
    </p:spTree>
    <p:extLst>
      <p:ext uri="{BB962C8B-B14F-4D97-AF65-F5344CB8AC3E}">
        <p14:creationId xmlns:p14="http://schemas.microsoft.com/office/powerpoint/2010/main" val="167639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373356E-FBF8-764F-8634-636E2DB18938}"/>
              </a:ext>
            </a:extLst>
          </p:cNvPr>
          <p:cNvCxnSpPr>
            <a:cxnSpLocks/>
          </p:cNvCxnSpPr>
          <p:nvPr/>
        </p:nvCxnSpPr>
        <p:spPr>
          <a:xfrm>
            <a:off x="3100036" y="4751181"/>
            <a:ext cx="5903012" cy="29015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E95CD9F-DEF3-7643-B9DA-FF2D581C33B5}"/>
              </a:ext>
            </a:extLst>
          </p:cNvPr>
          <p:cNvSpPr txBox="1"/>
          <p:nvPr/>
        </p:nvSpPr>
        <p:spPr>
          <a:xfrm>
            <a:off x="4347121" y="4394528"/>
            <a:ext cx="3416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HTTP request</a:t>
            </a:r>
            <a:endParaRPr lang="en-GB" sz="2400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85C6144-2090-E141-B4B0-AD8F553E61EC}"/>
              </a:ext>
            </a:extLst>
          </p:cNvPr>
          <p:cNvCxnSpPr>
            <a:cxnSpLocks/>
          </p:cNvCxnSpPr>
          <p:nvPr/>
        </p:nvCxnSpPr>
        <p:spPr>
          <a:xfrm flipH="1">
            <a:off x="3119085" y="5318069"/>
            <a:ext cx="5891564" cy="23853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9BDD88C-FC46-A14C-AB0D-42F7417695D6}"/>
              </a:ext>
            </a:extLst>
          </p:cNvPr>
          <p:cNvSpPr txBox="1"/>
          <p:nvPr/>
        </p:nvSpPr>
        <p:spPr>
          <a:xfrm>
            <a:off x="4632527" y="4966918"/>
            <a:ext cx="2911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HTTP response</a:t>
            </a:r>
            <a:endParaRPr lang="en-GB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661DC8-1EB8-47D0-8166-10349AFD4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HTTP</a:t>
            </a:r>
            <a:br>
              <a:rPr lang="en-US" dirty="0"/>
            </a:br>
            <a:r>
              <a:rPr lang="en-US" dirty="0"/>
              <a:t>Persistent connection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40EB41-12C7-44CF-9BDA-014D47065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589AE1-3995-4C8F-8064-0DE571044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84</a:t>
            </a:fld>
            <a:endParaRPr lang="LID4096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45546A-09CA-4B0E-BBA8-A6B47B17E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8185" y="1767149"/>
            <a:ext cx="803703" cy="10387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5D203E-3224-419E-92AD-5B2C88FE1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8799" y="1767149"/>
            <a:ext cx="803703" cy="1038749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DD315B2-4023-42D7-9B11-09771EDFA291}"/>
              </a:ext>
            </a:extLst>
          </p:cNvPr>
          <p:cNvCxnSpPr/>
          <p:nvPr/>
        </p:nvCxnSpPr>
        <p:spPr>
          <a:xfrm>
            <a:off x="2279374" y="4094924"/>
            <a:ext cx="0" cy="196794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65B7AD3-F647-4EFF-8437-62E1975CA7ED}"/>
              </a:ext>
            </a:extLst>
          </p:cNvPr>
          <p:cNvSpPr txBox="1"/>
          <p:nvPr/>
        </p:nvSpPr>
        <p:spPr>
          <a:xfrm>
            <a:off x="1305339" y="4783262"/>
            <a:ext cx="1236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time</a:t>
            </a:r>
            <a:endParaRPr lang="en-GB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9991588-EBBC-44D1-B791-F1AC55E9F9FE}"/>
              </a:ext>
            </a:extLst>
          </p:cNvPr>
          <p:cNvCxnSpPr>
            <a:cxnSpLocks/>
          </p:cNvCxnSpPr>
          <p:nvPr/>
        </p:nvCxnSpPr>
        <p:spPr>
          <a:xfrm>
            <a:off x="3107637" y="3651515"/>
            <a:ext cx="5903012" cy="29015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38F56E1-B619-49E6-A989-FF009E910A8E}"/>
              </a:ext>
            </a:extLst>
          </p:cNvPr>
          <p:cNvSpPr txBox="1"/>
          <p:nvPr/>
        </p:nvSpPr>
        <p:spPr>
          <a:xfrm>
            <a:off x="4354722" y="3294862"/>
            <a:ext cx="3416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HTTP request</a:t>
            </a:r>
            <a:endParaRPr lang="en-GB" sz="2400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DBDEA88-599B-424C-A99C-9883BAD4632F}"/>
              </a:ext>
            </a:extLst>
          </p:cNvPr>
          <p:cNvCxnSpPr>
            <a:cxnSpLocks/>
          </p:cNvCxnSpPr>
          <p:nvPr/>
        </p:nvCxnSpPr>
        <p:spPr>
          <a:xfrm flipH="1">
            <a:off x="3126686" y="4218403"/>
            <a:ext cx="5891564" cy="23853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68793D9-DE8C-4E1D-9962-AC990E963786}"/>
              </a:ext>
            </a:extLst>
          </p:cNvPr>
          <p:cNvSpPr txBox="1"/>
          <p:nvPr/>
        </p:nvSpPr>
        <p:spPr>
          <a:xfrm>
            <a:off x="4640128" y="3867252"/>
            <a:ext cx="2911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HTTP response</a:t>
            </a:r>
            <a:endParaRPr lang="en-GB" sz="24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D76B260-78C8-C845-A0B5-231525779141}"/>
              </a:ext>
            </a:extLst>
          </p:cNvPr>
          <p:cNvSpPr/>
          <p:nvPr/>
        </p:nvSpPr>
        <p:spPr>
          <a:xfrm>
            <a:off x="3126686" y="2805898"/>
            <a:ext cx="5878310" cy="5688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Connection setup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78A0DC9-2F61-4049-BFB5-23230A25A7A1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3087612" y="2805897"/>
            <a:ext cx="12425" cy="3600000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DF6EC16-B6D5-4F18-A13A-60185599F505}"/>
              </a:ext>
            </a:extLst>
          </p:cNvPr>
          <p:cNvCxnSpPr>
            <a:cxnSpLocks/>
          </p:cNvCxnSpPr>
          <p:nvPr/>
        </p:nvCxnSpPr>
        <p:spPr>
          <a:xfrm>
            <a:off x="9010650" y="2805897"/>
            <a:ext cx="7600" cy="3600000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D70CBB43-B148-8B42-AE7C-8900F140C8E9}"/>
              </a:ext>
            </a:extLst>
          </p:cNvPr>
          <p:cNvSpPr/>
          <p:nvPr/>
        </p:nvSpPr>
        <p:spPr>
          <a:xfrm>
            <a:off x="3637027" y="1739776"/>
            <a:ext cx="4841227" cy="93810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 fontScale="92500"/>
          </a:bodyPr>
          <a:lstStyle/>
          <a:p>
            <a:pPr algn="ctr"/>
            <a:r>
              <a:rPr lang="en-US" sz="2800" dirty="0"/>
              <a:t>Increase performance by reducing connection setup overhead</a:t>
            </a:r>
            <a:endParaRPr lang="en-US" sz="2800" b="1" i="1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5C38B7F-C9DD-A542-A521-6B8604B74BE3}"/>
              </a:ext>
            </a:extLst>
          </p:cNvPr>
          <p:cNvSpPr/>
          <p:nvPr/>
        </p:nvSpPr>
        <p:spPr>
          <a:xfrm>
            <a:off x="3779602" y="157064"/>
            <a:ext cx="6744018" cy="8555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 fontScale="92500" lnSpcReduction="10000"/>
          </a:bodyPr>
          <a:lstStyle/>
          <a:p>
            <a:pPr algn="ctr"/>
            <a:r>
              <a:rPr lang="en-US" sz="2800" b="1" i="1" dirty="0"/>
              <a:t>Persistent connections </a:t>
            </a:r>
            <a:r>
              <a:rPr lang="en-US" sz="2800" dirty="0"/>
              <a:t>allow browsers to issue multiple requests over the same TCP connection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66527C8-243F-6571-7432-A0C52E4526E7}"/>
              </a:ext>
            </a:extLst>
          </p:cNvPr>
          <p:cNvSpPr txBox="1"/>
          <p:nvPr/>
        </p:nvSpPr>
        <p:spPr>
          <a:xfrm>
            <a:off x="10647988" y="0"/>
            <a:ext cx="1544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dirty="0">
                <a:latin typeface="Consolas" panose="020B0609020204030204" pitchFamily="49" charset="0"/>
                <a:cs typeface="Consolas" panose="020B0609020204030204" pitchFamily="49" charset="0"/>
              </a:rPr>
              <a:t>HTTP 1.1</a:t>
            </a:r>
          </a:p>
        </p:txBody>
      </p:sp>
    </p:spTree>
    <p:extLst>
      <p:ext uri="{BB962C8B-B14F-4D97-AF65-F5344CB8AC3E}">
        <p14:creationId xmlns:p14="http://schemas.microsoft.com/office/powerpoint/2010/main" val="3238541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5" grpId="0" animBg="1"/>
      <p:bldP spid="26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373356E-FBF8-764F-8634-636E2DB18938}"/>
              </a:ext>
            </a:extLst>
          </p:cNvPr>
          <p:cNvCxnSpPr>
            <a:cxnSpLocks/>
          </p:cNvCxnSpPr>
          <p:nvPr/>
        </p:nvCxnSpPr>
        <p:spPr>
          <a:xfrm>
            <a:off x="3100036" y="4751181"/>
            <a:ext cx="5903012" cy="29015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E95CD9F-DEF3-7643-B9DA-FF2D581C33B5}"/>
              </a:ext>
            </a:extLst>
          </p:cNvPr>
          <p:cNvSpPr txBox="1"/>
          <p:nvPr/>
        </p:nvSpPr>
        <p:spPr>
          <a:xfrm>
            <a:off x="4347121" y="4394528"/>
            <a:ext cx="3416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HTTP request</a:t>
            </a:r>
            <a:endParaRPr lang="en-GB" sz="2400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85C6144-2090-E141-B4B0-AD8F553E61EC}"/>
              </a:ext>
            </a:extLst>
          </p:cNvPr>
          <p:cNvCxnSpPr>
            <a:cxnSpLocks/>
          </p:cNvCxnSpPr>
          <p:nvPr/>
        </p:nvCxnSpPr>
        <p:spPr>
          <a:xfrm flipH="1">
            <a:off x="3119085" y="5318069"/>
            <a:ext cx="5891564" cy="23853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9BDD88C-FC46-A14C-AB0D-42F7417695D6}"/>
              </a:ext>
            </a:extLst>
          </p:cNvPr>
          <p:cNvSpPr txBox="1"/>
          <p:nvPr/>
        </p:nvSpPr>
        <p:spPr>
          <a:xfrm>
            <a:off x="4632527" y="4966918"/>
            <a:ext cx="2911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HTTP response</a:t>
            </a:r>
            <a:endParaRPr lang="en-GB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661DC8-1EB8-47D0-8166-10349AFD4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HTTP Performance Problem</a:t>
            </a:r>
            <a:br>
              <a:rPr lang="en-US" dirty="0"/>
            </a:br>
            <a:r>
              <a:rPr lang="en-US" b="1" dirty="0"/>
              <a:t>Head of Line Blocking (HOL)</a:t>
            </a:r>
            <a:endParaRPr lang="en-GB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40EB41-12C7-44CF-9BDA-014D47065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589AE1-3995-4C8F-8064-0DE571044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85</a:t>
            </a:fld>
            <a:endParaRPr lang="LID4096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45546A-09CA-4B0E-BBA8-A6B47B17E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8185" y="1767149"/>
            <a:ext cx="803703" cy="10387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5D203E-3224-419E-92AD-5B2C88FE1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8799" y="1767149"/>
            <a:ext cx="803703" cy="1038749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DD315B2-4023-42D7-9B11-09771EDFA291}"/>
              </a:ext>
            </a:extLst>
          </p:cNvPr>
          <p:cNvCxnSpPr/>
          <p:nvPr/>
        </p:nvCxnSpPr>
        <p:spPr>
          <a:xfrm>
            <a:off x="2279374" y="4094924"/>
            <a:ext cx="0" cy="196794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65B7AD3-F647-4EFF-8437-62E1975CA7ED}"/>
              </a:ext>
            </a:extLst>
          </p:cNvPr>
          <p:cNvSpPr txBox="1"/>
          <p:nvPr/>
        </p:nvSpPr>
        <p:spPr>
          <a:xfrm>
            <a:off x="1305339" y="4783262"/>
            <a:ext cx="1236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time</a:t>
            </a:r>
            <a:endParaRPr lang="en-GB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9991588-EBBC-44D1-B791-F1AC55E9F9FE}"/>
              </a:ext>
            </a:extLst>
          </p:cNvPr>
          <p:cNvCxnSpPr>
            <a:cxnSpLocks/>
          </p:cNvCxnSpPr>
          <p:nvPr/>
        </p:nvCxnSpPr>
        <p:spPr>
          <a:xfrm>
            <a:off x="3107637" y="3651515"/>
            <a:ext cx="5903012" cy="29015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38F56E1-B619-49E6-A989-FF009E910A8E}"/>
              </a:ext>
            </a:extLst>
          </p:cNvPr>
          <p:cNvSpPr txBox="1"/>
          <p:nvPr/>
        </p:nvSpPr>
        <p:spPr>
          <a:xfrm>
            <a:off x="4354722" y="3294862"/>
            <a:ext cx="3416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HTTP request</a:t>
            </a:r>
            <a:endParaRPr lang="en-GB" sz="2400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DBDEA88-599B-424C-A99C-9883BAD4632F}"/>
              </a:ext>
            </a:extLst>
          </p:cNvPr>
          <p:cNvCxnSpPr>
            <a:cxnSpLocks/>
          </p:cNvCxnSpPr>
          <p:nvPr/>
        </p:nvCxnSpPr>
        <p:spPr>
          <a:xfrm flipH="1">
            <a:off x="3126686" y="4218403"/>
            <a:ext cx="5891564" cy="23853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68793D9-DE8C-4E1D-9962-AC990E963786}"/>
              </a:ext>
            </a:extLst>
          </p:cNvPr>
          <p:cNvSpPr txBox="1"/>
          <p:nvPr/>
        </p:nvSpPr>
        <p:spPr>
          <a:xfrm>
            <a:off x="4640128" y="3867252"/>
            <a:ext cx="2911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HTTP response</a:t>
            </a:r>
            <a:endParaRPr lang="en-GB" sz="24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D76B260-78C8-C845-A0B5-231525779141}"/>
              </a:ext>
            </a:extLst>
          </p:cNvPr>
          <p:cNvSpPr/>
          <p:nvPr/>
        </p:nvSpPr>
        <p:spPr>
          <a:xfrm>
            <a:off x="3126686" y="2805898"/>
            <a:ext cx="5878310" cy="5688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Connection setup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78A0DC9-2F61-4049-BFB5-23230A25A7A1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3087612" y="2805897"/>
            <a:ext cx="12425" cy="3600000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DF6EC16-B6D5-4F18-A13A-60185599F505}"/>
              </a:ext>
            </a:extLst>
          </p:cNvPr>
          <p:cNvCxnSpPr>
            <a:cxnSpLocks/>
          </p:cNvCxnSpPr>
          <p:nvPr/>
        </p:nvCxnSpPr>
        <p:spPr>
          <a:xfrm>
            <a:off x="9010650" y="2805897"/>
            <a:ext cx="7600" cy="3600000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D70CBB43-B148-8B42-AE7C-8900F140C8E9}"/>
              </a:ext>
            </a:extLst>
          </p:cNvPr>
          <p:cNvSpPr/>
          <p:nvPr/>
        </p:nvSpPr>
        <p:spPr>
          <a:xfrm>
            <a:off x="3637027" y="1739776"/>
            <a:ext cx="4841227" cy="93810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pPr algn="ctr"/>
            <a:r>
              <a:rPr lang="en-US" sz="2800" dirty="0"/>
              <a:t>Each request needs to wait for the previous one to complete!</a:t>
            </a:r>
            <a:endParaRPr lang="en-US" sz="2800" b="1" i="1" dirty="0"/>
          </a:p>
        </p:txBody>
      </p:sp>
    </p:spTree>
    <p:extLst>
      <p:ext uri="{BB962C8B-B14F-4D97-AF65-F5344CB8AC3E}">
        <p14:creationId xmlns:p14="http://schemas.microsoft.com/office/powerpoint/2010/main" val="134045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5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373356E-FBF8-764F-8634-636E2DB18938}"/>
              </a:ext>
            </a:extLst>
          </p:cNvPr>
          <p:cNvCxnSpPr>
            <a:cxnSpLocks/>
          </p:cNvCxnSpPr>
          <p:nvPr/>
        </p:nvCxnSpPr>
        <p:spPr>
          <a:xfrm>
            <a:off x="3100036" y="4161631"/>
            <a:ext cx="5903012" cy="29015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E95CD9F-DEF3-7643-B9DA-FF2D581C33B5}"/>
              </a:ext>
            </a:extLst>
          </p:cNvPr>
          <p:cNvSpPr txBox="1"/>
          <p:nvPr/>
        </p:nvSpPr>
        <p:spPr>
          <a:xfrm rot="182859">
            <a:off x="4347121" y="3804978"/>
            <a:ext cx="3416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HTTP requests</a:t>
            </a:r>
            <a:endParaRPr lang="en-GB" sz="2400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85C6144-2090-E141-B4B0-AD8F553E61EC}"/>
              </a:ext>
            </a:extLst>
          </p:cNvPr>
          <p:cNvCxnSpPr>
            <a:cxnSpLocks/>
          </p:cNvCxnSpPr>
          <p:nvPr/>
        </p:nvCxnSpPr>
        <p:spPr>
          <a:xfrm flipH="1">
            <a:off x="3126687" y="4125535"/>
            <a:ext cx="5891565" cy="80528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9BDD88C-FC46-A14C-AB0D-42F7417695D6}"/>
              </a:ext>
            </a:extLst>
          </p:cNvPr>
          <p:cNvSpPr txBox="1"/>
          <p:nvPr/>
        </p:nvSpPr>
        <p:spPr>
          <a:xfrm rot="21106603">
            <a:off x="4406013" y="4557970"/>
            <a:ext cx="2911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HTTP responses</a:t>
            </a:r>
            <a:endParaRPr lang="en-GB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661DC8-1EB8-47D0-8166-10349AFD4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HTTP1.1 Pipelined requests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40EB41-12C7-44CF-9BDA-014D47065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589AE1-3995-4C8F-8064-0DE571044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86</a:t>
            </a:fld>
            <a:endParaRPr lang="LID4096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45546A-09CA-4B0E-BBA8-A6B47B17E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8185" y="1767149"/>
            <a:ext cx="803703" cy="10387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5D203E-3224-419E-92AD-5B2C88FE1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8799" y="1767149"/>
            <a:ext cx="803703" cy="1038749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DD315B2-4023-42D7-9B11-09771EDFA291}"/>
              </a:ext>
            </a:extLst>
          </p:cNvPr>
          <p:cNvCxnSpPr/>
          <p:nvPr/>
        </p:nvCxnSpPr>
        <p:spPr>
          <a:xfrm>
            <a:off x="2279374" y="4094924"/>
            <a:ext cx="0" cy="196794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65B7AD3-F647-4EFF-8437-62E1975CA7ED}"/>
              </a:ext>
            </a:extLst>
          </p:cNvPr>
          <p:cNvSpPr txBox="1"/>
          <p:nvPr/>
        </p:nvSpPr>
        <p:spPr>
          <a:xfrm>
            <a:off x="1305339" y="4783262"/>
            <a:ext cx="1236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time</a:t>
            </a:r>
            <a:endParaRPr lang="en-GB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9991588-EBBC-44D1-B791-F1AC55E9F9FE}"/>
              </a:ext>
            </a:extLst>
          </p:cNvPr>
          <p:cNvCxnSpPr>
            <a:cxnSpLocks/>
          </p:cNvCxnSpPr>
          <p:nvPr/>
        </p:nvCxnSpPr>
        <p:spPr>
          <a:xfrm>
            <a:off x="3107637" y="3651515"/>
            <a:ext cx="5903012" cy="29015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DBDEA88-599B-424C-A99C-9883BAD4632F}"/>
              </a:ext>
            </a:extLst>
          </p:cNvPr>
          <p:cNvCxnSpPr>
            <a:cxnSpLocks/>
          </p:cNvCxnSpPr>
          <p:nvPr/>
        </p:nvCxnSpPr>
        <p:spPr>
          <a:xfrm flipH="1">
            <a:off x="3126686" y="4608094"/>
            <a:ext cx="5883964" cy="82326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DD76B260-78C8-C845-A0B5-231525779141}"/>
              </a:ext>
            </a:extLst>
          </p:cNvPr>
          <p:cNvSpPr/>
          <p:nvPr/>
        </p:nvSpPr>
        <p:spPr>
          <a:xfrm>
            <a:off x="3126686" y="2805898"/>
            <a:ext cx="5878310" cy="5688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Connection setup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78A0DC9-2F61-4049-BFB5-23230A25A7A1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3087612" y="2805897"/>
            <a:ext cx="12425" cy="3600000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DF6EC16-B6D5-4F18-A13A-60185599F505}"/>
              </a:ext>
            </a:extLst>
          </p:cNvPr>
          <p:cNvCxnSpPr>
            <a:cxnSpLocks/>
          </p:cNvCxnSpPr>
          <p:nvPr/>
        </p:nvCxnSpPr>
        <p:spPr>
          <a:xfrm>
            <a:off x="9010650" y="2805897"/>
            <a:ext cx="7600" cy="3600000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D70CBB43-B148-8B42-AE7C-8900F140C8E9}"/>
              </a:ext>
            </a:extLst>
          </p:cNvPr>
          <p:cNvSpPr/>
          <p:nvPr/>
        </p:nvSpPr>
        <p:spPr>
          <a:xfrm>
            <a:off x="3637027" y="1739776"/>
            <a:ext cx="4841227" cy="93810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 fontScale="85000" lnSpcReduction="10000"/>
          </a:bodyPr>
          <a:lstStyle/>
          <a:p>
            <a:pPr algn="ctr"/>
            <a:r>
              <a:rPr lang="en-US" sz="2800" dirty="0"/>
              <a:t>Increase performance by pipelining requests (hiding latency)</a:t>
            </a:r>
            <a:endParaRPr lang="en-US" sz="2800" b="1" i="1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3174341-FA7A-EF46-941A-BF6BD770FF7A}"/>
              </a:ext>
            </a:extLst>
          </p:cNvPr>
          <p:cNvSpPr/>
          <p:nvPr/>
        </p:nvSpPr>
        <p:spPr>
          <a:xfrm>
            <a:off x="4678361" y="70449"/>
            <a:ext cx="5060836" cy="67369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2800" dirty="0"/>
              <a:t>Reduces Head of Line Blocking!</a:t>
            </a:r>
            <a:endParaRPr lang="en-US" sz="2800" b="1" i="1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E97610B-CF50-E146-8B7F-2F0E3CE0BC55}"/>
              </a:ext>
            </a:extLst>
          </p:cNvPr>
          <p:cNvSpPr/>
          <p:nvPr/>
        </p:nvSpPr>
        <p:spPr>
          <a:xfrm>
            <a:off x="6097729" y="5220250"/>
            <a:ext cx="5879140" cy="9354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pPr algn="ctr"/>
            <a:r>
              <a:rPr lang="en-US" sz="2800" dirty="0"/>
              <a:t>Performance problem: Responses need to arrive in same order as requests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FA3D503-A9C5-4E13-CEA2-0645063E9E97}"/>
              </a:ext>
            </a:extLst>
          </p:cNvPr>
          <p:cNvSpPr txBox="1"/>
          <p:nvPr/>
        </p:nvSpPr>
        <p:spPr>
          <a:xfrm>
            <a:off x="10647988" y="0"/>
            <a:ext cx="1544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dirty="0">
                <a:latin typeface="Consolas" panose="020B0609020204030204" pitchFamily="49" charset="0"/>
                <a:cs typeface="Consolas" panose="020B0609020204030204" pitchFamily="49" charset="0"/>
              </a:rPr>
              <a:t>HTTP 1.1</a:t>
            </a:r>
          </a:p>
        </p:txBody>
      </p:sp>
    </p:spTree>
    <p:extLst>
      <p:ext uri="{BB962C8B-B14F-4D97-AF65-F5344CB8AC3E}">
        <p14:creationId xmlns:p14="http://schemas.microsoft.com/office/powerpoint/2010/main" val="360905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5" grpId="0" animBg="1"/>
      <p:bldP spid="20" grpId="0" animBg="1"/>
      <p:bldP spid="24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80F1B-C78D-D94D-92D8-26BB04418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HTTP/2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42DCDC-34C9-2D4D-B8E3-E894CDB966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1. Binary instead of plaintext.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2. Multiplexed streams over a single TCP connection.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3. Server push allows the server to send resources before the client asks for it explicitly.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EBA11F-EBDF-FE4C-9ADF-48A4CBD37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tools.ietf.org</a:t>
            </a:r>
            <a:r>
              <a:rPr lang="en-US" dirty="0"/>
              <a:t>/html/rfc7540</a:t>
            </a:r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5DF84A-D100-844B-B5AA-9EA0D5BC6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87</a:t>
            </a:fld>
            <a:endParaRPr lang="LID4096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1B92A5-91BF-A14F-BA10-00903B85ACD7}"/>
              </a:ext>
            </a:extLst>
          </p:cNvPr>
          <p:cNvSpPr/>
          <p:nvPr/>
        </p:nvSpPr>
        <p:spPr>
          <a:xfrm>
            <a:off x="1824791" y="2341354"/>
            <a:ext cx="3878700" cy="55825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 fontScale="85000" lnSpcReduction="10000"/>
          </a:bodyPr>
          <a:lstStyle/>
          <a:p>
            <a:pPr algn="ctr"/>
            <a:r>
              <a:rPr lang="en-US" sz="2800" dirty="0"/>
              <a:t>Easier for machines to parse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1754BA-5713-EE47-BED2-B0C45245C843}"/>
              </a:ext>
            </a:extLst>
          </p:cNvPr>
          <p:cNvSpPr/>
          <p:nvPr/>
        </p:nvSpPr>
        <p:spPr>
          <a:xfrm>
            <a:off x="5861483" y="2341354"/>
            <a:ext cx="4572000" cy="55825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>
            <a:normAutofit fontScale="85000" lnSpcReduction="10000"/>
          </a:bodyPr>
          <a:lstStyle/>
          <a:p>
            <a:pPr algn="ctr"/>
            <a:r>
              <a:rPr lang="en-US" sz="2800" dirty="0"/>
              <a:t>More difficult for humans to read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78C692-409C-104F-8198-230ADF450A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5905" y="1700664"/>
            <a:ext cx="2021305" cy="55901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B1D92F3-5739-E540-BFA8-F597D8D3C7C7}"/>
              </a:ext>
            </a:extLst>
          </p:cNvPr>
          <p:cNvSpPr/>
          <p:nvPr/>
        </p:nvSpPr>
        <p:spPr>
          <a:xfrm>
            <a:off x="1364385" y="2946798"/>
            <a:ext cx="9463230" cy="4685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>
            <a:normAutofit fontScale="92500" lnSpcReduction="10000"/>
          </a:bodyPr>
          <a:lstStyle/>
          <a:p>
            <a:pPr algn="ctr"/>
            <a:r>
              <a:rPr lang="en-US" sz="2800" dirty="0"/>
              <a:t>Q: Why would it be easier for machines?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15CD3BE-08FA-0747-B822-4EAA535841E7}"/>
              </a:ext>
            </a:extLst>
          </p:cNvPr>
          <p:cNvSpPr/>
          <p:nvPr/>
        </p:nvSpPr>
        <p:spPr>
          <a:xfrm>
            <a:off x="1364385" y="3858103"/>
            <a:ext cx="9463229" cy="55825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2800" dirty="0"/>
              <a:t>Supports out-of-order responses!</a:t>
            </a:r>
          </a:p>
        </p:txBody>
      </p:sp>
    </p:spTree>
    <p:extLst>
      <p:ext uri="{BB962C8B-B14F-4D97-AF65-F5344CB8AC3E}">
        <p14:creationId xmlns:p14="http://schemas.microsoft.com/office/powerpoint/2010/main" val="1416538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 animBg="1"/>
      <p:bldP spid="13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BDE0F-BF87-F442-9570-E757EA428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Head-of-Line Blocking in HTTP/2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A5783E-22A7-4945-B471-D40384C9A0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NL" dirty="0"/>
              <a:t>Despite </a:t>
            </a:r>
            <a:r>
              <a:rPr lang="en-NL" b="1" i="1" dirty="0"/>
              <a:t>pipelining</a:t>
            </a:r>
            <a:r>
              <a:rPr lang="en-NL" dirty="0"/>
              <a:t> (HTTP1.1) and </a:t>
            </a:r>
            <a:r>
              <a:rPr lang="en-NL" b="1" i="1" dirty="0"/>
              <a:t>out-of-order responses</a:t>
            </a:r>
            <a:r>
              <a:rPr lang="en-NL" dirty="0"/>
              <a:t> (HTTP/2), HTTP/2 performance still suffers from a type of Head of Line blocking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FC332A-9272-A446-A455-88C4A1269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8B65B0-2393-0249-878B-9631DF5B5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pPr/>
              <a:t>88</a:t>
            </a:fld>
            <a:endParaRPr lang="LID4096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DE9BABC-119B-0649-B52A-B21E5DF2C7EE}"/>
              </a:ext>
            </a:extLst>
          </p:cNvPr>
          <p:cNvCxnSpPr>
            <a:cxnSpLocks/>
          </p:cNvCxnSpPr>
          <p:nvPr/>
        </p:nvCxnSpPr>
        <p:spPr>
          <a:xfrm flipH="1">
            <a:off x="4038600" y="6168130"/>
            <a:ext cx="6945085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7778A58-2C75-2047-9BC3-D7C199D596D0}"/>
              </a:ext>
            </a:extLst>
          </p:cNvPr>
          <p:cNvCxnSpPr>
            <a:cxnSpLocks/>
          </p:cNvCxnSpPr>
          <p:nvPr/>
        </p:nvCxnSpPr>
        <p:spPr>
          <a:xfrm>
            <a:off x="462542" y="6163697"/>
            <a:ext cx="3576058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75A236F-81C5-744A-BF3E-E970CF54FC2F}"/>
              </a:ext>
            </a:extLst>
          </p:cNvPr>
          <p:cNvCxnSpPr>
            <a:cxnSpLocks/>
            <a:stCxn id="15" idx="2"/>
          </p:cNvCxnSpPr>
          <p:nvPr/>
        </p:nvCxnSpPr>
        <p:spPr>
          <a:xfrm flipH="1">
            <a:off x="2157847" y="3831184"/>
            <a:ext cx="1" cy="232808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41D8E4C-6111-EE4A-8177-C25995E9D0FB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9375385" y="3831183"/>
            <a:ext cx="1" cy="232811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FD49FAD-4A91-B548-A7EB-E976A3FB3755}"/>
              </a:ext>
            </a:extLst>
          </p:cNvPr>
          <p:cNvSpPr txBox="1"/>
          <p:nvPr/>
        </p:nvSpPr>
        <p:spPr>
          <a:xfrm>
            <a:off x="10213657" y="5626613"/>
            <a:ext cx="1515801" cy="538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channel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52DD542-E2F1-B442-9FF4-D16A15E7E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914" y="2683323"/>
            <a:ext cx="1147868" cy="11478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2466F0D-62A2-E247-8863-996324CAD4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451" y="2683322"/>
            <a:ext cx="1147868" cy="114786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B71F39F-E79B-1D45-B59D-5950FDAEBC1C}"/>
              </a:ext>
            </a:extLst>
          </p:cNvPr>
          <p:cNvSpPr/>
          <p:nvPr/>
        </p:nvSpPr>
        <p:spPr>
          <a:xfrm>
            <a:off x="1583914" y="5314943"/>
            <a:ext cx="1147868" cy="3055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802.11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7E7590A-28BD-5D44-A3A3-80FC7943FE6F}"/>
              </a:ext>
            </a:extLst>
          </p:cNvPr>
          <p:cNvSpPr/>
          <p:nvPr/>
        </p:nvSpPr>
        <p:spPr>
          <a:xfrm>
            <a:off x="1583914" y="5759836"/>
            <a:ext cx="1147868" cy="3055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802.11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F5AB771-494E-E848-8F0F-4506EBE195F1}"/>
              </a:ext>
            </a:extLst>
          </p:cNvPr>
          <p:cNvGrpSpPr/>
          <p:nvPr/>
        </p:nvGrpSpPr>
        <p:grpSpPr>
          <a:xfrm>
            <a:off x="1583914" y="4862204"/>
            <a:ext cx="8365406" cy="310727"/>
            <a:chOff x="1583916" y="4838001"/>
            <a:chExt cx="8365406" cy="31072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83F9F3F-1395-AB45-8885-AB809E4890B2}"/>
                </a:ext>
              </a:extLst>
            </p:cNvPr>
            <p:cNvSpPr/>
            <p:nvPr/>
          </p:nvSpPr>
          <p:spPr>
            <a:xfrm>
              <a:off x="1583916" y="4843221"/>
              <a:ext cx="1147868" cy="30550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en-NL" sz="1600" dirty="0"/>
                <a:t>IP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DDF13C7-A2BC-CF4D-A2C6-1180888566E4}"/>
                </a:ext>
              </a:extLst>
            </p:cNvPr>
            <p:cNvSpPr/>
            <p:nvPr/>
          </p:nvSpPr>
          <p:spPr>
            <a:xfrm>
              <a:off x="8801454" y="4838001"/>
              <a:ext cx="1147868" cy="30550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en-NL" sz="1600" dirty="0"/>
                <a:t>IP</a:t>
              </a: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300A6347-5968-C34C-B555-2945469C2791}"/>
              </a:ext>
            </a:extLst>
          </p:cNvPr>
          <p:cNvSpPr/>
          <p:nvPr/>
        </p:nvSpPr>
        <p:spPr>
          <a:xfrm>
            <a:off x="8801453" y="5311020"/>
            <a:ext cx="1147868" cy="3055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Ethernet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0EA5123-508F-F14B-B0EB-51F1536A4AD2}"/>
              </a:ext>
            </a:extLst>
          </p:cNvPr>
          <p:cNvSpPr/>
          <p:nvPr/>
        </p:nvSpPr>
        <p:spPr>
          <a:xfrm>
            <a:off x="8801453" y="5754616"/>
            <a:ext cx="1147868" cy="3055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Ethernet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2D9B7D8-177E-8247-801D-609DB0EECF44}"/>
              </a:ext>
            </a:extLst>
          </p:cNvPr>
          <p:cNvSpPr/>
          <p:nvPr/>
        </p:nvSpPr>
        <p:spPr>
          <a:xfrm>
            <a:off x="1583914" y="4419933"/>
            <a:ext cx="1147868" cy="3055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TCP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36BAB19-1DF9-A046-B30E-8A0C83CFB91D}"/>
              </a:ext>
            </a:extLst>
          </p:cNvPr>
          <p:cNvSpPr/>
          <p:nvPr/>
        </p:nvSpPr>
        <p:spPr>
          <a:xfrm>
            <a:off x="8801452" y="4418608"/>
            <a:ext cx="1147868" cy="3055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TCP</a:t>
            </a:r>
          </a:p>
        </p:txBody>
      </p:sp>
      <p:sp>
        <p:nvSpPr>
          <p:cNvPr id="38" name="Cloud 37">
            <a:extLst>
              <a:ext uri="{FF2B5EF4-FFF2-40B4-BE49-F238E27FC236}">
                <a16:creationId xmlns:a16="http://schemas.microsoft.com/office/drawing/2014/main" id="{66462ACD-F6B2-004E-898F-524D83A801CC}"/>
              </a:ext>
            </a:extLst>
          </p:cNvPr>
          <p:cNvSpPr/>
          <p:nvPr/>
        </p:nvSpPr>
        <p:spPr>
          <a:xfrm>
            <a:off x="4612533" y="4847473"/>
            <a:ext cx="2823667" cy="1558279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NL" sz="3200" dirty="0"/>
              <a:t>Internet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2D7E267-39A3-D848-BA27-3FCBDFAEB925}"/>
              </a:ext>
            </a:extLst>
          </p:cNvPr>
          <p:cNvSpPr/>
          <p:nvPr/>
        </p:nvSpPr>
        <p:spPr>
          <a:xfrm>
            <a:off x="1598564" y="3975038"/>
            <a:ext cx="1147868" cy="3055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HTTP/2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9CED2F6-A17D-6F47-937E-40FF395754B9}"/>
              </a:ext>
            </a:extLst>
          </p:cNvPr>
          <p:cNvSpPr/>
          <p:nvPr/>
        </p:nvSpPr>
        <p:spPr>
          <a:xfrm>
            <a:off x="8801451" y="3975012"/>
            <a:ext cx="1147868" cy="3055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HTTP/2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716FE8F-93B1-A643-A398-761B6C61CFE0}"/>
              </a:ext>
            </a:extLst>
          </p:cNvPr>
          <p:cNvSpPr/>
          <p:nvPr/>
        </p:nvSpPr>
        <p:spPr>
          <a:xfrm>
            <a:off x="267402" y="5321106"/>
            <a:ext cx="1147868" cy="30550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Data Link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EFFFEC7-9EE2-284B-9593-90C9CAA74DF3}"/>
              </a:ext>
            </a:extLst>
          </p:cNvPr>
          <p:cNvSpPr/>
          <p:nvPr/>
        </p:nvSpPr>
        <p:spPr>
          <a:xfrm>
            <a:off x="267402" y="5765999"/>
            <a:ext cx="1147868" cy="30550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Physical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FBC3DD8-321C-E94F-B8CD-591B581F78B1}"/>
              </a:ext>
            </a:extLst>
          </p:cNvPr>
          <p:cNvSpPr/>
          <p:nvPr/>
        </p:nvSpPr>
        <p:spPr>
          <a:xfrm>
            <a:off x="267402" y="4873587"/>
            <a:ext cx="1147868" cy="30550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Network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83247F8-2864-CF47-AAF0-F1BF68D1BA86}"/>
              </a:ext>
            </a:extLst>
          </p:cNvPr>
          <p:cNvSpPr/>
          <p:nvPr/>
        </p:nvSpPr>
        <p:spPr>
          <a:xfrm>
            <a:off x="267402" y="4426096"/>
            <a:ext cx="1147868" cy="30550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Transport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E9C3DBD-3F04-A245-905D-A6A54C194C95}"/>
              </a:ext>
            </a:extLst>
          </p:cNvPr>
          <p:cNvSpPr/>
          <p:nvPr/>
        </p:nvSpPr>
        <p:spPr>
          <a:xfrm>
            <a:off x="282052" y="3981201"/>
            <a:ext cx="1147868" cy="30550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Application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11E472FA-0BA1-5848-BD9F-26579C0BCCAB}"/>
              </a:ext>
            </a:extLst>
          </p:cNvPr>
          <p:cNvCxnSpPr>
            <a:cxnSpLocks/>
          </p:cNvCxnSpPr>
          <p:nvPr/>
        </p:nvCxnSpPr>
        <p:spPr>
          <a:xfrm flipV="1">
            <a:off x="2746432" y="4054616"/>
            <a:ext cx="6055019" cy="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0D45B69F-0FB9-1740-A2DA-3A4462F38249}"/>
              </a:ext>
            </a:extLst>
          </p:cNvPr>
          <p:cNvSpPr/>
          <p:nvPr/>
        </p:nvSpPr>
        <p:spPr>
          <a:xfrm>
            <a:off x="2881221" y="3619310"/>
            <a:ext cx="442492" cy="3544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Q3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3CB4BDD-4196-BE4D-8520-24F741DCE191}"/>
              </a:ext>
            </a:extLst>
          </p:cNvPr>
          <p:cNvSpPr/>
          <p:nvPr/>
        </p:nvSpPr>
        <p:spPr>
          <a:xfrm>
            <a:off x="3380541" y="3619310"/>
            <a:ext cx="442492" cy="3544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Q2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1ABA78C-EF82-2D4F-80AB-14112ED20AD0}"/>
              </a:ext>
            </a:extLst>
          </p:cNvPr>
          <p:cNvSpPr/>
          <p:nvPr/>
        </p:nvSpPr>
        <p:spPr>
          <a:xfrm>
            <a:off x="3879861" y="3619310"/>
            <a:ext cx="442492" cy="3544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Q1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053F14C-81A7-9745-A5B1-FB9CDF00DBD1}"/>
              </a:ext>
            </a:extLst>
          </p:cNvPr>
          <p:cNvCxnSpPr>
            <a:cxnSpLocks/>
          </p:cNvCxnSpPr>
          <p:nvPr/>
        </p:nvCxnSpPr>
        <p:spPr>
          <a:xfrm flipH="1">
            <a:off x="2746432" y="4200916"/>
            <a:ext cx="6055019" cy="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91038A08-48A9-8E4B-952C-A2A507A7C8C2}"/>
              </a:ext>
            </a:extLst>
          </p:cNvPr>
          <p:cNvSpPr/>
          <p:nvPr/>
        </p:nvSpPr>
        <p:spPr>
          <a:xfrm>
            <a:off x="7774684" y="4278075"/>
            <a:ext cx="442492" cy="3544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R3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D2084C8-16C8-7743-B7D4-36B020CF92F8}"/>
              </a:ext>
            </a:extLst>
          </p:cNvPr>
          <p:cNvSpPr/>
          <p:nvPr/>
        </p:nvSpPr>
        <p:spPr>
          <a:xfrm>
            <a:off x="7289494" y="4278075"/>
            <a:ext cx="442492" cy="3544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R2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1E79327C-F83D-DB4E-828C-D2FF64621E28}"/>
              </a:ext>
            </a:extLst>
          </p:cNvPr>
          <p:cNvSpPr/>
          <p:nvPr/>
        </p:nvSpPr>
        <p:spPr>
          <a:xfrm>
            <a:off x="8259874" y="4278075"/>
            <a:ext cx="442492" cy="3544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R1</a:t>
            </a:r>
          </a:p>
        </p:txBody>
      </p:sp>
    </p:spTree>
    <p:extLst>
      <p:ext uri="{BB962C8B-B14F-4D97-AF65-F5344CB8AC3E}">
        <p14:creationId xmlns:p14="http://schemas.microsoft.com/office/powerpoint/2010/main" val="204906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60" grpId="0" animBg="1"/>
      <p:bldP spid="61" grpId="0" animBg="1"/>
      <p:bldP spid="62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889E12BE-48B0-5D4E-BF43-B58DB5C7AAE5}"/>
              </a:ext>
            </a:extLst>
          </p:cNvPr>
          <p:cNvSpPr/>
          <p:nvPr/>
        </p:nvSpPr>
        <p:spPr>
          <a:xfrm>
            <a:off x="6920009" y="5189932"/>
            <a:ext cx="442492" cy="354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endParaRPr lang="en-NL" sz="1600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A20B50C-AE5E-BD4F-A324-7F250A937C68}"/>
              </a:ext>
            </a:extLst>
          </p:cNvPr>
          <p:cNvSpPr/>
          <p:nvPr/>
        </p:nvSpPr>
        <p:spPr>
          <a:xfrm>
            <a:off x="4847897" y="5179094"/>
            <a:ext cx="442492" cy="354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endParaRPr lang="en-NL" sz="1600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2E44B35-D52F-9748-AC15-1EE620C6404B}"/>
              </a:ext>
            </a:extLst>
          </p:cNvPr>
          <p:cNvSpPr/>
          <p:nvPr/>
        </p:nvSpPr>
        <p:spPr>
          <a:xfrm>
            <a:off x="7811858" y="4760862"/>
            <a:ext cx="870406" cy="49929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endParaRPr lang="en-NL" sz="1600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116016E-0B69-634A-914A-8530B72C9F8D}"/>
              </a:ext>
            </a:extLst>
          </p:cNvPr>
          <p:cNvSpPr/>
          <p:nvPr/>
        </p:nvSpPr>
        <p:spPr>
          <a:xfrm>
            <a:off x="8010132" y="4795284"/>
            <a:ext cx="633340" cy="430451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endParaRPr lang="en-NL" sz="1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4BDE0F-BF87-F442-9570-E757EA428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Head-of-Line Blocking in HTTP/2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A5783E-22A7-4945-B471-D40384C9A0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NL" dirty="0"/>
              <a:t>Despite </a:t>
            </a:r>
            <a:r>
              <a:rPr lang="en-NL" b="1" i="1" dirty="0"/>
              <a:t>pipelining</a:t>
            </a:r>
            <a:r>
              <a:rPr lang="en-NL" dirty="0"/>
              <a:t> (HTTP1.1) and </a:t>
            </a:r>
            <a:r>
              <a:rPr lang="en-NL" b="1" i="1" dirty="0"/>
              <a:t>out-of-order responses</a:t>
            </a:r>
            <a:r>
              <a:rPr lang="en-NL" dirty="0"/>
              <a:t> (HTTP/2), HTTP/2 performance still suffers from a type of Head of Line blocking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FC332A-9272-A446-A455-88C4A1269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8B65B0-2393-0249-878B-9631DF5B5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pPr/>
              <a:t>89</a:t>
            </a:fld>
            <a:endParaRPr lang="LID4096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DE9BABC-119B-0649-B52A-B21E5DF2C7EE}"/>
              </a:ext>
            </a:extLst>
          </p:cNvPr>
          <p:cNvCxnSpPr>
            <a:cxnSpLocks/>
          </p:cNvCxnSpPr>
          <p:nvPr/>
        </p:nvCxnSpPr>
        <p:spPr>
          <a:xfrm flipH="1">
            <a:off x="4038600" y="6168130"/>
            <a:ext cx="6945085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7778A58-2C75-2047-9BC3-D7C199D596D0}"/>
              </a:ext>
            </a:extLst>
          </p:cNvPr>
          <p:cNvCxnSpPr>
            <a:cxnSpLocks/>
          </p:cNvCxnSpPr>
          <p:nvPr/>
        </p:nvCxnSpPr>
        <p:spPr>
          <a:xfrm>
            <a:off x="462542" y="6163697"/>
            <a:ext cx="3576058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75A236F-81C5-744A-BF3E-E970CF54FC2F}"/>
              </a:ext>
            </a:extLst>
          </p:cNvPr>
          <p:cNvCxnSpPr>
            <a:cxnSpLocks/>
            <a:stCxn id="15" idx="2"/>
          </p:cNvCxnSpPr>
          <p:nvPr/>
        </p:nvCxnSpPr>
        <p:spPr>
          <a:xfrm flipH="1">
            <a:off x="2157847" y="3831184"/>
            <a:ext cx="1" cy="232808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41D8E4C-6111-EE4A-8177-C25995E9D0FB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9375385" y="3831183"/>
            <a:ext cx="1" cy="232811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FD49FAD-4A91-B548-A7EB-E976A3FB3755}"/>
              </a:ext>
            </a:extLst>
          </p:cNvPr>
          <p:cNvSpPr txBox="1"/>
          <p:nvPr/>
        </p:nvSpPr>
        <p:spPr>
          <a:xfrm>
            <a:off x="10213657" y="5626613"/>
            <a:ext cx="1515801" cy="538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channel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52DD542-E2F1-B442-9FF4-D16A15E7EC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914" y="2683323"/>
            <a:ext cx="1147868" cy="11478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2466F0D-62A2-E247-8863-996324CAD4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451" y="2683322"/>
            <a:ext cx="1147868" cy="114786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B71F39F-E79B-1D45-B59D-5950FDAEBC1C}"/>
              </a:ext>
            </a:extLst>
          </p:cNvPr>
          <p:cNvSpPr/>
          <p:nvPr/>
        </p:nvSpPr>
        <p:spPr>
          <a:xfrm>
            <a:off x="1583914" y="5314943"/>
            <a:ext cx="1147868" cy="3055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802.11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7E7590A-28BD-5D44-A3A3-80FC7943FE6F}"/>
              </a:ext>
            </a:extLst>
          </p:cNvPr>
          <p:cNvSpPr/>
          <p:nvPr/>
        </p:nvSpPr>
        <p:spPr>
          <a:xfrm>
            <a:off x="1583914" y="5759836"/>
            <a:ext cx="1147868" cy="3055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802.11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F5AB771-494E-E848-8F0F-4506EBE195F1}"/>
              </a:ext>
            </a:extLst>
          </p:cNvPr>
          <p:cNvGrpSpPr/>
          <p:nvPr/>
        </p:nvGrpSpPr>
        <p:grpSpPr>
          <a:xfrm>
            <a:off x="1583914" y="4862204"/>
            <a:ext cx="8365406" cy="310727"/>
            <a:chOff x="1583916" y="4838001"/>
            <a:chExt cx="8365406" cy="31072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83F9F3F-1395-AB45-8885-AB809E4890B2}"/>
                </a:ext>
              </a:extLst>
            </p:cNvPr>
            <p:cNvSpPr/>
            <p:nvPr/>
          </p:nvSpPr>
          <p:spPr>
            <a:xfrm>
              <a:off x="1583916" y="4843221"/>
              <a:ext cx="1147868" cy="30550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en-NL" sz="1600" dirty="0"/>
                <a:t>IP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DDF13C7-A2BC-CF4D-A2C6-1180888566E4}"/>
                </a:ext>
              </a:extLst>
            </p:cNvPr>
            <p:cNvSpPr/>
            <p:nvPr/>
          </p:nvSpPr>
          <p:spPr>
            <a:xfrm>
              <a:off x="8801454" y="4838001"/>
              <a:ext cx="1147868" cy="30550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en-NL" sz="1600" dirty="0"/>
                <a:t>IP</a:t>
              </a: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300A6347-5968-C34C-B555-2945469C2791}"/>
              </a:ext>
            </a:extLst>
          </p:cNvPr>
          <p:cNvSpPr/>
          <p:nvPr/>
        </p:nvSpPr>
        <p:spPr>
          <a:xfrm>
            <a:off x="8801453" y="5311020"/>
            <a:ext cx="1147868" cy="3055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Ethernet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0EA5123-508F-F14B-B0EB-51F1536A4AD2}"/>
              </a:ext>
            </a:extLst>
          </p:cNvPr>
          <p:cNvSpPr/>
          <p:nvPr/>
        </p:nvSpPr>
        <p:spPr>
          <a:xfrm>
            <a:off x="8801453" y="5754616"/>
            <a:ext cx="1147868" cy="3055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Ethernet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2D9B7D8-177E-8247-801D-609DB0EECF44}"/>
              </a:ext>
            </a:extLst>
          </p:cNvPr>
          <p:cNvSpPr/>
          <p:nvPr/>
        </p:nvSpPr>
        <p:spPr>
          <a:xfrm>
            <a:off x="1583914" y="4419933"/>
            <a:ext cx="1147868" cy="30550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TCP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36BAB19-1DF9-A046-B30E-8A0C83CFB91D}"/>
              </a:ext>
            </a:extLst>
          </p:cNvPr>
          <p:cNvSpPr/>
          <p:nvPr/>
        </p:nvSpPr>
        <p:spPr>
          <a:xfrm>
            <a:off x="8801452" y="4418608"/>
            <a:ext cx="1147868" cy="30550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TCP</a:t>
            </a:r>
          </a:p>
        </p:txBody>
      </p:sp>
      <p:sp>
        <p:nvSpPr>
          <p:cNvPr id="38" name="Cloud 37">
            <a:extLst>
              <a:ext uri="{FF2B5EF4-FFF2-40B4-BE49-F238E27FC236}">
                <a16:creationId xmlns:a16="http://schemas.microsoft.com/office/drawing/2014/main" id="{66462ACD-F6B2-004E-898F-524D83A801CC}"/>
              </a:ext>
            </a:extLst>
          </p:cNvPr>
          <p:cNvSpPr/>
          <p:nvPr/>
        </p:nvSpPr>
        <p:spPr>
          <a:xfrm>
            <a:off x="4612533" y="4847473"/>
            <a:ext cx="2823667" cy="1558279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NL" sz="3200" dirty="0"/>
              <a:t>Internet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2D7E267-39A3-D848-BA27-3FCBDFAEB925}"/>
              </a:ext>
            </a:extLst>
          </p:cNvPr>
          <p:cNvSpPr/>
          <p:nvPr/>
        </p:nvSpPr>
        <p:spPr>
          <a:xfrm>
            <a:off x="1598564" y="3975038"/>
            <a:ext cx="1147868" cy="3055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HTTP/2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9CED2F6-A17D-6F47-937E-40FF395754B9}"/>
              </a:ext>
            </a:extLst>
          </p:cNvPr>
          <p:cNvSpPr/>
          <p:nvPr/>
        </p:nvSpPr>
        <p:spPr>
          <a:xfrm>
            <a:off x="8801451" y="3975012"/>
            <a:ext cx="1147868" cy="3055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HTTP/2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716FE8F-93B1-A643-A398-761B6C61CFE0}"/>
              </a:ext>
            </a:extLst>
          </p:cNvPr>
          <p:cNvSpPr/>
          <p:nvPr/>
        </p:nvSpPr>
        <p:spPr>
          <a:xfrm>
            <a:off x="267402" y="5321106"/>
            <a:ext cx="1147868" cy="30550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Data Link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EFFFEC7-9EE2-284B-9593-90C9CAA74DF3}"/>
              </a:ext>
            </a:extLst>
          </p:cNvPr>
          <p:cNvSpPr/>
          <p:nvPr/>
        </p:nvSpPr>
        <p:spPr>
          <a:xfrm>
            <a:off x="267402" y="5765999"/>
            <a:ext cx="1147868" cy="30550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Physical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FBC3DD8-321C-E94F-B8CD-591B581F78B1}"/>
              </a:ext>
            </a:extLst>
          </p:cNvPr>
          <p:cNvSpPr/>
          <p:nvPr/>
        </p:nvSpPr>
        <p:spPr>
          <a:xfrm>
            <a:off x="267402" y="4873587"/>
            <a:ext cx="1147868" cy="30550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Network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83247F8-2864-CF47-AAF0-F1BF68D1BA86}"/>
              </a:ext>
            </a:extLst>
          </p:cNvPr>
          <p:cNvSpPr/>
          <p:nvPr/>
        </p:nvSpPr>
        <p:spPr>
          <a:xfrm>
            <a:off x="267402" y="4426096"/>
            <a:ext cx="1147868" cy="30550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Transport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E9C3DBD-3F04-A245-905D-A6A54C194C95}"/>
              </a:ext>
            </a:extLst>
          </p:cNvPr>
          <p:cNvSpPr/>
          <p:nvPr/>
        </p:nvSpPr>
        <p:spPr>
          <a:xfrm>
            <a:off x="282052" y="3981201"/>
            <a:ext cx="1147868" cy="30550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Application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1E79327C-F83D-DB4E-828C-D2FF64621E28}"/>
              </a:ext>
            </a:extLst>
          </p:cNvPr>
          <p:cNvSpPr/>
          <p:nvPr/>
        </p:nvSpPr>
        <p:spPr>
          <a:xfrm>
            <a:off x="8160868" y="4833285"/>
            <a:ext cx="442492" cy="3544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R1</a:t>
            </a:r>
          </a:p>
        </p:txBody>
      </p:sp>
      <p:cxnSp>
        <p:nvCxnSpPr>
          <p:cNvPr id="7" name="Elbow Connector 6">
            <a:extLst>
              <a:ext uri="{FF2B5EF4-FFF2-40B4-BE49-F238E27FC236}">
                <a16:creationId xmlns:a16="http://schemas.microsoft.com/office/drawing/2014/main" id="{01EB0FAD-7DF7-2C4B-9948-D1CB802AD156}"/>
              </a:ext>
            </a:extLst>
          </p:cNvPr>
          <p:cNvCxnSpPr>
            <a:cxnSpLocks/>
            <a:stCxn id="42" idx="1"/>
            <a:endCxn id="39" idx="3"/>
          </p:cNvCxnSpPr>
          <p:nvPr/>
        </p:nvCxnSpPr>
        <p:spPr>
          <a:xfrm rot="10800000" flipV="1">
            <a:off x="7362501" y="4127766"/>
            <a:ext cx="1438950" cy="1239390"/>
          </a:xfrm>
          <a:prstGeom prst="bentConnector3">
            <a:avLst>
              <a:gd name="adj1" fmla="val 4247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>
            <a:extLst>
              <a:ext uri="{FF2B5EF4-FFF2-40B4-BE49-F238E27FC236}">
                <a16:creationId xmlns:a16="http://schemas.microsoft.com/office/drawing/2014/main" id="{7F708177-D466-BF46-85C2-D09E85D9DAEA}"/>
              </a:ext>
            </a:extLst>
          </p:cNvPr>
          <p:cNvCxnSpPr>
            <a:cxnSpLocks/>
            <a:stCxn id="45" idx="1"/>
            <a:endCxn id="41" idx="3"/>
          </p:cNvCxnSpPr>
          <p:nvPr/>
        </p:nvCxnSpPr>
        <p:spPr>
          <a:xfrm rot="10800000">
            <a:off x="2746433" y="4127792"/>
            <a:ext cx="2101465" cy="1228526"/>
          </a:xfrm>
          <a:prstGeom prst="bentConnector3">
            <a:avLst>
              <a:gd name="adj1" fmla="val 91076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048A96E2-F07F-0B4F-8AAE-C323C47BDA26}"/>
              </a:ext>
            </a:extLst>
          </p:cNvPr>
          <p:cNvSpPr/>
          <p:nvPr/>
        </p:nvSpPr>
        <p:spPr>
          <a:xfrm>
            <a:off x="6565791" y="4760862"/>
            <a:ext cx="870406" cy="49929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endParaRPr lang="en-NL" sz="1600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38178222-19CA-A34B-9199-C34CAD2119C6}"/>
              </a:ext>
            </a:extLst>
          </p:cNvPr>
          <p:cNvSpPr/>
          <p:nvPr/>
        </p:nvSpPr>
        <p:spPr>
          <a:xfrm>
            <a:off x="6764065" y="4795284"/>
            <a:ext cx="633340" cy="430451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endParaRPr lang="en-NL" sz="1600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12E88C3-CD76-0741-958D-B75FEFF542F5}"/>
              </a:ext>
            </a:extLst>
          </p:cNvPr>
          <p:cNvSpPr/>
          <p:nvPr/>
        </p:nvSpPr>
        <p:spPr>
          <a:xfrm>
            <a:off x="5072352" y="4760862"/>
            <a:ext cx="870406" cy="49929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endParaRPr lang="en-NL" sz="1600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6230E0A-79C9-214C-A9CC-332BFC2B3ADC}"/>
              </a:ext>
            </a:extLst>
          </p:cNvPr>
          <p:cNvSpPr/>
          <p:nvPr/>
        </p:nvSpPr>
        <p:spPr>
          <a:xfrm>
            <a:off x="5270626" y="4795284"/>
            <a:ext cx="633340" cy="430451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endParaRPr lang="en-NL" sz="1600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91038A08-48A9-8E4B-952C-A2A507A7C8C2}"/>
              </a:ext>
            </a:extLst>
          </p:cNvPr>
          <p:cNvSpPr/>
          <p:nvPr/>
        </p:nvSpPr>
        <p:spPr>
          <a:xfrm>
            <a:off x="6887729" y="4833285"/>
            <a:ext cx="442492" cy="3544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R3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D2084C8-16C8-7743-B7D4-36B020CF92F8}"/>
              </a:ext>
            </a:extLst>
          </p:cNvPr>
          <p:cNvSpPr/>
          <p:nvPr/>
        </p:nvSpPr>
        <p:spPr>
          <a:xfrm>
            <a:off x="5420419" y="4833285"/>
            <a:ext cx="442492" cy="3544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R2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1363FD08-CBF4-D240-A0C1-8E9FC13CEA0C}"/>
              </a:ext>
            </a:extLst>
          </p:cNvPr>
          <p:cNvSpPr/>
          <p:nvPr/>
        </p:nvSpPr>
        <p:spPr>
          <a:xfrm>
            <a:off x="2940671" y="2784409"/>
            <a:ext cx="5575381" cy="4685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>
            <a:normAutofit fontScale="92500" lnSpcReduction="10000"/>
          </a:bodyPr>
          <a:lstStyle/>
          <a:p>
            <a:pPr algn="ctr"/>
            <a:r>
              <a:rPr lang="en-US" sz="2800" dirty="0"/>
              <a:t>Q: What happens now?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B59C163-9E36-DF4E-B67B-AA5B46489F9E}"/>
              </a:ext>
            </a:extLst>
          </p:cNvPr>
          <p:cNvSpPr/>
          <p:nvPr/>
        </p:nvSpPr>
        <p:spPr>
          <a:xfrm>
            <a:off x="2940670" y="3328501"/>
            <a:ext cx="5575375" cy="55825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>
            <a:normAutofit fontScale="92500"/>
          </a:bodyPr>
          <a:lstStyle/>
          <a:p>
            <a:pPr algn="ctr"/>
            <a:r>
              <a:rPr lang="en-US" sz="2800" dirty="0"/>
              <a:t>HOL because TCP delivers data in order</a:t>
            </a:r>
          </a:p>
        </p:txBody>
      </p:sp>
      <p:pic>
        <p:nvPicPr>
          <p:cNvPr id="51" name="Picture 4" descr="Black Hole icon in Color Style">
            <a:extLst>
              <a:ext uri="{FF2B5EF4-FFF2-40B4-BE49-F238E27FC236}">
                <a16:creationId xmlns:a16="http://schemas.microsoft.com/office/drawing/2014/main" id="{7BC4CBE9-536D-401B-4BD0-B5BFD9633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00000">
            <a:off x="4635846" y="4409669"/>
            <a:ext cx="1136883" cy="1136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8171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3432E-807B-DFFA-DBE1-36F312D43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about</a:t>
            </a:r>
            <a:br>
              <a:rPr lang="en-US" dirty="0"/>
            </a:br>
            <a:r>
              <a:rPr lang="en-US" dirty="0"/>
              <a:t>Explicit Congestion Notification?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BDB97-FCAF-2973-0996-191358248D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EC6C43-DD4A-DF70-B2C2-1E2D03586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74BF68-93DF-91DE-2695-79B1F3778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pPr/>
              <a:t>9</a:t>
            </a:fld>
            <a:endParaRPr lang="LID4096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6299383-3E9A-6EE3-5C24-9B567B50DC4D}"/>
              </a:ext>
            </a:extLst>
          </p:cNvPr>
          <p:cNvCxnSpPr>
            <a:cxnSpLocks/>
          </p:cNvCxnSpPr>
          <p:nvPr/>
        </p:nvCxnSpPr>
        <p:spPr>
          <a:xfrm>
            <a:off x="3426358" y="5088143"/>
            <a:ext cx="1191899" cy="844826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FC23B60B-F256-DA36-5E62-237EE8A06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795" y="4578707"/>
            <a:ext cx="803703" cy="103874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D293DEE-A160-2EDE-CA2E-B33C29E2608D}"/>
              </a:ext>
            </a:extLst>
          </p:cNvPr>
          <p:cNvCxnSpPr>
            <a:cxnSpLocks/>
          </p:cNvCxnSpPr>
          <p:nvPr/>
        </p:nvCxnSpPr>
        <p:spPr>
          <a:xfrm flipH="1">
            <a:off x="4618256" y="4411013"/>
            <a:ext cx="1064760" cy="1521957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6815849-25E9-0460-D97B-324F179A5FE0}"/>
              </a:ext>
            </a:extLst>
          </p:cNvPr>
          <p:cNvCxnSpPr>
            <a:cxnSpLocks/>
          </p:cNvCxnSpPr>
          <p:nvPr/>
        </p:nvCxnSpPr>
        <p:spPr>
          <a:xfrm>
            <a:off x="5683016" y="4394384"/>
            <a:ext cx="1148330" cy="1618099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90E642D-2651-E5E7-3814-C64D305F0F43}"/>
              </a:ext>
            </a:extLst>
          </p:cNvPr>
          <p:cNvCxnSpPr>
            <a:cxnSpLocks/>
          </p:cNvCxnSpPr>
          <p:nvPr/>
        </p:nvCxnSpPr>
        <p:spPr>
          <a:xfrm flipV="1">
            <a:off x="4522362" y="5932970"/>
            <a:ext cx="2308984" cy="9791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B3DEA6D-CFBA-DA7A-AF5C-ADB69355D56D}"/>
              </a:ext>
            </a:extLst>
          </p:cNvPr>
          <p:cNvCxnSpPr>
            <a:cxnSpLocks/>
          </p:cNvCxnSpPr>
          <p:nvPr/>
        </p:nvCxnSpPr>
        <p:spPr>
          <a:xfrm flipH="1">
            <a:off x="6762684" y="4341291"/>
            <a:ext cx="876260" cy="1608309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9E4A9F6-5BA5-8DF1-5374-DB791CE8E39A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7619224" y="4341291"/>
            <a:ext cx="1041184" cy="756791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A43EB391-2FA3-E8CF-96D6-9EF82CEBB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0409" y="4578707"/>
            <a:ext cx="803703" cy="10387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1CD2160-B107-F138-B64D-F940DC226A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769" y="3837049"/>
            <a:ext cx="789231" cy="7927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46E8F4-4F29-CEB8-DE4F-42A7E27599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642" y="5374980"/>
            <a:ext cx="789231" cy="7927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FDAC4FE-F8CD-D8E8-D3CC-1793BBF690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070" y="5374980"/>
            <a:ext cx="789231" cy="7927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F0F0FD-4EDC-AB70-3504-5FED0618AE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330" y="3785954"/>
            <a:ext cx="789231" cy="79275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8239F66-7DF0-50D7-34E5-CF3A31245BA3}"/>
              </a:ext>
            </a:extLst>
          </p:cNvPr>
          <p:cNvSpPr/>
          <p:nvPr/>
        </p:nvSpPr>
        <p:spPr>
          <a:xfrm>
            <a:off x="3698668" y="5286017"/>
            <a:ext cx="462153" cy="43130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dirty="0"/>
              <a:t>M</a:t>
            </a:r>
            <a:endParaRPr lang="en-US" b="1" i="1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67193FB-BA46-DE12-1A0E-26F3B45125C6}"/>
              </a:ext>
            </a:extLst>
          </p:cNvPr>
          <p:cNvSpPr/>
          <p:nvPr/>
        </p:nvSpPr>
        <p:spPr>
          <a:xfrm>
            <a:off x="5500518" y="5771356"/>
            <a:ext cx="462153" cy="43130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dirty="0"/>
              <a:t>M</a:t>
            </a:r>
            <a:endParaRPr lang="en-US" b="1" i="1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EA95ECB-9648-54E4-1CA6-ED79B6A2AAEE}"/>
              </a:ext>
            </a:extLst>
          </p:cNvPr>
          <p:cNvSpPr/>
          <p:nvPr/>
        </p:nvSpPr>
        <p:spPr>
          <a:xfrm>
            <a:off x="7157301" y="4794358"/>
            <a:ext cx="462153" cy="43130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dirty="0"/>
              <a:t>M</a:t>
            </a:r>
            <a:endParaRPr lang="en-US" b="1" i="1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7A98839-0C21-A618-EA1E-025399E98F10}"/>
              </a:ext>
            </a:extLst>
          </p:cNvPr>
          <p:cNvSpPr/>
          <p:nvPr/>
        </p:nvSpPr>
        <p:spPr>
          <a:xfrm>
            <a:off x="8038636" y="4578707"/>
            <a:ext cx="462153" cy="43130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dirty="0"/>
              <a:t>M</a:t>
            </a:r>
            <a:endParaRPr lang="en-US" b="1" i="1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982398B-79D7-BFFA-BEF3-C88161E98B64}"/>
              </a:ext>
            </a:extLst>
          </p:cNvPr>
          <p:cNvSpPr/>
          <p:nvPr/>
        </p:nvSpPr>
        <p:spPr>
          <a:xfrm>
            <a:off x="354496" y="1641652"/>
            <a:ext cx="500598" cy="43130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2400" dirty="0"/>
              <a:t>M</a:t>
            </a:r>
            <a:endParaRPr lang="en-US" sz="2400" b="1" i="1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BD91D6A-4D68-30F2-EE12-88FA70CD25DA}"/>
              </a:ext>
            </a:extLst>
          </p:cNvPr>
          <p:cNvSpPr/>
          <p:nvPr/>
        </p:nvSpPr>
        <p:spPr>
          <a:xfrm>
            <a:off x="354496" y="2221737"/>
            <a:ext cx="500598" cy="43130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2400" dirty="0"/>
              <a:t>M</a:t>
            </a:r>
            <a:endParaRPr lang="en-US" sz="2400" b="1" i="1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2CCCA75-92C4-46D9-C2E6-A01386C5B50F}"/>
              </a:ext>
            </a:extLst>
          </p:cNvPr>
          <p:cNvSpPr/>
          <p:nvPr/>
        </p:nvSpPr>
        <p:spPr>
          <a:xfrm>
            <a:off x="869522" y="1641652"/>
            <a:ext cx="9082551" cy="431302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r>
              <a:rPr lang="en-US" sz="2400" dirty="0">
                <a:solidFill>
                  <a:sysClr val="windowText" lastClr="000000"/>
                </a:solidFill>
              </a:rPr>
              <a:t>= regular IP packet with TCP segment</a:t>
            </a:r>
            <a:endParaRPr lang="en-US" sz="2400" b="1" i="1" dirty="0">
              <a:solidFill>
                <a:sysClr val="windowText" lastClr="000000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51F8592-7B35-511B-315F-B858E889C2A8}"/>
              </a:ext>
            </a:extLst>
          </p:cNvPr>
          <p:cNvSpPr/>
          <p:nvPr/>
        </p:nvSpPr>
        <p:spPr>
          <a:xfrm>
            <a:off x="869523" y="2221737"/>
            <a:ext cx="11322477" cy="431302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r>
              <a:rPr lang="en-US" sz="2400" dirty="0">
                <a:solidFill>
                  <a:sysClr val="windowText" lastClr="000000"/>
                </a:solidFill>
              </a:rPr>
              <a:t>= Explicit Congestion Notification (ECN) set in IP header</a:t>
            </a:r>
            <a:endParaRPr lang="en-US" sz="2400" b="1" i="1" dirty="0">
              <a:solidFill>
                <a:sysClr val="windowText" lastClr="000000"/>
              </a:solidFill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33C9F8D-0D91-EF9C-88CB-16161E4407B1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3698668" y="4953600"/>
            <a:ext cx="919590" cy="42138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257572A8-C5E0-08B6-CCD9-549E9EE4A0F0}"/>
              </a:ext>
            </a:extLst>
          </p:cNvPr>
          <p:cNvCxnSpPr>
            <a:cxnSpLocks/>
          </p:cNvCxnSpPr>
          <p:nvPr/>
        </p:nvCxnSpPr>
        <p:spPr>
          <a:xfrm>
            <a:off x="8013838" y="3959856"/>
            <a:ext cx="919590" cy="42138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23AF84E3-3412-5F70-4495-04A7C30A9EE5}"/>
              </a:ext>
            </a:extLst>
          </p:cNvPr>
          <p:cNvSpPr/>
          <p:nvPr/>
        </p:nvSpPr>
        <p:spPr>
          <a:xfrm>
            <a:off x="3711296" y="2781024"/>
            <a:ext cx="6056551" cy="7188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2800" dirty="0"/>
              <a:t>Congested Router</a:t>
            </a:r>
            <a:endParaRPr lang="en-GB" sz="2800" dirty="0"/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A5CC622-73FD-1CCB-2212-231D7D182FC5}"/>
              </a:ext>
            </a:extLst>
          </p:cNvPr>
          <p:cNvCxnSpPr>
            <a:cxnSpLocks/>
            <a:stCxn id="37" idx="2"/>
            <a:endCxn id="16" idx="0"/>
          </p:cNvCxnSpPr>
          <p:nvPr/>
        </p:nvCxnSpPr>
        <p:spPr>
          <a:xfrm>
            <a:off x="6739572" y="3499880"/>
            <a:ext cx="23114" cy="1875100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524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4" grpId="0" animBg="1"/>
      <p:bldP spid="25" grpId="0" animBg="1"/>
      <p:bldP spid="28" grpId="0"/>
      <p:bldP spid="29" grpId="0"/>
      <p:bldP spid="37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889E12BE-48B0-5D4E-BF43-B58DB5C7AAE5}"/>
              </a:ext>
            </a:extLst>
          </p:cNvPr>
          <p:cNvSpPr/>
          <p:nvPr/>
        </p:nvSpPr>
        <p:spPr>
          <a:xfrm>
            <a:off x="6920009" y="5189932"/>
            <a:ext cx="442492" cy="354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endParaRPr lang="en-NL" sz="1600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A20B50C-AE5E-BD4F-A324-7F250A937C68}"/>
              </a:ext>
            </a:extLst>
          </p:cNvPr>
          <p:cNvSpPr/>
          <p:nvPr/>
        </p:nvSpPr>
        <p:spPr>
          <a:xfrm>
            <a:off x="4847897" y="5179094"/>
            <a:ext cx="442492" cy="354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endParaRPr lang="en-NL" sz="1600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2E44B35-D52F-9748-AC15-1EE620C6404B}"/>
              </a:ext>
            </a:extLst>
          </p:cNvPr>
          <p:cNvSpPr/>
          <p:nvPr/>
        </p:nvSpPr>
        <p:spPr>
          <a:xfrm>
            <a:off x="7811858" y="4760862"/>
            <a:ext cx="870406" cy="49929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endParaRPr lang="en-NL" sz="1600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116016E-0B69-634A-914A-8530B72C9F8D}"/>
              </a:ext>
            </a:extLst>
          </p:cNvPr>
          <p:cNvSpPr/>
          <p:nvPr/>
        </p:nvSpPr>
        <p:spPr>
          <a:xfrm>
            <a:off x="7901019" y="4795284"/>
            <a:ext cx="742453" cy="43045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endParaRPr lang="en-NL" sz="1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4BDE0F-BF87-F442-9570-E757EA428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HTTP/3 (HTTP + </a:t>
            </a:r>
            <a:r>
              <a:rPr lang="en-NL" b="1" i="1" dirty="0"/>
              <a:t>QUIC</a:t>
            </a:r>
            <a:r>
              <a:rPr lang="en-NL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A5783E-22A7-4945-B471-D40384C9A0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024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NL" dirty="0"/>
              <a:t>HTTP/3 uses the </a:t>
            </a:r>
            <a:r>
              <a:rPr lang="en-NL" b="1" i="1" dirty="0"/>
              <a:t>QUIC</a:t>
            </a:r>
            <a:r>
              <a:rPr lang="en-NL" dirty="0"/>
              <a:t> protocol</a:t>
            </a:r>
          </a:p>
          <a:p>
            <a:pPr marL="0" indent="0">
              <a:buNone/>
            </a:pPr>
            <a:r>
              <a:rPr lang="en-NL" dirty="0"/>
              <a:t>QUIC performs multiplexing, uses UDP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FC332A-9272-A446-A455-88C4A1269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8B65B0-2393-0249-878B-9631DF5B5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pPr/>
              <a:t>90</a:t>
            </a:fld>
            <a:endParaRPr lang="LID4096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DE9BABC-119B-0649-B52A-B21E5DF2C7EE}"/>
              </a:ext>
            </a:extLst>
          </p:cNvPr>
          <p:cNvCxnSpPr>
            <a:cxnSpLocks/>
          </p:cNvCxnSpPr>
          <p:nvPr/>
        </p:nvCxnSpPr>
        <p:spPr>
          <a:xfrm flipH="1">
            <a:off x="4038600" y="6168130"/>
            <a:ext cx="6945085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7778A58-2C75-2047-9BC3-D7C199D596D0}"/>
              </a:ext>
            </a:extLst>
          </p:cNvPr>
          <p:cNvCxnSpPr>
            <a:cxnSpLocks/>
          </p:cNvCxnSpPr>
          <p:nvPr/>
        </p:nvCxnSpPr>
        <p:spPr>
          <a:xfrm>
            <a:off x="462542" y="6163697"/>
            <a:ext cx="3576058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75A236F-81C5-744A-BF3E-E970CF54FC2F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2157848" y="3485799"/>
            <a:ext cx="3136" cy="267922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41D8E4C-6111-EE4A-8177-C25995E9D0FB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9375385" y="3485798"/>
            <a:ext cx="17786" cy="26854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FD49FAD-4A91-B548-A7EB-E976A3FB3755}"/>
              </a:ext>
            </a:extLst>
          </p:cNvPr>
          <p:cNvSpPr txBox="1"/>
          <p:nvPr/>
        </p:nvSpPr>
        <p:spPr>
          <a:xfrm>
            <a:off x="10213657" y="5626613"/>
            <a:ext cx="1515801" cy="538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channel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52DD542-E2F1-B442-9FF4-D16A15E7E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914" y="2337938"/>
            <a:ext cx="1147868" cy="11478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2466F0D-62A2-E247-8863-996324CAD4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451" y="2337937"/>
            <a:ext cx="1147868" cy="114786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B71F39F-E79B-1D45-B59D-5950FDAEBC1C}"/>
              </a:ext>
            </a:extLst>
          </p:cNvPr>
          <p:cNvSpPr/>
          <p:nvPr/>
        </p:nvSpPr>
        <p:spPr>
          <a:xfrm>
            <a:off x="1583914" y="5314943"/>
            <a:ext cx="1147868" cy="3055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802.11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7E7590A-28BD-5D44-A3A3-80FC7943FE6F}"/>
              </a:ext>
            </a:extLst>
          </p:cNvPr>
          <p:cNvSpPr/>
          <p:nvPr/>
        </p:nvSpPr>
        <p:spPr>
          <a:xfrm>
            <a:off x="1583914" y="5759836"/>
            <a:ext cx="1147868" cy="3055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802.11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F5AB771-494E-E848-8F0F-4506EBE195F1}"/>
              </a:ext>
            </a:extLst>
          </p:cNvPr>
          <p:cNvGrpSpPr/>
          <p:nvPr/>
        </p:nvGrpSpPr>
        <p:grpSpPr>
          <a:xfrm>
            <a:off x="1583914" y="4862204"/>
            <a:ext cx="8365406" cy="310727"/>
            <a:chOff x="1583916" y="4838001"/>
            <a:chExt cx="8365406" cy="31072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83F9F3F-1395-AB45-8885-AB809E4890B2}"/>
                </a:ext>
              </a:extLst>
            </p:cNvPr>
            <p:cNvSpPr/>
            <p:nvPr/>
          </p:nvSpPr>
          <p:spPr>
            <a:xfrm>
              <a:off x="1583916" y="4843221"/>
              <a:ext cx="1147868" cy="30550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en-NL" sz="1600" dirty="0"/>
                <a:t>IP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DDF13C7-A2BC-CF4D-A2C6-1180888566E4}"/>
                </a:ext>
              </a:extLst>
            </p:cNvPr>
            <p:cNvSpPr/>
            <p:nvPr/>
          </p:nvSpPr>
          <p:spPr>
            <a:xfrm>
              <a:off x="8801454" y="4838001"/>
              <a:ext cx="1147868" cy="30550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en-NL" sz="1600" dirty="0"/>
                <a:t>IP</a:t>
              </a: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300A6347-5968-C34C-B555-2945469C2791}"/>
              </a:ext>
            </a:extLst>
          </p:cNvPr>
          <p:cNvSpPr/>
          <p:nvPr/>
        </p:nvSpPr>
        <p:spPr>
          <a:xfrm>
            <a:off x="8801453" y="5311020"/>
            <a:ext cx="1147868" cy="3055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Ethernet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0EA5123-508F-F14B-B0EB-51F1536A4AD2}"/>
              </a:ext>
            </a:extLst>
          </p:cNvPr>
          <p:cNvSpPr/>
          <p:nvPr/>
        </p:nvSpPr>
        <p:spPr>
          <a:xfrm>
            <a:off x="8801453" y="5754616"/>
            <a:ext cx="1147868" cy="3055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Ethernet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2D9B7D8-177E-8247-801D-609DB0EECF44}"/>
              </a:ext>
            </a:extLst>
          </p:cNvPr>
          <p:cNvSpPr/>
          <p:nvPr/>
        </p:nvSpPr>
        <p:spPr>
          <a:xfrm>
            <a:off x="1583914" y="4419933"/>
            <a:ext cx="1147868" cy="3055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b="1" i="1" dirty="0"/>
              <a:t>UDP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36BAB19-1DF9-A046-B30E-8A0C83CFB91D}"/>
              </a:ext>
            </a:extLst>
          </p:cNvPr>
          <p:cNvSpPr/>
          <p:nvPr/>
        </p:nvSpPr>
        <p:spPr>
          <a:xfrm>
            <a:off x="8801452" y="4418608"/>
            <a:ext cx="1147868" cy="3055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b="1" i="1" dirty="0"/>
              <a:t>UDP</a:t>
            </a:r>
          </a:p>
        </p:txBody>
      </p:sp>
      <p:sp>
        <p:nvSpPr>
          <p:cNvPr id="38" name="Cloud 37">
            <a:extLst>
              <a:ext uri="{FF2B5EF4-FFF2-40B4-BE49-F238E27FC236}">
                <a16:creationId xmlns:a16="http://schemas.microsoft.com/office/drawing/2014/main" id="{66462ACD-F6B2-004E-898F-524D83A801CC}"/>
              </a:ext>
            </a:extLst>
          </p:cNvPr>
          <p:cNvSpPr/>
          <p:nvPr/>
        </p:nvSpPr>
        <p:spPr>
          <a:xfrm>
            <a:off x="4612533" y="4847473"/>
            <a:ext cx="2823667" cy="1558279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NL" sz="3200" dirty="0"/>
              <a:t>Internet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2D7E267-39A3-D848-BA27-3FCBDFAEB925}"/>
              </a:ext>
            </a:extLst>
          </p:cNvPr>
          <p:cNvSpPr/>
          <p:nvPr/>
        </p:nvSpPr>
        <p:spPr>
          <a:xfrm>
            <a:off x="1598564" y="3975038"/>
            <a:ext cx="1147868" cy="305507"/>
          </a:xfrm>
          <a:prstGeom prst="rect">
            <a:avLst/>
          </a:prstGeom>
          <a:solidFill>
            <a:srgbClr val="DB9AF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QUIC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9CED2F6-A17D-6F47-937E-40FF395754B9}"/>
              </a:ext>
            </a:extLst>
          </p:cNvPr>
          <p:cNvSpPr/>
          <p:nvPr/>
        </p:nvSpPr>
        <p:spPr>
          <a:xfrm>
            <a:off x="8801451" y="3975012"/>
            <a:ext cx="1147868" cy="305507"/>
          </a:xfrm>
          <a:prstGeom prst="rect">
            <a:avLst/>
          </a:prstGeom>
          <a:solidFill>
            <a:srgbClr val="DB9AF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QUIC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716FE8F-93B1-A643-A398-761B6C61CFE0}"/>
              </a:ext>
            </a:extLst>
          </p:cNvPr>
          <p:cNvSpPr/>
          <p:nvPr/>
        </p:nvSpPr>
        <p:spPr>
          <a:xfrm>
            <a:off x="267402" y="5321106"/>
            <a:ext cx="1147868" cy="30550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Data Link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EFFFEC7-9EE2-284B-9593-90C9CAA74DF3}"/>
              </a:ext>
            </a:extLst>
          </p:cNvPr>
          <p:cNvSpPr/>
          <p:nvPr/>
        </p:nvSpPr>
        <p:spPr>
          <a:xfrm>
            <a:off x="267402" y="5765999"/>
            <a:ext cx="1147868" cy="30550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Physical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FBC3DD8-321C-E94F-B8CD-591B581F78B1}"/>
              </a:ext>
            </a:extLst>
          </p:cNvPr>
          <p:cNvSpPr/>
          <p:nvPr/>
        </p:nvSpPr>
        <p:spPr>
          <a:xfrm>
            <a:off x="267402" y="4873587"/>
            <a:ext cx="1147868" cy="30550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Network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83247F8-2864-CF47-AAF0-F1BF68D1BA86}"/>
              </a:ext>
            </a:extLst>
          </p:cNvPr>
          <p:cNvSpPr/>
          <p:nvPr/>
        </p:nvSpPr>
        <p:spPr>
          <a:xfrm>
            <a:off x="267402" y="4426096"/>
            <a:ext cx="1147868" cy="30550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Transport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EA96F722-743E-714E-8D5E-DD608CB3C7E4}"/>
              </a:ext>
            </a:extLst>
          </p:cNvPr>
          <p:cNvSpPr/>
          <p:nvPr/>
        </p:nvSpPr>
        <p:spPr>
          <a:xfrm>
            <a:off x="8039389" y="4825410"/>
            <a:ext cx="563972" cy="360905"/>
          </a:xfrm>
          <a:prstGeom prst="rect">
            <a:avLst/>
          </a:prstGeom>
          <a:solidFill>
            <a:srgbClr val="DB9AF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endParaRPr lang="en-NL" sz="1600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1E79327C-F83D-DB4E-828C-D2FF64621E28}"/>
              </a:ext>
            </a:extLst>
          </p:cNvPr>
          <p:cNvSpPr/>
          <p:nvPr/>
        </p:nvSpPr>
        <p:spPr>
          <a:xfrm>
            <a:off x="8160868" y="4833285"/>
            <a:ext cx="442492" cy="35444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R1</a:t>
            </a:r>
          </a:p>
        </p:txBody>
      </p:sp>
      <p:cxnSp>
        <p:nvCxnSpPr>
          <p:cNvPr id="7" name="Elbow Connector 6">
            <a:extLst>
              <a:ext uri="{FF2B5EF4-FFF2-40B4-BE49-F238E27FC236}">
                <a16:creationId xmlns:a16="http://schemas.microsoft.com/office/drawing/2014/main" id="{01EB0FAD-7DF7-2C4B-9948-D1CB802AD156}"/>
              </a:ext>
            </a:extLst>
          </p:cNvPr>
          <p:cNvCxnSpPr>
            <a:cxnSpLocks/>
            <a:stCxn id="42" idx="1"/>
            <a:endCxn id="39" idx="3"/>
          </p:cNvCxnSpPr>
          <p:nvPr/>
        </p:nvCxnSpPr>
        <p:spPr>
          <a:xfrm rot="10800000" flipV="1">
            <a:off x="7362501" y="4127766"/>
            <a:ext cx="1438950" cy="1239390"/>
          </a:xfrm>
          <a:prstGeom prst="bentConnector3">
            <a:avLst>
              <a:gd name="adj1" fmla="val 4247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>
            <a:extLst>
              <a:ext uri="{FF2B5EF4-FFF2-40B4-BE49-F238E27FC236}">
                <a16:creationId xmlns:a16="http://schemas.microsoft.com/office/drawing/2014/main" id="{7F708177-D466-BF46-85C2-D09E85D9DAEA}"/>
              </a:ext>
            </a:extLst>
          </p:cNvPr>
          <p:cNvCxnSpPr>
            <a:cxnSpLocks/>
            <a:stCxn id="45" idx="1"/>
            <a:endCxn id="41" idx="3"/>
          </p:cNvCxnSpPr>
          <p:nvPr/>
        </p:nvCxnSpPr>
        <p:spPr>
          <a:xfrm rot="10800000">
            <a:off x="2746433" y="4127792"/>
            <a:ext cx="2101465" cy="1228526"/>
          </a:xfrm>
          <a:prstGeom prst="bentConnector3">
            <a:avLst>
              <a:gd name="adj1" fmla="val 91076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048A96E2-F07F-0B4F-8AAE-C323C47BDA26}"/>
              </a:ext>
            </a:extLst>
          </p:cNvPr>
          <p:cNvSpPr/>
          <p:nvPr/>
        </p:nvSpPr>
        <p:spPr>
          <a:xfrm>
            <a:off x="6565791" y="4760862"/>
            <a:ext cx="870406" cy="49929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endParaRPr lang="en-NL" sz="1600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38178222-19CA-A34B-9199-C34CAD2119C6}"/>
              </a:ext>
            </a:extLst>
          </p:cNvPr>
          <p:cNvSpPr/>
          <p:nvPr/>
        </p:nvSpPr>
        <p:spPr>
          <a:xfrm>
            <a:off x="6657897" y="4795284"/>
            <a:ext cx="739508" cy="43045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endParaRPr lang="en-NL" sz="1600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12E88C3-CD76-0741-958D-B75FEFF542F5}"/>
              </a:ext>
            </a:extLst>
          </p:cNvPr>
          <p:cNvSpPr/>
          <p:nvPr/>
        </p:nvSpPr>
        <p:spPr>
          <a:xfrm>
            <a:off x="5072352" y="4760862"/>
            <a:ext cx="870406" cy="49929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endParaRPr lang="en-NL" sz="1600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6230E0A-79C9-214C-A9CC-332BFC2B3ADC}"/>
              </a:ext>
            </a:extLst>
          </p:cNvPr>
          <p:cNvSpPr/>
          <p:nvPr/>
        </p:nvSpPr>
        <p:spPr>
          <a:xfrm>
            <a:off x="5200538" y="4795284"/>
            <a:ext cx="703428" cy="43045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endParaRPr lang="en-NL" sz="1600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F8EBF75-ECB1-724C-8D4F-AE1EFB9F13ED}"/>
              </a:ext>
            </a:extLst>
          </p:cNvPr>
          <p:cNvSpPr/>
          <p:nvPr/>
        </p:nvSpPr>
        <p:spPr>
          <a:xfrm>
            <a:off x="6766249" y="4834504"/>
            <a:ext cx="563972" cy="360905"/>
          </a:xfrm>
          <a:prstGeom prst="rect">
            <a:avLst/>
          </a:prstGeom>
          <a:solidFill>
            <a:srgbClr val="DB9AF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endParaRPr lang="en-NL" sz="1600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91038A08-48A9-8E4B-952C-A2A507A7C8C2}"/>
              </a:ext>
            </a:extLst>
          </p:cNvPr>
          <p:cNvSpPr/>
          <p:nvPr/>
        </p:nvSpPr>
        <p:spPr>
          <a:xfrm>
            <a:off x="6887729" y="4833285"/>
            <a:ext cx="442492" cy="35444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R3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E20CEEB-561D-C34A-B480-BFAB75C8A18C}"/>
              </a:ext>
            </a:extLst>
          </p:cNvPr>
          <p:cNvSpPr/>
          <p:nvPr/>
        </p:nvSpPr>
        <p:spPr>
          <a:xfrm>
            <a:off x="5297215" y="4831260"/>
            <a:ext cx="563972" cy="360905"/>
          </a:xfrm>
          <a:prstGeom prst="rect">
            <a:avLst/>
          </a:prstGeom>
          <a:solidFill>
            <a:srgbClr val="DB9AF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endParaRPr lang="en-NL" sz="1600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D2084C8-16C8-7743-B7D4-36B020CF92F8}"/>
              </a:ext>
            </a:extLst>
          </p:cNvPr>
          <p:cNvSpPr/>
          <p:nvPr/>
        </p:nvSpPr>
        <p:spPr>
          <a:xfrm>
            <a:off x="5420419" y="4833285"/>
            <a:ext cx="442492" cy="35444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R2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F14883-AFE0-A44A-9039-7E7EAACE767B}"/>
              </a:ext>
            </a:extLst>
          </p:cNvPr>
          <p:cNvSpPr/>
          <p:nvPr/>
        </p:nvSpPr>
        <p:spPr>
          <a:xfrm>
            <a:off x="1598564" y="3519889"/>
            <a:ext cx="1147868" cy="3055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HTTP/3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E7C9AC5-790C-144B-9B34-72F2CEECEFD2}"/>
              </a:ext>
            </a:extLst>
          </p:cNvPr>
          <p:cNvSpPr/>
          <p:nvPr/>
        </p:nvSpPr>
        <p:spPr>
          <a:xfrm>
            <a:off x="8801451" y="3519863"/>
            <a:ext cx="1147868" cy="3055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HTTP/3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D551CAD-E949-D74C-A769-2C041BED3DDF}"/>
              </a:ext>
            </a:extLst>
          </p:cNvPr>
          <p:cNvSpPr/>
          <p:nvPr/>
        </p:nvSpPr>
        <p:spPr>
          <a:xfrm>
            <a:off x="267402" y="3734004"/>
            <a:ext cx="1147868" cy="30550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NL" sz="1600" dirty="0"/>
              <a:t>Application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74680B97-A2FC-584B-BCFB-A6F71268FC07}"/>
              </a:ext>
            </a:extLst>
          </p:cNvPr>
          <p:cNvSpPr/>
          <p:nvPr/>
        </p:nvSpPr>
        <p:spPr>
          <a:xfrm>
            <a:off x="3027979" y="2391932"/>
            <a:ext cx="5575381" cy="4685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>
            <a:normAutofit fontScale="92500" lnSpcReduction="10000"/>
          </a:bodyPr>
          <a:lstStyle/>
          <a:p>
            <a:pPr algn="ctr"/>
            <a:r>
              <a:rPr lang="en-US" sz="2800" dirty="0"/>
              <a:t>Q: What happens now?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BFDE5D9-1A6A-A543-86C5-2025A0CD036A}"/>
              </a:ext>
            </a:extLst>
          </p:cNvPr>
          <p:cNvSpPr/>
          <p:nvPr/>
        </p:nvSpPr>
        <p:spPr>
          <a:xfrm>
            <a:off x="3027978" y="2936024"/>
            <a:ext cx="5575375" cy="55825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 fontScale="92500"/>
          </a:bodyPr>
          <a:lstStyle/>
          <a:p>
            <a:pPr algn="ctr"/>
            <a:r>
              <a:rPr lang="en-US" sz="2800" dirty="0"/>
              <a:t>UDP does not enforce in-order delivery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A8712227-34EA-424A-9EE6-1E7C955EB476}"/>
              </a:ext>
            </a:extLst>
          </p:cNvPr>
          <p:cNvSpPr/>
          <p:nvPr/>
        </p:nvSpPr>
        <p:spPr>
          <a:xfrm>
            <a:off x="4847897" y="81496"/>
            <a:ext cx="5575375" cy="55825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2800" dirty="0"/>
              <a:t>QUIC orders data per </a:t>
            </a:r>
            <a:r>
              <a:rPr lang="en-US" sz="2800" i="1" dirty="0"/>
              <a:t>stream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C76DEEB-9E0D-CD42-961B-4EDD699B499E}"/>
              </a:ext>
            </a:extLst>
          </p:cNvPr>
          <p:cNvSpPr txBox="1"/>
          <p:nvPr/>
        </p:nvSpPr>
        <p:spPr>
          <a:xfrm>
            <a:off x="6565791" y="679173"/>
            <a:ext cx="54683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/>
              <a:t>Each HTTP request can use a sep</a:t>
            </a:r>
            <a:r>
              <a:rPr lang="en-US" dirty="0"/>
              <a:t>a</a:t>
            </a:r>
            <a:r>
              <a:rPr lang="en-NL" dirty="0"/>
              <a:t>rate stream; within a stream, data is delivered in order; across streams no such guarantee is made</a:t>
            </a:r>
          </a:p>
        </p:txBody>
      </p:sp>
      <p:pic>
        <p:nvPicPr>
          <p:cNvPr id="65" name="Picture 4" descr="Black Hole icon in Color Style">
            <a:extLst>
              <a:ext uri="{FF2B5EF4-FFF2-40B4-BE49-F238E27FC236}">
                <a16:creationId xmlns:a16="http://schemas.microsoft.com/office/drawing/2014/main" id="{75CD9EFD-941C-A6FE-FE22-EC5D84652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00000">
            <a:off x="4635846" y="4409669"/>
            <a:ext cx="1136883" cy="1136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8E024B-B6BA-FC58-9242-E605E08A6904}"/>
              </a:ext>
            </a:extLst>
          </p:cNvPr>
          <p:cNvSpPr/>
          <p:nvPr/>
        </p:nvSpPr>
        <p:spPr>
          <a:xfrm>
            <a:off x="10469754" y="88805"/>
            <a:ext cx="1564428" cy="5134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normAutofit lnSpcReduction="10000"/>
          </a:bodyPr>
          <a:lstStyle/>
          <a:p>
            <a:pPr algn="ctr"/>
            <a:r>
              <a:rPr lang="en-US" sz="2800" dirty="0">
                <a:hlinkClick r:id="rId4"/>
              </a:rPr>
              <a:t>RFC 9051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20719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70" grpId="0" animBg="1"/>
      <p:bldP spid="20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5A52F-2146-654F-880A-84052D618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WebSockets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EDDEA0-FDE6-D840-B590-242E160BFD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825625"/>
            <a:ext cx="8034087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A socket-like interface on the application layer.</a:t>
            </a:r>
          </a:p>
          <a:p>
            <a:pPr marL="0" indent="0">
              <a:buNone/>
            </a:pPr>
            <a:r>
              <a:rPr lang="en-US" dirty="0"/>
              <a:t>Full-duplex connection between server and client.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Increasingly complex ‘apps’ on the Web that need to send data continuously.</a:t>
            </a:r>
          </a:p>
          <a:p>
            <a:pPr marL="0" indent="0">
              <a:buNone/>
            </a:pPr>
            <a:r>
              <a:rPr lang="en-US" dirty="0"/>
              <a:t>Examples: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irc-ws.chat.twitch.tv</a:t>
            </a: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ws.todoist.com</a:t>
            </a: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A19740-A838-1A49-B9BD-BA02F4F59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tools.ietf.org</a:t>
            </a:r>
            <a:r>
              <a:rPr lang="en-US" dirty="0"/>
              <a:t>/html/rfc6455</a:t>
            </a:r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B5567E-2D41-CD4C-8BF5-08258BBE3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91</a:t>
            </a:fld>
            <a:endParaRPr lang="LID4096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910187-543C-3C44-A667-DDD07C1B322A}"/>
              </a:ext>
            </a:extLst>
          </p:cNvPr>
          <p:cNvSpPr/>
          <p:nvPr/>
        </p:nvSpPr>
        <p:spPr>
          <a:xfrm>
            <a:off x="1364385" y="2712428"/>
            <a:ext cx="9463230" cy="48220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>
            <a:normAutofit fontScale="92500" lnSpcReduction="10000"/>
          </a:bodyPr>
          <a:lstStyle/>
          <a:p>
            <a:pPr algn="ctr"/>
            <a:r>
              <a:rPr lang="en-US" sz="2800" dirty="0"/>
              <a:t>Q: Can you think of a use-case?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957033-ADEE-5D44-BFFC-8EF13DEA7F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099" y="4958106"/>
            <a:ext cx="6549187" cy="37966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0CF7A61-C75E-2A41-B3A4-CB6495E47B20}"/>
              </a:ext>
            </a:extLst>
          </p:cNvPr>
          <p:cNvSpPr/>
          <p:nvPr/>
        </p:nvSpPr>
        <p:spPr>
          <a:xfrm>
            <a:off x="5529834" y="757179"/>
            <a:ext cx="4656902" cy="4985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pPr algn="ctr"/>
            <a:r>
              <a:rPr lang="en-US" sz="2800" dirty="0"/>
              <a:t>Application layer protocol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F82DBF-3C4E-8340-B65E-7DA3F8EE02A8}"/>
              </a:ext>
            </a:extLst>
          </p:cNvPr>
          <p:cNvSpPr/>
          <p:nvPr/>
        </p:nvSpPr>
        <p:spPr>
          <a:xfrm>
            <a:off x="1364385" y="1314184"/>
            <a:ext cx="9463230" cy="48220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>
            <a:normAutofit fontScale="92500" lnSpcReduction="10000"/>
          </a:bodyPr>
          <a:lstStyle/>
          <a:p>
            <a:pPr algn="ctr"/>
            <a:r>
              <a:rPr lang="en-US" sz="2800" dirty="0"/>
              <a:t>Q: Can the application layer contain protocols?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D046F6-A051-3F2F-AB32-524FECA77000}"/>
              </a:ext>
            </a:extLst>
          </p:cNvPr>
          <p:cNvSpPr/>
          <p:nvPr/>
        </p:nvSpPr>
        <p:spPr>
          <a:xfrm>
            <a:off x="10469754" y="88805"/>
            <a:ext cx="1564428" cy="5134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normAutofit lnSpcReduction="10000"/>
          </a:bodyPr>
          <a:lstStyle/>
          <a:p>
            <a:pPr algn="ctr"/>
            <a:r>
              <a:rPr lang="en-US" sz="2800" dirty="0">
                <a:hlinkClick r:id="rId4"/>
              </a:rPr>
              <a:t>RFC 6455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59967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5A52F-2146-654F-880A-84052D618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WebSockets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EDDEA0-FDE6-D840-B590-242E160BFD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825625"/>
            <a:ext cx="8034087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A socket-like interface on the application layer.</a:t>
            </a:r>
          </a:p>
          <a:p>
            <a:pPr marL="0" indent="0">
              <a:buNone/>
            </a:pPr>
            <a:r>
              <a:rPr lang="en-US" dirty="0"/>
              <a:t>Full-duplex connection between server and client.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Increasingly complex ‘apps’ on the Web that need to send data continuously.</a:t>
            </a:r>
          </a:p>
          <a:p>
            <a:pPr marL="0" indent="0">
              <a:buNone/>
            </a:pPr>
            <a:r>
              <a:rPr lang="en-US" dirty="0"/>
              <a:t>Examples: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irc-</a:t>
            </a:r>
            <a:r>
              <a:rPr lang="en-US" b="1" dirty="0" err="1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ws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.chat.twitch.tv</a:t>
            </a: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ws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.todoist.com</a:t>
            </a: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A19740-A838-1A49-B9BD-BA02F4F59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B5567E-2D41-CD4C-8BF5-08258BBE3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92</a:t>
            </a:fld>
            <a:endParaRPr lang="LID4096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06439D-0EDE-A041-9178-E62512EF47A7}"/>
              </a:ext>
            </a:extLst>
          </p:cNvPr>
          <p:cNvSpPr/>
          <p:nvPr/>
        </p:nvSpPr>
        <p:spPr>
          <a:xfrm>
            <a:off x="1364385" y="2712428"/>
            <a:ext cx="9463230" cy="48220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>
            <a:normAutofit fontScale="92500" lnSpcReduction="10000"/>
          </a:bodyPr>
          <a:lstStyle/>
          <a:p>
            <a:pPr algn="ctr"/>
            <a:r>
              <a:rPr lang="en-US" sz="2800" dirty="0"/>
              <a:t>Q: Can you think of a use-case?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C15539-035C-B747-A304-162655AC163F}"/>
              </a:ext>
            </a:extLst>
          </p:cNvPr>
          <p:cNvSpPr/>
          <p:nvPr/>
        </p:nvSpPr>
        <p:spPr>
          <a:xfrm>
            <a:off x="6046328" y="5349560"/>
            <a:ext cx="2731822" cy="10619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2800" dirty="0"/>
              <a:t> ‘</a:t>
            </a:r>
            <a:r>
              <a:rPr lang="en-US" sz="2800" dirty="0" err="1"/>
              <a:t>ws</a:t>
            </a:r>
            <a:r>
              <a:rPr lang="en-US" sz="2800" dirty="0"/>
              <a:t>’ stands for WebSocket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B7F5CE-8472-894A-A340-D3A6513C7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099" y="4865499"/>
            <a:ext cx="6549187" cy="37966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BC82B22-8AB4-E64F-9AF3-16C115B88904}"/>
              </a:ext>
            </a:extLst>
          </p:cNvPr>
          <p:cNvSpPr/>
          <p:nvPr/>
        </p:nvSpPr>
        <p:spPr>
          <a:xfrm>
            <a:off x="5529834" y="757179"/>
            <a:ext cx="4656902" cy="4985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pPr algn="ctr"/>
            <a:r>
              <a:rPr lang="en-US" sz="2800" dirty="0"/>
              <a:t>Application layer protocol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B92EDF-F89D-5424-5892-44FFC8A68E1E}"/>
              </a:ext>
            </a:extLst>
          </p:cNvPr>
          <p:cNvSpPr/>
          <p:nvPr/>
        </p:nvSpPr>
        <p:spPr>
          <a:xfrm>
            <a:off x="10469754" y="88805"/>
            <a:ext cx="1564428" cy="5134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normAutofit lnSpcReduction="10000"/>
          </a:bodyPr>
          <a:lstStyle/>
          <a:p>
            <a:pPr algn="ctr"/>
            <a:r>
              <a:rPr lang="en-US" sz="2800" dirty="0">
                <a:hlinkClick r:id="rId4"/>
              </a:rPr>
              <a:t>RFC 6455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8900671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A787D2A1-2007-E64E-9069-822A6C29ACCA}"/>
              </a:ext>
            </a:extLst>
          </p:cNvPr>
          <p:cNvSpPr/>
          <p:nvPr/>
        </p:nvSpPr>
        <p:spPr>
          <a:xfrm>
            <a:off x="1524002" y="5615557"/>
            <a:ext cx="9140040" cy="521079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bg1"/>
                </a:solidFill>
              </a:rPr>
              <a:t>Physical layer</a:t>
            </a:r>
            <a:endParaRPr lang="LID4096" sz="1600" dirty="0">
              <a:solidFill>
                <a:schemeClr val="bg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25C0148-375A-674D-8680-63E2D59D1AEF}"/>
              </a:ext>
            </a:extLst>
          </p:cNvPr>
          <p:cNvSpPr/>
          <p:nvPr/>
        </p:nvSpPr>
        <p:spPr>
          <a:xfrm>
            <a:off x="1524003" y="4622251"/>
            <a:ext cx="9140039" cy="953361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600" dirty="0">
                <a:solidFill>
                  <a:schemeClr val="bg1"/>
                </a:solidFill>
              </a:rPr>
              <a:t>Data link layer</a:t>
            </a:r>
            <a:endParaRPr lang="LID4096" sz="1600" dirty="0">
              <a:solidFill>
                <a:schemeClr val="bg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153B6C6-6AB3-0345-9C1E-14C39A5F0528}"/>
              </a:ext>
            </a:extLst>
          </p:cNvPr>
          <p:cNvSpPr/>
          <p:nvPr/>
        </p:nvSpPr>
        <p:spPr>
          <a:xfrm>
            <a:off x="1524001" y="4995929"/>
            <a:ext cx="9144000" cy="482660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Medium Access Control</a:t>
            </a:r>
            <a:endParaRPr lang="LID4096" sz="1600" dirty="0">
              <a:solidFill>
                <a:schemeClr val="bg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FD9D68E-6D49-694F-8B65-14395C54170C}"/>
              </a:ext>
            </a:extLst>
          </p:cNvPr>
          <p:cNvSpPr/>
          <p:nvPr/>
        </p:nvSpPr>
        <p:spPr>
          <a:xfrm>
            <a:off x="1524002" y="4061226"/>
            <a:ext cx="9140040" cy="521079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bg1"/>
                </a:solidFill>
              </a:rPr>
              <a:t>Network Layer</a:t>
            </a:r>
            <a:endParaRPr lang="LID4096" sz="1600" dirty="0">
              <a:solidFill>
                <a:schemeClr val="bg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8B96812-97BB-EB48-9714-41D9B2F756D6}"/>
              </a:ext>
            </a:extLst>
          </p:cNvPr>
          <p:cNvSpPr/>
          <p:nvPr/>
        </p:nvSpPr>
        <p:spPr>
          <a:xfrm>
            <a:off x="1524001" y="3505038"/>
            <a:ext cx="9140040" cy="521079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bg1"/>
                </a:solidFill>
              </a:rPr>
              <a:t>Transport layer</a:t>
            </a:r>
            <a:endParaRPr lang="LID4096" sz="1600" dirty="0">
              <a:solidFill>
                <a:schemeClr val="bg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E570816-368E-F84C-B202-4A2D7540134C}"/>
              </a:ext>
            </a:extLst>
          </p:cNvPr>
          <p:cNvSpPr/>
          <p:nvPr/>
        </p:nvSpPr>
        <p:spPr>
          <a:xfrm>
            <a:off x="1524001" y="2385214"/>
            <a:ext cx="9140040" cy="107987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bg1"/>
                </a:solidFill>
              </a:rPr>
              <a:t>Application layer</a:t>
            </a:r>
            <a:endParaRPr lang="LID4096" sz="16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DBFAC2-33E8-CE49-B90A-7539121B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Stacking</a:t>
            </a:r>
            <a:br>
              <a:rPr lang="en-US" dirty="0"/>
            </a:br>
            <a:r>
              <a:rPr lang="en-US" dirty="0"/>
              <a:t>Application layer protocols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16FEA3-FBF8-4841-9B3C-723AA153A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B9599D-F6CA-7242-9B68-CF3BE268B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93</a:t>
            </a:fld>
            <a:endParaRPr lang="LID4096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EBD6856-A6C8-8643-8676-9F26FCF5F83B}"/>
              </a:ext>
            </a:extLst>
          </p:cNvPr>
          <p:cNvGrpSpPr/>
          <p:nvPr/>
        </p:nvGrpSpPr>
        <p:grpSpPr>
          <a:xfrm>
            <a:off x="5611978" y="3358756"/>
            <a:ext cx="0" cy="1384343"/>
            <a:chOff x="3689685" y="3491199"/>
            <a:chExt cx="0" cy="1384343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356E6150-2F52-5E44-8642-5070DBFC1EB9}"/>
                </a:ext>
              </a:extLst>
            </p:cNvPr>
            <p:cNvCxnSpPr>
              <a:cxnSpLocks/>
            </p:cNvCxnSpPr>
            <p:nvPr/>
          </p:nvCxnSpPr>
          <p:spPr>
            <a:xfrm>
              <a:off x="3689685" y="3491199"/>
              <a:ext cx="0" cy="187279"/>
            </a:xfrm>
            <a:prstGeom prst="straightConnector1">
              <a:avLst/>
            </a:prstGeom>
            <a:ln w="50800">
              <a:prstDash val="solid"/>
              <a:headEnd type="triangl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AAA0C880-53F4-E247-9E92-99A2E31D2C93}"/>
                </a:ext>
              </a:extLst>
            </p:cNvPr>
            <p:cNvCxnSpPr>
              <a:cxnSpLocks/>
            </p:cNvCxnSpPr>
            <p:nvPr/>
          </p:nvCxnSpPr>
          <p:spPr>
            <a:xfrm>
              <a:off x="3689685" y="4028653"/>
              <a:ext cx="0" cy="220425"/>
            </a:xfrm>
            <a:prstGeom prst="straightConnector1">
              <a:avLst/>
            </a:prstGeom>
            <a:ln w="50800">
              <a:prstDash val="solid"/>
              <a:headEnd type="triangl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07DF738C-5CB3-3049-ADBE-5A11748EF07F}"/>
                </a:ext>
              </a:extLst>
            </p:cNvPr>
            <p:cNvCxnSpPr>
              <a:cxnSpLocks/>
            </p:cNvCxnSpPr>
            <p:nvPr/>
          </p:nvCxnSpPr>
          <p:spPr>
            <a:xfrm>
              <a:off x="3689685" y="4599253"/>
              <a:ext cx="0" cy="276289"/>
            </a:xfrm>
            <a:prstGeom prst="straightConnector1">
              <a:avLst/>
            </a:prstGeom>
            <a:ln w="50800">
              <a:prstDash val="solid"/>
              <a:headEnd type="triangl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5BABD77-3419-FB4C-9D6C-839917CBC10C}"/>
              </a:ext>
            </a:extLst>
          </p:cNvPr>
          <p:cNvGrpSpPr/>
          <p:nvPr/>
        </p:nvGrpSpPr>
        <p:grpSpPr>
          <a:xfrm>
            <a:off x="4866020" y="3385528"/>
            <a:ext cx="0" cy="1384343"/>
            <a:chOff x="6063916" y="3502378"/>
            <a:chExt cx="0" cy="1384343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0CA260CE-DE5A-D64B-970E-2387336A495D}"/>
                </a:ext>
              </a:extLst>
            </p:cNvPr>
            <p:cNvCxnSpPr>
              <a:cxnSpLocks/>
            </p:cNvCxnSpPr>
            <p:nvPr/>
          </p:nvCxnSpPr>
          <p:spPr>
            <a:xfrm>
              <a:off x="6063916" y="3502378"/>
              <a:ext cx="0" cy="187279"/>
            </a:xfrm>
            <a:prstGeom prst="straightConnector1">
              <a:avLst/>
            </a:prstGeom>
            <a:ln w="50800">
              <a:prstDash val="soli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1C9B81F8-4BAB-4045-947C-D985FC1D6A40}"/>
                </a:ext>
              </a:extLst>
            </p:cNvPr>
            <p:cNvCxnSpPr>
              <a:cxnSpLocks/>
            </p:cNvCxnSpPr>
            <p:nvPr/>
          </p:nvCxnSpPr>
          <p:spPr>
            <a:xfrm>
              <a:off x="6063916" y="4039832"/>
              <a:ext cx="0" cy="220425"/>
            </a:xfrm>
            <a:prstGeom prst="straightConnector1">
              <a:avLst/>
            </a:prstGeom>
            <a:ln w="50800">
              <a:prstDash val="soli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E849B7FA-BA80-C343-97CA-D381911F9718}"/>
                </a:ext>
              </a:extLst>
            </p:cNvPr>
            <p:cNvCxnSpPr>
              <a:cxnSpLocks/>
            </p:cNvCxnSpPr>
            <p:nvPr/>
          </p:nvCxnSpPr>
          <p:spPr>
            <a:xfrm>
              <a:off x="6063916" y="4610432"/>
              <a:ext cx="0" cy="276289"/>
            </a:xfrm>
            <a:prstGeom prst="straightConnector1">
              <a:avLst/>
            </a:prstGeom>
            <a:ln w="50800">
              <a:prstDash val="soli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A6E474C8-FAAB-3C48-A721-BA2DC7373FAB}"/>
              </a:ext>
            </a:extLst>
          </p:cNvPr>
          <p:cNvSpPr/>
          <p:nvPr/>
        </p:nvSpPr>
        <p:spPr>
          <a:xfrm>
            <a:off x="4447867" y="3557214"/>
            <a:ext cx="1600200" cy="350175"/>
          </a:xfrm>
          <a:prstGeom prst="rect">
            <a:avLst/>
          </a:prstGeom>
          <a:solidFill>
            <a:srgbClr val="5A9DD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TCP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ADCC31-2EA7-4B47-89E5-6511DC0BF788}"/>
              </a:ext>
            </a:extLst>
          </p:cNvPr>
          <p:cNvSpPr/>
          <p:nvPr/>
        </p:nvSpPr>
        <p:spPr>
          <a:xfrm>
            <a:off x="4447867" y="4127814"/>
            <a:ext cx="1600200" cy="350175"/>
          </a:xfrm>
          <a:prstGeom prst="rect">
            <a:avLst/>
          </a:prstGeom>
          <a:solidFill>
            <a:srgbClr val="5A9DD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8F033B-3169-F348-9186-10933702D53E}"/>
              </a:ext>
            </a:extLst>
          </p:cNvPr>
          <p:cNvSpPr txBox="1"/>
          <p:nvPr/>
        </p:nvSpPr>
        <p:spPr>
          <a:xfrm>
            <a:off x="4591773" y="5641588"/>
            <a:ext cx="362479" cy="369332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A478BA-C789-354D-9287-2C4BE3CC9318}"/>
              </a:ext>
            </a:extLst>
          </p:cNvPr>
          <p:cNvSpPr txBox="1"/>
          <p:nvPr/>
        </p:nvSpPr>
        <p:spPr>
          <a:xfrm>
            <a:off x="5510476" y="5637497"/>
            <a:ext cx="362479" cy="369332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CCAF105-B9ED-2041-88E7-E896AF4D0EFA}"/>
              </a:ext>
            </a:extLst>
          </p:cNvPr>
          <p:cNvSpPr/>
          <p:nvPr/>
        </p:nvSpPr>
        <p:spPr>
          <a:xfrm>
            <a:off x="4447867" y="3019760"/>
            <a:ext cx="1600200" cy="350175"/>
          </a:xfrm>
          <a:prstGeom prst="rect">
            <a:avLst/>
          </a:prstGeom>
          <a:solidFill>
            <a:srgbClr val="5A9DD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Application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0991F55-8C67-F849-943D-FDF0E9B36A4C}"/>
              </a:ext>
            </a:extLst>
          </p:cNvPr>
          <p:cNvSpPr/>
          <p:nvPr/>
        </p:nvSpPr>
        <p:spPr>
          <a:xfrm>
            <a:off x="4447867" y="4754277"/>
            <a:ext cx="1600200" cy="1290242"/>
          </a:xfrm>
          <a:prstGeom prst="rect">
            <a:avLst/>
          </a:prstGeom>
          <a:solidFill>
            <a:srgbClr val="5A9DD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/>
              <a:t>Ethernet, 802.11,</a:t>
            </a:r>
          </a:p>
          <a:p>
            <a:pPr algn="ctr"/>
            <a:r>
              <a:rPr lang="en-US" i="1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51399678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A787D2A1-2007-E64E-9069-822A6C29ACCA}"/>
              </a:ext>
            </a:extLst>
          </p:cNvPr>
          <p:cNvSpPr/>
          <p:nvPr/>
        </p:nvSpPr>
        <p:spPr>
          <a:xfrm>
            <a:off x="1524002" y="5615557"/>
            <a:ext cx="9140040" cy="521079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bg1"/>
                </a:solidFill>
              </a:rPr>
              <a:t>Physical layer</a:t>
            </a:r>
            <a:endParaRPr lang="LID4096" sz="1600" dirty="0">
              <a:solidFill>
                <a:schemeClr val="bg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25C0148-375A-674D-8680-63E2D59D1AEF}"/>
              </a:ext>
            </a:extLst>
          </p:cNvPr>
          <p:cNvSpPr/>
          <p:nvPr/>
        </p:nvSpPr>
        <p:spPr>
          <a:xfrm>
            <a:off x="1524003" y="4622251"/>
            <a:ext cx="9140039" cy="953361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600" dirty="0">
                <a:solidFill>
                  <a:schemeClr val="bg1"/>
                </a:solidFill>
              </a:rPr>
              <a:t>Data link layer</a:t>
            </a:r>
            <a:endParaRPr lang="LID4096" sz="1600" dirty="0">
              <a:solidFill>
                <a:schemeClr val="bg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153B6C6-6AB3-0345-9C1E-14C39A5F0528}"/>
              </a:ext>
            </a:extLst>
          </p:cNvPr>
          <p:cNvSpPr/>
          <p:nvPr/>
        </p:nvSpPr>
        <p:spPr>
          <a:xfrm>
            <a:off x="1524001" y="4995929"/>
            <a:ext cx="9144000" cy="482660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Medium Access Control</a:t>
            </a:r>
            <a:endParaRPr lang="LID4096" sz="1600" dirty="0">
              <a:solidFill>
                <a:schemeClr val="bg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FD9D68E-6D49-694F-8B65-14395C54170C}"/>
              </a:ext>
            </a:extLst>
          </p:cNvPr>
          <p:cNvSpPr/>
          <p:nvPr/>
        </p:nvSpPr>
        <p:spPr>
          <a:xfrm>
            <a:off x="1524002" y="4061226"/>
            <a:ext cx="9140040" cy="521079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bg1"/>
                </a:solidFill>
              </a:rPr>
              <a:t>Network Layer</a:t>
            </a:r>
            <a:endParaRPr lang="LID4096" sz="1600" dirty="0">
              <a:solidFill>
                <a:schemeClr val="bg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8B96812-97BB-EB48-9714-41D9B2F756D6}"/>
              </a:ext>
            </a:extLst>
          </p:cNvPr>
          <p:cNvSpPr/>
          <p:nvPr/>
        </p:nvSpPr>
        <p:spPr>
          <a:xfrm>
            <a:off x="1524001" y="3505038"/>
            <a:ext cx="9140040" cy="521079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bg1"/>
                </a:solidFill>
              </a:rPr>
              <a:t>Transport layer</a:t>
            </a:r>
            <a:endParaRPr lang="LID4096" sz="1600" dirty="0">
              <a:solidFill>
                <a:schemeClr val="bg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E570816-368E-F84C-B202-4A2D7540134C}"/>
              </a:ext>
            </a:extLst>
          </p:cNvPr>
          <p:cNvSpPr/>
          <p:nvPr/>
        </p:nvSpPr>
        <p:spPr>
          <a:xfrm>
            <a:off x="1524001" y="2385214"/>
            <a:ext cx="9140040" cy="107987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bg1"/>
                </a:solidFill>
              </a:rPr>
              <a:t>Application layer</a:t>
            </a:r>
            <a:endParaRPr lang="LID4096" sz="16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DBFAC2-33E8-CE49-B90A-7539121B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Stacking</a:t>
            </a:r>
            <a:br>
              <a:rPr lang="en-US" dirty="0"/>
            </a:br>
            <a:r>
              <a:rPr lang="en-US" dirty="0"/>
              <a:t>Application layer protocols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16FEA3-FBF8-4841-9B3C-723AA153A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B9599D-F6CA-7242-9B68-CF3BE268B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94</a:t>
            </a:fld>
            <a:endParaRPr lang="LID4096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EBD6856-A6C8-8643-8676-9F26FCF5F83B}"/>
              </a:ext>
            </a:extLst>
          </p:cNvPr>
          <p:cNvGrpSpPr/>
          <p:nvPr/>
        </p:nvGrpSpPr>
        <p:grpSpPr>
          <a:xfrm>
            <a:off x="5611978" y="3358756"/>
            <a:ext cx="0" cy="1384343"/>
            <a:chOff x="3689685" y="3491199"/>
            <a:chExt cx="0" cy="1384343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356E6150-2F52-5E44-8642-5070DBFC1EB9}"/>
                </a:ext>
              </a:extLst>
            </p:cNvPr>
            <p:cNvCxnSpPr>
              <a:cxnSpLocks/>
            </p:cNvCxnSpPr>
            <p:nvPr/>
          </p:nvCxnSpPr>
          <p:spPr>
            <a:xfrm>
              <a:off x="3689685" y="3491199"/>
              <a:ext cx="0" cy="187279"/>
            </a:xfrm>
            <a:prstGeom prst="straightConnector1">
              <a:avLst/>
            </a:prstGeom>
            <a:ln w="50800">
              <a:prstDash val="solid"/>
              <a:headEnd type="triangl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AAA0C880-53F4-E247-9E92-99A2E31D2C93}"/>
                </a:ext>
              </a:extLst>
            </p:cNvPr>
            <p:cNvCxnSpPr>
              <a:cxnSpLocks/>
            </p:cNvCxnSpPr>
            <p:nvPr/>
          </p:nvCxnSpPr>
          <p:spPr>
            <a:xfrm>
              <a:off x="3689685" y="4028653"/>
              <a:ext cx="0" cy="220425"/>
            </a:xfrm>
            <a:prstGeom prst="straightConnector1">
              <a:avLst/>
            </a:prstGeom>
            <a:ln w="50800">
              <a:prstDash val="solid"/>
              <a:headEnd type="triangl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07DF738C-5CB3-3049-ADBE-5A11748EF07F}"/>
                </a:ext>
              </a:extLst>
            </p:cNvPr>
            <p:cNvCxnSpPr>
              <a:cxnSpLocks/>
            </p:cNvCxnSpPr>
            <p:nvPr/>
          </p:nvCxnSpPr>
          <p:spPr>
            <a:xfrm>
              <a:off x="3689685" y="4599253"/>
              <a:ext cx="0" cy="276289"/>
            </a:xfrm>
            <a:prstGeom prst="straightConnector1">
              <a:avLst/>
            </a:prstGeom>
            <a:ln w="50800">
              <a:prstDash val="solid"/>
              <a:headEnd type="triangl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5BABD77-3419-FB4C-9D6C-839917CBC10C}"/>
              </a:ext>
            </a:extLst>
          </p:cNvPr>
          <p:cNvGrpSpPr/>
          <p:nvPr/>
        </p:nvGrpSpPr>
        <p:grpSpPr>
          <a:xfrm>
            <a:off x="4866020" y="3385528"/>
            <a:ext cx="0" cy="1384343"/>
            <a:chOff x="6063916" y="3502378"/>
            <a:chExt cx="0" cy="1384343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0CA260CE-DE5A-D64B-970E-2387336A495D}"/>
                </a:ext>
              </a:extLst>
            </p:cNvPr>
            <p:cNvCxnSpPr>
              <a:cxnSpLocks/>
            </p:cNvCxnSpPr>
            <p:nvPr/>
          </p:nvCxnSpPr>
          <p:spPr>
            <a:xfrm>
              <a:off x="6063916" y="3502378"/>
              <a:ext cx="0" cy="187279"/>
            </a:xfrm>
            <a:prstGeom prst="straightConnector1">
              <a:avLst/>
            </a:prstGeom>
            <a:ln w="50800">
              <a:prstDash val="soli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1C9B81F8-4BAB-4045-947C-D985FC1D6A40}"/>
                </a:ext>
              </a:extLst>
            </p:cNvPr>
            <p:cNvCxnSpPr>
              <a:cxnSpLocks/>
            </p:cNvCxnSpPr>
            <p:nvPr/>
          </p:nvCxnSpPr>
          <p:spPr>
            <a:xfrm>
              <a:off x="6063916" y="4039832"/>
              <a:ext cx="0" cy="220425"/>
            </a:xfrm>
            <a:prstGeom prst="straightConnector1">
              <a:avLst/>
            </a:prstGeom>
            <a:ln w="50800">
              <a:prstDash val="soli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E849B7FA-BA80-C343-97CA-D381911F9718}"/>
                </a:ext>
              </a:extLst>
            </p:cNvPr>
            <p:cNvCxnSpPr>
              <a:cxnSpLocks/>
            </p:cNvCxnSpPr>
            <p:nvPr/>
          </p:nvCxnSpPr>
          <p:spPr>
            <a:xfrm>
              <a:off x="6063916" y="4610432"/>
              <a:ext cx="0" cy="276289"/>
            </a:xfrm>
            <a:prstGeom prst="straightConnector1">
              <a:avLst/>
            </a:prstGeom>
            <a:ln w="50800">
              <a:prstDash val="soli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A6E474C8-FAAB-3C48-A721-BA2DC7373FAB}"/>
              </a:ext>
            </a:extLst>
          </p:cNvPr>
          <p:cNvSpPr/>
          <p:nvPr/>
        </p:nvSpPr>
        <p:spPr>
          <a:xfrm>
            <a:off x="4447867" y="3557214"/>
            <a:ext cx="1600200" cy="350175"/>
          </a:xfrm>
          <a:prstGeom prst="rect">
            <a:avLst/>
          </a:prstGeom>
          <a:solidFill>
            <a:srgbClr val="5A9DD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TCP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ADCC31-2EA7-4B47-89E5-6511DC0BF788}"/>
              </a:ext>
            </a:extLst>
          </p:cNvPr>
          <p:cNvSpPr/>
          <p:nvPr/>
        </p:nvSpPr>
        <p:spPr>
          <a:xfrm>
            <a:off x="4447867" y="4127814"/>
            <a:ext cx="1600200" cy="350175"/>
          </a:xfrm>
          <a:prstGeom prst="rect">
            <a:avLst/>
          </a:prstGeom>
          <a:solidFill>
            <a:srgbClr val="5A9DD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8F033B-3169-F348-9186-10933702D53E}"/>
              </a:ext>
            </a:extLst>
          </p:cNvPr>
          <p:cNvSpPr txBox="1"/>
          <p:nvPr/>
        </p:nvSpPr>
        <p:spPr>
          <a:xfrm>
            <a:off x="4591773" y="5641588"/>
            <a:ext cx="362479" cy="369332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A478BA-C789-354D-9287-2C4BE3CC9318}"/>
              </a:ext>
            </a:extLst>
          </p:cNvPr>
          <p:cNvSpPr txBox="1"/>
          <p:nvPr/>
        </p:nvSpPr>
        <p:spPr>
          <a:xfrm>
            <a:off x="5510476" y="5637497"/>
            <a:ext cx="362479" cy="369332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CCAF105-B9ED-2041-88E7-E896AF4D0EFA}"/>
              </a:ext>
            </a:extLst>
          </p:cNvPr>
          <p:cNvSpPr/>
          <p:nvPr/>
        </p:nvSpPr>
        <p:spPr>
          <a:xfrm>
            <a:off x="4447867" y="3019760"/>
            <a:ext cx="1600200" cy="350175"/>
          </a:xfrm>
          <a:prstGeom prst="rect">
            <a:avLst/>
          </a:prstGeom>
          <a:solidFill>
            <a:srgbClr val="5A9DD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/>
              <a:t>WebSocket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0991F55-8C67-F849-943D-FDF0E9B36A4C}"/>
              </a:ext>
            </a:extLst>
          </p:cNvPr>
          <p:cNvSpPr/>
          <p:nvPr/>
        </p:nvSpPr>
        <p:spPr>
          <a:xfrm>
            <a:off x="4447867" y="4754277"/>
            <a:ext cx="1600200" cy="1290242"/>
          </a:xfrm>
          <a:prstGeom prst="rect">
            <a:avLst/>
          </a:prstGeom>
          <a:solidFill>
            <a:srgbClr val="5A9DD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/>
              <a:t>Ethernet, 802.11,</a:t>
            </a:r>
          </a:p>
          <a:p>
            <a:pPr algn="ctr"/>
            <a:r>
              <a:rPr lang="en-US" i="1" dirty="0"/>
              <a:t>…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D1829BC-8E3D-8841-8B19-FCFAFBDF0FE3}"/>
              </a:ext>
            </a:extLst>
          </p:cNvPr>
          <p:cNvSpPr/>
          <p:nvPr/>
        </p:nvSpPr>
        <p:spPr>
          <a:xfrm>
            <a:off x="4447867" y="2460339"/>
            <a:ext cx="1600200" cy="350175"/>
          </a:xfrm>
          <a:prstGeom prst="rect">
            <a:avLst/>
          </a:prstGeom>
          <a:solidFill>
            <a:srgbClr val="5A9DD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Application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0771874-7ACB-EE4B-88EC-A7E5EEE63C5D}"/>
              </a:ext>
            </a:extLst>
          </p:cNvPr>
          <p:cNvCxnSpPr>
            <a:cxnSpLocks/>
          </p:cNvCxnSpPr>
          <p:nvPr/>
        </p:nvCxnSpPr>
        <p:spPr>
          <a:xfrm>
            <a:off x="5619996" y="2813324"/>
            <a:ext cx="0" cy="187279"/>
          </a:xfrm>
          <a:prstGeom prst="straightConnector1">
            <a:avLst/>
          </a:prstGeom>
          <a:ln w="50800">
            <a:prstDash val="solid"/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32E7505-ECE3-4649-99B5-B165B1565BDB}"/>
              </a:ext>
            </a:extLst>
          </p:cNvPr>
          <p:cNvCxnSpPr>
            <a:cxnSpLocks/>
          </p:cNvCxnSpPr>
          <p:nvPr/>
        </p:nvCxnSpPr>
        <p:spPr>
          <a:xfrm>
            <a:off x="4866020" y="2832481"/>
            <a:ext cx="0" cy="187279"/>
          </a:xfrm>
          <a:prstGeom prst="straightConnector1">
            <a:avLst/>
          </a:prstGeom>
          <a:ln w="50800">
            <a:prstDash val="soli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88A7EDE5-770C-254A-AD00-08F30362156B}"/>
              </a:ext>
            </a:extLst>
          </p:cNvPr>
          <p:cNvSpPr/>
          <p:nvPr/>
        </p:nvSpPr>
        <p:spPr>
          <a:xfrm>
            <a:off x="2160110" y="1822716"/>
            <a:ext cx="7425689" cy="47053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 fontScale="92500" lnSpcReduction="10000"/>
          </a:bodyPr>
          <a:lstStyle/>
          <a:p>
            <a:pPr algn="ctr"/>
            <a:r>
              <a:rPr lang="en-US" sz="2800" dirty="0"/>
              <a:t>Application layer can continue stacking protocols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18EC82D-5B06-2145-9A4A-9657E3D18E59}"/>
              </a:ext>
            </a:extLst>
          </p:cNvPr>
          <p:cNvSpPr/>
          <p:nvPr/>
        </p:nvSpPr>
        <p:spPr>
          <a:xfrm>
            <a:off x="6353800" y="2585510"/>
            <a:ext cx="4062538" cy="7326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 fontScale="85000" lnSpcReduction="20000"/>
          </a:bodyPr>
          <a:lstStyle/>
          <a:p>
            <a:pPr algn="ctr"/>
            <a:r>
              <a:rPr lang="en-US" sz="2800" dirty="0"/>
              <a:t>Protocols may provide services the ones below/above do not!</a:t>
            </a:r>
          </a:p>
        </p:txBody>
      </p:sp>
    </p:spTree>
    <p:extLst>
      <p:ext uri="{BB962C8B-B14F-4D97-AF65-F5344CB8AC3E}">
        <p14:creationId xmlns:p14="http://schemas.microsoft.com/office/powerpoint/2010/main" val="61822213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A787D2A1-2007-E64E-9069-822A6C29ACCA}"/>
              </a:ext>
            </a:extLst>
          </p:cNvPr>
          <p:cNvSpPr/>
          <p:nvPr/>
        </p:nvSpPr>
        <p:spPr>
          <a:xfrm>
            <a:off x="1524002" y="5615557"/>
            <a:ext cx="9140040" cy="521079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bg1"/>
                </a:solidFill>
              </a:rPr>
              <a:t>Physical layer</a:t>
            </a:r>
            <a:endParaRPr lang="LID4096" sz="1600" dirty="0">
              <a:solidFill>
                <a:schemeClr val="bg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25C0148-375A-674D-8680-63E2D59D1AEF}"/>
              </a:ext>
            </a:extLst>
          </p:cNvPr>
          <p:cNvSpPr/>
          <p:nvPr/>
        </p:nvSpPr>
        <p:spPr>
          <a:xfrm>
            <a:off x="1524003" y="4622251"/>
            <a:ext cx="9140039" cy="953361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600" dirty="0">
                <a:solidFill>
                  <a:schemeClr val="bg1"/>
                </a:solidFill>
              </a:rPr>
              <a:t>Data link layer</a:t>
            </a:r>
            <a:endParaRPr lang="LID4096" sz="1600" dirty="0">
              <a:solidFill>
                <a:schemeClr val="bg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153B6C6-6AB3-0345-9C1E-14C39A5F0528}"/>
              </a:ext>
            </a:extLst>
          </p:cNvPr>
          <p:cNvSpPr/>
          <p:nvPr/>
        </p:nvSpPr>
        <p:spPr>
          <a:xfrm>
            <a:off x="1524001" y="4995929"/>
            <a:ext cx="9144000" cy="482660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Medium Access Control</a:t>
            </a:r>
            <a:endParaRPr lang="LID4096" sz="1600" dirty="0">
              <a:solidFill>
                <a:schemeClr val="bg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FD9D68E-6D49-694F-8B65-14395C54170C}"/>
              </a:ext>
            </a:extLst>
          </p:cNvPr>
          <p:cNvSpPr/>
          <p:nvPr/>
        </p:nvSpPr>
        <p:spPr>
          <a:xfrm>
            <a:off x="1524002" y="4061226"/>
            <a:ext cx="9140040" cy="521079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bg1"/>
                </a:solidFill>
              </a:rPr>
              <a:t>Network Layer</a:t>
            </a:r>
            <a:endParaRPr lang="LID4096" sz="1600" dirty="0">
              <a:solidFill>
                <a:schemeClr val="bg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8B96812-97BB-EB48-9714-41D9B2F756D6}"/>
              </a:ext>
            </a:extLst>
          </p:cNvPr>
          <p:cNvSpPr/>
          <p:nvPr/>
        </p:nvSpPr>
        <p:spPr>
          <a:xfrm>
            <a:off x="1524001" y="3505038"/>
            <a:ext cx="9140040" cy="521079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bg1"/>
                </a:solidFill>
              </a:rPr>
              <a:t>Transport layer</a:t>
            </a:r>
            <a:endParaRPr lang="LID4096" sz="1600" dirty="0">
              <a:solidFill>
                <a:schemeClr val="bg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E570816-368E-F84C-B202-4A2D7540134C}"/>
              </a:ext>
            </a:extLst>
          </p:cNvPr>
          <p:cNvSpPr/>
          <p:nvPr/>
        </p:nvSpPr>
        <p:spPr>
          <a:xfrm>
            <a:off x="1524001" y="1690690"/>
            <a:ext cx="9140040" cy="177440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bg1"/>
                </a:solidFill>
              </a:rPr>
              <a:t>Application layer</a:t>
            </a:r>
            <a:endParaRPr lang="LID4096" sz="16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DBFAC2-33E8-CE49-B90A-7539121B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Stacking</a:t>
            </a:r>
            <a:br>
              <a:rPr lang="en-US" dirty="0"/>
            </a:br>
            <a:r>
              <a:rPr lang="en-US" dirty="0"/>
              <a:t>Application layer protocols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16FEA3-FBF8-4841-9B3C-723AA153A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B9599D-F6CA-7242-9B68-CF3BE268B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95</a:t>
            </a:fld>
            <a:endParaRPr lang="LID4096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EBD6856-A6C8-8643-8676-9F26FCF5F83B}"/>
              </a:ext>
            </a:extLst>
          </p:cNvPr>
          <p:cNvGrpSpPr/>
          <p:nvPr/>
        </p:nvGrpSpPr>
        <p:grpSpPr>
          <a:xfrm>
            <a:off x="5611978" y="3358756"/>
            <a:ext cx="0" cy="1384343"/>
            <a:chOff x="3689685" y="3491199"/>
            <a:chExt cx="0" cy="1384343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356E6150-2F52-5E44-8642-5070DBFC1EB9}"/>
                </a:ext>
              </a:extLst>
            </p:cNvPr>
            <p:cNvCxnSpPr>
              <a:cxnSpLocks/>
            </p:cNvCxnSpPr>
            <p:nvPr/>
          </p:nvCxnSpPr>
          <p:spPr>
            <a:xfrm>
              <a:off x="3689685" y="3491199"/>
              <a:ext cx="0" cy="187279"/>
            </a:xfrm>
            <a:prstGeom prst="straightConnector1">
              <a:avLst/>
            </a:prstGeom>
            <a:ln w="50800">
              <a:prstDash val="solid"/>
              <a:headEnd type="triangl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AAA0C880-53F4-E247-9E92-99A2E31D2C93}"/>
                </a:ext>
              </a:extLst>
            </p:cNvPr>
            <p:cNvCxnSpPr>
              <a:cxnSpLocks/>
            </p:cNvCxnSpPr>
            <p:nvPr/>
          </p:nvCxnSpPr>
          <p:spPr>
            <a:xfrm>
              <a:off x="3689685" y="4028653"/>
              <a:ext cx="0" cy="220425"/>
            </a:xfrm>
            <a:prstGeom prst="straightConnector1">
              <a:avLst/>
            </a:prstGeom>
            <a:ln w="50800">
              <a:prstDash val="solid"/>
              <a:headEnd type="triangl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07DF738C-5CB3-3049-ADBE-5A11748EF07F}"/>
                </a:ext>
              </a:extLst>
            </p:cNvPr>
            <p:cNvCxnSpPr>
              <a:cxnSpLocks/>
            </p:cNvCxnSpPr>
            <p:nvPr/>
          </p:nvCxnSpPr>
          <p:spPr>
            <a:xfrm>
              <a:off x="3689685" y="4599253"/>
              <a:ext cx="0" cy="276289"/>
            </a:xfrm>
            <a:prstGeom prst="straightConnector1">
              <a:avLst/>
            </a:prstGeom>
            <a:ln w="50800">
              <a:prstDash val="solid"/>
              <a:headEnd type="triangl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5BABD77-3419-FB4C-9D6C-839917CBC10C}"/>
              </a:ext>
            </a:extLst>
          </p:cNvPr>
          <p:cNvGrpSpPr/>
          <p:nvPr/>
        </p:nvGrpSpPr>
        <p:grpSpPr>
          <a:xfrm>
            <a:off x="4866020" y="3385528"/>
            <a:ext cx="0" cy="1384343"/>
            <a:chOff x="6063916" y="3502378"/>
            <a:chExt cx="0" cy="1384343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0CA260CE-DE5A-D64B-970E-2387336A495D}"/>
                </a:ext>
              </a:extLst>
            </p:cNvPr>
            <p:cNvCxnSpPr>
              <a:cxnSpLocks/>
            </p:cNvCxnSpPr>
            <p:nvPr/>
          </p:nvCxnSpPr>
          <p:spPr>
            <a:xfrm>
              <a:off x="6063916" y="3502378"/>
              <a:ext cx="0" cy="187279"/>
            </a:xfrm>
            <a:prstGeom prst="straightConnector1">
              <a:avLst/>
            </a:prstGeom>
            <a:ln w="50800">
              <a:prstDash val="soli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1C9B81F8-4BAB-4045-947C-D985FC1D6A40}"/>
                </a:ext>
              </a:extLst>
            </p:cNvPr>
            <p:cNvCxnSpPr>
              <a:cxnSpLocks/>
            </p:cNvCxnSpPr>
            <p:nvPr/>
          </p:nvCxnSpPr>
          <p:spPr>
            <a:xfrm>
              <a:off x="6063916" y="4039832"/>
              <a:ext cx="0" cy="220425"/>
            </a:xfrm>
            <a:prstGeom prst="straightConnector1">
              <a:avLst/>
            </a:prstGeom>
            <a:ln w="50800">
              <a:prstDash val="soli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E849B7FA-BA80-C343-97CA-D381911F9718}"/>
                </a:ext>
              </a:extLst>
            </p:cNvPr>
            <p:cNvCxnSpPr>
              <a:cxnSpLocks/>
            </p:cNvCxnSpPr>
            <p:nvPr/>
          </p:nvCxnSpPr>
          <p:spPr>
            <a:xfrm>
              <a:off x="6063916" y="4610432"/>
              <a:ext cx="0" cy="276289"/>
            </a:xfrm>
            <a:prstGeom prst="straightConnector1">
              <a:avLst/>
            </a:prstGeom>
            <a:ln w="50800">
              <a:prstDash val="soli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A6E474C8-FAAB-3C48-A721-BA2DC7373FAB}"/>
              </a:ext>
            </a:extLst>
          </p:cNvPr>
          <p:cNvSpPr/>
          <p:nvPr/>
        </p:nvSpPr>
        <p:spPr>
          <a:xfrm>
            <a:off x="4447867" y="3557214"/>
            <a:ext cx="1600200" cy="350175"/>
          </a:xfrm>
          <a:prstGeom prst="rect">
            <a:avLst/>
          </a:prstGeom>
          <a:solidFill>
            <a:srgbClr val="5A9DD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TCP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ADCC31-2EA7-4B47-89E5-6511DC0BF788}"/>
              </a:ext>
            </a:extLst>
          </p:cNvPr>
          <p:cNvSpPr/>
          <p:nvPr/>
        </p:nvSpPr>
        <p:spPr>
          <a:xfrm>
            <a:off x="4447867" y="4127814"/>
            <a:ext cx="1600200" cy="350175"/>
          </a:xfrm>
          <a:prstGeom prst="rect">
            <a:avLst/>
          </a:prstGeom>
          <a:solidFill>
            <a:srgbClr val="5A9DD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8F033B-3169-F348-9186-10933702D53E}"/>
              </a:ext>
            </a:extLst>
          </p:cNvPr>
          <p:cNvSpPr txBox="1"/>
          <p:nvPr/>
        </p:nvSpPr>
        <p:spPr>
          <a:xfrm>
            <a:off x="4591773" y="5641588"/>
            <a:ext cx="362479" cy="369332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A478BA-C789-354D-9287-2C4BE3CC9318}"/>
              </a:ext>
            </a:extLst>
          </p:cNvPr>
          <p:cNvSpPr txBox="1"/>
          <p:nvPr/>
        </p:nvSpPr>
        <p:spPr>
          <a:xfrm>
            <a:off x="5510476" y="5637497"/>
            <a:ext cx="362479" cy="369332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CCAF105-B9ED-2041-88E7-E896AF4D0EFA}"/>
              </a:ext>
            </a:extLst>
          </p:cNvPr>
          <p:cNvSpPr/>
          <p:nvPr/>
        </p:nvSpPr>
        <p:spPr>
          <a:xfrm>
            <a:off x="4447867" y="3019760"/>
            <a:ext cx="1600200" cy="350175"/>
          </a:xfrm>
          <a:prstGeom prst="rect">
            <a:avLst/>
          </a:prstGeom>
          <a:solidFill>
            <a:srgbClr val="5A9DD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/>
              <a:t>WebSocket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0991F55-8C67-F849-943D-FDF0E9B36A4C}"/>
              </a:ext>
            </a:extLst>
          </p:cNvPr>
          <p:cNvSpPr/>
          <p:nvPr/>
        </p:nvSpPr>
        <p:spPr>
          <a:xfrm>
            <a:off x="4447867" y="4754277"/>
            <a:ext cx="1600200" cy="1290242"/>
          </a:xfrm>
          <a:prstGeom prst="rect">
            <a:avLst/>
          </a:prstGeom>
          <a:solidFill>
            <a:srgbClr val="5A9DD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/>
              <a:t>Ethernet, 802.11,</a:t>
            </a:r>
          </a:p>
          <a:p>
            <a:pPr algn="ctr"/>
            <a:r>
              <a:rPr lang="en-US" i="1" dirty="0"/>
              <a:t>…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D1829BC-8E3D-8841-8B19-FCFAFBDF0FE3}"/>
              </a:ext>
            </a:extLst>
          </p:cNvPr>
          <p:cNvSpPr/>
          <p:nvPr/>
        </p:nvSpPr>
        <p:spPr>
          <a:xfrm>
            <a:off x="4447867" y="1839632"/>
            <a:ext cx="1600200" cy="350175"/>
          </a:xfrm>
          <a:prstGeom prst="rect">
            <a:avLst/>
          </a:prstGeom>
          <a:solidFill>
            <a:srgbClr val="5A9DD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Application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0771874-7ACB-EE4B-88EC-A7E5EEE63C5D}"/>
              </a:ext>
            </a:extLst>
          </p:cNvPr>
          <p:cNvCxnSpPr>
            <a:cxnSpLocks/>
          </p:cNvCxnSpPr>
          <p:nvPr/>
        </p:nvCxnSpPr>
        <p:spPr>
          <a:xfrm>
            <a:off x="5619996" y="2813324"/>
            <a:ext cx="0" cy="187279"/>
          </a:xfrm>
          <a:prstGeom prst="straightConnector1">
            <a:avLst/>
          </a:prstGeom>
          <a:ln w="50800">
            <a:prstDash val="solid"/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32E7505-ECE3-4649-99B5-B165B1565BDB}"/>
              </a:ext>
            </a:extLst>
          </p:cNvPr>
          <p:cNvCxnSpPr>
            <a:cxnSpLocks/>
          </p:cNvCxnSpPr>
          <p:nvPr/>
        </p:nvCxnSpPr>
        <p:spPr>
          <a:xfrm>
            <a:off x="4866020" y="2832481"/>
            <a:ext cx="0" cy="187279"/>
          </a:xfrm>
          <a:prstGeom prst="straightConnector1">
            <a:avLst/>
          </a:prstGeom>
          <a:ln w="50800">
            <a:prstDash val="soli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B18EC82D-5B06-2145-9A4A-9657E3D18E59}"/>
              </a:ext>
            </a:extLst>
          </p:cNvPr>
          <p:cNvSpPr/>
          <p:nvPr/>
        </p:nvSpPr>
        <p:spPr>
          <a:xfrm>
            <a:off x="6353800" y="2585510"/>
            <a:ext cx="4062538" cy="7326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 fontScale="85000" lnSpcReduction="20000"/>
          </a:bodyPr>
          <a:lstStyle/>
          <a:p>
            <a:pPr algn="ctr"/>
            <a:r>
              <a:rPr lang="en-US" sz="2800" dirty="0"/>
              <a:t>Protocols may provide services the ones below/above do not!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47DE500-887E-9347-B4D5-8FA33B942E9D}"/>
              </a:ext>
            </a:extLst>
          </p:cNvPr>
          <p:cNvSpPr/>
          <p:nvPr/>
        </p:nvSpPr>
        <p:spPr>
          <a:xfrm>
            <a:off x="4447867" y="2435792"/>
            <a:ext cx="1600200" cy="350175"/>
          </a:xfrm>
          <a:prstGeom prst="rect">
            <a:avLst/>
          </a:prstGeom>
          <a:solidFill>
            <a:srgbClr val="5A9DD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…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0D1F32A-6537-DE49-91FB-28A1DE7AF0B9}"/>
              </a:ext>
            </a:extLst>
          </p:cNvPr>
          <p:cNvCxnSpPr>
            <a:cxnSpLocks/>
          </p:cNvCxnSpPr>
          <p:nvPr/>
        </p:nvCxnSpPr>
        <p:spPr>
          <a:xfrm>
            <a:off x="5619996" y="2229356"/>
            <a:ext cx="0" cy="187279"/>
          </a:xfrm>
          <a:prstGeom prst="straightConnector1">
            <a:avLst/>
          </a:prstGeom>
          <a:ln w="50800">
            <a:prstDash val="solid"/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45FF641-FDFB-EA44-A40A-6813DED2A760}"/>
              </a:ext>
            </a:extLst>
          </p:cNvPr>
          <p:cNvCxnSpPr>
            <a:cxnSpLocks/>
          </p:cNvCxnSpPr>
          <p:nvPr/>
        </p:nvCxnSpPr>
        <p:spPr>
          <a:xfrm>
            <a:off x="4866020" y="2248513"/>
            <a:ext cx="0" cy="187279"/>
          </a:xfrm>
          <a:prstGeom prst="straightConnector1">
            <a:avLst/>
          </a:prstGeom>
          <a:ln w="50800">
            <a:prstDash val="soli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334591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B9D98-8939-A443-B40A-D3E073057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Starting a WebSocket over HTTP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812D1B-6478-584E-AFD0-D9374F5C7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825625"/>
            <a:ext cx="8320278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GET /chat HTTP/1.1</a:t>
            </a:r>
            <a:b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Host: example.com:80</a:t>
            </a:r>
            <a:b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Upgrade: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websocket</a:t>
            </a:r>
            <a:b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Connection: Upgrade</a:t>
            </a:r>
            <a:b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Sec-WebSocket-Key: dGhlIHNhbXBsZSBub25jZQ==</a:t>
            </a:r>
            <a:b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Sec-WebSocket-Version: 13</a:t>
            </a:r>
          </a:p>
          <a:p>
            <a:pPr marL="0" indent="0">
              <a:buNone/>
            </a:pP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HTTP/1.1 101 Switching Protocols</a:t>
            </a:r>
            <a:b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Upgrade: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websocket</a:t>
            </a:r>
            <a:b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Connection: Upgrade</a:t>
            </a:r>
            <a:b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Sec-WebSocket-Accept: s3pPLMBiTxaQ9kYGzzhZRbK+xOo= </a:t>
            </a:r>
            <a:b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7A8457-6B05-694C-BE7C-A7971E047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079E18-3CB7-684F-97FA-E0B6DF77E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96</a:t>
            </a:fld>
            <a:endParaRPr lang="LID4096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EAF738-E873-4D4E-833D-77EDE8C115AD}"/>
              </a:ext>
            </a:extLst>
          </p:cNvPr>
          <p:cNvSpPr/>
          <p:nvPr/>
        </p:nvSpPr>
        <p:spPr>
          <a:xfrm>
            <a:off x="6639036" y="1646238"/>
            <a:ext cx="3273061" cy="104031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 fontScale="85000" lnSpcReduction="10000"/>
          </a:bodyPr>
          <a:lstStyle/>
          <a:p>
            <a:pPr algn="ctr"/>
            <a:r>
              <a:rPr lang="en-US" sz="2800" dirty="0"/>
              <a:t>Client requests to switch to WebSocket protocol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9705B5-1E6B-3C43-8890-92308715AFF8}"/>
              </a:ext>
            </a:extLst>
          </p:cNvPr>
          <p:cNvSpPr/>
          <p:nvPr/>
        </p:nvSpPr>
        <p:spPr>
          <a:xfrm>
            <a:off x="2255520" y="5480273"/>
            <a:ext cx="5041393" cy="5242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2800" dirty="0"/>
              <a:t>Reply from server if it accepts</a:t>
            </a:r>
          </a:p>
        </p:txBody>
      </p:sp>
    </p:spTree>
    <p:extLst>
      <p:ext uri="{BB962C8B-B14F-4D97-AF65-F5344CB8AC3E}">
        <p14:creationId xmlns:p14="http://schemas.microsoft.com/office/powerpoint/2010/main" val="2133472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B65DB-EFF7-2342-B000-91F25A513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WebSocket frame format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9B67FC-4231-024B-A7C5-D8A8E4F03D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D426E1-5AFA-4741-9EE4-92DB3DAFD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07127" y="6356350"/>
            <a:ext cx="8977746" cy="365125"/>
          </a:xfrm>
        </p:spPr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developer.mozilla.org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-US/docs/Web/API/</a:t>
            </a:r>
            <a:r>
              <a:rPr lang="en-US" dirty="0" err="1"/>
              <a:t>WebSockets_API</a:t>
            </a:r>
            <a:r>
              <a:rPr lang="en-US" dirty="0"/>
              <a:t>/</a:t>
            </a:r>
            <a:r>
              <a:rPr lang="en-US" dirty="0" err="1"/>
              <a:t>Writing_WebSocket_servers</a:t>
            </a:r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B9D1C4-B502-8D47-9A7C-844A076AC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97</a:t>
            </a:fld>
            <a:endParaRPr lang="LID4096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BBCDC6-E9AE-074F-ADB9-B0CCFDF72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7030" y="1404991"/>
            <a:ext cx="7037940" cy="477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56806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96B22-CC14-8449-8FA7-CF40652D3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HTTP is the new “narrow waist”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11389E-8798-9245-884C-8A71015D0F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DBBBD3-FDC3-1546-8E91-95248FF89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Source: Peterson, Larry L., and Bruce S. Davie. </a:t>
            </a:r>
            <a:r>
              <a:rPr lang="en-US" i="1" dirty="0"/>
              <a:t>Computer networks: a systems approach</a:t>
            </a:r>
            <a:r>
              <a:rPr lang="en-US" dirty="0"/>
              <a:t>. Elsevier, 2007.</a:t>
            </a:r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A34788-EDC7-EF41-BBF9-59D070B43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98</a:t>
            </a:fld>
            <a:endParaRPr lang="LID4096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207A9E-015B-F44E-BBAD-94B2E8C8D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59103"/>
            <a:ext cx="8469086" cy="4084382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17C6C02-BBA4-BB44-AE95-9BA2C9539133}"/>
              </a:ext>
            </a:extLst>
          </p:cNvPr>
          <p:cNvGraphicFramePr>
            <a:graphicFrameLocks noGrp="1"/>
          </p:cNvGraphicFramePr>
          <p:nvPr/>
        </p:nvGraphicFramePr>
        <p:xfrm>
          <a:off x="8610600" y="558172"/>
          <a:ext cx="3512457" cy="22691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3601465793"/>
                    </a:ext>
                  </a:extLst>
                </a:gridCol>
                <a:gridCol w="2369457">
                  <a:extLst>
                    <a:ext uri="{9D8B030D-6E8A-4147-A177-3AD203B41FA5}">
                      <a16:colId xmlns:a16="http://schemas.microsoft.com/office/drawing/2014/main" val="2478657795"/>
                    </a:ext>
                  </a:extLst>
                </a:gridCol>
              </a:tblGrid>
              <a:tr h="453820">
                <a:tc>
                  <a:txBody>
                    <a:bodyPr/>
                    <a:lstStyle/>
                    <a:p>
                      <a:r>
                        <a:rPr lang="en-US" sz="1400" dirty="0"/>
                        <a:t>Method</a:t>
                      </a:r>
                    </a:p>
                  </a:txBody>
                  <a:tcPr marL="71855" marR="71855" marT="35927" marB="35927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Description</a:t>
                      </a:r>
                    </a:p>
                  </a:txBody>
                  <a:tcPr marL="71855" marR="71855" marT="35927" marB="35927"/>
                </a:tc>
                <a:extLst>
                  <a:ext uri="{0D108BD9-81ED-4DB2-BD59-A6C34878D82A}">
                    <a16:rowId xmlns:a16="http://schemas.microsoft.com/office/drawing/2014/main" val="3854621371"/>
                  </a:ext>
                </a:extLst>
              </a:tr>
              <a:tr h="453820">
                <a:tc>
                  <a:txBody>
                    <a:bodyPr/>
                    <a:lstStyle/>
                    <a:p>
                      <a:r>
                        <a:rPr lang="en-US" sz="1400" dirty="0"/>
                        <a:t>GET</a:t>
                      </a:r>
                    </a:p>
                  </a:txBody>
                  <a:tcPr marL="71855" marR="71855" marT="35927" marB="35927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Read a Web page</a:t>
                      </a:r>
                    </a:p>
                  </a:txBody>
                  <a:tcPr marL="71855" marR="71855" marT="35927" marB="35927"/>
                </a:tc>
                <a:extLst>
                  <a:ext uri="{0D108BD9-81ED-4DB2-BD59-A6C34878D82A}">
                    <a16:rowId xmlns:a16="http://schemas.microsoft.com/office/drawing/2014/main" val="3183265581"/>
                  </a:ext>
                </a:extLst>
              </a:tr>
              <a:tr h="453820">
                <a:tc>
                  <a:txBody>
                    <a:bodyPr/>
                    <a:lstStyle/>
                    <a:p>
                      <a:r>
                        <a:rPr lang="en-US" sz="1400" dirty="0"/>
                        <a:t>HEAD</a:t>
                      </a:r>
                    </a:p>
                  </a:txBody>
                  <a:tcPr marL="71855" marR="71855" marT="35927" marB="35927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Read a Web page’s header</a:t>
                      </a:r>
                    </a:p>
                  </a:txBody>
                  <a:tcPr marL="71855" marR="71855" marT="35927" marB="35927"/>
                </a:tc>
                <a:extLst>
                  <a:ext uri="{0D108BD9-81ED-4DB2-BD59-A6C34878D82A}">
                    <a16:rowId xmlns:a16="http://schemas.microsoft.com/office/drawing/2014/main" val="32319678"/>
                  </a:ext>
                </a:extLst>
              </a:tr>
              <a:tr h="453820">
                <a:tc>
                  <a:txBody>
                    <a:bodyPr/>
                    <a:lstStyle/>
                    <a:p>
                      <a:r>
                        <a:rPr lang="en-US" sz="1400" dirty="0"/>
                        <a:t>POST</a:t>
                      </a:r>
                    </a:p>
                  </a:txBody>
                  <a:tcPr marL="71855" marR="71855" marT="35927" marB="35927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Append to a Web page</a:t>
                      </a:r>
                    </a:p>
                  </a:txBody>
                  <a:tcPr marL="71855" marR="71855" marT="35927" marB="35927"/>
                </a:tc>
                <a:extLst>
                  <a:ext uri="{0D108BD9-81ED-4DB2-BD59-A6C34878D82A}">
                    <a16:rowId xmlns:a16="http://schemas.microsoft.com/office/drawing/2014/main" val="3577570588"/>
                  </a:ext>
                </a:extLst>
              </a:tr>
              <a:tr h="453820">
                <a:tc>
                  <a:txBody>
                    <a:bodyPr/>
                    <a:lstStyle/>
                    <a:p>
                      <a:r>
                        <a:rPr lang="en-US" sz="1400" dirty="0"/>
                        <a:t>PUT</a:t>
                      </a:r>
                    </a:p>
                  </a:txBody>
                  <a:tcPr marL="71855" marR="71855" marT="35927" marB="35927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Store a Web page</a:t>
                      </a:r>
                    </a:p>
                  </a:txBody>
                  <a:tcPr marL="71855" marR="71855" marT="35927" marB="35927"/>
                </a:tc>
                <a:extLst>
                  <a:ext uri="{0D108BD9-81ED-4DB2-BD59-A6C34878D82A}">
                    <a16:rowId xmlns:a16="http://schemas.microsoft.com/office/drawing/2014/main" val="180679052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9D6F6EA-DB46-A640-869E-5725F8F840CA}"/>
              </a:ext>
            </a:extLst>
          </p:cNvPr>
          <p:cNvSpPr txBox="1"/>
          <p:nvPr/>
        </p:nvSpPr>
        <p:spPr>
          <a:xfrm>
            <a:off x="8665028" y="149784"/>
            <a:ext cx="1537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E.g., REST APIs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9B908F5-877D-8641-B63D-9B972CF06935}"/>
              </a:ext>
            </a:extLst>
          </p:cNvPr>
          <p:cNvSpPr/>
          <p:nvPr/>
        </p:nvSpPr>
        <p:spPr>
          <a:xfrm>
            <a:off x="8715610" y="4380904"/>
            <a:ext cx="3273061" cy="6263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 fontScale="85000" lnSpcReduction="10000"/>
          </a:bodyPr>
          <a:lstStyle/>
          <a:p>
            <a:pPr algn="ctr"/>
            <a:r>
              <a:rPr lang="en-US" sz="2800" dirty="0"/>
              <a:t>Provides set of methods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37B472-D666-3541-B30B-9A41F417ABBA}"/>
              </a:ext>
            </a:extLst>
          </p:cNvPr>
          <p:cNvSpPr/>
          <p:nvPr/>
        </p:nvSpPr>
        <p:spPr>
          <a:xfrm>
            <a:off x="8722954" y="3012105"/>
            <a:ext cx="3273061" cy="8349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>
            <a:normAutofit fontScale="92500" lnSpcReduction="10000"/>
          </a:bodyPr>
          <a:lstStyle/>
          <a:p>
            <a:pPr algn="ctr"/>
            <a:r>
              <a:rPr lang="en-US" sz="2800" dirty="0"/>
              <a:t>Q: Advantages over using TCP directly?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9511EAB-ED88-BB47-91EB-28E5C43CBA9D}"/>
              </a:ext>
            </a:extLst>
          </p:cNvPr>
          <p:cNvSpPr/>
          <p:nvPr/>
        </p:nvSpPr>
        <p:spPr>
          <a:xfrm>
            <a:off x="8715609" y="5637721"/>
            <a:ext cx="3273061" cy="53924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2800" dirty="0"/>
              <a:t>Provides </a:t>
            </a:r>
            <a:r>
              <a:rPr lang="en-US" sz="2800" i="1" dirty="0"/>
              <a:t>naming</a:t>
            </a:r>
            <a:endParaRPr lang="en-US" sz="2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E7A4AD-03B3-0441-A88C-C539265ABBCB}"/>
              </a:ext>
            </a:extLst>
          </p:cNvPr>
          <p:cNvSpPr/>
          <p:nvPr/>
        </p:nvSpPr>
        <p:spPr>
          <a:xfrm>
            <a:off x="8722954" y="5052854"/>
            <a:ext cx="3273061" cy="53924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2800" dirty="0"/>
              <a:t>Provides security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8BD8B8-9717-104E-94EA-9762AD05E217}"/>
              </a:ext>
            </a:extLst>
          </p:cNvPr>
          <p:cNvSpPr txBox="1"/>
          <p:nvPr/>
        </p:nvSpPr>
        <p:spPr>
          <a:xfrm>
            <a:off x="8406534" y="3902667"/>
            <a:ext cx="2297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dirty="0"/>
              <a:t>Answers include:</a:t>
            </a:r>
          </a:p>
        </p:txBody>
      </p:sp>
    </p:spTree>
    <p:extLst>
      <p:ext uri="{BB962C8B-B14F-4D97-AF65-F5344CB8AC3E}">
        <p14:creationId xmlns:p14="http://schemas.microsoft.com/office/powerpoint/2010/main" val="282839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 animBg="1"/>
      <p:bldP spid="12" grpId="0" animBg="1"/>
      <p:bldP spid="13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DC422-2CDE-734B-8B45-24C17D754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Application Layer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52F5D-B037-1A4F-96B5-E1788A4FF5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744200" cy="4351338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NL" sz="3600" dirty="0">
                <a:solidFill>
                  <a:schemeClr val="bg2">
                    <a:lumMod val="75000"/>
                  </a:schemeClr>
                </a:solidFill>
              </a:rPr>
              <a:t>Domain Name System (DNS)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chemeClr val="bg2">
                    <a:lumMod val="75000"/>
                  </a:schemeClr>
                </a:solidFill>
              </a:rPr>
              <a:t>E</a:t>
            </a:r>
            <a:r>
              <a:rPr lang="en-NL" sz="3600" dirty="0">
                <a:solidFill>
                  <a:schemeClr val="bg2">
                    <a:lumMod val="75000"/>
                  </a:schemeClr>
                </a:solidFill>
              </a:rPr>
              <a:t>mail</a:t>
            </a:r>
          </a:p>
          <a:p>
            <a:pPr marL="742950" indent="-742950">
              <a:buFont typeface="+mj-lt"/>
              <a:buAutoNum type="arabicPeriod"/>
            </a:pPr>
            <a:r>
              <a:rPr lang="en-NL" sz="3600" dirty="0">
                <a:solidFill>
                  <a:schemeClr val="bg2">
                    <a:lumMod val="75000"/>
                  </a:schemeClr>
                </a:solidFill>
              </a:rPr>
              <a:t>Web </a:t>
            </a:r>
            <a:r>
              <a:rPr lang="en-US" sz="3600" dirty="0">
                <a:solidFill>
                  <a:schemeClr val="bg2">
                    <a:lumMod val="75000"/>
                  </a:schemeClr>
                </a:solidFill>
              </a:rPr>
              <a:t>(HTTP, QUIC, WebSocket)</a:t>
            </a:r>
            <a:endParaRPr lang="en-NL" sz="3600" dirty="0">
              <a:solidFill>
                <a:schemeClr val="bg2">
                  <a:lumMod val="75000"/>
                </a:schemeClr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NL" sz="3600" b="1" dirty="0"/>
              <a:t>Multimedia applications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2C63D4-0F85-C64E-970C-FC6E63158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DF7243-42E7-814D-B79E-E48894C43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99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068808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6128</Words>
  <Application>Microsoft Office PowerPoint</Application>
  <PresentationFormat>Widescreen</PresentationFormat>
  <Paragraphs>1512</Paragraphs>
  <Slides>118</Slides>
  <Notes>101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118</vt:i4>
      </vt:variant>
    </vt:vector>
  </HeadingPairs>
  <TitlesOfParts>
    <vt:vector size="126" baseType="lpstr">
      <vt:lpstr>Arial</vt:lpstr>
      <vt:lpstr>Calibri</vt:lpstr>
      <vt:lpstr>Calibri Light</vt:lpstr>
      <vt:lpstr>Cambria Math</vt:lpstr>
      <vt:lpstr>Consolas</vt:lpstr>
      <vt:lpstr>Monaco</vt:lpstr>
      <vt:lpstr>Wingdings</vt:lpstr>
      <vt:lpstr>Office Theme</vt:lpstr>
      <vt:lpstr>Computer Networks X_400487</vt:lpstr>
      <vt:lpstr>Additive increase multiplicative decrease in TCP</vt:lpstr>
      <vt:lpstr>AIMD in TCP What value to start with?</vt:lpstr>
      <vt:lpstr>AIMD in TCP ‘slow’ start</vt:lpstr>
      <vt:lpstr>TCP ‘slow’ start</vt:lpstr>
      <vt:lpstr>TCP Tahoe</vt:lpstr>
      <vt:lpstr>Performance improvement Fast retransmission</vt:lpstr>
      <vt:lpstr>TCP Reno (= TCP Tahoe + fast recovery)</vt:lpstr>
      <vt:lpstr>What about Explicit Congestion Notification?</vt:lpstr>
      <vt:lpstr>What about Explicit Congestion Notification?</vt:lpstr>
      <vt:lpstr>What about Explicit Congestion Notification?</vt:lpstr>
      <vt:lpstr>Milestone reached!</vt:lpstr>
      <vt:lpstr>Now we can finally build applications and no longer worry about networking!</vt:lpstr>
      <vt:lpstr>Where The Application Layer Sits</vt:lpstr>
      <vt:lpstr>Application Layer Messages</vt:lpstr>
      <vt:lpstr>Application Communication Needs</vt:lpstr>
      <vt:lpstr>OSI Session/Presentation Layers</vt:lpstr>
      <vt:lpstr>Session Concept</vt:lpstr>
      <vt:lpstr>Presentation Concept</vt:lpstr>
      <vt:lpstr>Evolution of Internet Applications</vt:lpstr>
      <vt:lpstr>PowerPoint Presentation</vt:lpstr>
      <vt:lpstr>Application Layer Topics</vt:lpstr>
      <vt:lpstr>Domain Name System</vt:lpstr>
      <vt:lpstr>Domain Name System</vt:lpstr>
      <vt:lpstr>DNS name space</vt:lpstr>
      <vt:lpstr>DNS name space</vt:lpstr>
      <vt:lpstr>DNS name space</vt:lpstr>
      <vt:lpstr>DNS name space</vt:lpstr>
      <vt:lpstr>DNS name space</vt:lpstr>
      <vt:lpstr>Name servers</vt:lpstr>
      <vt:lpstr>Location of name servers</vt:lpstr>
      <vt:lpstr>Dynamic Host Configuration Protocol (DHCP)</vt:lpstr>
      <vt:lpstr>Recursive and iterative queries</vt:lpstr>
      <vt:lpstr>PowerPoint Presentation</vt:lpstr>
      <vt:lpstr>DNS Resource Record (RR) Types</vt:lpstr>
      <vt:lpstr>Content Delivery Networks</vt:lpstr>
      <vt:lpstr>Content delivery networks</vt:lpstr>
      <vt:lpstr>Content delivery networks</vt:lpstr>
      <vt:lpstr>Content delivery networks</vt:lpstr>
      <vt:lpstr>Content delivery networks</vt:lpstr>
      <vt:lpstr>Content delivery networks</vt:lpstr>
      <vt:lpstr>Application Layer Topics</vt:lpstr>
      <vt:lpstr>Email</vt:lpstr>
      <vt:lpstr>Metcalfe’s Law</vt:lpstr>
      <vt:lpstr>Email Message formats</vt:lpstr>
      <vt:lpstr>Email How does it work?</vt:lpstr>
      <vt:lpstr>Email How does it work?</vt:lpstr>
      <vt:lpstr>Email How does it work?</vt:lpstr>
      <vt:lpstr>Email How does it work?</vt:lpstr>
      <vt:lpstr>Internet Message Access Protocol (IMAP)</vt:lpstr>
      <vt:lpstr>Simple Mail Transfer Protocol (SMTP)</vt:lpstr>
      <vt:lpstr>Multipurpose Internet Mail Extensions (MIME)</vt:lpstr>
      <vt:lpstr>MIME Content-Type</vt:lpstr>
      <vt:lpstr>Multipurpose Internet Mail Extensions (MIME)</vt:lpstr>
      <vt:lpstr>Sending binary data via ASCII-only SMTP</vt:lpstr>
      <vt:lpstr>Base64 encoding</vt:lpstr>
      <vt:lpstr>Base64 encoding</vt:lpstr>
      <vt:lpstr>Base64 encoding</vt:lpstr>
      <vt:lpstr>Base64 encoding</vt:lpstr>
      <vt:lpstr>Base64 encoding to send arbitrary data types</vt:lpstr>
      <vt:lpstr>PowerPoint Presentation</vt:lpstr>
      <vt:lpstr>Application Layer Topics</vt:lpstr>
      <vt:lpstr>PowerPoint Presentation</vt:lpstr>
      <vt:lpstr>Hypertext</vt:lpstr>
      <vt:lpstr>The Web TCP+DNS+Hypertext</vt:lpstr>
      <vt:lpstr>PowerPoint Presentation</vt:lpstr>
      <vt:lpstr>HTTP Request/Response</vt:lpstr>
      <vt:lpstr>Evolution of HTTP</vt:lpstr>
      <vt:lpstr>HTTP Protocol</vt:lpstr>
      <vt:lpstr>HTTP Request via TELNET</vt:lpstr>
      <vt:lpstr>HTTP Request Methods</vt:lpstr>
      <vt:lpstr>Web pages based on Hypertext</vt:lpstr>
      <vt:lpstr>Web and HTTP Performance</vt:lpstr>
      <vt:lpstr>Single document</vt:lpstr>
      <vt:lpstr>Single document Example</vt:lpstr>
      <vt:lpstr>External resources</vt:lpstr>
      <vt:lpstr>Server-side programs</vt:lpstr>
      <vt:lpstr>Client-side programs</vt:lpstr>
      <vt:lpstr>Modern webpages Many requests</vt:lpstr>
      <vt:lpstr>Recap TCP Connection setup</vt:lpstr>
      <vt:lpstr>Recap TCP Connection setup</vt:lpstr>
      <vt:lpstr>HTTP Sequential requests</vt:lpstr>
      <vt:lpstr>HTTP Sequential requests</vt:lpstr>
      <vt:lpstr>HTTP Persistent connection</vt:lpstr>
      <vt:lpstr>HTTP Performance Problem Head of Line Blocking (HOL)</vt:lpstr>
      <vt:lpstr>HTTP1.1 Pipelined requests</vt:lpstr>
      <vt:lpstr>HTTP/2</vt:lpstr>
      <vt:lpstr>Head-of-Line Blocking in HTTP/2</vt:lpstr>
      <vt:lpstr>Head-of-Line Blocking in HTTP/2</vt:lpstr>
      <vt:lpstr>HTTP/3 (HTTP + QUIC)</vt:lpstr>
      <vt:lpstr>WebSockets</vt:lpstr>
      <vt:lpstr>WebSockets</vt:lpstr>
      <vt:lpstr>Stacking Application layer protocols</vt:lpstr>
      <vt:lpstr>Stacking Application layer protocols</vt:lpstr>
      <vt:lpstr>Stacking Application layer protocols</vt:lpstr>
      <vt:lpstr>Starting a WebSocket over HTTP</vt:lpstr>
      <vt:lpstr>WebSocket frame format</vt:lpstr>
      <vt:lpstr>HTTP is the new “narrow waist”</vt:lpstr>
      <vt:lpstr>Application Layer Topics</vt:lpstr>
      <vt:lpstr>Video dominates</vt:lpstr>
      <vt:lpstr>Streaming Video Requires Compression</vt:lpstr>
      <vt:lpstr>Streaming Video Requires Compression</vt:lpstr>
      <vt:lpstr>Digital audio compression</vt:lpstr>
      <vt:lpstr>Human hearing frequency range</vt:lpstr>
      <vt:lpstr>Human hearing masked signals</vt:lpstr>
      <vt:lpstr>Digital video JPEG compression</vt:lpstr>
      <vt:lpstr>Digital video</vt:lpstr>
      <vt:lpstr>Run-Length Encoding</vt:lpstr>
      <vt:lpstr>Huffman Encoding</vt:lpstr>
      <vt:lpstr>Huffman Encoding</vt:lpstr>
      <vt:lpstr>Networking Challenges for Multimedia Applications</vt:lpstr>
      <vt:lpstr>Challenge 1 Streaming stored media</vt:lpstr>
      <vt:lpstr>Masking errors by interleaving media</vt:lpstr>
      <vt:lpstr>Challenge 1 Streaming stored media</vt:lpstr>
      <vt:lpstr>Challenge 2 Streaming live media</vt:lpstr>
      <vt:lpstr>Challenge 3 Streaming interactive media</vt:lpstr>
      <vt:lpstr>Take-Home Message</vt:lpstr>
      <vt:lpstr>Quiz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2024-10-08T13:45:16Z</dcterms:created>
  <dcterms:modified xsi:type="dcterms:W3CDTF">2024-10-08T15:14:54Z</dcterms:modified>
</cp:coreProperties>
</file>