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9"/>
  </p:notesMasterIdLst>
  <p:sldIdLst>
    <p:sldId id="432" r:id="rId2"/>
    <p:sldId id="283" r:id="rId3"/>
    <p:sldId id="329" r:id="rId4"/>
    <p:sldId id="282" r:id="rId5"/>
    <p:sldId id="386" r:id="rId6"/>
    <p:sldId id="435" r:id="rId7"/>
    <p:sldId id="290" r:id="rId8"/>
    <p:sldId id="286" r:id="rId9"/>
    <p:sldId id="311" r:id="rId10"/>
    <p:sldId id="288" r:id="rId11"/>
    <p:sldId id="312" r:id="rId12"/>
    <p:sldId id="313" r:id="rId13"/>
    <p:sldId id="289" r:id="rId14"/>
    <p:sldId id="331" r:id="rId15"/>
    <p:sldId id="332" r:id="rId16"/>
    <p:sldId id="374" r:id="rId17"/>
    <p:sldId id="402" r:id="rId18"/>
    <p:sldId id="404" r:id="rId19"/>
    <p:sldId id="301" r:id="rId20"/>
    <p:sldId id="302" r:id="rId21"/>
    <p:sldId id="388" r:id="rId22"/>
    <p:sldId id="387" r:id="rId23"/>
    <p:sldId id="401" r:id="rId24"/>
    <p:sldId id="400" r:id="rId25"/>
    <p:sldId id="371" r:id="rId26"/>
    <p:sldId id="373" r:id="rId27"/>
    <p:sldId id="303" r:id="rId28"/>
    <p:sldId id="409" r:id="rId29"/>
    <p:sldId id="411" r:id="rId30"/>
    <p:sldId id="412" r:id="rId31"/>
    <p:sldId id="413" r:id="rId32"/>
    <p:sldId id="341" r:id="rId33"/>
    <p:sldId id="359" r:id="rId34"/>
    <p:sldId id="362" r:id="rId35"/>
    <p:sldId id="389" r:id="rId36"/>
    <p:sldId id="390" r:id="rId37"/>
    <p:sldId id="297" r:id="rId38"/>
    <p:sldId id="414" r:id="rId39"/>
    <p:sldId id="415" r:id="rId40"/>
    <p:sldId id="416" r:id="rId41"/>
    <p:sldId id="368" r:id="rId42"/>
    <p:sldId id="429" r:id="rId43"/>
    <p:sldId id="430" r:id="rId44"/>
    <p:sldId id="399" r:id="rId45"/>
    <p:sldId id="335" r:id="rId46"/>
    <p:sldId id="336" r:id="rId47"/>
    <p:sldId id="43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4365869-6568-A247-AF34-A53985264954}">
          <p14:sldIdLst>
            <p14:sldId id="432"/>
            <p14:sldId id="283"/>
            <p14:sldId id="329"/>
            <p14:sldId id="282"/>
            <p14:sldId id="386"/>
            <p14:sldId id="435"/>
          </p14:sldIdLst>
        </p14:section>
        <p14:section name="framing" id="{0D69982B-1F0E-7D44-BADF-B6853F18EC08}">
          <p14:sldIdLst>
            <p14:sldId id="290"/>
            <p14:sldId id="286"/>
            <p14:sldId id="311"/>
            <p14:sldId id="288"/>
            <p14:sldId id="312"/>
            <p14:sldId id="313"/>
            <p14:sldId id="289"/>
            <p14:sldId id="331"/>
            <p14:sldId id="332"/>
            <p14:sldId id="374"/>
            <p14:sldId id="402"/>
          </p14:sldIdLst>
        </p14:section>
        <p14:section name="flow control" id="{7EC21CA8-9135-6B41-816C-B017407BA748}">
          <p14:sldIdLst>
            <p14:sldId id="404"/>
            <p14:sldId id="301"/>
            <p14:sldId id="302"/>
            <p14:sldId id="388"/>
            <p14:sldId id="387"/>
          </p14:sldIdLst>
        </p14:section>
        <p14:section name="guaranteed delivery" id="{E6138C99-8970-9249-8DD7-06EB416E2FF4}">
          <p14:sldIdLst>
            <p14:sldId id="401"/>
            <p14:sldId id="400"/>
            <p14:sldId id="371"/>
            <p14:sldId id="373"/>
            <p14:sldId id="303"/>
            <p14:sldId id="409"/>
            <p14:sldId id="411"/>
            <p14:sldId id="412"/>
            <p14:sldId id="413"/>
            <p14:sldId id="341"/>
            <p14:sldId id="359"/>
            <p14:sldId id="362"/>
            <p14:sldId id="389"/>
            <p14:sldId id="390"/>
          </p14:sldIdLst>
        </p14:section>
        <p14:section name="sliding window protocols (error control + flow control + in-order arrival)" id="{32BA6DF7-618D-D34F-8543-336CA3925CB0}">
          <p14:sldIdLst>
            <p14:sldId id="297"/>
            <p14:sldId id="414"/>
            <p14:sldId id="415"/>
            <p14:sldId id="416"/>
            <p14:sldId id="368"/>
            <p14:sldId id="429"/>
            <p14:sldId id="430"/>
            <p14:sldId id="399"/>
            <p14:sldId id="335"/>
            <p14:sldId id="336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CD5"/>
    <a:srgbClr val="ED7D31"/>
    <a:srgbClr val="70AD47"/>
    <a:srgbClr val="FFFF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88815" autoAdjust="0"/>
  </p:normalViewPr>
  <p:slideViewPr>
    <p:cSldViewPr snapToGrid="0">
      <p:cViewPr varScale="1">
        <p:scale>
          <a:sx n="118" d="100"/>
          <a:sy n="118" d="100"/>
        </p:scale>
        <p:origin x="25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269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64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373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597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341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570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003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204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13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449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122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543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864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66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830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631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772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965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966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28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2D8DD6-7153-4CF4-8D56-EC136A06CFA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80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852D6-17C0-4779-ADAB-73B59F81A6CB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25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652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829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9ACFE6-9D2E-416E-97B2-9E29352E44E3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01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6EB35-05F7-4A87-8964-427C37CB3F8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304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95EDA0-8CF6-47F6-8C28-6E4739D1747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142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B2066-586A-45B0-97CD-3A4E3190A31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76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BF716E-F82F-4694-92F2-064D175225F1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22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6D9E7-F6B6-40C5-AC1A-522E35085724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97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59C21-7589-6642-8F4D-8D1066A07BB3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11900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3</a:t>
            </a:r>
          </a:p>
          <a:p>
            <a:pPr algn="l"/>
            <a:r>
              <a:rPr lang="en-US" sz="4000" dirty="0"/>
              <a:t>Chapter 3: The Data Link Layer—Part 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6E4C-E109-5C4F-B418-86C18CD4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911" y="4482310"/>
            <a:ext cx="1656646" cy="1656646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FE93-8720-4E5A-8C20-9D539A09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br>
              <a:rPr lang="en-US" dirty="0"/>
            </a:br>
            <a:r>
              <a:rPr lang="en-US" dirty="0"/>
              <a:t>Byte stuffing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350E-D5A6-4274-84A9-0C931611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‘flag’ byte to indicate start and end of frame.</a:t>
            </a:r>
          </a:p>
          <a:p>
            <a:pPr marL="0" indent="0">
              <a:buNone/>
            </a:pPr>
            <a:r>
              <a:rPr lang="en-US" dirty="0"/>
              <a:t>Let’s say our flag byte is 00000111</a:t>
            </a:r>
            <a:r>
              <a:rPr lang="en-US" baseline="-25000" dirty="0"/>
              <a:t>2</a:t>
            </a:r>
            <a:r>
              <a:rPr lang="en-US" dirty="0"/>
              <a:t> (7</a:t>
            </a:r>
            <a:r>
              <a:rPr lang="en-US" baseline="-25000" dirty="0"/>
              <a:t>10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075CA-9D53-4EFD-B064-551687A6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EEF94-C72C-4BFC-9FEB-E92A2C6A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4882-CAA0-4B1A-BFE3-347E06515066}"/>
              </a:ext>
            </a:extLst>
          </p:cNvPr>
          <p:cNvSpPr/>
          <p:nvPr/>
        </p:nvSpPr>
        <p:spPr>
          <a:xfrm>
            <a:off x="29398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21A16-3B1D-4F76-97DE-8C5F9B99352A}"/>
              </a:ext>
            </a:extLst>
          </p:cNvPr>
          <p:cNvSpPr/>
          <p:nvPr/>
        </p:nvSpPr>
        <p:spPr>
          <a:xfrm>
            <a:off x="325693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DA390-D197-48ED-830E-D938D1667A68}"/>
              </a:ext>
            </a:extLst>
          </p:cNvPr>
          <p:cNvSpPr/>
          <p:nvPr/>
        </p:nvSpPr>
        <p:spPr>
          <a:xfrm>
            <a:off x="3574025" y="3650226"/>
            <a:ext cx="317090" cy="3170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CBC0B-81CB-40BA-B1A2-12D928D4C6CC}"/>
              </a:ext>
            </a:extLst>
          </p:cNvPr>
          <p:cNvSpPr/>
          <p:nvPr/>
        </p:nvSpPr>
        <p:spPr>
          <a:xfrm>
            <a:off x="389111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307A-E143-4796-8335-D5D5E8133744}"/>
              </a:ext>
            </a:extLst>
          </p:cNvPr>
          <p:cNvSpPr/>
          <p:nvPr/>
        </p:nvSpPr>
        <p:spPr>
          <a:xfrm>
            <a:off x="420820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601F2-8037-4021-A0B4-908ED67E5D2E}"/>
              </a:ext>
            </a:extLst>
          </p:cNvPr>
          <p:cNvSpPr/>
          <p:nvPr/>
        </p:nvSpPr>
        <p:spPr>
          <a:xfrm>
            <a:off x="452529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8573D8-DF6D-45AA-85EF-4C1A8DDFB4ED}"/>
              </a:ext>
            </a:extLst>
          </p:cNvPr>
          <p:cNvSpPr/>
          <p:nvPr/>
        </p:nvSpPr>
        <p:spPr>
          <a:xfrm>
            <a:off x="484238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CAFFFA-46A4-4AE5-9637-3F0302A2F500}"/>
              </a:ext>
            </a:extLst>
          </p:cNvPr>
          <p:cNvSpPr/>
          <p:nvPr/>
        </p:nvSpPr>
        <p:spPr>
          <a:xfrm>
            <a:off x="515947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EEECE-DC22-44B5-A069-5E35D3FC1B58}"/>
              </a:ext>
            </a:extLst>
          </p:cNvPr>
          <p:cNvSpPr/>
          <p:nvPr/>
        </p:nvSpPr>
        <p:spPr>
          <a:xfrm>
            <a:off x="547656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B518A-2D7A-4726-8589-22B465497E18}"/>
              </a:ext>
            </a:extLst>
          </p:cNvPr>
          <p:cNvSpPr/>
          <p:nvPr/>
        </p:nvSpPr>
        <p:spPr>
          <a:xfrm>
            <a:off x="579365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5F6DF4-B6AC-4C56-B868-E8128D05D64A}"/>
              </a:ext>
            </a:extLst>
          </p:cNvPr>
          <p:cNvSpPr/>
          <p:nvPr/>
        </p:nvSpPr>
        <p:spPr>
          <a:xfrm>
            <a:off x="61107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FF3356-171A-42A1-8A11-57A36DF79BEE}"/>
              </a:ext>
            </a:extLst>
          </p:cNvPr>
          <p:cNvSpPr/>
          <p:nvPr/>
        </p:nvSpPr>
        <p:spPr>
          <a:xfrm>
            <a:off x="642783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E5EB9-CD22-4D68-8248-73C7820D037F}"/>
              </a:ext>
            </a:extLst>
          </p:cNvPr>
          <p:cNvSpPr/>
          <p:nvPr/>
        </p:nvSpPr>
        <p:spPr>
          <a:xfrm>
            <a:off x="674492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BA20E-A205-4FA9-9E1B-FB04EB060B82}"/>
              </a:ext>
            </a:extLst>
          </p:cNvPr>
          <p:cNvSpPr/>
          <p:nvPr/>
        </p:nvSpPr>
        <p:spPr>
          <a:xfrm>
            <a:off x="706201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1B6B15-F9AA-4641-A26C-00F2500CFB24}"/>
              </a:ext>
            </a:extLst>
          </p:cNvPr>
          <p:cNvSpPr/>
          <p:nvPr/>
        </p:nvSpPr>
        <p:spPr>
          <a:xfrm>
            <a:off x="737910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EEC353-3320-4BED-B4AA-74490809CBCE}"/>
              </a:ext>
            </a:extLst>
          </p:cNvPr>
          <p:cNvSpPr/>
          <p:nvPr/>
        </p:nvSpPr>
        <p:spPr>
          <a:xfrm>
            <a:off x="769619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3D8854-9A84-465B-902E-BB79512ED980}"/>
              </a:ext>
            </a:extLst>
          </p:cNvPr>
          <p:cNvSpPr/>
          <p:nvPr/>
        </p:nvSpPr>
        <p:spPr>
          <a:xfrm>
            <a:off x="801328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430BFB-81B1-4C56-BD0A-E391EBC9F227}"/>
              </a:ext>
            </a:extLst>
          </p:cNvPr>
          <p:cNvSpPr/>
          <p:nvPr/>
        </p:nvSpPr>
        <p:spPr>
          <a:xfrm>
            <a:off x="833037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52FEC1-1C25-4A46-83F7-F3DF9FCEE690}"/>
              </a:ext>
            </a:extLst>
          </p:cNvPr>
          <p:cNvSpPr/>
          <p:nvPr/>
        </p:nvSpPr>
        <p:spPr>
          <a:xfrm>
            <a:off x="864746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EE726E-6321-4586-A0D6-D55F132A26B4}"/>
              </a:ext>
            </a:extLst>
          </p:cNvPr>
          <p:cNvSpPr/>
          <p:nvPr/>
        </p:nvSpPr>
        <p:spPr>
          <a:xfrm>
            <a:off x="896455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C36C9-E56D-47E9-822A-2948C4E4C2A3}"/>
              </a:ext>
            </a:extLst>
          </p:cNvPr>
          <p:cNvSpPr/>
          <p:nvPr/>
        </p:nvSpPr>
        <p:spPr>
          <a:xfrm>
            <a:off x="92816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ED2F0D-881E-4E23-976D-3DF80691FC2B}"/>
              </a:ext>
            </a:extLst>
          </p:cNvPr>
          <p:cNvSpPr txBox="1"/>
          <p:nvPr/>
        </p:nvSpPr>
        <p:spPr>
          <a:xfrm>
            <a:off x="2766552" y="30679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</a:t>
            </a:r>
            <a:endParaRPr lang="LID4096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A7A716-4E01-4732-9BD6-A4DAD4AB0DC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098390" y="347083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CA28DB-C41F-4CC4-9963-4D915B14B49E}"/>
              </a:ext>
            </a:extLst>
          </p:cNvPr>
          <p:cNvSpPr txBox="1"/>
          <p:nvPr/>
        </p:nvSpPr>
        <p:spPr>
          <a:xfrm>
            <a:off x="2482646" y="3067976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Flag</a:t>
            </a:r>
            <a:endParaRPr lang="LID4096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454FF0-BA58-4383-B830-C72DF329B2CD}"/>
              </a:ext>
            </a:extLst>
          </p:cNvPr>
          <p:cNvCxnSpPr>
            <a:cxnSpLocks/>
          </p:cNvCxnSpPr>
          <p:nvPr/>
        </p:nvCxnSpPr>
        <p:spPr>
          <a:xfrm>
            <a:off x="8151789" y="347083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4024360-8F00-4D21-9B0F-C43BAE244187}"/>
              </a:ext>
            </a:extLst>
          </p:cNvPr>
          <p:cNvSpPr txBox="1"/>
          <p:nvPr/>
        </p:nvSpPr>
        <p:spPr>
          <a:xfrm>
            <a:off x="7679609" y="3067976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Flag</a:t>
            </a:r>
            <a:endParaRPr lang="LID4096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747604-AB41-4CE9-A786-38BFBD26C3C4}"/>
              </a:ext>
            </a:extLst>
          </p:cNvPr>
          <p:cNvCxnSpPr>
            <a:cxnSpLocks/>
          </p:cNvCxnSpPr>
          <p:nvPr/>
        </p:nvCxnSpPr>
        <p:spPr>
          <a:xfrm>
            <a:off x="6597430" y="345899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06B772-4C5C-4858-9480-1FD15623CA38}"/>
              </a:ext>
            </a:extLst>
          </p:cNvPr>
          <p:cNvSpPr txBox="1"/>
          <p:nvPr/>
        </p:nvSpPr>
        <p:spPr>
          <a:xfrm>
            <a:off x="6096001" y="3059668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Flag</a:t>
            </a:r>
            <a:endParaRPr lang="LID4096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E97571-0A74-40BF-A091-2B9AC3EBABC6}"/>
              </a:ext>
            </a:extLst>
          </p:cNvPr>
          <p:cNvCxnSpPr>
            <a:cxnSpLocks/>
          </p:cNvCxnSpPr>
          <p:nvPr/>
        </p:nvCxnSpPr>
        <p:spPr>
          <a:xfrm>
            <a:off x="6898622" y="345899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800E74-30FB-4888-9053-E9202783E12E}"/>
              </a:ext>
            </a:extLst>
          </p:cNvPr>
          <p:cNvCxnSpPr>
            <a:cxnSpLocks/>
          </p:cNvCxnSpPr>
          <p:nvPr/>
        </p:nvCxnSpPr>
        <p:spPr>
          <a:xfrm>
            <a:off x="8480851" y="347083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AC0DBEE-8D08-4B1F-B183-25AF57579EBF}"/>
              </a:ext>
            </a:extLst>
          </p:cNvPr>
          <p:cNvSpPr/>
          <p:nvPr/>
        </p:nvSpPr>
        <p:spPr>
          <a:xfrm>
            <a:off x="7388373" y="317015"/>
            <a:ext cx="2835274" cy="799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Disadvantage?</a:t>
            </a:r>
            <a:endParaRPr lang="LID4096" sz="280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F2010D7C-F2CB-486C-AA08-7E2E65FC8472}"/>
              </a:ext>
            </a:extLst>
          </p:cNvPr>
          <p:cNvSpPr/>
          <p:nvPr/>
        </p:nvSpPr>
        <p:spPr>
          <a:xfrm rot="16200000">
            <a:off x="4802490" y="2149118"/>
            <a:ext cx="79792" cy="3805078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65974589-5443-45FA-B49A-3580DA461546}"/>
              </a:ext>
            </a:extLst>
          </p:cNvPr>
          <p:cNvSpPr/>
          <p:nvPr/>
        </p:nvSpPr>
        <p:spPr>
          <a:xfrm rot="16200000">
            <a:off x="7527337" y="3288516"/>
            <a:ext cx="79793" cy="1526284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0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33" grpId="0"/>
      <p:bldP spid="38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F346-67AE-467B-82BD-4DD1820F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br>
              <a:rPr lang="en-US" dirty="0"/>
            </a:br>
            <a:r>
              <a:rPr lang="en-US" dirty="0"/>
              <a:t>Byte stuffing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ED5C-3DC2-4BE0-89A3-E511BEFA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the data contains a flag byte?</a:t>
            </a:r>
          </a:p>
          <a:p>
            <a:pPr marL="0" indent="0">
              <a:buNone/>
            </a:pPr>
            <a:r>
              <a:rPr lang="en-US" dirty="0"/>
              <a:t>Use an ‘escape’ byte to ignore certain flag bytes.</a:t>
            </a:r>
          </a:p>
          <a:p>
            <a:pPr marL="0" indent="0">
              <a:buNone/>
            </a:pPr>
            <a:r>
              <a:rPr lang="en-US" dirty="0"/>
              <a:t>Let’s say our escape byte is 00001001</a:t>
            </a:r>
            <a:r>
              <a:rPr lang="en-US" baseline="-25000" dirty="0"/>
              <a:t>2</a:t>
            </a:r>
            <a:r>
              <a:rPr lang="en-US" dirty="0"/>
              <a:t> (9</a:t>
            </a:r>
            <a:r>
              <a:rPr lang="en-US" baseline="-25000" dirty="0"/>
              <a:t>10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694C1-D55D-41EE-A152-863F5F3B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15B0-23B7-431F-ABD6-0C986408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FDD2A-6102-4D7C-9C33-D341E6866879}"/>
              </a:ext>
            </a:extLst>
          </p:cNvPr>
          <p:cNvSpPr/>
          <p:nvPr/>
        </p:nvSpPr>
        <p:spPr>
          <a:xfrm>
            <a:off x="309251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CC444-39BA-4351-9705-DD20F128F6EE}"/>
              </a:ext>
            </a:extLst>
          </p:cNvPr>
          <p:cNvSpPr/>
          <p:nvPr/>
        </p:nvSpPr>
        <p:spPr>
          <a:xfrm>
            <a:off x="340960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21665-5A49-4AED-8654-F666047D53EB}"/>
              </a:ext>
            </a:extLst>
          </p:cNvPr>
          <p:cNvSpPr/>
          <p:nvPr/>
        </p:nvSpPr>
        <p:spPr>
          <a:xfrm>
            <a:off x="372669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7950A-1E8C-40AC-B225-50B0BA575F63}"/>
              </a:ext>
            </a:extLst>
          </p:cNvPr>
          <p:cNvSpPr/>
          <p:nvPr/>
        </p:nvSpPr>
        <p:spPr>
          <a:xfrm>
            <a:off x="404378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1BAFA-86B6-4211-94CE-63ABB7BE5A38}"/>
              </a:ext>
            </a:extLst>
          </p:cNvPr>
          <p:cNvSpPr/>
          <p:nvPr/>
        </p:nvSpPr>
        <p:spPr>
          <a:xfrm>
            <a:off x="436087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343453-47CE-4221-A21D-02EA77DC4C85}"/>
              </a:ext>
            </a:extLst>
          </p:cNvPr>
          <p:cNvSpPr/>
          <p:nvPr/>
        </p:nvSpPr>
        <p:spPr>
          <a:xfrm>
            <a:off x="467796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0C4E2-6A2B-4E5F-A77C-48AF7B6F6CAA}"/>
              </a:ext>
            </a:extLst>
          </p:cNvPr>
          <p:cNvSpPr/>
          <p:nvPr/>
        </p:nvSpPr>
        <p:spPr>
          <a:xfrm>
            <a:off x="4995058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FFC26A-DBD0-45EC-A013-AD6280985C85}"/>
              </a:ext>
            </a:extLst>
          </p:cNvPr>
          <p:cNvSpPr/>
          <p:nvPr/>
        </p:nvSpPr>
        <p:spPr>
          <a:xfrm>
            <a:off x="3471753" y="3343128"/>
            <a:ext cx="2077677" cy="581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thinks next frame starts here!</a:t>
            </a:r>
            <a:endParaRPr lang="LID4096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4246D5-BA85-4340-8EB0-FD9DFF27F02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202333" y="3924946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1985916B-49AD-4CA2-A63A-B2EC2C68563F}"/>
              </a:ext>
            </a:extLst>
          </p:cNvPr>
          <p:cNvSpPr/>
          <p:nvPr/>
        </p:nvSpPr>
        <p:spPr>
          <a:xfrm rot="16200000">
            <a:off x="3951680" y="2761068"/>
            <a:ext cx="79793" cy="339094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6F30D-1D61-421F-A5A8-0B159F7D341A}"/>
              </a:ext>
            </a:extLst>
          </p:cNvPr>
          <p:cNvSpPr/>
          <p:nvPr/>
        </p:nvSpPr>
        <p:spPr>
          <a:xfrm>
            <a:off x="727434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59A1B-9124-4931-A387-8E3B2951075B}"/>
              </a:ext>
            </a:extLst>
          </p:cNvPr>
          <p:cNvSpPr/>
          <p:nvPr/>
        </p:nvSpPr>
        <p:spPr>
          <a:xfrm>
            <a:off x="759143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986F1C-DEB5-427E-A712-45682768220A}"/>
              </a:ext>
            </a:extLst>
          </p:cNvPr>
          <p:cNvSpPr/>
          <p:nvPr/>
        </p:nvSpPr>
        <p:spPr>
          <a:xfrm>
            <a:off x="790852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C43DD-381B-49CC-9AF2-F88B5683A49B}"/>
              </a:ext>
            </a:extLst>
          </p:cNvPr>
          <p:cNvSpPr/>
          <p:nvPr/>
        </p:nvSpPr>
        <p:spPr>
          <a:xfrm>
            <a:off x="822561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10546A-DB61-4D9A-8FA0-E9F4D83D4517}"/>
              </a:ext>
            </a:extLst>
          </p:cNvPr>
          <p:cNvSpPr/>
          <p:nvPr/>
        </p:nvSpPr>
        <p:spPr>
          <a:xfrm>
            <a:off x="854270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BF835-68B0-490A-8531-1213860E46B7}"/>
              </a:ext>
            </a:extLst>
          </p:cNvPr>
          <p:cNvSpPr/>
          <p:nvPr/>
        </p:nvSpPr>
        <p:spPr>
          <a:xfrm>
            <a:off x="885979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FD533A-414B-4CA6-B480-BE7DCA64D020}"/>
              </a:ext>
            </a:extLst>
          </p:cNvPr>
          <p:cNvSpPr/>
          <p:nvPr/>
        </p:nvSpPr>
        <p:spPr>
          <a:xfrm>
            <a:off x="9176881" y="410433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CB46EDB6-EA71-4F80-9369-8F1BD800611E}"/>
              </a:ext>
            </a:extLst>
          </p:cNvPr>
          <p:cNvSpPr/>
          <p:nvPr/>
        </p:nvSpPr>
        <p:spPr>
          <a:xfrm rot="16200000">
            <a:off x="8257973" y="2636597"/>
            <a:ext cx="79794" cy="3639882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FC77D7-AEE0-47F6-89E1-A0373D814A8A}"/>
              </a:ext>
            </a:extLst>
          </p:cNvPr>
          <p:cNvSpPr/>
          <p:nvPr/>
        </p:nvSpPr>
        <p:spPr>
          <a:xfrm>
            <a:off x="6957251" y="4101943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13EC03-7E0B-4197-BE49-2FBF77025092}"/>
              </a:ext>
            </a:extLst>
          </p:cNvPr>
          <p:cNvSpPr/>
          <p:nvPr/>
        </p:nvSpPr>
        <p:spPr>
          <a:xfrm>
            <a:off x="9493971" y="4110494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22E5F7-2044-45CE-89E0-F835D98DD1F5}"/>
              </a:ext>
            </a:extLst>
          </p:cNvPr>
          <p:cNvSpPr txBox="1"/>
          <p:nvPr/>
        </p:nvSpPr>
        <p:spPr>
          <a:xfrm>
            <a:off x="5649352" y="3785499"/>
            <a:ext cx="90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stuffing</a:t>
            </a:r>
            <a:endParaRPr lang="LID4096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AE9213-2A3D-414B-8886-2F353C3E936E}"/>
              </a:ext>
            </a:extLst>
          </p:cNvPr>
          <p:cNvCxnSpPr/>
          <p:nvPr/>
        </p:nvCxnSpPr>
        <p:spPr>
          <a:xfrm>
            <a:off x="5629238" y="4237252"/>
            <a:ext cx="9512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C8CB38F-AAB8-4BFC-A222-2FA39EF2538C}"/>
              </a:ext>
            </a:extLst>
          </p:cNvPr>
          <p:cNvSpPr/>
          <p:nvPr/>
        </p:nvSpPr>
        <p:spPr>
          <a:xfrm>
            <a:off x="6912667" y="3343128"/>
            <a:ext cx="2316852" cy="581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Prepend escape before flag to ignore it.</a:t>
            </a:r>
            <a:endParaRPr lang="LID4096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4FA256-97D9-4948-AABF-098F34ABEEA0}"/>
              </a:ext>
            </a:extLst>
          </p:cNvPr>
          <p:cNvCxnSpPr>
            <a:cxnSpLocks/>
          </p:cNvCxnSpPr>
          <p:nvPr/>
        </p:nvCxnSpPr>
        <p:spPr>
          <a:xfrm>
            <a:off x="7762799" y="3931106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A6E6B8-C6E1-4E3A-9019-8534A79B079E}"/>
              </a:ext>
            </a:extLst>
          </p:cNvPr>
          <p:cNvCxnSpPr>
            <a:cxnSpLocks/>
          </p:cNvCxnSpPr>
          <p:nvPr/>
        </p:nvCxnSpPr>
        <p:spPr>
          <a:xfrm>
            <a:off x="8363399" y="3931106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1E4FD4B-D185-4D42-ABE0-4E11A7AE0918}"/>
              </a:ext>
            </a:extLst>
          </p:cNvPr>
          <p:cNvSpPr/>
          <p:nvPr/>
        </p:nvSpPr>
        <p:spPr>
          <a:xfrm>
            <a:off x="6734109" y="4862024"/>
            <a:ext cx="2835274" cy="1160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Are we done?</a:t>
            </a:r>
            <a:endParaRPr lang="LID4096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97A531-C89B-41BA-B29A-7FCEBD555217}"/>
              </a:ext>
            </a:extLst>
          </p:cNvPr>
          <p:cNvSpPr/>
          <p:nvPr/>
        </p:nvSpPr>
        <p:spPr>
          <a:xfrm>
            <a:off x="2622619" y="4862024"/>
            <a:ext cx="3012873" cy="1160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Algorithm on the receiving side?</a:t>
            </a:r>
            <a:endParaRPr lang="LID4096" sz="280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E455255-4C0A-466B-A394-C5F954795254}"/>
              </a:ext>
            </a:extLst>
          </p:cNvPr>
          <p:cNvGraphicFramePr>
            <a:graphicFrameLocks noGrp="1"/>
          </p:cNvGraphicFramePr>
          <p:nvPr/>
        </p:nvGraphicFramePr>
        <p:xfrm>
          <a:off x="7880043" y="69945"/>
          <a:ext cx="2698952" cy="10134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49476">
                  <a:extLst>
                    <a:ext uri="{9D8B030D-6E8A-4147-A177-3AD203B41FA5}">
                      <a16:colId xmlns:a16="http://schemas.microsoft.com/office/drawing/2014/main" val="3687008471"/>
                    </a:ext>
                  </a:extLst>
                </a:gridCol>
                <a:gridCol w="1349476">
                  <a:extLst>
                    <a:ext uri="{9D8B030D-6E8A-4147-A177-3AD203B41FA5}">
                      <a16:colId xmlns:a16="http://schemas.microsoft.com/office/drawing/2014/main" val="770011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Character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Escape Character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1796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%25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8448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3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/>
      <p:bldP spid="33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57E-3FC8-4140-8D38-34B6169E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br>
              <a:rPr lang="en-US" dirty="0"/>
            </a:br>
            <a:r>
              <a:rPr lang="en-US" dirty="0"/>
              <a:t>Byte stuffing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721F7-D720-423D-B530-B43A0496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Escape bytes can also occur in data!</a:t>
            </a:r>
          </a:p>
          <a:p>
            <a:pPr marL="0" indent="0">
              <a:buNone/>
            </a:pPr>
            <a:r>
              <a:rPr lang="en-US" dirty="0"/>
              <a:t>Let’s use letters for generality.</a:t>
            </a:r>
            <a:br>
              <a:rPr lang="en-US" dirty="0"/>
            </a:br>
            <a:r>
              <a:rPr lang="en-US" dirty="0"/>
              <a:t>Flag byte = F, Escape byte = 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Escape both ‘escape’ and ‘flag’ bytes.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2A815-C137-49BB-9E2D-F551FA19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A0671-3B44-46C9-8FF7-13E71F3A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A01A70-8B2F-49B7-9146-6C83DB930745}"/>
              </a:ext>
            </a:extLst>
          </p:cNvPr>
          <p:cNvGrpSpPr/>
          <p:nvPr/>
        </p:nvGrpSpPr>
        <p:grpSpPr>
          <a:xfrm>
            <a:off x="2899112" y="3328263"/>
            <a:ext cx="951270" cy="317090"/>
            <a:chOff x="1119067" y="2734433"/>
            <a:chExt cx="951270" cy="3170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0B511B-1B01-4812-9184-B4CB21D1C53A}"/>
                </a:ext>
              </a:extLst>
            </p:cNvPr>
            <p:cNvSpPr/>
            <p:nvPr/>
          </p:nvSpPr>
          <p:spPr>
            <a:xfrm>
              <a:off x="1119067" y="273443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60DD6A-14D3-4DC5-B555-AC48461573D8}"/>
                </a:ext>
              </a:extLst>
            </p:cNvPr>
            <p:cNvSpPr/>
            <p:nvPr/>
          </p:nvSpPr>
          <p:spPr>
            <a:xfrm>
              <a:off x="1436157" y="273443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  <a:endParaRPr lang="LID409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FC945-C583-45BE-8366-41B7AD575EA4}"/>
                </a:ext>
              </a:extLst>
            </p:cNvPr>
            <p:cNvSpPr/>
            <p:nvPr/>
          </p:nvSpPr>
          <p:spPr>
            <a:xfrm>
              <a:off x="1753247" y="273443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578159-F7D3-4814-9B99-9CADD8D1DFA6}"/>
              </a:ext>
            </a:extLst>
          </p:cNvPr>
          <p:cNvGrpSpPr/>
          <p:nvPr/>
        </p:nvGrpSpPr>
        <p:grpSpPr>
          <a:xfrm>
            <a:off x="2899112" y="3829582"/>
            <a:ext cx="951270" cy="317090"/>
            <a:chOff x="1119067" y="3069831"/>
            <a:chExt cx="951270" cy="3170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E2939-27EE-4D21-9E5A-0C2E6A1E28AC}"/>
                </a:ext>
              </a:extLst>
            </p:cNvPr>
            <p:cNvSpPr/>
            <p:nvPr/>
          </p:nvSpPr>
          <p:spPr>
            <a:xfrm>
              <a:off x="1119067" y="3069831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6E4B8A-CD87-43C8-945C-4CDB48435E52}"/>
                </a:ext>
              </a:extLst>
            </p:cNvPr>
            <p:cNvSpPr/>
            <p:nvPr/>
          </p:nvSpPr>
          <p:spPr>
            <a:xfrm>
              <a:off x="1436157" y="3069831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59CB4D-75DA-4EC2-B6CF-35EB269FB2A7}"/>
                </a:ext>
              </a:extLst>
            </p:cNvPr>
            <p:cNvSpPr/>
            <p:nvPr/>
          </p:nvSpPr>
          <p:spPr>
            <a:xfrm>
              <a:off x="1753247" y="3069831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C04C57-7506-462C-AF66-A6F2979FA00E}"/>
              </a:ext>
            </a:extLst>
          </p:cNvPr>
          <p:cNvGrpSpPr/>
          <p:nvPr/>
        </p:nvGrpSpPr>
        <p:grpSpPr>
          <a:xfrm>
            <a:off x="2899112" y="4330901"/>
            <a:ext cx="1268360" cy="317090"/>
            <a:chOff x="1119067" y="3411813"/>
            <a:chExt cx="1268360" cy="3170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C72C14-7183-4036-93BF-FA7D369B768E}"/>
                </a:ext>
              </a:extLst>
            </p:cNvPr>
            <p:cNvSpPr/>
            <p:nvPr/>
          </p:nvSpPr>
          <p:spPr>
            <a:xfrm>
              <a:off x="111906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838B28-B48B-4F67-95C6-C0FCA48671F3}"/>
                </a:ext>
              </a:extLst>
            </p:cNvPr>
            <p:cNvSpPr/>
            <p:nvPr/>
          </p:nvSpPr>
          <p:spPr>
            <a:xfrm>
              <a:off x="143615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5F6060-F4A9-4272-88C3-E7E006439A64}"/>
                </a:ext>
              </a:extLst>
            </p:cNvPr>
            <p:cNvSpPr/>
            <p:nvPr/>
          </p:nvSpPr>
          <p:spPr>
            <a:xfrm>
              <a:off x="175324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  <a:endParaRPr lang="LID409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1B46DE-FD33-4F56-850A-38316C3FDC98}"/>
                </a:ext>
              </a:extLst>
            </p:cNvPr>
            <p:cNvSpPr/>
            <p:nvPr/>
          </p:nvSpPr>
          <p:spPr>
            <a:xfrm>
              <a:off x="207033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E1CEC4-A137-4B11-8205-CD759E4A93DC}"/>
              </a:ext>
            </a:extLst>
          </p:cNvPr>
          <p:cNvGrpSpPr/>
          <p:nvPr/>
        </p:nvGrpSpPr>
        <p:grpSpPr>
          <a:xfrm>
            <a:off x="2899112" y="4832219"/>
            <a:ext cx="1268360" cy="317090"/>
            <a:chOff x="1119067" y="4238389"/>
            <a:chExt cx="1268360" cy="3170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4BB58A-D033-4201-9972-D4DB19A5C73A}"/>
                </a:ext>
              </a:extLst>
            </p:cNvPr>
            <p:cNvSpPr/>
            <p:nvPr/>
          </p:nvSpPr>
          <p:spPr>
            <a:xfrm>
              <a:off x="111906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3D17C3-B299-4900-9099-2C71DB740E46}"/>
                </a:ext>
              </a:extLst>
            </p:cNvPr>
            <p:cNvSpPr/>
            <p:nvPr/>
          </p:nvSpPr>
          <p:spPr>
            <a:xfrm>
              <a:off x="143615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FE743F-A58E-4BC6-A084-8DCF1C0B390D}"/>
                </a:ext>
              </a:extLst>
            </p:cNvPr>
            <p:cNvSpPr/>
            <p:nvPr/>
          </p:nvSpPr>
          <p:spPr>
            <a:xfrm>
              <a:off x="175324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815A0C-AD8F-4A91-9D4E-205C4C323FF1}"/>
                </a:ext>
              </a:extLst>
            </p:cNvPr>
            <p:cNvSpPr/>
            <p:nvPr/>
          </p:nvSpPr>
          <p:spPr>
            <a:xfrm>
              <a:off x="207033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BBC70C4-083C-4D47-AAA2-61A3C5D792AB}"/>
              </a:ext>
            </a:extLst>
          </p:cNvPr>
          <p:cNvGrpSpPr/>
          <p:nvPr/>
        </p:nvGrpSpPr>
        <p:grpSpPr>
          <a:xfrm>
            <a:off x="6713590" y="3328263"/>
            <a:ext cx="1268360" cy="317090"/>
            <a:chOff x="1119067" y="3411813"/>
            <a:chExt cx="1268360" cy="3170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E8784E-771D-441B-9F97-061ACE7321B8}"/>
                </a:ext>
              </a:extLst>
            </p:cNvPr>
            <p:cNvSpPr/>
            <p:nvPr/>
          </p:nvSpPr>
          <p:spPr>
            <a:xfrm>
              <a:off x="111906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4A1AEBA-825B-4DD9-A113-A161A2A4B9EF}"/>
                </a:ext>
              </a:extLst>
            </p:cNvPr>
            <p:cNvSpPr/>
            <p:nvPr/>
          </p:nvSpPr>
          <p:spPr>
            <a:xfrm>
              <a:off x="143615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C1ED708-99FC-47D6-999F-5CF1374DD8E7}"/>
                </a:ext>
              </a:extLst>
            </p:cNvPr>
            <p:cNvSpPr/>
            <p:nvPr/>
          </p:nvSpPr>
          <p:spPr>
            <a:xfrm>
              <a:off x="175324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  <a:endParaRPr lang="LID4096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7F7B0CE-9A0B-4553-99AC-B91422822C40}"/>
                </a:ext>
              </a:extLst>
            </p:cNvPr>
            <p:cNvSpPr/>
            <p:nvPr/>
          </p:nvSpPr>
          <p:spPr>
            <a:xfrm>
              <a:off x="2070337" y="3411813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4C867E-8221-4567-996C-8CC20249B0F1}"/>
              </a:ext>
            </a:extLst>
          </p:cNvPr>
          <p:cNvGrpSpPr/>
          <p:nvPr/>
        </p:nvGrpSpPr>
        <p:grpSpPr>
          <a:xfrm>
            <a:off x="6713590" y="3829581"/>
            <a:ext cx="1268360" cy="317090"/>
            <a:chOff x="1119067" y="4238389"/>
            <a:chExt cx="1268360" cy="3170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9E15AC4-7289-457C-9CCF-A875BF37BF2F}"/>
                </a:ext>
              </a:extLst>
            </p:cNvPr>
            <p:cNvSpPr/>
            <p:nvPr/>
          </p:nvSpPr>
          <p:spPr>
            <a:xfrm>
              <a:off x="111906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77AF85-6815-4325-81D0-4B1E2166996B}"/>
                </a:ext>
              </a:extLst>
            </p:cNvPr>
            <p:cNvSpPr/>
            <p:nvPr/>
          </p:nvSpPr>
          <p:spPr>
            <a:xfrm>
              <a:off x="143615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7FA7FB9-A6D5-4473-BE24-90A16EAB4B5F}"/>
                </a:ext>
              </a:extLst>
            </p:cNvPr>
            <p:cNvSpPr/>
            <p:nvPr/>
          </p:nvSpPr>
          <p:spPr>
            <a:xfrm>
              <a:off x="175324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1EA83B-4CCA-4EB4-AEAE-32819A8BC964}"/>
                </a:ext>
              </a:extLst>
            </p:cNvPr>
            <p:cNvSpPr/>
            <p:nvPr/>
          </p:nvSpPr>
          <p:spPr>
            <a:xfrm>
              <a:off x="2070337" y="423838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8AA8C37-1FCA-417E-9998-19E1629E9CF7}"/>
              </a:ext>
            </a:extLst>
          </p:cNvPr>
          <p:cNvSpPr txBox="1"/>
          <p:nvPr/>
        </p:nvSpPr>
        <p:spPr>
          <a:xfrm>
            <a:off x="4954705" y="3778587"/>
            <a:ext cx="90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stuffing</a:t>
            </a:r>
            <a:endParaRPr lang="LID4096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18151D5-E90D-4723-B584-9CFE3BE008C7}"/>
              </a:ext>
            </a:extLst>
          </p:cNvPr>
          <p:cNvCxnSpPr/>
          <p:nvPr/>
        </p:nvCxnSpPr>
        <p:spPr>
          <a:xfrm>
            <a:off x="4934591" y="4230340"/>
            <a:ext cx="9512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341C04-D55F-44C2-AAF2-7EBF96215EDB}"/>
              </a:ext>
            </a:extLst>
          </p:cNvPr>
          <p:cNvGrpSpPr/>
          <p:nvPr/>
        </p:nvGrpSpPr>
        <p:grpSpPr>
          <a:xfrm>
            <a:off x="6713591" y="4326059"/>
            <a:ext cx="1903509" cy="818408"/>
            <a:chOff x="5189590" y="4326059"/>
            <a:chExt cx="1903509" cy="81840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A731C71-C36C-4DA3-A259-C421B2926F9A}"/>
                </a:ext>
              </a:extLst>
            </p:cNvPr>
            <p:cNvSpPr/>
            <p:nvPr/>
          </p:nvSpPr>
          <p:spPr>
            <a:xfrm>
              <a:off x="5189590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912F976-C8F1-4A5D-8B2E-BB52CED07E8B}"/>
                </a:ext>
              </a:extLst>
            </p:cNvPr>
            <p:cNvSpPr/>
            <p:nvPr/>
          </p:nvSpPr>
          <p:spPr>
            <a:xfrm>
              <a:off x="5506680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02D09C0-6C5C-494B-9534-C73F601BB278}"/>
                </a:ext>
              </a:extLst>
            </p:cNvPr>
            <p:cNvSpPr/>
            <p:nvPr/>
          </p:nvSpPr>
          <p:spPr>
            <a:xfrm>
              <a:off x="5823770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3B6E4-E56C-46F6-B3A0-7BF6DA8508E0}"/>
                </a:ext>
              </a:extLst>
            </p:cNvPr>
            <p:cNvSpPr/>
            <p:nvPr/>
          </p:nvSpPr>
          <p:spPr>
            <a:xfrm>
              <a:off x="6776009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057219-2677-4DF3-9985-EBECEFA350F0}"/>
                </a:ext>
              </a:extLst>
            </p:cNvPr>
            <p:cNvSpPr/>
            <p:nvPr/>
          </p:nvSpPr>
          <p:spPr>
            <a:xfrm>
              <a:off x="5189590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A10D24-CE05-454D-B181-2F5236DFB214}"/>
                </a:ext>
              </a:extLst>
            </p:cNvPr>
            <p:cNvSpPr/>
            <p:nvPr/>
          </p:nvSpPr>
          <p:spPr>
            <a:xfrm>
              <a:off x="5506680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B46FF80-9CD4-4FD6-9611-298A2E321209}"/>
                </a:ext>
              </a:extLst>
            </p:cNvPr>
            <p:cNvSpPr/>
            <p:nvPr/>
          </p:nvSpPr>
          <p:spPr>
            <a:xfrm>
              <a:off x="5823770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F2B8E10-D698-4D50-A20B-0E9A000B7192}"/>
                </a:ext>
              </a:extLst>
            </p:cNvPr>
            <p:cNvSpPr/>
            <p:nvPr/>
          </p:nvSpPr>
          <p:spPr>
            <a:xfrm>
              <a:off x="6776009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LID4096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C0274C-B808-4AC2-B3CA-B96BEA945FA1}"/>
                </a:ext>
              </a:extLst>
            </p:cNvPr>
            <p:cNvSpPr/>
            <p:nvPr/>
          </p:nvSpPr>
          <p:spPr>
            <a:xfrm>
              <a:off x="6140860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F546E66-6325-4819-859E-F426B2332254}"/>
                </a:ext>
              </a:extLst>
            </p:cNvPr>
            <p:cNvSpPr/>
            <p:nvPr/>
          </p:nvSpPr>
          <p:spPr>
            <a:xfrm>
              <a:off x="6457950" y="4326059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  <a:endParaRPr lang="LID4096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4F8EAC-4877-4B80-8B78-5797316EA0F9}"/>
                </a:ext>
              </a:extLst>
            </p:cNvPr>
            <p:cNvSpPr/>
            <p:nvPr/>
          </p:nvSpPr>
          <p:spPr>
            <a:xfrm>
              <a:off x="6140860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DB1C590-67DD-4170-84FB-EB370525A7AA}"/>
                </a:ext>
              </a:extLst>
            </p:cNvPr>
            <p:cNvSpPr/>
            <p:nvPr/>
          </p:nvSpPr>
          <p:spPr>
            <a:xfrm>
              <a:off x="6457950" y="4827377"/>
              <a:ext cx="317090" cy="3170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LID4096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915BC14-C41F-4977-8411-EB1160A7D7FB}"/>
              </a:ext>
            </a:extLst>
          </p:cNvPr>
          <p:cNvSpPr/>
          <p:nvPr/>
        </p:nvSpPr>
        <p:spPr>
          <a:xfrm>
            <a:off x="7400820" y="230191"/>
            <a:ext cx="3012873" cy="1167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What is the overhead of this approach?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5152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2187-6A4E-4EC9-AFFD-B14215F4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br>
              <a:rPr lang="en-US" dirty="0"/>
            </a:br>
            <a:r>
              <a:rPr lang="en-US" b="1" dirty="0"/>
              <a:t>Bit</a:t>
            </a:r>
            <a:r>
              <a:rPr lang="en-US" dirty="0"/>
              <a:t> stuffing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09A84-53DE-4E6F-AA6F-79AF7DE7E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Byte stuffing can be space inefficient.</a:t>
                </a:r>
              </a:p>
              <a:p>
                <a:pPr marL="0" indent="0">
                  <a:buNone/>
                </a:pPr>
                <a:r>
                  <a:rPr lang="en-US" b="1" dirty="0"/>
                  <a:t>Byte stuffing</a:t>
                </a:r>
                <a:r>
                  <a:rPr lang="en-US" dirty="0"/>
                  <a:t>			</a:t>
                </a:r>
                <a:r>
                  <a:rPr lang="en-US" b="1" dirty="0"/>
                  <a:t>Bit stuffing</a:t>
                </a:r>
              </a:p>
              <a:p>
                <a:pPr marL="0" indent="0">
                  <a:buNone/>
                </a:pPr>
                <a:r>
                  <a:rPr lang="en-US" dirty="0"/>
                  <a:t>Flag byte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		Bit pattern</a:t>
                </a:r>
              </a:p>
              <a:p>
                <a:pPr marL="0" indent="0">
                  <a:buNone/>
                </a:pPr>
                <a:r>
                  <a:rPr lang="en-US" dirty="0"/>
                  <a:t>Escape byte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		Insert single bit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Bit pattern:					</a:t>
                </a:r>
                <a:r>
                  <a:rPr lang="en-US" dirty="0">
                    <a:latin typeface="Consolas" panose="020B0609020204030204" pitchFamily="49" charset="0"/>
                  </a:rPr>
                  <a:t>01111110</a:t>
                </a:r>
              </a:p>
              <a:p>
                <a:pPr marL="0" indent="0">
                  <a:buNone/>
                </a:pPr>
                <a:r>
                  <a:rPr lang="en-US" dirty="0"/>
                  <a:t>Insert bit if pattern in data:		</a:t>
                </a:r>
                <a:r>
                  <a:rPr lang="en-US" dirty="0">
                    <a:latin typeface="Consolas" panose="020B0609020204030204" pitchFamily="49" charset="0"/>
                  </a:rPr>
                  <a:t>011111</a:t>
                </a:r>
                <a:r>
                  <a:rPr lang="en-US" b="1" dirty="0">
                    <a:latin typeface="Consolas" panose="020B0609020204030204" pitchFamily="49" charset="0"/>
                  </a:rPr>
                  <a:t>0</a:t>
                </a:r>
                <a:r>
                  <a:rPr lang="en-US" dirty="0">
                    <a:latin typeface="Consolas" panose="020B0609020204030204" pitchFamily="49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09A84-53DE-4E6F-AA6F-79AF7DE7E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E8326-8464-4E7F-BD8A-DE416B91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D2B74-3824-4FDC-A954-AE53556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00E61E-8398-44DD-9F10-8162AF2883E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469647" y="5822249"/>
            <a:ext cx="212163" cy="2761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BEF0400-14A5-4F8F-B70B-79A9087BF367}"/>
              </a:ext>
            </a:extLst>
          </p:cNvPr>
          <p:cNvSpPr/>
          <p:nvPr/>
        </p:nvSpPr>
        <p:spPr>
          <a:xfrm>
            <a:off x="5312072" y="5915819"/>
            <a:ext cx="2157574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Add one extra bit</a:t>
            </a:r>
          </a:p>
        </p:txBody>
      </p:sp>
    </p:spTree>
    <p:extLst>
      <p:ext uri="{BB962C8B-B14F-4D97-AF65-F5344CB8AC3E}">
        <p14:creationId xmlns:p14="http://schemas.microsoft.com/office/powerpoint/2010/main" val="24193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D225-AF75-46C0-8804-005CEDD8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stuffing example</a:t>
            </a:r>
            <a:br>
              <a:rPr lang="en-US" dirty="0"/>
            </a:br>
            <a:r>
              <a:rPr lang="en-US" dirty="0"/>
              <a:t>Receiver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12CE-8BA4-4143-9DC6-5B64C4B7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100010100011110111100011100110110000001101110001111101000101101111010001101010001001010011111010000111001000001100100101000000101111101011100001111101001100011100111110011001100000111011110011110010100001110111100001110111000110010110011001100011111001001110011010111010100111000011111011010100000010001111100110101110011001100001010001010100000110100101110110101001010010011111000100101001000000100101101111101001100100111000011101111101111000010100110100011111100111111000000010010000100101100111010110110000001100011010110000000001101011010011000011000001111011001001010011001101101100110011011011000101000111101011101000111110110010101000001010011011100110101101000011010111110001110001000001011010101010010111110010110001001001000001101011101110111000000100011001000000011111011100100101110110100100010111110010101001011100011001010011001000100011010100100101010011011100111100011110100010100101001111100011111000100111110110001000010100011010101110010111000100100111101011010011111000011111011010011011001011111010001010110000011111000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56E8-382D-44DC-A132-0F594D2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F8A67-90AD-4945-B5EF-6C337E8C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14893-A4F7-4207-96EB-80FEE0E599A4}"/>
              </a:ext>
            </a:extLst>
          </p:cNvPr>
          <p:cNvSpPr/>
          <p:nvPr/>
        </p:nvSpPr>
        <p:spPr>
          <a:xfrm>
            <a:off x="7287803" y="747595"/>
            <a:ext cx="3051425" cy="560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Bit pattern: 01111110</a:t>
            </a:r>
          </a:p>
        </p:txBody>
      </p:sp>
    </p:spTree>
    <p:extLst>
      <p:ext uri="{BB962C8B-B14F-4D97-AF65-F5344CB8AC3E}">
        <p14:creationId xmlns:p14="http://schemas.microsoft.com/office/powerpoint/2010/main" val="66835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D225-AF75-46C0-8804-005CEDD8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stuffing example</a:t>
            </a:r>
            <a:br>
              <a:rPr lang="en-US" dirty="0"/>
            </a:br>
            <a:r>
              <a:rPr lang="en-US" dirty="0"/>
              <a:t>Receiver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12CE-8BA4-4143-9DC6-5B64C4B7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10001010001111011110001110011011000000110111000111110100010110111101000110101000100101001111101000011100100000110010010100000010111110101110000111110100110001110011111001100110000011101111001111001010000111011110000111011100011001011001100110001111100100111001101011101010011100001111101101010000001000111110011010111001100110000101000101010000011010010111011010100101001001111100010010100100000010010110111110100110010011100001110111110111100001010011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0111111001111110</a:t>
            </a:r>
            <a:r>
              <a:rPr lang="en-US" dirty="0">
                <a:latin typeface="Consolas" panose="020B0609020204030204" pitchFamily="49" charset="0"/>
              </a:rPr>
              <a:t>00000010010000100101100111010110110000001100011010110000000001101011010011000011000001111011001001010011001101101100110011011011000101000111101011101000111110110010101000001010011011100110101101000011010111110001110001000001011010101010010111110010110001001001000001101011101110111000000100011001000000011111011100100101110110100100010111110010101001011100011001010011001000100011010100100101010011011100111100011110100010100101001111100011111000100111110110001000010100011010101110010111000100100111101011010011111000011111011010011011001011111010001010110000011111000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56E8-382D-44DC-A132-0F594D2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F8A67-90AD-4945-B5EF-6C337E8C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9E081-A74F-4591-8C8A-1B7DBA1A9A1D}"/>
              </a:ext>
            </a:extLst>
          </p:cNvPr>
          <p:cNvSpPr/>
          <p:nvPr/>
        </p:nvSpPr>
        <p:spPr>
          <a:xfrm>
            <a:off x="9395025" y="3263253"/>
            <a:ext cx="2229491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A8B4C64-1C59-42E8-A29C-8DC195901685}"/>
              </a:ext>
            </a:extLst>
          </p:cNvPr>
          <p:cNvSpPr/>
          <p:nvPr/>
        </p:nvSpPr>
        <p:spPr>
          <a:xfrm>
            <a:off x="636861" y="1910993"/>
            <a:ext cx="156039" cy="18390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B02E7-E56E-4E82-820B-34E1725AC2CE}"/>
              </a:ext>
            </a:extLst>
          </p:cNvPr>
          <p:cNvSpPr txBox="1"/>
          <p:nvPr/>
        </p:nvSpPr>
        <p:spPr>
          <a:xfrm>
            <a:off x="143700" y="2645863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58BD0B9-1D13-40F1-AD53-2576CA61F850}"/>
              </a:ext>
            </a:extLst>
          </p:cNvPr>
          <p:cNvSpPr/>
          <p:nvPr/>
        </p:nvSpPr>
        <p:spPr>
          <a:xfrm flipH="1">
            <a:off x="11398241" y="3344562"/>
            <a:ext cx="119119" cy="22808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9EE02-D881-4EA4-990D-9287A0EA6551}"/>
              </a:ext>
            </a:extLst>
          </p:cNvPr>
          <p:cNvSpPr txBox="1"/>
          <p:nvPr/>
        </p:nvSpPr>
        <p:spPr>
          <a:xfrm>
            <a:off x="11574827" y="4302894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D6C6D-81B6-499A-A326-FF861700D0CA}"/>
              </a:ext>
            </a:extLst>
          </p:cNvPr>
          <p:cNvSpPr/>
          <p:nvPr/>
        </p:nvSpPr>
        <p:spPr>
          <a:xfrm>
            <a:off x="7287803" y="747595"/>
            <a:ext cx="3051425" cy="560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Bit pattern: 01111110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913AC-3D24-4154-A350-6CED8A8A3167}"/>
              </a:ext>
            </a:extLst>
          </p:cNvPr>
          <p:cNvSpPr/>
          <p:nvPr/>
        </p:nvSpPr>
        <p:spPr>
          <a:xfrm>
            <a:off x="7287803" y="136525"/>
            <a:ext cx="3051425" cy="5019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Are we done?</a:t>
            </a:r>
            <a:endParaRPr lang="LID4096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F0F31-D613-5A46-AB3D-ADB60ECE2AA7}"/>
              </a:ext>
            </a:extLst>
          </p:cNvPr>
          <p:cNvSpPr/>
          <p:nvPr/>
        </p:nvSpPr>
        <p:spPr>
          <a:xfrm>
            <a:off x="833998" y="3497311"/>
            <a:ext cx="694766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D225-AF75-46C0-8804-005CEDD8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stuffing example</a:t>
            </a:r>
            <a:br>
              <a:rPr lang="en-US" dirty="0"/>
            </a:br>
            <a:r>
              <a:rPr lang="en-US" dirty="0"/>
              <a:t>Receiver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12CE-8BA4-4143-9DC6-5B64C4B7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110001010001111011110001110011011000000110111000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10001011011110100011010100010010100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1000011100100000110010010100000010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101110000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1001100011100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0110011000001110111100111100101000011101111000011101110001100101100110011000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010011100110101110101001110000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1101010000001000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01101011100110011000010100010101000001101001011101101010010100100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0010010100100000010010110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100110010011100001110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1111000010100110100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0111111001111110</a:t>
            </a:r>
            <a:r>
              <a:rPr lang="en-US" dirty="0">
                <a:latin typeface="Consolas" panose="020B0609020204030204" pitchFamily="49" charset="0"/>
              </a:rPr>
              <a:t>00000010010000100101100111010110110000001100011010110000000001101011010011000011000001111011001001010011001101101100110011011011000101000111101011101000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110010101000001010011011100110101101000011010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001110001000001011010101010010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0101100010010010000011010111011101110000001000110010000000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11100100101110110100100010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01010100101110001100101001100100010001101010010010101001101110011110001111010001010010100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1100010000101000110101011100101110001001001111010110100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110100110110010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100010101100000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111110</a:t>
            </a:r>
            <a:r>
              <a:rPr lang="en-US" dirty="0">
                <a:latin typeface="Consolas" panose="020B0609020204030204" pitchFamily="49" charset="0"/>
              </a:rPr>
              <a:t>00111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56E8-382D-44DC-A132-0F594D2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F8A67-90AD-4945-B5EF-6C337E8C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C7415-D988-4E07-B77B-FF9BD5929399}"/>
              </a:ext>
            </a:extLst>
          </p:cNvPr>
          <p:cNvSpPr/>
          <p:nvPr/>
        </p:nvSpPr>
        <p:spPr>
          <a:xfrm>
            <a:off x="3701160" y="2793117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4BCD2-17F0-4DDF-B78F-92919BC8ED6D}"/>
              </a:ext>
            </a:extLst>
          </p:cNvPr>
          <p:cNvSpPr/>
          <p:nvPr/>
        </p:nvSpPr>
        <p:spPr>
          <a:xfrm>
            <a:off x="913652" y="2333675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92E60-CA96-473C-B028-3F3F13E63470}"/>
              </a:ext>
            </a:extLst>
          </p:cNvPr>
          <p:cNvSpPr/>
          <p:nvPr/>
        </p:nvSpPr>
        <p:spPr>
          <a:xfrm>
            <a:off x="3241986" y="2324296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0656B-A648-4CC3-8FFE-41C59E4B3C22}"/>
              </a:ext>
            </a:extLst>
          </p:cNvPr>
          <p:cNvSpPr/>
          <p:nvPr/>
        </p:nvSpPr>
        <p:spPr>
          <a:xfrm>
            <a:off x="6151651" y="232429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851A4-8D5F-48F2-9554-067872496585}"/>
              </a:ext>
            </a:extLst>
          </p:cNvPr>
          <p:cNvSpPr/>
          <p:nvPr/>
        </p:nvSpPr>
        <p:spPr>
          <a:xfrm>
            <a:off x="5081156" y="2072282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6A608E-F4EE-4BDF-A48F-F13EFE81E2F3}"/>
              </a:ext>
            </a:extLst>
          </p:cNvPr>
          <p:cNvSpPr/>
          <p:nvPr/>
        </p:nvSpPr>
        <p:spPr>
          <a:xfrm>
            <a:off x="9084066" y="1838687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BA341F-0D51-4108-8ABB-6F52B429FC64}"/>
              </a:ext>
            </a:extLst>
          </p:cNvPr>
          <p:cNvSpPr/>
          <p:nvPr/>
        </p:nvSpPr>
        <p:spPr>
          <a:xfrm>
            <a:off x="8468849" y="2543742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5F020-F3F7-4B30-A6AB-D91AF3A56A19}"/>
              </a:ext>
            </a:extLst>
          </p:cNvPr>
          <p:cNvSpPr/>
          <p:nvPr/>
        </p:nvSpPr>
        <p:spPr>
          <a:xfrm>
            <a:off x="7089222" y="2797244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58F3E6-BCF1-4940-BF75-516D154575F5}"/>
              </a:ext>
            </a:extLst>
          </p:cNvPr>
          <p:cNvSpPr/>
          <p:nvPr/>
        </p:nvSpPr>
        <p:spPr>
          <a:xfrm>
            <a:off x="7698179" y="301164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F9D891-A0D1-403C-AF15-6D2BFE35B7BA}"/>
              </a:ext>
            </a:extLst>
          </p:cNvPr>
          <p:cNvSpPr/>
          <p:nvPr/>
        </p:nvSpPr>
        <p:spPr>
          <a:xfrm>
            <a:off x="9515688" y="3339440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4E8962-39FB-4172-AA32-2F027528B558}"/>
              </a:ext>
            </a:extLst>
          </p:cNvPr>
          <p:cNvSpPr/>
          <p:nvPr/>
        </p:nvSpPr>
        <p:spPr>
          <a:xfrm>
            <a:off x="5077273" y="3957968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6ECD36-C496-4F3E-ACC2-DAA9B17D9560}"/>
              </a:ext>
            </a:extLst>
          </p:cNvPr>
          <p:cNvSpPr/>
          <p:nvPr/>
        </p:nvSpPr>
        <p:spPr>
          <a:xfrm>
            <a:off x="2158050" y="325004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33EE0F-90B9-4A16-BA1A-E8A13795D610}"/>
              </a:ext>
            </a:extLst>
          </p:cNvPr>
          <p:cNvSpPr/>
          <p:nvPr/>
        </p:nvSpPr>
        <p:spPr>
          <a:xfrm>
            <a:off x="2917380" y="537996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9F9B3-BB32-485E-8524-E59FF1B772DC}"/>
              </a:ext>
            </a:extLst>
          </p:cNvPr>
          <p:cNvSpPr/>
          <p:nvPr/>
        </p:nvSpPr>
        <p:spPr>
          <a:xfrm>
            <a:off x="2307808" y="467222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55AE65-4F45-490B-AA79-BDED8A85A838}"/>
              </a:ext>
            </a:extLst>
          </p:cNvPr>
          <p:cNvSpPr/>
          <p:nvPr/>
        </p:nvSpPr>
        <p:spPr>
          <a:xfrm>
            <a:off x="10021968" y="513071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4AF6F5-AC45-4356-8E8B-7805A0D25E41}"/>
              </a:ext>
            </a:extLst>
          </p:cNvPr>
          <p:cNvSpPr/>
          <p:nvPr/>
        </p:nvSpPr>
        <p:spPr>
          <a:xfrm>
            <a:off x="6151651" y="5376609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856875-1467-48F6-9D7A-031195FB6337}"/>
              </a:ext>
            </a:extLst>
          </p:cNvPr>
          <p:cNvSpPr/>
          <p:nvPr/>
        </p:nvSpPr>
        <p:spPr>
          <a:xfrm>
            <a:off x="9547742" y="4897899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7B5421-5C95-49F2-922F-E212D18C47E2}"/>
              </a:ext>
            </a:extLst>
          </p:cNvPr>
          <p:cNvSpPr/>
          <p:nvPr/>
        </p:nvSpPr>
        <p:spPr>
          <a:xfrm>
            <a:off x="6608506" y="490767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A5549-A6C3-43FB-8020-136E61392681}"/>
              </a:ext>
            </a:extLst>
          </p:cNvPr>
          <p:cNvSpPr/>
          <p:nvPr/>
        </p:nvSpPr>
        <p:spPr>
          <a:xfrm>
            <a:off x="7847527" y="4890755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ECA6AA-7D02-4ACB-8491-F7632889BC8B}"/>
              </a:ext>
            </a:extLst>
          </p:cNvPr>
          <p:cNvSpPr/>
          <p:nvPr/>
        </p:nvSpPr>
        <p:spPr>
          <a:xfrm>
            <a:off x="8153400" y="4193628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3B13AA-1ADC-4E99-837C-96F8577839B2}"/>
              </a:ext>
            </a:extLst>
          </p:cNvPr>
          <p:cNvSpPr/>
          <p:nvPr/>
        </p:nvSpPr>
        <p:spPr>
          <a:xfrm>
            <a:off x="7698179" y="4453697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31F0E2-F869-43D8-82D4-6B981941A3C5}"/>
              </a:ext>
            </a:extLst>
          </p:cNvPr>
          <p:cNvSpPr/>
          <p:nvPr/>
        </p:nvSpPr>
        <p:spPr>
          <a:xfrm>
            <a:off x="8610600" y="5158540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EFAA2B-8A51-4ED6-9427-757FAA1BE736}"/>
              </a:ext>
            </a:extLst>
          </p:cNvPr>
          <p:cNvSpPr/>
          <p:nvPr/>
        </p:nvSpPr>
        <p:spPr>
          <a:xfrm>
            <a:off x="6307690" y="3263253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EDEC14-101C-4AD4-A4CC-456114483A03}"/>
              </a:ext>
            </a:extLst>
          </p:cNvPr>
          <p:cNvSpPr/>
          <p:nvPr/>
        </p:nvSpPr>
        <p:spPr>
          <a:xfrm>
            <a:off x="7287803" y="747595"/>
            <a:ext cx="3051425" cy="560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Bit pattern: 01111110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F77135-25CF-4EA8-A85D-0F4A71ABE029}"/>
              </a:ext>
            </a:extLst>
          </p:cNvPr>
          <p:cNvSpPr/>
          <p:nvPr/>
        </p:nvSpPr>
        <p:spPr>
          <a:xfrm>
            <a:off x="4705133" y="6055156"/>
            <a:ext cx="2582024" cy="399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Bit pattern in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6B4154-E114-4AD4-8FB6-2D83D26A99AA}"/>
              </a:ext>
            </a:extLst>
          </p:cNvPr>
          <p:cNvSpPr/>
          <p:nvPr/>
        </p:nvSpPr>
        <p:spPr>
          <a:xfrm>
            <a:off x="5152433" y="5314964"/>
            <a:ext cx="1413608" cy="370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9EA164-1FDF-3C43-9E63-C36BCC50725F}"/>
              </a:ext>
            </a:extLst>
          </p:cNvPr>
          <p:cNvSpPr/>
          <p:nvPr/>
        </p:nvSpPr>
        <p:spPr>
          <a:xfrm>
            <a:off x="9395025" y="3263253"/>
            <a:ext cx="2229491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01F82E-6B6E-864B-A47B-186311C7D915}"/>
              </a:ext>
            </a:extLst>
          </p:cNvPr>
          <p:cNvSpPr/>
          <p:nvPr/>
        </p:nvSpPr>
        <p:spPr>
          <a:xfrm>
            <a:off x="833998" y="3497311"/>
            <a:ext cx="694766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9537A4EB-BDDD-384D-A269-476BC7FDB00A}"/>
              </a:ext>
            </a:extLst>
          </p:cNvPr>
          <p:cNvSpPr/>
          <p:nvPr/>
        </p:nvSpPr>
        <p:spPr>
          <a:xfrm>
            <a:off x="636861" y="1910993"/>
            <a:ext cx="156039" cy="18390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1C1C8E-F798-684B-B3C6-ABAD273A4180}"/>
              </a:ext>
            </a:extLst>
          </p:cNvPr>
          <p:cNvSpPr txBox="1"/>
          <p:nvPr/>
        </p:nvSpPr>
        <p:spPr>
          <a:xfrm>
            <a:off x="143700" y="2645863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EE9C5768-2E59-A641-B309-A3F512AE2567}"/>
              </a:ext>
            </a:extLst>
          </p:cNvPr>
          <p:cNvSpPr/>
          <p:nvPr/>
        </p:nvSpPr>
        <p:spPr>
          <a:xfrm flipH="1">
            <a:off x="11398241" y="3344562"/>
            <a:ext cx="119119" cy="22808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C3594-A525-5746-BDEC-EF1EFC2A1FA4}"/>
              </a:ext>
            </a:extLst>
          </p:cNvPr>
          <p:cNvSpPr txBox="1"/>
          <p:nvPr/>
        </p:nvSpPr>
        <p:spPr>
          <a:xfrm>
            <a:off x="11574827" y="4302894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6A801-5720-5678-3901-C0A9B27343E3}"/>
              </a:ext>
            </a:extLst>
          </p:cNvPr>
          <p:cNvSpPr/>
          <p:nvPr/>
        </p:nvSpPr>
        <p:spPr>
          <a:xfrm>
            <a:off x="2612011" y="418065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D225-AF75-46C0-8804-005CEDD8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stuffing example</a:t>
            </a:r>
            <a:br>
              <a:rPr lang="en-US" dirty="0"/>
            </a:br>
            <a:r>
              <a:rPr lang="en-US" dirty="0"/>
              <a:t>Receiver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12CE-8BA4-4143-9DC6-5B64C4B7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1000101000111101111000111001101100000011011100011111010001011011110100011010100010010100111110100001110010000011001001010000001011111010111000011111010011000111001111100110011000001110111100111100101000011101111000011101110001100101100110011000111110010011100110101110101001110000111110110101000000100011111001101011100110011000010100010101000001101001011101101010010100100111110001001010010000001001011011111010011001001110000111011111011110000101001101000111111001111110000000100100001001011001110101101100000011000110101100000000011010110100110000110000011110110010010100110011011011001100110110110001010001111010111010001111101100101010000010100110111001101011010000110101111100011100010000010110101010100101111100101100010010010000011010111011101110000001000110010000000111110111001001011101101001000101111100101010010111000110010100110010001000110101001001010100110111001111000111101000101001010011111000111110001001111101100010000101000110101011100101110001001001111010110100111110000111110110100110110010111110100010101100000111110001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556E8-382D-44DC-A132-0F594D2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F8A67-90AD-4945-B5EF-6C337E8C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C7415-D988-4E07-B77B-FF9BD5929399}"/>
              </a:ext>
            </a:extLst>
          </p:cNvPr>
          <p:cNvSpPr/>
          <p:nvPr/>
        </p:nvSpPr>
        <p:spPr>
          <a:xfrm>
            <a:off x="3701160" y="2793117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4BCD2-17F0-4DDF-B78F-92919BC8ED6D}"/>
              </a:ext>
            </a:extLst>
          </p:cNvPr>
          <p:cNvSpPr/>
          <p:nvPr/>
        </p:nvSpPr>
        <p:spPr>
          <a:xfrm>
            <a:off x="913652" y="2333675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92E60-CA96-473C-B028-3F3F13E63470}"/>
              </a:ext>
            </a:extLst>
          </p:cNvPr>
          <p:cNvSpPr/>
          <p:nvPr/>
        </p:nvSpPr>
        <p:spPr>
          <a:xfrm>
            <a:off x="3241986" y="2324296"/>
            <a:ext cx="156040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0656B-A648-4CC3-8FFE-41C59E4B3C22}"/>
              </a:ext>
            </a:extLst>
          </p:cNvPr>
          <p:cNvSpPr/>
          <p:nvPr/>
        </p:nvSpPr>
        <p:spPr>
          <a:xfrm>
            <a:off x="6151651" y="232429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851A4-8D5F-48F2-9554-067872496585}"/>
              </a:ext>
            </a:extLst>
          </p:cNvPr>
          <p:cNvSpPr/>
          <p:nvPr/>
        </p:nvSpPr>
        <p:spPr>
          <a:xfrm>
            <a:off x="5081156" y="2072282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6A608E-F4EE-4BDF-A48F-F13EFE81E2F3}"/>
              </a:ext>
            </a:extLst>
          </p:cNvPr>
          <p:cNvSpPr/>
          <p:nvPr/>
        </p:nvSpPr>
        <p:spPr>
          <a:xfrm>
            <a:off x="9084066" y="1838687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BA341F-0D51-4108-8ABB-6F52B429FC64}"/>
              </a:ext>
            </a:extLst>
          </p:cNvPr>
          <p:cNvSpPr/>
          <p:nvPr/>
        </p:nvSpPr>
        <p:spPr>
          <a:xfrm>
            <a:off x="8468849" y="2543742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5F020-F3F7-4B30-A6AB-D91AF3A56A19}"/>
              </a:ext>
            </a:extLst>
          </p:cNvPr>
          <p:cNvSpPr/>
          <p:nvPr/>
        </p:nvSpPr>
        <p:spPr>
          <a:xfrm>
            <a:off x="7089222" y="2797244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58F3E6-BCF1-4940-BF75-516D154575F5}"/>
              </a:ext>
            </a:extLst>
          </p:cNvPr>
          <p:cNvSpPr/>
          <p:nvPr/>
        </p:nvSpPr>
        <p:spPr>
          <a:xfrm>
            <a:off x="7698179" y="301164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F9D891-A0D1-403C-AF15-6D2BFE35B7BA}"/>
              </a:ext>
            </a:extLst>
          </p:cNvPr>
          <p:cNvSpPr/>
          <p:nvPr/>
        </p:nvSpPr>
        <p:spPr>
          <a:xfrm>
            <a:off x="9515688" y="3339440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4E8962-39FB-4172-AA32-2F027528B558}"/>
              </a:ext>
            </a:extLst>
          </p:cNvPr>
          <p:cNvSpPr/>
          <p:nvPr/>
        </p:nvSpPr>
        <p:spPr>
          <a:xfrm>
            <a:off x="5077273" y="3957968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6ECD36-C496-4F3E-ACC2-DAA9B17D9560}"/>
              </a:ext>
            </a:extLst>
          </p:cNvPr>
          <p:cNvSpPr/>
          <p:nvPr/>
        </p:nvSpPr>
        <p:spPr>
          <a:xfrm>
            <a:off x="2615253" y="4193629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33EE0F-90B9-4A16-BA1A-E8A13795D610}"/>
              </a:ext>
            </a:extLst>
          </p:cNvPr>
          <p:cNvSpPr/>
          <p:nvPr/>
        </p:nvSpPr>
        <p:spPr>
          <a:xfrm>
            <a:off x="2917380" y="537996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9F9B3-BB32-485E-8524-E59FF1B772DC}"/>
              </a:ext>
            </a:extLst>
          </p:cNvPr>
          <p:cNvSpPr/>
          <p:nvPr/>
        </p:nvSpPr>
        <p:spPr>
          <a:xfrm>
            <a:off x="2307808" y="467222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55AE65-4F45-490B-AA79-BDED8A85A838}"/>
              </a:ext>
            </a:extLst>
          </p:cNvPr>
          <p:cNvSpPr/>
          <p:nvPr/>
        </p:nvSpPr>
        <p:spPr>
          <a:xfrm>
            <a:off x="10021968" y="5130716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4AF6F5-AC45-4356-8E8B-7805A0D25E41}"/>
              </a:ext>
            </a:extLst>
          </p:cNvPr>
          <p:cNvSpPr/>
          <p:nvPr/>
        </p:nvSpPr>
        <p:spPr>
          <a:xfrm>
            <a:off x="6151651" y="5376609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856875-1467-48F6-9D7A-031195FB6337}"/>
              </a:ext>
            </a:extLst>
          </p:cNvPr>
          <p:cNvSpPr/>
          <p:nvPr/>
        </p:nvSpPr>
        <p:spPr>
          <a:xfrm>
            <a:off x="9547742" y="4897899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7B5421-5C95-49F2-922F-E212D18C47E2}"/>
              </a:ext>
            </a:extLst>
          </p:cNvPr>
          <p:cNvSpPr/>
          <p:nvPr/>
        </p:nvSpPr>
        <p:spPr>
          <a:xfrm>
            <a:off x="6608506" y="490767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A5549-A6C3-43FB-8020-136E61392681}"/>
              </a:ext>
            </a:extLst>
          </p:cNvPr>
          <p:cNvSpPr/>
          <p:nvPr/>
        </p:nvSpPr>
        <p:spPr>
          <a:xfrm>
            <a:off x="7847527" y="4890755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ECA6AA-7D02-4ACB-8491-F7632889BC8B}"/>
              </a:ext>
            </a:extLst>
          </p:cNvPr>
          <p:cNvSpPr/>
          <p:nvPr/>
        </p:nvSpPr>
        <p:spPr>
          <a:xfrm>
            <a:off x="8153400" y="4193628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3B13AA-1ADC-4E99-837C-96F8577839B2}"/>
              </a:ext>
            </a:extLst>
          </p:cNvPr>
          <p:cNvSpPr/>
          <p:nvPr/>
        </p:nvSpPr>
        <p:spPr>
          <a:xfrm>
            <a:off x="7698179" y="4453697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31F0E2-F869-43D8-82D4-6B981941A3C5}"/>
              </a:ext>
            </a:extLst>
          </p:cNvPr>
          <p:cNvSpPr/>
          <p:nvPr/>
        </p:nvSpPr>
        <p:spPr>
          <a:xfrm>
            <a:off x="8610600" y="5158540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EFAA2B-8A51-4ED6-9427-757FAA1BE736}"/>
              </a:ext>
            </a:extLst>
          </p:cNvPr>
          <p:cNvSpPr/>
          <p:nvPr/>
        </p:nvSpPr>
        <p:spPr>
          <a:xfrm>
            <a:off x="6307690" y="3263253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9EA164-1FDF-3C43-9E63-C36BCC50725F}"/>
              </a:ext>
            </a:extLst>
          </p:cNvPr>
          <p:cNvSpPr/>
          <p:nvPr/>
        </p:nvSpPr>
        <p:spPr>
          <a:xfrm>
            <a:off x="9395025" y="3263253"/>
            <a:ext cx="2229491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01F82E-6B6E-864B-A47B-186311C7D915}"/>
              </a:ext>
            </a:extLst>
          </p:cNvPr>
          <p:cNvSpPr/>
          <p:nvPr/>
        </p:nvSpPr>
        <p:spPr>
          <a:xfrm>
            <a:off x="833998" y="3497311"/>
            <a:ext cx="694766" cy="20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9537A4EB-BDDD-384D-A269-476BC7FDB00A}"/>
              </a:ext>
            </a:extLst>
          </p:cNvPr>
          <p:cNvSpPr/>
          <p:nvPr/>
        </p:nvSpPr>
        <p:spPr>
          <a:xfrm>
            <a:off x="636861" y="1910993"/>
            <a:ext cx="156039" cy="18390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1C1C8E-F798-684B-B3C6-ABAD273A4180}"/>
              </a:ext>
            </a:extLst>
          </p:cNvPr>
          <p:cNvSpPr txBox="1"/>
          <p:nvPr/>
        </p:nvSpPr>
        <p:spPr>
          <a:xfrm>
            <a:off x="143700" y="2645863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EE9C5768-2E59-A641-B309-A3F512AE2567}"/>
              </a:ext>
            </a:extLst>
          </p:cNvPr>
          <p:cNvSpPr/>
          <p:nvPr/>
        </p:nvSpPr>
        <p:spPr>
          <a:xfrm flipH="1">
            <a:off x="11398241" y="3344562"/>
            <a:ext cx="119119" cy="22808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C3594-A525-5746-BDEC-EF1EFC2A1FA4}"/>
              </a:ext>
            </a:extLst>
          </p:cNvPr>
          <p:cNvSpPr txBox="1"/>
          <p:nvPr/>
        </p:nvSpPr>
        <p:spPr>
          <a:xfrm>
            <a:off x="11574827" y="4302894"/>
            <a:ext cx="4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3D0339-B2FC-774C-A0A8-1754C3FA2DD3}"/>
              </a:ext>
            </a:extLst>
          </p:cNvPr>
          <p:cNvSpPr/>
          <p:nvPr/>
        </p:nvSpPr>
        <p:spPr>
          <a:xfrm>
            <a:off x="7287803" y="747595"/>
            <a:ext cx="3051425" cy="560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Bit pattern: 01111110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6C85FA-9C49-6D44-95A9-679FC16C0B0D}"/>
              </a:ext>
            </a:extLst>
          </p:cNvPr>
          <p:cNvSpPr/>
          <p:nvPr/>
        </p:nvSpPr>
        <p:spPr>
          <a:xfrm>
            <a:off x="7287802" y="1646238"/>
            <a:ext cx="3051425" cy="1373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is the algorithm at</a:t>
            </a:r>
            <a:br>
              <a:rPr lang="en-US" sz="2800" dirty="0"/>
            </a:br>
            <a:r>
              <a:rPr lang="en-US" sz="2800" dirty="0"/>
              <a:t>the sender?</a:t>
            </a:r>
            <a:endParaRPr lang="LID4096" sz="2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25C2F2-BD8F-584C-8857-FEE905F8B6C5}"/>
              </a:ext>
            </a:extLst>
          </p:cNvPr>
          <p:cNvSpPr/>
          <p:nvPr/>
        </p:nvSpPr>
        <p:spPr>
          <a:xfrm>
            <a:off x="7287802" y="3640293"/>
            <a:ext cx="3051425" cy="2296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Change every ‘11111’ into ‘111110’ (stuffing).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Add ‘01111110’ to start and end of each frame.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093793-0C83-0244-A1C0-E23CCA30B23B}"/>
              </a:ext>
            </a:extLst>
          </p:cNvPr>
          <p:cNvSpPr/>
          <p:nvPr/>
        </p:nvSpPr>
        <p:spPr>
          <a:xfrm>
            <a:off x="7287802" y="3191862"/>
            <a:ext cx="3051425" cy="454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Sender: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2DD849-3AC4-CE49-8FEC-DECEB647B292}"/>
              </a:ext>
            </a:extLst>
          </p:cNvPr>
          <p:cNvSpPr/>
          <p:nvPr/>
        </p:nvSpPr>
        <p:spPr>
          <a:xfrm>
            <a:off x="5869521" y="105139"/>
            <a:ext cx="6064299" cy="5474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What is the overhead of this approach?</a:t>
            </a:r>
            <a:endParaRPr lang="LID4096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7FDBE-063B-FA68-CFD5-EF2345B9DEB4}"/>
              </a:ext>
            </a:extLst>
          </p:cNvPr>
          <p:cNvSpPr/>
          <p:nvPr/>
        </p:nvSpPr>
        <p:spPr>
          <a:xfrm>
            <a:off x="2158050" y="3250041"/>
            <a:ext cx="156039" cy="2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F4C-96B6-3346-BD4C-F40E67FE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Flow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885-D9B3-3E49-B3DF-83F9C3642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Could you speak more slowly, please?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CDF30-B47E-E441-843C-C18000E5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4C81E-D394-944E-96F0-F89ECA13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82916-740F-2E42-A629-49BB6AA85048}"/>
              </a:ext>
            </a:extLst>
          </p:cNvPr>
          <p:cNvSpPr/>
          <p:nvPr/>
        </p:nvSpPr>
        <p:spPr>
          <a:xfrm>
            <a:off x="6272154" y="5404065"/>
            <a:ext cx="4676892" cy="545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Resource Management </a:t>
            </a:r>
            <a:r>
              <a:rPr lang="en-US" sz="2400" dirty="0"/>
              <a:t>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1E867-5145-314A-969B-E233A6EE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1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931C6B-C15C-4E16-A5A5-3D0844D71497}"/>
              </a:ext>
            </a:extLst>
          </p:cNvPr>
          <p:cNvCxnSpPr>
            <a:cxnSpLocks/>
          </p:cNvCxnSpPr>
          <p:nvPr/>
        </p:nvCxnSpPr>
        <p:spPr>
          <a:xfrm>
            <a:off x="7659743" y="5385256"/>
            <a:ext cx="1837063" cy="395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5F0217-32F7-46F0-B55B-88D64C8F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Utopian simplex protocol</a:t>
            </a:r>
            <a:br>
              <a:rPr lang="en-US" dirty="0"/>
            </a:br>
            <a:r>
              <a:rPr lang="en-US" dirty="0"/>
              <a:t>The ideal case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F1E5-42A0-4BFA-8F3C-E9B2D21D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9329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Monaco" pitchFamily="2" charset="77"/>
              </a:rPr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AF00DB"/>
                </a:solidFill>
                <a:latin typeface="Monaco" pitchFamily="2" charset="77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0000FF"/>
                </a:solidFill>
                <a:latin typeface="Monaco" pitchFamily="2" charset="77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:</a:t>
            </a:r>
            <a:br>
              <a:rPr lang="en-US" dirty="0">
                <a:solidFill>
                  <a:srgbClr val="000000"/>
                </a:solidFill>
                <a:latin typeface="Monaco" pitchFamily="2" charset="77"/>
              </a:rPr>
            </a:b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packet = from_network_layer()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frame.payload = packet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to_physical_layer(frame)</a:t>
            </a:r>
          </a:p>
          <a:p>
            <a:pPr marL="0" indent="0">
              <a:buNone/>
            </a:pPr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576B1-8C66-4CA0-8428-E48FB16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FBB38-D5BB-4A53-9AB5-5BF735ED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57E86-2FD6-43C4-A192-8F8C025A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674" y="4678921"/>
            <a:ext cx="1159069" cy="149804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BE4D51-0013-487C-9B22-82655DB18472}"/>
              </a:ext>
            </a:extLst>
          </p:cNvPr>
          <p:cNvCxnSpPr/>
          <p:nvPr/>
        </p:nvCxnSpPr>
        <p:spPr>
          <a:xfrm>
            <a:off x="7659742" y="5055203"/>
            <a:ext cx="1837063" cy="395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27383E-E97F-4389-BD7D-263D91B83BFF}"/>
              </a:ext>
            </a:extLst>
          </p:cNvPr>
          <p:cNvCxnSpPr/>
          <p:nvPr/>
        </p:nvCxnSpPr>
        <p:spPr>
          <a:xfrm>
            <a:off x="7636201" y="5715310"/>
            <a:ext cx="1837063" cy="395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https://www.iconexperience.com/_img/g_collection_png/standard/512x512/smartphone.png">
            <a:extLst>
              <a:ext uri="{FF2B5EF4-FFF2-40B4-BE49-F238E27FC236}">
                <a16:creationId xmlns:a16="http://schemas.microsoft.com/office/drawing/2014/main" id="{D80F15B8-91A5-457F-A40C-FCB863BC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05" y="5252875"/>
            <a:ext cx="985167" cy="9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D39E-74C7-4A26-B885-CAE58661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the Physical Layer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8493-41EE-400B-ABC6-D50A8543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58293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Responsible for transferring </a:t>
            </a:r>
            <a:r>
              <a:rPr lang="en-US" i="1" dirty="0"/>
              <a:t>bits</a:t>
            </a:r>
            <a:r>
              <a:rPr lang="en-US" dirty="0"/>
              <a:t> over a </a:t>
            </a:r>
            <a:r>
              <a:rPr lang="en-US" i="1" dirty="0"/>
              <a:t>wire-like </a:t>
            </a:r>
            <a:r>
              <a:rPr lang="en-US" dirty="0"/>
              <a:t>medium.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BBAA-25B1-457F-9537-2726C9AE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06D5-BAEB-4AF4-B607-AD96385A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</a:t>
            </a:fld>
            <a:endParaRPr lang="LID4096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C447D-A794-4479-9ABF-B38A564212B6}"/>
              </a:ext>
            </a:extLst>
          </p:cNvPr>
          <p:cNvGrpSpPr/>
          <p:nvPr/>
        </p:nvGrpSpPr>
        <p:grpSpPr>
          <a:xfrm>
            <a:off x="7448026" y="2840412"/>
            <a:ext cx="1798845" cy="3192622"/>
            <a:chOff x="7084381" y="2002782"/>
            <a:chExt cx="1329116" cy="23589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152B1C-CC94-4C19-B3E7-94CF572DDDFB}"/>
                </a:ext>
              </a:extLst>
            </p:cNvPr>
            <p:cNvSpPr/>
            <p:nvPr/>
          </p:nvSpPr>
          <p:spPr>
            <a:xfrm>
              <a:off x="7084382" y="3976710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Physical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6919DA-FA73-430A-AC29-6A680CB1ACC4}"/>
                </a:ext>
              </a:extLst>
            </p:cNvPr>
            <p:cNvSpPr/>
            <p:nvPr/>
          </p:nvSpPr>
          <p:spPr>
            <a:xfrm>
              <a:off x="7084382" y="3242784"/>
              <a:ext cx="1329115" cy="7044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Data link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2D66A9-E5B0-425C-ABB0-87C68D795268}"/>
                </a:ext>
              </a:extLst>
            </p:cNvPr>
            <p:cNvSpPr/>
            <p:nvPr/>
          </p:nvSpPr>
          <p:spPr>
            <a:xfrm>
              <a:off x="7166534" y="3518885"/>
              <a:ext cx="1164807" cy="3566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Medium Access Control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B4C439-19F2-4341-80E1-3C84DFFF18E9}"/>
                </a:ext>
              </a:extLst>
            </p:cNvPr>
            <p:cNvSpPr/>
            <p:nvPr/>
          </p:nvSpPr>
          <p:spPr>
            <a:xfrm>
              <a:off x="7084382" y="2828259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Network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5A1B0D-B3EF-42AA-B52A-50ACBB38E5A8}"/>
                </a:ext>
              </a:extLst>
            </p:cNvPr>
            <p:cNvSpPr/>
            <p:nvPr/>
          </p:nvSpPr>
          <p:spPr>
            <a:xfrm>
              <a:off x="7084381" y="2417307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Transport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C5B505-47B3-40FF-9094-CDF17371A21E}"/>
                </a:ext>
              </a:extLst>
            </p:cNvPr>
            <p:cNvSpPr/>
            <p:nvPr/>
          </p:nvSpPr>
          <p:spPr>
            <a:xfrm>
              <a:off x="7084381" y="2002782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Application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B9BE117-D1E4-4F10-AE60-BA5EAEC3530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246871" y="5772496"/>
            <a:ext cx="199849" cy="51662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1AA519-1702-4ECE-AA7E-1AA0D34547E5}"/>
              </a:ext>
            </a:extLst>
          </p:cNvPr>
          <p:cNvSpPr txBox="1"/>
          <p:nvPr/>
        </p:nvSpPr>
        <p:spPr>
          <a:xfrm>
            <a:off x="9441261" y="5775368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signals</a:t>
            </a:r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308BE4-AF76-40C6-BB4F-2A83A422A842}"/>
              </a:ext>
            </a:extLst>
          </p:cNvPr>
          <p:cNvGrpSpPr/>
          <p:nvPr/>
        </p:nvGrpSpPr>
        <p:grpSpPr>
          <a:xfrm>
            <a:off x="1813603" y="5262786"/>
            <a:ext cx="5268716" cy="1056022"/>
            <a:chOff x="289603" y="5262786"/>
            <a:chExt cx="5268716" cy="1056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70C0C3-6024-49D9-A46E-93DEAEFF9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89603" y="5302146"/>
              <a:ext cx="1007912" cy="10079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254916-4585-4405-82C8-DE9F33827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6" y="5262786"/>
              <a:ext cx="1317915" cy="10472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DC223B-6C1C-4BF3-8131-117A3DDE9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736" y="5428220"/>
              <a:ext cx="665583" cy="89058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853DA7-C8C0-41EE-A436-5F6EAED34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8528" y="5423702"/>
              <a:ext cx="1183472" cy="886356"/>
            </a:xfrm>
            <a:prstGeom prst="rect">
              <a:avLst/>
            </a:prstGeom>
          </p:spPr>
        </p:pic>
        <p:pic>
          <p:nvPicPr>
            <p:cNvPr id="25" name="Content Placeholder 7">
              <a:extLst>
                <a:ext uri="{FF2B5EF4-FFF2-40B4-BE49-F238E27FC236}">
                  <a16:creationId xmlns:a16="http://schemas.microsoft.com/office/drawing/2014/main" id="{C966F7C1-980D-43C8-A739-61547E77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2353991" y="5472010"/>
              <a:ext cx="839887" cy="83988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4958DC-F885-334E-9311-C1139CBE369A}"/>
              </a:ext>
            </a:extLst>
          </p:cNvPr>
          <p:cNvSpPr txBox="1"/>
          <p:nvPr/>
        </p:nvSpPr>
        <p:spPr>
          <a:xfrm>
            <a:off x="315686" y="2828945"/>
            <a:ext cx="560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Maximum data rate determined by </a:t>
            </a:r>
            <a:r>
              <a:rPr lang="en-NL" sz="2400" i="1" dirty="0"/>
              <a:t>bandwidth </a:t>
            </a:r>
            <a:r>
              <a:rPr lang="en-NL" sz="2400" dirty="0"/>
              <a:t>and </a:t>
            </a:r>
            <a:r>
              <a:rPr lang="en-NL" sz="2400" i="1" dirty="0"/>
              <a:t>signal-to-noise ratio.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1E99B-54A2-A44F-84E4-16DA97E72D83}"/>
              </a:ext>
            </a:extLst>
          </p:cNvPr>
          <p:cNvSpPr txBox="1"/>
          <p:nvPr/>
        </p:nvSpPr>
        <p:spPr>
          <a:xfrm>
            <a:off x="218923" y="3794879"/>
            <a:ext cx="653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Physical layer responsible for translating bits to and from waves; sharing channel with multiple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60ED80-1373-A445-B439-A16B6F0A9CB5}"/>
                  </a:ext>
                </a:extLst>
              </p:cNvPr>
              <p:cNvSpPr/>
              <p:nvPr/>
            </p:nvSpPr>
            <p:spPr>
              <a:xfrm>
                <a:off x="5045197" y="2927825"/>
                <a:ext cx="2275816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60ED80-1373-A445-B439-A16B6F0A9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197" y="2927825"/>
                <a:ext cx="2275816" cy="618631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0A14429-2A49-8943-86A6-C765BE34CCB5}"/>
              </a:ext>
            </a:extLst>
          </p:cNvPr>
          <p:cNvGrpSpPr/>
          <p:nvPr/>
        </p:nvGrpSpPr>
        <p:grpSpPr>
          <a:xfrm>
            <a:off x="198156" y="4432621"/>
            <a:ext cx="3623521" cy="924279"/>
            <a:chOff x="1752876" y="2542009"/>
            <a:chExt cx="8441783" cy="2153309"/>
          </a:xfrm>
        </p:grpSpPr>
        <p:pic>
          <p:nvPicPr>
            <p:cNvPr id="31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D7C96085-70D0-744A-8F59-5C3155349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710" y="3162748"/>
              <a:ext cx="752390" cy="75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0848E5-0D80-3E4E-8534-5D03BB274ED2}"/>
                </a:ext>
              </a:extLst>
            </p:cNvPr>
            <p:cNvSpPr txBox="1"/>
            <p:nvPr/>
          </p:nvSpPr>
          <p:spPr>
            <a:xfrm>
              <a:off x="4460838" y="2542009"/>
              <a:ext cx="333488" cy="6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A6D30E-798F-2D41-B24D-680DBD86A3F7}"/>
                </a:ext>
              </a:extLst>
            </p:cNvPr>
            <p:cNvSpPr txBox="1"/>
            <p:nvPr/>
          </p:nvSpPr>
          <p:spPr>
            <a:xfrm>
              <a:off x="8356898" y="2542009"/>
              <a:ext cx="333488" cy="6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DC340D-6569-7242-81E2-32192809A1F8}"/>
                </a:ext>
              </a:extLst>
            </p:cNvPr>
            <p:cNvSpPr txBox="1"/>
            <p:nvPr/>
          </p:nvSpPr>
          <p:spPr>
            <a:xfrm>
              <a:off x="3331717" y="3277333"/>
              <a:ext cx="2586807" cy="6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onsolas" panose="020B0609020204030204" pitchFamily="49" charset="0"/>
                </a:rPr>
                <a:t> 1 -1 -1  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16C692-794D-6B47-A9F5-DF784BEF726F}"/>
                </a:ext>
              </a:extLst>
            </p:cNvPr>
            <p:cNvSpPr txBox="1"/>
            <p:nvPr/>
          </p:nvSpPr>
          <p:spPr>
            <a:xfrm>
              <a:off x="7230237" y="3277333"/>
              <a:ext cx="2586807" cy="6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onsolas" panose="020B0609020204030204" pitchFamily="49" charset="0"/>
                </a:rPr>
                <a:t>-1  1  1 -1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5BBA54-A449-7646-8B3D-7105E5047A16}"/>
                </a:ext>
              </a:extLst>
            </p:cNvPr>
            <p:cNvSpPr txBox="1"/>
            <p:nvPr/>
          </p:nvSpPr>
          <p:spPr>
            <a:xfrm>
              <a:off x="1752876" y="3310916"/>
              <a:ext cx="534251" cy="60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326071F-748C-C54E-9EBC-92E65441CC8F}"/>
                </a:ext>
              </a:extLst>
            </p:cNvPr>
            <p:cNvCxnSpPr>
              <a:stCxn id="38" idx="0"/>
              <a:endCxn id="34" idx="2"/>
            </p:cNvCxnSpPr>
            <p:nvPr/>
          </p:nvCxnSpPr>
          <p:spPr>
            <a:xfrm flipV="1">
              <a:off x="4625120" y="3886810"/>
              <a:ext cx="0" cy="3226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092F64-2AC7-E24C-BDAC-9414FF2B3CBA}"/>
                </a:ext>
              </a:extLst>
            </p:cNvPr>
            <p:cNvSpPr/>
            <p:nvPr/>
          </p:nvSpPr>
          <p:spPr>
            <a:xfrm>
              <a:off x="3234793" y="4209463"/>
              <a:ext cx="2780653" cy="4858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700" dirty="0"/>
                <a:t>A’s chip sequence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7447D9-C85E-244B-BFA0-87FB47F36C77}"/>
                </a:ext>
              </a:extLst>
            </p:cNvPr>
            <p:cNvCxnSpPr>
              <a:cxnSpLocks/>
              <a:stCxn id="40" idx="0"/>
              <a:endCxn id="35" idx="2"/>
            </p:cNvCxnSpPr>
            <p:nvPr/>
          </p:nvCxnSpPr>
          <p:spPr>
            <a:xfrm flipH="1" flipV="1">
              <a:off x="8523641" y="3886810"/>
              <a:ext cx="8969" cy="3051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F08B619-1FC8-9C4E-90A1-29A53B5B7387}"/>
                </a:ext>
              </a:extLst>
            </p:cNvPr>
            <p:cNvSpPr/>
            <p:nvPr/>
          </p:nvSpPr>
          <p:spPr>
            <a:xfrm>
              <a:off x="6870558" y="4191982"/>
              <a:ext cx="3324101" cy="4858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00" dirty="0"/>
                <a:t>Inverted chip sequence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0BA7A1-D8F0-254E-A2BF-D3CC6971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257" y="2952039"/>
              <a:ext cx="2943604" cy="44154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95FB6DF-DA77-2E48-933C-E3FE441C5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95" y="2952039"/>
              <a:ext cx="2943607" cy="441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3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BC1F-6835-4265-95B8-AEB459F1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</a:t>
            </a:r>
            <a:br>
              <a:rPr lang="en-US" dirty="0"/>
            </a:br>
            <a:r>
              <a:rPr lang="en-US" dirty="0"/>
              <a:t>for error-free channel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285A-9A0D-43C7-AC5B-94075E6D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…</a:t>
            </a:r>
            <a:endParaRPr lang="en-NL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F00DB"/>
                </a:solidFill>
                <a:latin typeface="Monaco" pitchFamily="2" charset="77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0000FF"/>
                </a:solidFill>
                <a:latin typeface="Monaco" pitchFamily="2" charset="77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:</a:t>
            </a:r>
            <a:br>
              <a:rPr lang="en-US" dirty="0">
                <a:solidFill>
                  <a:srgbClr val="000000"/>
                </a:solidFill>
                <a:latin typeface="Monaco" pitchFamily="2" charset="77"/>
              </a:rPr>
            </a:b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packet = from_network_layer()</a:t>
            </a:r>
            <a:endParaRPr lang="en-NL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frame.payload = packet</a:t>
            </a:r>
            <a:endParaRPr lang="en-NL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to_physical_layer(frame)</a:t>
            </a:r>
            <a:endParaRPr lang="en-NL" dirty="0">
              <a:latin typeface="Monaco" pitchFamily="2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onaco" pitchFamily="2" charset="77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Monaco" pitchFamily="2" charset="77"/>
              </a:rPr>
              <a:t>event = wait_for_event()</a:t>
            </a:r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FB025-1641-4645-B716-25118DAD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6AC17-7220-4804-BB64-7E993AFC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20</a:t>
            </a:fld>
            <a:endParaRPr lang="LID4096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AC9224-10A8-4A10-8FA9-884037EFFABD}"/>
              </a:ext>
            </a:extLst>
          </p:cNvPr>
          <p:cNvCxnSpPr>
            <a:stCxn id="6" idx="1"/>
          </p:cNvCxnSpPr>
          <p:nvPr/>
        </p:nvCxnSpPr>
        <p:spPr>
          <a:xfrm flipH="1">
            <a:off x="7037465" y="4489016"/>
            <a:ext cx="8014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0B9510-4895-429E-ABD8-61B9894DF13C}"/>
              </a:ext>
            </a:extLst>
          </p:cNvPr>
          <p:cNvSpPr/>
          <p:nvPr/>
        </p:nvSpPr>
        <p:spPr>
          <a:xfrm>
            <a:off x="7838958" y="3897456"/>
            <a:ext cx="2629989" cy="1183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Wait for signal from receiver.</a:t>
            </a:r>
          </a:p>
        </p:txBody>
      </p:sp>
    </p:spTree>
    <p:extLst>
      <p:ext uri="{BB962C8B-B14F-4D97-AF65-F5344CB8AC3E}">
        <p14:creationId xmlns:p14="http://schemas.microsoft.com/office/powerpoint/2010/main" val="14467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</a:t>
            </a:r>
            <a:br>
              <a:rPr lang="en-US" dirty="0"/>
            </a:br>
            <a:r>
              <a:rPr lang="en-US" dirty="0"/>
              <a:t>Utopian Simplex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1DFAD-DA5A-445C-8C33-13E701B505E4}"/>
              </a:ext>
            </a:extLst>
          </p:cNvPr>
          <p:cNvSpPr/>
          <p:nvPr/>
        </p:nvSpPr>
        <p:spPr>
          <a:xfrm>
            <a:off x="3521709" y="351879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8104135" y="366867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101468" y="380866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64929-FD2B-4EDA-AC7D-BC9F34CE6F80}"/>
              </a:ext>
            </a:extLst>
          </p:cNvPr>
          <p:cNvSpPr/>
          <p:nvPr/>
        </p:nvSpPr>
        <p:spPr>
          <a:xfrm>
            <a:off x="3517514" y="413992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BF9EA3-BCF6-4321-85DA-FEBE5483C680}"/>
              </a:ext>
            </a:extLst>
          </p:cNvPr>
          <p:cNvSpPr/>
          <p:nvPr/>
        </p:nvSpPr>
        <p:spPr>
          <a:xfrm>
            <a:off x="8099940" y="428981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B0AD50-0008-4FFC-B844-595080C36334}"/>
              </a:ext>
            </a:extLst>
          </p:cNvPr>
          <p:cNvCxnSpPr>
            <a:stCxn id="24" idx="3"/>
            <a:endCxn id="32" idx="1"/>
          </p:cNvCxnSpPr>
          <p:nvPr/>
        </p:nvCxnSpPr>
        <p:spPr>
          <a:xfrm>
            <a:off x="4097273" y="4429803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6259412-EFD5-4354-B2F9-3FD81B18E4EC}"/>
              </a:ext>
            </a:extLst>
          </p:cNvPr>
          <p:cNvSpPr/>
          <p:nvPr/>
        </p:nvSpPr>
        <p:spPr>
          <a:xfrm>
            <a:off x="3521709" y="4761058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9F4A61-9590-4B02-AC59-20E843B49F43}"/>
              </a:ext>
            </a:extLst>
          </p:cNvPr>
          <p:cNvSpPr/>
          <p:nvPr/>
        </p:nvSpPr>
        <p:spPr>
          <a:xfrm>
            <a:off x="8104135" y="491094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39DF0C-25D7-4C66-8777-9AA8810CDD54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>
            <a:off x="4101468" y="5050937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102C9A9-B5D4-4BCB-B3FC-AE5F02F71E26}"/>
              </a:ext>
            </a:extLst>
          </p:cNvPr>
          <p:cNvSpPr/>
          <p:nvPr/>
        </p:nvSpPr>
        <p:spPr>
          <a:xfrm>
            <a:off x="3517514" y="538219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15D6FE-DFB3-4059-A76B-685C96B53C69}"/>
              </a:ext>
            </a:extLst>
          </p:cNvPr>
          <p:cNvSpPr/>
          <p:nvPr/>
        </p:nvSpPr>
        <p:spPr>
          <a:xfrm>
            <a:off x="8099940" y="5532078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301428-F314-441A-93DE-FDF34211E9B4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>
            <a:off x="4097273" y="5672071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4" grpId="0" animBg="1"/>
      <p:bldP spid="32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</a:t>
            </a:r>
            <a:br>
              <a:rPr lang="en-US" dirty="0"/>
            </a:br>
            <a:r>
              <a:rPr lang="en-US" dirty="0"/>
              <a:t>Stop-and-Wait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22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6A1F9D-7711-40CD-AC34-C60D9D7F0026}"/>
              </a:ext>
            </a:extLst>
          </p:cNvPr>
          <p:cNvSpPr/>
          <p:nvPr/>
        </p:nvSpPr>
        <p:spPr>
          <a:xfrm>
            <a:off x="3531983" y="4041959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8099940" y="3645472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8679698" y="3337421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7E4DA0-3F82-43F5-AEA5-48F45B18CDE8}"/>
              </a:ext>
            </a:extLst>
          </p:cNvPr>
          <p:cNvCxnSpPr>
            <a:stCxn id="22" idx="1"/>
            <a:endCxn id="20" idx="3"/>
          </p:cNvCxnSpPr>
          <p:nvPr/>
        </p:nvCxnSpPr>
        <p:spPr>
          <a:xfrm flipH="1">
            <a:off x="4111741" y="3935352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1DFAD-DA5A-445C-8C33-13E701B505E4}"/>
              </a:ext>
            </a:extLst>
          </p:cNvPr>
          <p:cNvSpPr/>
          <p:nvPr/>
        </p:nvSpPr>
        <p:spPr>
          <a:xfrm>
            <a:off x="3531983" y="465921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8114409" y="480910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111742" y="494909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4E0F5F8-2A99-4CBF-B292-38428A7FBA14}"/>
              </a:ext>
            </a:extLst>
          </p:cNvPr>
          <p:cNvSpPr/>
          <p:nvPr/>
        </p:nvSpPr>
        <p:spPr>
          <a:xfrm>
            <a:off x="3546452" y="5803519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8114409" y="5407032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8694167" y="5098981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43F4F8-4CB1-48BA-8BBF-F06DD922DB9B}"/>
              </a:ext>
            </a:extLst>
          </p:cNvPr>
          <p:cNvCxnSpPr>
            <a:stCxn id="30" idx="1"/>
            <a:endCxn id="29" idx="3"/>
          </p:cNvCxnSpPr>
          <p:nvPr/>
        </p:nvCxnSpPr>
        <p:spPr>
          <a:xfrm flipH="1">
            <a:off x="4126210" y="5696912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813593" y="3935351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F15D14-9F57-F746-A222-1D3B5926CDB7}"/>
              </a:ext>
            </a:extLst>
          </p:cNvPr>
          <p:cNvSpPr/>
          <p:nvPr/>
        </p:nvSpPr>
        <p:spPr>
          <a:xfrm>
            <a:off x="8483865" y="204615"/>
            <a:ext cx="3271717" cy="1161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if a frame gets lost?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10567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5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63B1-EFF4-EB4A-995A-2285F2D8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Guaranteed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D7B9A-9DF8-5F48-BBF7-89D51668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/>
              <a:t>Acknowledgments, Sequence Numbers, and Retransmissions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31CFF-DEDB-8E4F-B354-A01CD66F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DDCDA-1130-0D4F-8035-3E496696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23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0CF25-068F-6144-9CA6-C72A251F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0B7F-8507-E24D-90B1-B97A334C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Know If a Frame Gets Lost?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24300-03BF-454C-B5B6-58944AA7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2E593-E6EE-E64E-8FCE-FE61BA9B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24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94FED-3343-744D-B05B-86C12F278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267786"/>
            <a:ext cx="1325563" cy="13255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181936-C01D-5A42-99EE-CA7D94D5DEA0}"/>
              </a:ext>
            </a:extLst>
          </p:cNvPr>
          <p:cNvSpPr/>
          <p:nvPr/>
        </p:nvSpPr>
        <p:spPr>
          <a:xfrm>
            <a:off x="1273969" y="1304967"/>
            <a:ext cx="3212305" cy="576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Ask a different question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9187C-8559-7948-BEAD-32C2FE0FB18E}"/>
              </a:ext>
            </a:extLst>
          </p:cNvPr>
          <p:cNvSpPr/>
          <p:nvPr/>
        </p:nvSpPr>
        <p:spPr>
          <a:xfrm>
            <a:off x="1273969" y="2495731"/>
            <a:ext cx="3098007" cy="8841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Send a message back: “I got your message!”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058DE-5A32-8541-9FD8-50A3B3349EC0}"/>
              </a:ext>
            </a:extLst>
          </p:cNvPr>
          <p:cNvSpPr/>
          <p:nvPr/>
        </p:nvSpPr>
        <p:spPr>
          <a:xfrm>
            <a:off x="710189" y="1938517"/>
            <a:ext cx="6354980" cy="478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B9CD5"/>
                </a:solidFill>
              </a:rPr>
              <a:t>Q: How can we know if a frame </a:t>
            </a:r>
            <a:r>
              <a:rPr lang="en-US" sz="2800" b="1" i="1" dirty="0">
                <a:solidFill>
                  <a:srgbClr val="5B9CD5"/>
                </a:solidFill>
              </a:rPr>
              <a:t>arrives</a:t>
            </a:r>
            <a:r>
              <a:rPr lang="en-US" sz="2800" b="1" dirty="0">
                <a:solidFill>
                  <a:srgbClr val="5B9CD5"/>
                </a:solidFill>
              </a:rPr>
              <a:t>?</a:t>
            </a:r>
            <a:endParaRPr lang="LID4096" sz="2800" b="1">
              <a:solidFill>
                <a:srgbClr val="5B9CD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74AF08-5A95-BF4A-B36A-7A747F9819C0}"/>
              </a:ext>
            </a:extLst>
          </p:cNvPr>
          <p:cNvSpPr/>
          <p:nvPr/>
        </p:nvSpPr>
        <p:spPr>
          <a:xfrm>
            <a:off x="710189" y="3429000"/>
            <a:ext cx="6740742" cy="478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Q: What if the acknowledgment gets lost?</a:t>
            </a:r>
            <a:endParaRPr lang="LID4096" sz="28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49ED3-4F27-F84A-84FF-6DC4EBFF0657}"/>
              </a:ext>
            </a:extLst>
          </p:cNvPr>
          <p:cNvSpPr/>
          <p:nvPr/>
        </p:nvSpPr>
        <p:spPr>
          <a:xfrm>
            <a:off x="1273968" y="3949295"/>
            <a:ext cx="3098007" cy="8841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We assume our original message did not arrive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607ED-773B-6648-84B1-0C1F82FF8C42}"/>
              </a:ext>
            </a:extLst>
          </p:cNvPr>
          <p:cNvSpPr txBox="1"/>
          <p:nvPr/>
        </p:nvSpPr>
        <p:spPr>
          <a:xfrm>
            <a:off x="915482" y="5075979"/>
            <a:ext cx="59443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L" sz="2800"/>
              <a:t>Acknowledgments let the sender know it does </a:t>
            </a:r>
            <a:r>
              <a:rPr lang="en-NL" sz="2800" b="1" i="1"/>
              <a:t>not</a:t>
            </a:r>
            <a:r>
              <a:rPr lang="en-NL" sz="2800"/>
              <a:t> need to retransmit data.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2D3899-5E0C-8644-98FA-925A96328A56}"/>
              </a:ext>
            </a:extLst>
          </p:cNvPr>
          <p:cNvGrpSpPr/>
          <p:nvPr/>
        </p:nvGrpSpPr>
        <p:grpSpPr>
          <a:xfrm>
            <a:off x="8042085" y="4715890"/>
            <a:ext cx="3880229" cy="1477328"/>
            <a:chOff x="8042085" y="4715890"/>
            <a:chExt cx="388022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10616-D46B-AA46-9EA5-0AE9F85345D0}"/>
                </a:ext>
              </a:extLst>
            </p:cNvPr>
            <p:cNvSpPr txBox="1"/>
            <p:nvPr/>
          </p:nvSpPr>
          <p:spPr>
            <a:xfrm>
              <a:off x="8042085" y="4715890"/>
              <a:ext cx="388022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/>
                <a:t>Many protocols either use or don’t use acknowledgments. Different approach: Support acknowledgments, but let the application decide if it needs to</a:t>
              </a:r>
              <a:br>
                <a:rPr lang="en-NL"/>
              </a:br>
              <a:r>
                <a:rPr lang="en-NL"/>
                <a:t>use acknowledgments or not.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2F55E1-33DF-9846-B9B2-E41F5F9E5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6518" y="5643149"/>
              <a:ext cx="550069" cy="55006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41250C-42F2-B74E-93D0-C2F601E56003}"/>
              </a:ext>
            </a:extLst>
          </p:cNvPr>
          <p:cNvGrpSpPr/>
          <p:nvPr/>
        </p:nvGrpSpPr>
        <p:grpSpPr>
          <a:xfrm>
            <a:off x="4773132" y="1411541"/>
            <a:ext cx="6651470" cy="3037793"/>
            <a:chOff x="4773132" y="1411541"/>
            <a:chExt cx="6651470" cy="30377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DD3A60-160A-7343-8D4D-4C588A4C2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67" y="1411541"/>
              <a:ext cx="1705510" cy="1053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0C7FB7-2D59-0D41-A9B7-3890607B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941" y="2181818"/>
              <a:ext cx="2480661" cy="1395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E7F49E-F705-6E49-89D7-6632167A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198" y="3141657"/>
              <a:ext cx="1024002" cy="1024002"/>
            </a:xfrm>
            <a:prstGeom prst="rect">
              <a:avLst/>
            </a:prstGeom>
          </p:spPr>
        </p:pic>
        <p:pic>
          <p:nvPicPr>
            <p:cNvPr id="24" name="Picture 2" descr="data:image/png;base64,iVBORw0KGgoAAAANSUhEUgAAAOEAAADhCAMAAAAJbSJIAAAAY1BMVEX///+AgIB7e3t4eHh9fX10dHTn5+ewsLCLi4v09PTh4eHLy8v8/PyBgYH4+PiIiIiZmZmlpaXs7Ozb29vAwMCQkJDR0dG4uLifn5+kpKTBwcHNzc3U1NSbm5utra2UlJRtbW2vmB5GAAARoklEQVR4nO1daZurKgw+BbTaulVr7d7z/3/l1SqasAhYbTtzTz7NMzXKCyFkgfDnzz/6R//o/0VR0lD06WbMS1GSF4fzepeVacwYIZQQxuK0zHbr86HIfzbc0L9UpzKmT1BshYk94dK4PFYXP/x0UydQflg/UkJlZCLVT1CSPtaH/NNNdqDwek8ZNWLDOAlL74cfMZb+vvSoCzgAk3pB5X/1xIw2VUDJJHScCA2qzbeCzPfli/D4UJZ7/9NgFHTI6qk0A74nRsKyy3cNZFjFs8HjIOPqe/SOv5tFOkUi9PQdwlocJ6pOMzF6LD4N709xm1k8BYwk+yxGf1l8HcbPyWp+Wkw+EUZ6+oxFl1SLj9+AsUreD/AaLKE/dUSCw5vxhce3DWBLjBzfujxu34zviZFu34Yvz+jb8TVEszdpnMvq/QPYElu9Yxij3WcGsCW6W9wg99N3qlCZSLrw+r99yxo/RoyelwR4/6SEcqL3xfCFj89KKCfyWGhp9NNPSygntsxkLJzCg8sSYwv4VNtvmIIDzW/g7L8LYA1xPy/Aah6ArKVZ3kWr7wHIGPU8j7K0zLLb8XjLynTV/uclrHQ9H8DpyyAjlMTZeltI6aUkL7brW8rodDdlvoVx4ggyStNjVeSjlmS4OZ+aHNU0iDON4iSAjLLj3reLPUT+9rSaBHKeuThBi9ait3PMlCXFfeW5g5xDo7qvg4Rm10k+TnEizpPy9XWxcATIaLCfbjUm29JVWumL1o3v9j1Gs8OLLmpxJG72PXvJRg2djG3mHTevwXuSf3caR5a+4mk8HD7FvNnC7/nORemwx/Qv3R3khT7mGD9O+c1hHMnkld9BjZJ47ph0Edh/fapC9a0/8UpeQauYorO92UonzY/IWsvQUvcBC9zhfauL89pHnlk6RYPvLCch09kVeXWz0XJJ3OyiUf9mHdojO3eAtpOQBMrWhefyb2Bplj4I8dJKOZL5w7IZ7lMxt3tx7cEoYET1sk2ZJcB6FDPS2Ho3pbFgbfe75jQyO/HwFF0XbYNauNhKENFiAHwVWpM8111GU5XBd7WTVJa5AbSTUUYUErqPn00iAoqKDq3fesLaknRajbC1PPC5XSLBTU5Dq3eSUuryaEvavqF4/Y9qtQgQUk/wXSOezyKKhSe62TXHxXo72ggGPUrz5ppSZYeGTUocIlzRDAPJ+y9SRQrNKozCjvYADzZ9JkdJalOLdyceovwphAhhrYNxlwM3TWEAWukbYm1XJYHFEMoxkn1vg7AAA4yfP2CEKxbjmXoeQDCyFsXj7JmbZK+9K4shlCIkObAjKRqesHPcBYT1zMN66gT6lcTiMNroPmIZtsmnANwCf4deEEBu/YkIa4hoFKMYfsGTvmAD0W5RPJllVBTRBKa+8YyPeh9TQrhiDA02NvWpaPOdzRDZyQaghUtBBSswR7uHYtSywbyVEYozB4f1mCipFurGyskwWzNEMB8KFCHDCwVotAKhaIkIMQVxETcvGuxmBmgOrrESK7otUnM4plCA31QIhTXHF1SAOBlvxt63CL2Zh1DQ8kLE2INyEsJflAiFcRLVuLDomtcx8yAWRkUq2GPC5GBoiiLbSI0QT50oFb+Gp7xZzxPTIBrtNWGzx1oQarQUXtCPGoQr5J8X4spOsS12MK38JtttY5qFBL9AVG9onQzxbzqEOFQmzRJhFMUulcigTo1rYTqi3jEMKQ6iQ7iiV8CUS68U5mJpaOL4mhgaOwhJ+fYvxYR0XyH8Gmr5UL/cPeGl9C/SqMZEAx3zokwWqeAzbCSCI+wLvw3TLRTZYJsS+a0FWp5Mts2YdYotQwXFX3FUp5zeyothCL05A/fTKTfo0xE/0bDa29m1byCDgaoPSpnmMHMJhCxJptmkTSka9MyyGzud6DA+iEQThY8MK82k3MBCNJ7YFH0DTgZ7BnvuHyaDB0TVKrEa75dAyfQpGvejmHpJDH7OEBoFTjkchuhFDB5NfBUB2c/Hfw+V/FABKl+A9saNKw2l+T2uSZGj+vAUlIIHmOoBaJeqfv8LWlUpn4C6TnKzECktt3EhZfDlqtGGGlotQlrfgn8CGL25coRQN4u+MiaFmIb2faJU1VAu1sr2mRCiXlQvB9B3G4+ferJ1Mr6IUhCbUWtqYO5KoQhLhNBP3CvnDBzEcHwiyrbpbowBxXeU3QuDBxo9Zx5DYPdq9B7Ud/fRFst7bEbFGvaIrxRn2LsanWVEuIoHIdTIARzm8QUDKr4nqae24tOawfaAGGtcFDNC2H6NTJXDE9GobmRiCmM0ZQhDhIn6QTI8oZsgQy9dNAhhTEqjF6BCG13fJCdRrf740/shoqB5bTnELHRRhsL0jlrHD89oELLd0JTt6EQU85vjxjodVl1N48Aar5se5idsniE2r1nJOxbD8fXzJ5Kw7VRMifwCEnbC6Ob+DybBGRr3DX8kCT6i1Qaan0VCst2UDPiBhIM1iSnY/RMJGmKKhM8vIOgPGZP3jKRBivYjEFb/h8E1htX/iemnuBSE8mSGhAV7nqTwQRKdbZv1NF8PfOxWd1l0BZvDZa6VzHVsucC3bg3XxpFLRcgyVfubPXXxkU3/VG//Dl6C9Ez/HypxDZZr5+OMcnFhG9KxgcSlRAgj36N295Dp4MYrSCPyfuSvG1IKvdf84I8MCxR/iCcKBk3X6/gxrs4XTUYBYtvbkNzm3iQfMSq7etw/BJslbLi6fwGPPtBznfVcSoRwA4AhrcbFq4tWwZgGdxd5eOFMJK4u3QdXYM7FOwHMEiJwgcgGz8EHMpcSIUyyGbKqvaS0MoksvtYX7+UW9FXP1UoXig21QtM/AXy3fvYouI5aLiWBeIAh9jiYB63r2uUR2/9dnx3rdZoZ7ujpuTotCLla/5bnlDHXH8gV67mM/hAM1ZhMGi5wm0Z0uLi1IYdWSfBQJ/LvOdczPM3FreXqttp0XEjcMFc3l9YKLuNGXxiYM1mlXAifmrITHN9rv9QE9fo5huzbnqv5Zxdl2nRcjXD3cwxNEi6EWq4O9HggqiE2AIyMdjfPGOyGLenr7tBEYw9x/S1oN87VzLrOSlx7bZsb4ebzWeAKOq7jwHXvZgHkMm7fgjF0TfwMEE851p5yN15R2v2RpMPuY0G7ca5a83fjNXDFA1el59pxrpOJS0FkML3NCHmcr9YJneDUQ9dpnDvrdUpqwdWJwI71sSKRaz1wFZwrlrjM7hBEaLGDunv0wbqxvxMumxvKp44UDudcZc/FuJQVPddGCqK3/6+d1o6/nhv0YOSSiLqMYb8cVHSQF77yx9yKX4vvGbhacQsBVy+NUv5h4LoPXEcTl0xOUtrrvc3fYc7zKbHm4WxJcESu54LWxdvv3EOVv9Vpy+LvBnCFiMusHBFCm8c7MUu6LNrTKOkM5003NRTaTeB6GiVcuDujSuGb9lx/XLh0r3mSzSmgLmuyBaPezfrooBUcznXRcylSMJirNUc7K3OES0Y4ALTQS0LoqouvwoyTMtiDuTp/gU7jgjHsUGaSCdo0VjF9+IXO6EXJ76she9/bLsg1teZCm84M275aSuWXjBLKMHNVDbtJKThKrtTIdTBwWZxcwr6FzalfKDq9gQ1OV6gjkpCrt3gAl1rc1Fy5gUt8CfQPbeYtPBjWG70gXa4RHMCVKrg0CROw0XPgGqISVseUkY8/Hqfhbe2nD1DVQ1M0cjDUI4Azrl+pNF7sNC4BIYzTGOIBnKUbjgR8oH+NWmNALuBZ9SEBvcYIFVyVkQsSUmhWB39XLL4mTTkB7ATuGgThWfsGlqq47kauQstlWZsLxUttq0HROAhioQLAM0bNxrronVzwBTDm/fvzFobY6s8klHv6/fnD358D/h/k8X//Xozfv59mfE9UHKQ9aR5J+0cCnbPZvyLQfyx2eI3+kfY5YZfwuKUXmh6EG1Z1JuDwEu2cgJKlCWnD3exjwyJV4hu1vaG7pjHrgfOmC0ab95dCRyRRRwuhzz0a9Zb2Jo7vLwVJPE1czhuW11AjPGaE7DEMkMaQhIaK2/5Swx5hIKbqQKUHjEDN4mpGCAdILVRQ9hz3CBv2eYNYhHqfN1x9NB6DxS5ocCBL3Xxv+j5vw159GBBQH6oCQRHN0mNGCLSIpngCbLfrXn3DeQuwuKj7Dh4wVVevMJ9GAMphqz5vAXSt83kLw5kZqJkySmSCJdgq1QOg2NjWU/1OYNEQ5TcIXCrGD60rzswYzj0R8O7NfS3THUzVXPUAqDVXKH9fg15MlL/fYfEF53NPprNr33MIuKUJZ9dM1ZPejmGcxoPY6vIfhjOk77sTzIamnCE1+YjfdJTbFKXXlMYwneX+pkGcdpbbeB7/A7cs6mjaeXxT5Hvea09eIkNIQldTwVgXw6lA6JI0uS6GsbaJQ4HQRWlybRNj+sL7/P3DDb1Qn8atxlASpAGmFFqvlfjrIOOHWPgphl13Fhnr35GzZ6wxNNI7xjpRQg1AQapRLUsxDMH0vgUqkZbE0lxBxcCM18KMVjF1rPUl5QzRy8XZokeI/HEZALaJX6v1Zd4BgEt3So4ezIaIx7H19dqgLSG7fcIqZazXNl6A3li8VKi8uBdEkY5sJNEhxCpaulNDKEj3as09i7qJeDUVRZFBwwdLhHYMUZE3qW4iBnh9tW6iTe1LvGQI0wYXTkS6WVf7EtmQojkmADRnH4y1L2221mirVD+bBEcEBX809UuRGhEntjAHE+OdGxZFaC1q0AbYrsUFN3GQCxaHtKhBK+4E8gQDc5YatBZvEVMCG3RdCpY6EHZTISS4y/G3GV4H6/4y975FHWGrWtBC8b28hEdCEH5wT4aqFjR2c4S6puJ9qnPVgraq5y3EWxNYpRm7yoPqUtTzxi4n3hFCxeviLbbRWNY9nFST/QJqsjO1VSDXZBdSfEiNiFNwzprsdnX1xeRVXvYtELwXXvRfREhKHDSAWkm+ftuiIrt1Xf3X70YQrIKucQJCeotUTz27SG7qvHcjWN5vIdl/w/0WwoRvxwwjFKcyMPGWv99ihjtKhKjVlYgIxcjd4DHQ+A13lLxwz8y5vWdGXJd8dHfQ1ouFadZ/8F33zFjfFaSIS+6fB+VFIYyO8BiwKODcltHcFWS1nck1nvvCfU/JubnvSbqr7DIgFFG0l3y8974n+zu7dqo7u65HQlXg1fQESDQXfC52Z5f9vWupMoKe79O/lhDzmI3cu2a7XXZC8VH7u/M066xfWWnvjUfTj9yd53L/ofr6PDu63j52/6HTHZYKFWhJWsZov/Qdlv+De0gd75Itf+Bdsj/lPmDXlRDS77/T2f1e7scM93I7fvNFyXG/Wz2tXrhb/fz2u9WdFGpHOvvLSM216q5nBubYP2F5jgoSo+R0cBvJpLivXNQLB6jL2DuRte2LQbLb3rezAxJ/e1q5SmcLcKbNE5MgNt4jTW9VkY9KbLg5H1MyCd6cu0Osggg6lCTO7ufCF4U2yYvt+pbWAj35uI58E+p0mjiKHCZrSuNSlpaP7HY83h5l+qzbS+0NTyXAWff3vAYRgm1ollfNvYFpgkZdlubRopDc18VFaYl9hMVM0jUHMbbI3iXfyQxfkpiU1ZiJwuw7zvCRbLkthNMXxhlpzmVQJuvg12LElt6r7KeflVQ5sTg7RebtAgsS3b1jP/1l9SlJZas3XatlH6mdl2jmnJuYTNvpDsFkYuStxyFC13jR6/jEzSeL0zV4p1IlwdXcpLkpqd42jEyR+n4Lhbu3rP+Mnt6nYUTyb4uPIyO3xdf4USqWxchI9vkzHsVxMVll9Ph5fA35O7qEXiV091n5hBRW8czCykj8Qv5jETrc2Gwg6zdl33Wxa0v5viRzSCuh5f57xBNTtKmCF6ckoUG1+aoTxxL5+9KbqFwZ9QLdzprvovB6T5lbyJ7VUy+9O2bkPkv5df1ockpGnPUTlKTZ+vA5y2w6hf6lOpUxpYRI2YrmH4RQGpfH6iIlpn4URUleHM7rXVam8aoB1WSy47TMduvzociT79YqzhQlDf0yUP/oH/0jI/0H2CkQiHiI55AAAAAASUVORK5CYII=">
              <a:extLst>
                <a:ext uri="{FF2B5EF4-FFF2-40B4-BE49-F238E27FC236}">
                  <a16:creationId xmlns:a16="http://schemas.microsoft.com/office/drawing/2014/main" id="{3E2A04DF-B284-C942-88B3-B846B2D0B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878" y="3053962"/>
              <a:ext cx="1395372" cy="139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B84ABCB-1BAE-4E49-8605-B137A4CC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420" y="1769362"/>
              <a:ext cx="661780" cy="66178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26601C-6F99-C24C-AB7B-9E51D63F64DF}"/>
                </a:ext>
              </a:extLst>
            </p:cNvPr>
            <p:cNvSpPr/>
            <p:nvPr/>
          </p:nvSpPr>
          <p:spPr>
            <a:xfrm>
              <a:off x="4773132" y="2496002"/>
              <a:ext cx="3268953" cy="8841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Q: When do we want to retransmit data?</a:t>
              </a:r>
              <a:endParaRPr lang="LID4096" sz="280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FAA6FC0-47C9-014D-9684-9B1BA94B1100}"/>
              </a:ext>
            </a:extLst>
          </p:cNvPr>
          <p:cNvSpPr/>
          <p:nvPr/>
        </p:nvSpPr>
        <p:spPr>
          <a:xfrm>
            <a:off x="5526933" y="3938117"/>
            <a:ext cx="2413734" cy="8841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It depends on …</a:t>
            </a:r>
            <a:br>
              <a:rPr lang="en-US" sz="2400" dirty="0"/>
            </a:br>
            <a:r>
              <a:rPr lang="en-US" sz="2400" dirty="0"/>
              <a:t>the application!</a:t>
            </a:r>
          </a:p>
        </p:txBody>
      </p:sp>
    </p:spTree>
    <p:extLst>
      <p:ext uri="{BB962C8B-B14F-4D97-AF65-F5344CB8AC3E}">
        <p14:creationId xmlns:p14="http://schemas.microsoft.com/office/powerpoint/2010/main" val="12045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F324-9A98-4BCD-BD2C-9E7B220A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acknowledge,</a:t>
            </a:r>
            <a:br>
              <a:rPr lang="en-US" dirty="0"/>
            </a:br>
            <a:r>
              <a:rPr lang="en-US" dirty="0"/>
              <a:t>or not to acknowledge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42E38-91D3-40D9-A845-FA3C7145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33738-8BC0-46BE-86AC-63B10CE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25</a:t>
            </a:fld>
            <a:endParaRPr lang="LID4096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AED05C-F69C-4CED-AB18-15B60685164F}"/>
              </a:ext>
            </a:extLst>
          </p:cNvPr>
          <p:cNvGrpSpPr/>
          <p:nvPr/>
        </p:nvGrpSpPr>
        <p:grpSpPr>
          <a:xfrm>
            <a:off x="2008651" y="1738503"/>
            <a:ext cx="8179049" cy="993635"/>
            <a:chOff x="484650" y="1985078"/>
            <a:chExt cx="8179049" cy="99363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13473D-B53C-42A4-8D1C-947AD7FFF5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083" y="2683749"/>
              <a:ext cx="7595710" cy="0"/>
            </a:xfrm>
            <a:prstGeom prst="straightConnector1">
              <a:avLst/>
            </a:prstGeom>
            <a:ln w="571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79A729-5DCA-42E5-B2BC-F9F9468A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4902" y="1985078"/>
              <a:ext cx="768797" cy="9936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D2E0D2-67D2-487D-A158-312BF065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650" y="1985078"/>
              <a:ext cx="768797" cy="993635"/>
            </a:xfrm>
            <a:prstGeom prst="rect">
              <a:avLst/>
            </a:prstGeom>
          </p:spPr>
        </p:pic>
        <p:pic>
          <p:nvPicPr>
            <p:cNvPr id="8" name="Picture 2" descr="http://en.xn--icne-wqa.com/images/icones/7/0/network-wireless-router.png">
              <a:extLst>
                <a:ext uri="{FF2B5EF4-FFF2-40B4-BE49-F238E27FC236}">
                  <a16:creationId xmlns:a16="http://schemas.microsoft.com/office/drawing/2014/main" id="{4EF64FCB-29DB-4186-B9DC-A1F540BBF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487" y="1993546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en.xn--icne-wqa.com/images/icones/7/0/network-wireless-router.png">
              <a:extLst>
                <a:ext uri="{FF2B5EF4-FFF2-40B4-BE49-F238E27FC236}">
                  <a16:creationId xmlns:a16="http://schemas.microsoft.com/office/drawing/2014/main" id="{1BF7742D-AFC0-4BBB-B4F8-7985FBFC4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94" y="1993546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A67085-BB11-4C63-A272-4CF9946C9049}"/>
              </a:ext>
            </a:extLst>
          </p:cNvPr>
          <p:cNvCxnSpPr>
            <a:cxnSpLocks/>
          </p:cNvCxnSpPr>
          <p:nvPr/>
        </p:nvCxnSpPr>
        <p:spPr>
          <a:xfrm>
            <a:off x="3212860" y="2911927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822366-3E27-4EA7-93FB-F73C67C2EC86}"/>
              </a:ext>
            </a:extLst>
          </p:cNvPr>
          <p:cNvSpPr/>
          <p:nvPr/>
        </p:nvSpPr>
        <p:spPr>
          <a:xfrm>
            <a:off x="2541527" y="284964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317A56-BA57-4115-ABCF-2C14D19FCE38}"/>
              </a:ext>
            </a:extLst>
          </p:cNvPr>
          <p:cNvSpPr/>
          <p:nvPr/>
        </p:nvSpPr>
        <p:spPr>
          <a:xfrm>
            <a:off x="2541527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77468-8E76-486F-ACD5-84D62396CAB1}"/>
              </a:ext>
            </a:extLst>
          </p:cNvPr>
          <p:cNvSpPr/>
          <p:nvPr/>
        </p:nvSpPr>
        <p:spPr>
          <a:xfrm>
            <a:off x="2541527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AAD8CD-F205-42AF-A75D-9E26124507B2}"/>
              </a:ext>
            </a:extLst>
          </p:cNvPr>
          <p:cNvSpPr/>
          <p:nvPr/>
        </p:nvSpPr>
        <p:spPr>
          <a:xfrm>
            <a:off x="1649602" y="2805568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85E20485-B07B-47A5-A14B-69174849D945}"/>
              </a:ext>
            </a:extLst>
          </p:cNvPr>
          <p:cNvSpPr/>
          <p:nvPr/>
        </p:nvSpPr>
        <p:spPr>
          <a:xfrm>
            <a:off x="2290114" y="2815842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0B96D8-B213-442A-B996-F3806FA5DDF0}"/>
              </a:ext>
            </a:extLst>
          </p:cNvPr>
          <p:cNvCxnSpPr>
            <a:cxnSpLocks/>
          </p:cNvCxnSpPr>
          <p:nvPr/>
        </p:nvCxnSpPr>
        <p:spPr>
          <a:xfrm>
            <a:off x="3240006" y="3061760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70E8D33-932C-466D-BBB2-D86881061545}"/>
              </a:ext>
            </a:extLst>
          </p:cNvPr>
          <p:cNvSpPr/>
          <p:nvPr/>
        </p:nvSpPr>
        <p:spPr>
          <a:xfrm>
            <a:off x="4554997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67471-D29C-4AC4-AC19-9B5C220001EF}"/>
              </a:ext>
            </a:extLst>
          </p:cNvPr>
          <p:cNvSpPr/>
          <p:nvPr/>
        </p:nvSpPr>
        <p:spPr>
          <a:xfrm>
            <a:off x="4554997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113D6A-91E9-4BE0-A078-422FBF0B6C9A}"/>
              </a:ext>
            </a:extLst>
          </p:cNvPr>
          <p:cNvSpPr/>
          <p:nvPr/>
        </p:nvSpPr>
        <p:spPr>
          <a:xfrm>
            <a:off x="4554997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8C7267-C9CC-4F75-88B9-937E2F5A2265}"/>
              </a:ext>
            </a:extLst>
          </p:cNvPr>
          <p:cNvSpPr/>
          <p:nvPr/>
        </p:nvSpPr>
        <p:spPr>
          <a:xfrm>
            <a:off x="7098119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0FBCD6-81A1-4503-A967-E3D7945341D4}"/>
              </a:ext>
            </a:extLst>
          </p:cNvPr>
          <p:cNvSpPr/>
          <p:nvPr/>
        </p:nvSpPr>
        <p:spPr>
          <a:xfrm>
            <a:off x="7098119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B45C4E-342D-4F99-A915-91BDE6EFF71F}"/>
              </a:ext>
            </a:extLst>
          </p:cNvPr>
          <p:cNvSpPr/>
          <p:nvPr/>
        </p:nvSpPr>
        <p:spPr>
          <a:xfrm>
            <a:off x="7098119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E26CA2-654B-48E3-B6F4-9BB1E33589CB}"/>
              </a:ext>
            </a:extLst>
          </p:cNvPr>
          <p:cNvSpPr/>
          <p:nvPr/>
        </p:nvSpPr>
        <p:spPr>
          <a:xfrm>
            <a:off x="9101546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B42D41-E246-4615-98F4-60394F39656D}"/>
              </a:ext>
            </a:extLst>
          </p:cNvPr>
          <p:cNvSpPr/>
          <p:nvPr/>
        </p:nvSpPr>
        <p:spPr>
          <a:xfrm>
            <a:off x="9101546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0309A1-A4E4-4F8B-B7D1-08FF48FD911F}"/>
              </a:ext>
            </a:extLst>
          </p:cNvPr>
          <p:cNvSpPr/>
          <p:nvPr/>
        </p:nvSpPr>
        <p:spPr>
          <a:xfrm>
            <a:off x="9101546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52A0BB-D925-4A92-9E7B-9CB67B11738C}"/>
              </a:ext>
            </a:extLst>
          </p:cNvPr>
          <p:cNvCxnSpPr>
            <a:cxnSpLocks/>
          </p:cNvCxnSpPr>
          <p:nvPr/>
        </p:nvCxnSpPr>
        <p:spPr>
          <a:xfrm>
            <a:off x="3212860" y="3249262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CA35C3-CED9-4D29-9F32-86A312002B15}"/>
              </a:ext>
            </a:extLst>
          </p:cNvPr>
          <p:cNvCxnSpPr>
            <a:cxnSpLocks/>
          </p:cNvCxnSpPr>
          <p:nvPr/>
        </p:nvCxnSpPr>
        <p:spPr>
          <a:xfrm>
            <a:off x="3240006" y="3399095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78F6D19-6DA6-4139-9F1D-07001EBF970E}"/>
              </a:ext>
            </a:extLst>
          </p:cNvPr>
          <p:cNvCxnSpPr>
            <a:cxnSpLocks/>
          </p:cNvCxnSpPr>
          <p:nvPr/>
        </p:nvCxnSpPr>
        <p:spPr>
          <a:xfrm>
            <a:off x="3212860" y="3557487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4085FE-D12F-46C0-9E06-209ED7C95F3B}"/>
              </a:ext>
            </a:extLst>
          </p:cNvPr>
          <p:cNvCxnSpPr>
            <a:cxnSpLocks/>
          </p:cNvCxnSpPr>
          <p:nvPr/>
        </p:nvCxnSpPr>
        <p:spPr>
          <a:xfrm>
            <a:off x="3240006" y="3707320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D89C0C-9BCF-41ED-905D-C84329B339E2}"/>
              </a:ext>
            </a:extLst>
          </p:cNvPr>
          <p:cNvCxnSpPr>
            <a:cxnSpLocks/>
          </p:cNvCxnSpPr>
          <p:nvPr/>
        </p:nvCxnSpPr>
        <p:spPr>
          <a:xfrm>
            <a:off x="5520214" y="292910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FD9FB0-A1DE-498C-8471-930D1272EEB9}"/>
              </a:ext>
            </a:extLst>
          </p:cNvPr>
          <p:cNvCxnSpPr>
            <a:cxnSpLocks/>
          </p:cNvCxnSpPr>
          <p:nvPr/>
        </p:nvCxnSpPr>
        <p:spPr>
          <a:xfrm>
            <a:off x="5547360" y="307894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209E46-9879-4580-9CC8-30F6841CD58E}"/>
              </a:ext>
            </a:extLst>
          </p:cNvPr>
          <p:cNvCxnSpPr>
            <a:cxnSpLocks/>
          </p:cNvCxnSpPr>
          <p:nvPr/>
        </p:nvCxnSpPr>
        <p:spPr>
          <a:xfrm>
            <a:off x="5520214" y="326644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0728C1-762C-440A-AA66-F7A17C4B163B}"/>
              </a:ext>
            </a:extLst>
          </p:cNvPr>
          <p:cNvCxnSpPr>
            <a:cxnSpLocks/>
          </p:cNvCxnSpPr>
          <p:nvPr/>
        </p:nvCxnSpPr>
        <p:spPr>
          <a:xfrm>
            <a:off x="5547360" y="34162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F2EAFDC-66FC-4E7D-A354-42BE10974CF4}"/>
              </a:ext>
            </a:extLst>
          </p:cNvPr>
          <p:cNvCxnSpPr>
            <a:cxnSpLocks/>
          </p:cNvCxnSpPr>
          <p:nvPr/>
        </p:nvCxnSpPr>
        <p:spPr>
          <a:xfrm>
            <a:off x="5520214" y="357466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4550B9-C040-4EFA-84CE-6D6C27D7E625}"/>
              </a:ext>
            </a:extLst>
          </p:cNvPr>
          <p:cNvCxnSpPr>
            <a:cxnSpLocks/>
          </p:cNvCxnSpPr>
          <p:nvPr/>
        </p:nvCxnSpPr>
        <p:spPr>
          <a:xfrm>
            <a:off x="5547360" y="372450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AB4728-BD32-4195-87C4-98EBF7CD2563}"/>
              </a:ext>
            </a:extLst>
          </p:cNvPr>
          <p:cNvCxnSpPr>
            <a:cxnSpLocks/>
          </p:cNvCxnSpPr>
          <p:nvPr/>
        </p:nvCxnSpPr>
        <p:spPr>
          <a:xfrm>
            <a:off x="7834715" y="292910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804E49-52C2-4E11-AEEE-B05DD04BD97B}"/>
              </a:ext>
            </a:extLst>
          </p:cNvPr>
          <p:cNvCxnSpPr>
            <a:cxnSpLocks/>
          </p:cNvCxnSpPr>
          <p:nvPr/>
        </p:nvCxnSpPr>
        <p:spPr>
          <a:xfrm>
            <a:off x="7861861" y="307894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F22CFE5-1FC2-4333-B820-92670F83BBEA}"/>
              </a:ext>
            </a:extLst>
          </p:cNvPr>
          <p:cNvCxnSpPr>
            <a:cxnSpLocks/>
          </p:cNvCxnSpPr>
          <p:nvPr/>
        </p:nvCxnSpPr>
        <p:spPr>
          <a:xfrm>
            <a:off x="7834715" y="326644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F058FD7-FEE8-48B1-BA7D-A79D536FB270}"/>
              </a:ext>
            </a:extLst>
          </p:cNvPr>
          <p:cNvCxnSpPr>
            <a:cxnSpLocks/>
          </p:cNvCxnSpPr>
          <p:nvPr/>
        </p:nvCxnSpPr>
        <p:spPr>
          <a:xfrm>
            <a:off x="7861861" y="34162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9336CC-D4F7-4968-A418-EC9C97DF5D66}"/>
              </a:ext>
            </a:extLst>
          </p:cNvPr>
          <p:cNvCxnSpPr>
            <a:cxnSpLocks/>
          </p:cNvCxnSpPr>
          <p:nvPr/>
        </p:nvCxnSpPr>
        <p:spPr>
          <a:xfrm>
            <a:off x="7834715" y="357466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B4ACE38-7D49-44E7-BBD9-83BB13223219}"/>
              </a:ext>
            </a:extLst>
          </p:cNvPr>
          <p:cNvCxnSpPr>
            <a:cxnSpLocks/>
          </p:cNvCxnSpPr>
          <p:nvPr/>
        </p:nvCxnSpPr>
        <p:spPr>
          <a:xfrm>
            <a:off x="7861861" y="372450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3EF51AC-AC5C-418C-86BD-74B06640FFAC}"/>
              </a:ext>
            </a:extLst>
          </p:cNvPr>
          <p:cNvSpPr/>
          <p:nvPr/>
        </p:nvSpPr>
        <p:spPr>
          <a:xfrm>
            <a:off x="10039351" y="2805568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D4F9F776-625D-4BF2-B83C-E8AB743B155A}"/>
              </a:ext>
            </a:extLst>
          </p:cNvPr>
          <p:cNvSpPr/>
          <p:nvPr/>
        </p:nvSpPr>
        <p:spPr>
          <a:xfrm flipH="1">
            <a:off x="9675082" y="2815842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37B09A6-83D9-4F9F-A1BB-E13EC1083830}"/>
              </a:ext>
            </a:extLst>
          </p:cNvPr>
          <p:cNvGrpSpPr/>
          <p:nvPr/>
        </p:nvGrpSpPr>
        <p:grpSpPr>
          <a:xfrm>
            <a:off x="2006476" y="3976687"/>
            <a:ext cx="8179049" cy="993635"/>
            <a:chOff x="484650" y="1985078"/>
            <a:chExt cx="8179049" cy="993635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3F9BBA0-F81E-444A-95B7-764983F97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083" y="2683749"/>
              <a:ext cx="7595710" cy="0"/>
            </a:xfrm>
            <a:prstGeom prst="straightConnector1">
              <a:avLst/>
            </a:prstGeom>
            <a:ln w="571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59C8EB5-AB91-4245-9F04-4D894EF0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4902" y="1985078"/>
              <a:ext cx="768797" cy="99363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3D408CD-F6D7-4381-9E66-1EE918EB1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650" y="1985078"/>
              <a:ext cx="768797" cy="993635"/>
            </a:xfrm>
            <a:prstGeom prst="rect">
              <a:avLst/>
            </a:prstGeom>
          </p:spPr>
        </p:pic>
        <p:pic>
          <p:nvPicPr>
            <p:cNvPr id="70" name="Picture 2" descr="http://en.xn--icne-wqa.com/images/icones/7/0/network-wireless-router.png">
              <a:extLst>
                <a:ext uri="{FF2B5EF4-FFF2-40B4-BE49-F238E27FC236}">
                  <a16:creationId xmlns:a16="http://schemas.microsoft.com/office/drawing/2014/main" id="{509CAEC2-A5D4-46EC-9B01-70BF4FAB3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487" y="1993546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http://en.xn--icne-wqa.com/images/icones/7/0/network-wireless-router.png">
              <a:extLst>
                <a:ext uri="{FF2B5EF4-FFF2-40B4-BE49-F238E27FC236}">
                  <a16:creationId xmlns:a16="http://schemas.microsoft.com/office/drawing/2014/main" id="{E0794E86-944C-49F4-B3A1-677502205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94" y="1993546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996E75E-E38B-4FA2-8345-EC2B0BE6CA40}"/>
              </a:ext>
            </a:extLst>
          </p:cNvPr>
          <p:cNvCxnSpPr>
            <a:cxnSpLocks/>
          </p:cNvCxnSpPr>
          <p:nvPr/>
        </p:nvCxnSpPr>
        <p:spPr>
          <a:xfrm>
            <a:off x="3210685" y="523230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40DCC-2147-4C9C-A9E0-F6ECF4E9D0D8}"/>
              </a:ext>
            </a:extLst>
          </p:cNvPr>
          <p:cNvSpPr/>
          <p:nvPr/>
        </p:nvSpPr>
        <p:spPr>
          <a:xfrm>
            <a:off x="2539352" y="5087826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2F6136-ECC2-4A3C-8A5F-A50DBE3BCCE1}"/>
              </a:ext>
            </a:extLst>
          </p:cNvPr>
          <p:cNvSpPr/>
          <p:nvPr/>
        </p:nvSpPr>
        <p:spPr>
          <a:xfrm>
            <a:off x="2539352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B90D4A-D278-47C2-953D-681DA0598CBE}"/>
              </a:ext>
            </a:extLst>
          </p:cNvPr>
          <p:cNvSpPr/>
          <p:nvPr/>
        </p:nvSpPr>
        <p:spPr>
          <a:xfrm>
            <a:off x="2539352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318A1-7593-4835-A40C-5817F17F87F3}"/>
              </a:ext>
            </a:extLst>
          </p:cNvPr>
          <p:cNvSpPr/>
          <p:nvPr/>
        </p:nvSpPr>
        <p:spPr>
          <a:xfrm>
            <a:off x="1647427" y="5043752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E3633BB9-6901-428F-A7F5-0A47F8E98C59}"/>
              </a:ext>
            </a:extLst>
          </p:cNvPr>
          <p:cNvSpPr/>
          <p:nvPr/>
        </p:nvSpPr>
        <p:spPr>
          <a:xfrm>
            <a:off x="2287939" y="5054026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E2EC14-312F-4687-ACC0-239AE6BB7EF8}"/>
              </a:ext>
            </a:extLst>
          </p:cNvPr>
          <p:cNvSpPr/>
          <p:nvPr/>
        </p:nvSpPr>
        <p:spPr>
          <a:xfrm>
            <a:off x="4552822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EAED34-402B-4E29-88AA-6EE1B4F834AE}"/>
              </a:ext>
            </a:extLst>
          </p:cNvPr>
          <p:cNvSpPr/>
          <p:nvPr/>
        </p:nvSpPr>
        <p:spPr>
          <a:xfrm>
            <a:off x="4552822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34C49A-5B98-4A99-9774-533B9EF3AFB8}"/>
              </a:ext>
            </a:extLst>
          </p:cNvPr>
          <p:cNvSpPr/>
          <p:nvPr/>
        </p:nvSpPr>
        <p:spPr>
          <a:xfrm>
            <a:off x="4552822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8AF93A-6D4D-418D-A63B-A354606C32B4}"/>
              </a:ext>
            </a:extLst>
          </p:cNvPr>
          <p:cNvSpPr/>
          <p:nvPr/>
        </p:nvSpPr>
        <p:spPr>
          <a:xfrm>
            <a:off x="7095944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A97443-6C37-4825-89CD-0A53D2A49260}"/>
              </a:ext>
            </a:extLst>
          </p:cNvPr>
          <p:cNvSpPr/>
          <p:nvPr/>
        </p:nvSpPr>
        <p:spPr>
          <a:xfrm>
            <a:off x="7095944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4245E05-2762-4C36-B005-EA2745F1106C}"/>
              </a:ext>
            </a:extLst>
          </p:cNvPr>
          <p:cNvSpPr/>
          <p:nvPr/>
        </p:nvSpPr>
        <p:spPr>
          <a:xfrm>
            <a:off x="7095944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38604D-9299-4D44-B7EF-EB229521B437}"/>
              </a:ext>
            </a:extLst>
          </p:cNvPr>
          <p:cNvSpPr/>
          <p:nvPr/>
        </p:nvSpPr>
        <p:spPr>
          <a:xfrm>
            <a:off x="9099371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44FB16-16EF-4779-A15A-56EF178DA670}"/>
              </a:ext>
            </a:extLst>
          </p:cNvPr>
          <p:cNvSpPr/>
          <p:nvPr/>
        </p:nvSpPr>
        <p:spPr>
          <a:xfrm>
            <a:off x="9099371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8EA9B4-4D08-4A84-8295-E5014D6B79C5}"/>
              </a:ext>
            </a:extLst>
          </p:cNvPr>
          <p:cNvSpPr/>
          <p:nvPr/>
        </p:nvSpPr>
        <p:spPr>
          <a:xfrm>
            <a:off x="9099371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BD5A80E-9F35-45D9-BDE3-DE42397AB1BD}"/>
              </a:ext>
            </a:extLst>
          </p:cNvPr>
          <p:cNvCxnSpPr>
            <a:cxnSpLocks/>
          </p:cNvCxnSpPr>
          <p:nvPr/>
        </p:nvCxnSpPr>
        <p:spPr>
          <a:xfrm>
            <a:off x="3210685" y="556963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8554C-428B-4575-9298-7A53C471D72D}"/>
              </a:ext>
            </a:extLst>
          </p:cNvPr>
          <p:cNvCxnSpPr>
            <a:cxnSpLocks/>
          </p:cNvCxnSpPr>
          <p:nvPr/>
        </p:nvCxnSpPr>
        <p:spPr>
          <a:xfrm>
            <a:off x="3210685" y="587786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F217CD-C79A-4AF1-A91D-74D9999AF831}"/>
              </a:ext>
            </a:extLst>
          </p:cNvPr>
          <p:cNvCxnSpPr>
            <a:cxnSpLocks/>
          </p:cNvCxnSpPr>
          <p:nvPr/>
        </p:nvCxnSpPr>
        <p:spPr>
          <a:xfrm>
            <a:off x="5518039" y="524948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93387FF-15F8-4439-8614-F7D82FBA1048}"/>
              </a:ext>
            </a:extLst>
          </p:cNvPr>
          <p:cNvCxnSpPr>
            <a:cxnSpLocks/>
          </p:cNvCxnSpPr>
          <p:nvPr/>
        </p:nvCxnSpPr>
        <p:spPr>
          <a:xfrm>
            <a:off x="5518039" y="5586819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A0CFFD-691A-4624-902C-95C984A8E132}"/>
              </a:ext>
            </a:extLst>
          </p:cNvPr>
          <p:cNvCxnSpPr>
            <a:cxnSpLocks/>
          </p:cNvCxnSpPr>
          <p:nvPr/>
        </p:nvCxnSpPr>
        <p:spPr>
          <a:xfrm>
            <a:off x="5518039" y="589504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E366473-DA57-409D-917A-6048FD651D89}"/>
              </a:ext>
            </a:extLst>
          </p:cNvPr>
          <p:cNvCxnSpPr>
            <a:cxnSpLocks/>
          </p:cNvCxnSpPr>
          <p:nvPr/>
        </p:nvCxnSpPr>
        <p:spPr>
          <a:xfrm>
            <a:off x="7832540" y="524948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529E3C6-24F7-418F-9DF2-D57591EA32EF}"/>
              </a:ext>
            </a:extLst>
          </p:cNvPr>
          <p:cNvCxnSpPr>
            <a:cxnSpLocks/>
          </p:cNvCxnSpPr>
          <p:nvPr/>
        </p:nvCxnSpPr>
        <p:spPr>
          <a:xfrm>
            <a:off x="7832540" y="5586819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AF42AA8-9C5E-4F93-9123-5F1BF9BC246E}"/>
              </a:ext>
            </a:extLst>
          </p:cNvPr>
          <p:cNvCxnSpPr>
            <a:cxnSpLocks/>
          </p:cNvCxnSpPr>
          <p:nvPr/>
        </p:nvCxnSpPr>
        <p:spPr>
          <a:xfrm>
            <a:off x="7832540" y="589504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C2E2027-9873-47EB-B851-FB0EF4BCD1CE}"/>
              </a:ext>
            </a:extLst>
          </p:cNvPr>
          <p:cNvSpPr/>
          <p:nvPr/>
        </p:nvSpPr>
        <p:spPr>
          <a:xfrm>
            <a:off x="10037176" y="5043752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5" name="Left Brace 104">
            <a:extLst>
              <a:ext uri="{FF2B5EF4-FFF2-40B4-BE49-F238E27FC236}">
                <a16:creationId xmlns:a16="http://schemas.microsoft.com/office/drawing/2014/main" id="{B6D6CEE4-51C2-45B5-9778-C2BA688E4165}"/>
              </a:ext>
            </a:extLst>
          </p:cNvPr>
          <p:cNvSpPr/>
          <p:nvPr/>
        </p:nvSpPr>
        <p:spPr>
          <a:xfrm flipH="1">
            <a:off x="9672907" y="5054026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D034E2-8BDE-4869-A84D-239E2FE4DAF3}"/>
              </a:ext>
            </a:extLst>
          </p:cNvPr>
          <p:cNvSpPr/>
          <p:nvPr/>
        </p:nvSpPr>
        <p:spPr>
          <a:xfrm>
            <a:off x="7924801" y="1859255"/>
            <a:ext cx="1300006" cy="48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6 steps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C64B15A-DABD-45E3-96F8-25922EEA93E9}"/>
              </a:ext>
            </a:extLst>
          </p:cNvPr>
          <p:cNvSpPr/>
          <p:nvPr/>
        </p:nvSpPr>
        <p:spPr>
          <a:xfrm>
            <a:off x="7629814" y="2562050"/>
            <a:ext cx="1579256" cy="1499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A082B8-995A-485A-ADE8-7B4348895749}"/>
              </a:ext>
            </a:extLst>
          </p:cNvPr>
          <p:cNvSpPr/>
          <p:nvPr/>
        </p:nvSpPr>
        <p:spPr>
          <a:xfrm>
            <a:off x="7941599" y="4168873"/>
            <a:ext cx="1300006" cy="431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3 steps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05740D1-0964-4FE0-B1BC-2B2C5FC5A534}"/>
              </a:ext>
            </a:extLst>
          </p:cNvPr>
          <p:cNvSpPr/>
          <p:nvPr/>
        </p:nvSpPr>
        <p:spPr>
          <a:xfrm>
            <a:off x="7646612" y="4788504"/>
            <a:ext cx="1579256" cy="1499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4" grpId="0" animBg="1"/>
      <p:bldP spid="65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85CB05A1-6D44-4DEA-AF0A-B38D5F4F4351}"/>
              </a:ext>
            </a:extLst>
          </p:cNvPr>
          <p:cNvSpPr/>
          <p:nvPr/>
        </p:nvSpPr>
        <p:spPr>
          <a:xfrm>
            <a:off x="10037176" y="5043752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684837B-6438-4358-A65A-3329F985D84B}"/>
              </a:ext>
            </a:extLst>
          </p:cNvPr>
          <p:cNvCxnSpPr>
            <a:cxnSpLocks/>
          </p:cNvCxnSpPr>
          <p:nvPr/>
        </p:nvCxnSpPr>
        <p:spPr>
          <a:xfrm>
            <a:off x="5524545" y="58943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7669393-227A-4F85-9AAA-F81DB61E78EB}"/>
              </a:ext>
            </a:extLst>
          </p:cNvPr>
          <p:cNvGrpSpPr/>
          <p:nvPr/>
        </p:nvGrpSpPr>
        <p:grpSpPr>
          <a:xfrm>
            <a:off x="1965227" y="1552236"/>
            <a:ext cx="8460062" cy="1199624"/>
            <a:chOff x="441227" y="1552236"/>
            <a:chExt cx="8460062" cy="11996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AED05C-F69C-4CED-AB18-15B60685164F}"/>
                </a:ext>
              </a:extLst>
            </p:cNvPr>
            <p:cNvGrpSpPr/>
            <p:nvPr/>
          </p:nvGrpSpPr>
          <p:grpSpPr>
            <a:xfrm>
              <a:off x="2810487" y="1746970"/>
              <a:ext cx="3527374" cy="985167"/>
              <a:chOff x="2810487" y="1993546"/>
              <a:chExt cx="3527374" cy="985167"/>
            </a:xfrm>
          </p:grpSpPr>
          <p:pic>
            <p:nvPicPr>
              <p:cNvPr id="8" name="Picture 2" descr="http://en.xn--icne-wqa.com/images/icones/7/0/network-wireless-router.png">
                <a:extLst>
                  <a:ext uri="{FF2B5EF4-FFF2-40B4-BE49-F238E27FC236}">
                    <a16:creationId xmlns:a16="http://schemas.microsoft.com/office/drawing/2014/main" id="{4EF64FCB-29DB-4186-B9DC-A1F540BBF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487" y="1993546"/>
                <a:ext cx="985167" cy="98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en.xn--icne-wqa.com/images/icones/7/0/network-wireless-router.png">
                <a:extLst>
                  <a:ext uri="{FF2B5EF4-FFF2-40B4-BE49-F238E27FC236}">
                    <a16:creationId xmlns:a16="http://schemas.microsoft.com/office/drawing/2014/main" id="{1BF7742D-AFC0-4BBB-B4F8-7985FBFC4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2694" y="1993546"/>
                <a:ext cx="985167" cy="98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9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F5316AEA-63B3-42F0-AEF5-076EFAF90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27" y="1629955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D9C1A8BE-CBE1-4F56-90FF-F669CF622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122" y="1627367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Content Placeholder 18">
              <a:extLst>
                <a:ext uri="{FF2B5EF4-FFF2-40B4-BE49-F238E27FC236}">
                  <a16:creationId xmlns:a16="http://schemas.microsoft.com/office/drawing/2014/main" id="{01E84FF4-052B-4EB2-99F1-5687AC95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95766" y="1552236"/>
              <a:ext cx="1199624" cy="1199624"/>
            </a:xfrm>
            <a:prstGeom prst="rect">
              <a:avLst/>
            </a:prstGeom>
          </p:spPr>
        </p:pic>
        <p:pic>
          <p:nvPicPr>
            <p:cNvPr id="110" name="Content Placeholder 18">
              <a:extLst>
                <a:ext uri="{FF2B5EF4-FFF2-40B4-BE49-F238E27FC236}">
                  <a16:creationId xmlns:a16="http://schemas.microsoft.com/office/drawing/2014/main" id="{C1223FE6-9147-4828-99C4-10E7CFF41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66903" y="1552236"/>
              <a:ext cx="1199624" cy="1199624"/>
            </a:xfrm>
            <a:prstGeom prst="rect">
              <a:avLst/>
            </a:prstGeom>
          </p:spPr>
        </p:pic>
        <p:pic>
          <p:nvPicPr>
            <p:cNvPr id="111" name="Content Placeholder 18">
              <a:extLst>
                <a:ext uri="{FF2B5EF4-FFF2-40B4-BE49-F238E27FC236}">
                  <a16:creationId xmlns:a16="http://schemas.microsoft.com/office/drawing/2014/main" id="{FC3C63A2-9C3F-483E-A96D-05392184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40754" y="1552236"/>
              <a:ext cx="1199624" cy="119962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DCEFCA-A4CA-4EE3-8E77-D9B7714F3C3D}"/>
              </a:ext>
            </a:extLst>
          </p:cNvPr>
          <p:cNvGrpSpPr/>
          <p:nvPr/>
        </p:nvGrpSpPr>
        <p:grpSpPr>
          <a:xfrm>
            <a:off x="1965228" y="3876752"/>
            <a:ext cx="8460062" cy="1199624"/>
            <a:chOff x="441228" y="3876752"/>
            <a:chExt cx="8460062" cy="119962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37B09A6-83D9-4F9F-A1BB-E13EC1083830}"/>
                </a:ext>
              </a:extLst>
            </p:cNvPr>
            <p:cNvGrpSpPr/>
            <p:nvPr/>
          </p:nvGrpSpPr>
          <p:grpSpPr>
            <a:xfrm>
              <a:off x="482475" y="3976686"/>
              <a:ext cx="5853211" cy="993635"/>
              <a:chOff x="484650" y="1985078"/>
              <a:chExt cx="5853211" cy="993635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3D408CD-F6D7-4381-9E66-1EE918EB1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650" y="1985078"/>
                <a:ext cx="768797" cy="993635"/>
              </a:xfrm>
              <a:prstGeom prst="rect">
                <a:avLst/>
              </a:prstGeom>
            </p:spPr>
          </p:pic>
          <p:pic>
            <p:nvPicPr>
              <p:cNvPr id="70" name="Picture 2" descr="http://en.xn--icne-wqa.com/images/icones/7/0/network-wireless-router.png">
                <a:extLst>
                  <a:ext uri="{FF2B5EF4-FFF2-40B4-BE49-F238E27FC236}">
                    <a16:creationId xmlns:a16="http://schemas.microsoft.com/office/drawing/2014/main" id="{509CAEC2-A5D4-46EC-9B01-70BF4FAB3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487" y="1993546"/>
                <a:ext cx="985167" cy="98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http://en.xn--icne-wqa.com/images/icones/7/0/network-wireless-router.png">
                <a:extLst>
                  <a:ext uri="{FF2B5EF4-FFF2-40B4-BE49-F238E27FC236}">
                    <a16:creationId xmlns:a16="http://schemas.microsoft.com/office/drawing/2014/main" id="{E0794E86-944C-49F4-B3A1-677502205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2694" y="1993546"/>
                <a:ext cx="985167" cy="985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1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65A1678D-4B2F-4CBF-A93F-4B3122C84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28" y="3987811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https://www.iconexperience.com/_img/g_collection_png/standard/512x512/smartphone.png">
              <a:extLst>
                <a:ext uri="{FF2B5EF4-FFF2-40B4-BE49-F238E27FC236}">
                  <a16:creationId xmlns:a16="http://schemas.microsoft.com/office/drawing/2014/main" id="{87838DC7-EE53-49C1-96A0-BE704D64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123" y="3985223"/>
              <a:ext cx="985167" cy="98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Content Placeholder 18">
              <a:extLst>
                <a:ext uri="{FF2B5EF4-FFF2-40B4-BE49-F238E27FC236}">
                  <a16:creationId xmlns:a16="http://schemas.microsoft.com/office/drawing/2014/main" id="{74C2AC92-D6C5-461E-B3EF-9A5C9E4D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76596" y="3876752"/>
              <a:ext cx="1199624" cy="1199624"/>
            </a:xfrm>
            <a:prstGeom prst="rect">
              <a:avLst/>
            </a:prstGeom>
          </p:spPr>
        </p:pic>
        <p:pic>
          <p:nvPicPr>
            <p:cNvPr id="99" name="Content Placeholder 18">
              <a:extLst>
                <a:ext uri="{FF2B5EF4-FFF2-40B4-BE49-F238E27FC236}">
                  <a16:creationId xmlns:a16="http://schemas.microsoft.com/office/drawing/2014/main" id="{C89FDA3C-856D-49D8-AEF2-CC7D8B162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47733" y="3876752"/>
              <a:ext cx="1199624" cy="1199624"/>
            </a:xfrm>
            <a:prstGeom prst="rect">
              <a:avLst/>
            </a:prstGeom>
          </p:spPr>
        </p:pic>
        <p:pic>
          <p:nvPicPr>
            <p:cNvPr id="101" name="Content Placeholder 18">
              <a:extLst>
                <a:ext uri="{FF2B5EF4-FFF2-40B4-BE49-F238E27FC236}">
                  <a16:creationId xmlns:a16="http://schemas.microsoft.com/office/drawing/2014/main" id="{04959659-5895-4EE7-A8FE-B28CB916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1584" y="3876752"/>
              <a:ext cx="1199624" cy="11996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4EF324-9A98-4BCD-BD2C-9E7B220A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acknowledge,</a:t>
            </a:r>
            <a:br>
              <a:rPr lang="en-US" dirty="0"/>
            </a:br>
            <a:r>
              <a:rPr lang="en-US" dirty="0"/>
              <a:t>or not to acknowledge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42E38-91D3-40D9-A845-FA3C7145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33738-8BC0-46BE-86AC-63B10CE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26</a:t>
            </a:fld>
            <a:endParaRPr lang="LID4096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A67085-BB11-4C63-A272-4CF9946C9049}"/>
              </a:ext>
            </a:extLst>
          </p:cNvPr>
          <p:cNvCxnSpPr>
            <a:cxnSpLocks/>
          </p:cNvCxnSpPr>
          <p:nvPr/>
        </p:nvCxnSpPr>
        <p:spPr>
          <a:xfrm>
            <a:off x="3212860" y="2911927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822366-3E27-4EA7-93FB-F73C67C2EC86}"/>
              </a:ext>
            </a:extLst>
          </p:cNvPr>
          <p:cNvSpPr/>
          <p:nvPr/>
        </p:nvSpPr>
        <p:spPr>
          <a:xfrm>
            <a:off x="2541527" y="284964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317A56-BA57-4115-ABCF-2C14D19FCE38}"/>
              </a:ext>
            </a:extLst>
          </p:cNvPr>
          <p:cNvSpPr/>
          <p:nvPr/>
        </p:nvSpPr>
        <p:spPr>
          <a:xfrm>
            <a:off x="2541527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77468-8E76-486F-ACD5-84D62396CAB1}"/>
              </a:ext>
            </a:extLst>
          </p:cNvPr>
          <p:cNvSpPr/>
          <p:nvPr/>
        </p:nvSpPr>
        <p:spPr>
          <a:xfrm>
            <a:off x="2541527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AAD8CD-F205-42AF-A75D-9E26124507B2}"/>
              </a:ext>
            </a:extLst>
          </p:cNvPr>
          <p:cNvSpPr/>
          <p:nvPr/>
        </p:nvSpPr>
        <p:spPr>
          <a:xfrm>
            <a:off x="1649602" y="2805568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85E20485-B07B-47A5-A14B-69174849D945}"/>
              </a:ext>
            </a:extLst>
          </p:cNvPr>
          <p:cNvSpPr/>
          <p:nvPr/>
        </p:nvSpPr>
        <p:spPr>
          <a:xfrm>
            <a:off x="2290114" y="2815842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0B96D8-B213-442A-B996-F3806FA5DDF0}"/>
              </a:ext>
            </a:extLst>
          </p:cNvPr>
          <p:cNvCxnSpPr>
            <a:cxnSpLocks/>
          </p:cNvCxnSpPr>
          <p:nvPr/>
        </p:nvCxnSpPr>
        <p:spPr>
          <a:xfrm>
            <a:off x="3240006" y="3061760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70E8D33-932C-466D-BBB2-D86881061545}"/>
              </a:ext>
            </a:extLst>
          </p:cNvPr>
          <p:cNvSpPr/>
          <p:nvPr/>
        </p:nvSpPr>
        <p:spPr>
          <a:xfrm>
            <a:off x="4554997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67471-D29C-4AC4-AC19-9B5C220001EF}"/>
              </a:ext>
            </a:extLst>
          </p:cNvPr>
          <p:cNvSpPr/>
          <p:nvPr/>
        </p:nvSpPr>
        <p:spPr>
          <a:xfrm>
            <a:off x="4554997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113D6A-91E9-4BE0-A078-422FBF0B6C9A}"/>
              </a:ext>
            </a:extLst>
          </p:cNvPr>
          <p:cNvSpPr/>
          <p:nvPr/>
        </p:nvSpPr>
        <p:spPr>
          <a:xfrm>
            <a:off x="4554997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8C7267-C9CC-4F75-88B9-937E2F5A2265}"/>
              </a:ext>
            </a:extLst>
          </p:cNvPr>
          <p:cNvSpPr/>
          <p:nvPr/>
        </p:nvSpPr>
        <p:spPr>
          <a:xfrm>
            <a:off x="7098119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0FBCD6-81A1-4503-A967-E3D7945341D4}"/>
              </a:ext>
            </a:extLst>
          </p:cNvPr>
          <p:cNvSpPr/>
          <p:nvPr/>
        </p:nvSpPr>
        <p:spPr>
          <a:xfrm>
            <a:off x="7098119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B45C4E-342D-4F99-A915-91BDE6EFF71F}"/>
              </a:ext>
            </a:extLst>
          </p:cNvPr>
          <p:cNvSpPr/>
          <p:nvPr/>
        </p:nvSpPr>
        <p:spPr>
          <a:xfrm>
            <a:off x="7098119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E26CA2-654B-48E3-B6F4-9BB1E33589CB}"/>
              </a:ext>
            </a:extLst>
          </p:cNvPr>
          <p:cNvSpPr/>
          <p:nvPr/>
        </p:nvSpPr>
        <p:spPr>
          <a:xfrm>
            <a:off x="9101546" y="2849641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B42D41-E246-4615-98F4-60394F39656D}"/>
              </a:ext>
            </a:extLst>
          </p:cNvPr>
          <p:cNvSpPr/>
          <p:nvPr/>
        </p:nvSpPr>
        <p:spPr>
          <a:xfrm>
            <a:off x="9101546" y="317496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0309A1-A4E4-4F8B-B7D1-08FF48FD911F}"/>
              </a:ext>
            </a:extLst>
          </p:cNvPr>
          <p:cNvSpPr/>
          <p:nvPr/>
        </p:nvSpPr>
        <p:spPr>
          <a:xfrm>
            <a:off x="9101546" y="350029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52A0BB-D925-4A92-9E7B-9CB67B11738C}"/>
              </a:ext>
            </a:extLst>
          </p:cNvPr>
          <p:cNvCxnSpPr>
            <a:cxnSpLocks/>
          </p:cNvCxnSpPr>
          <p:nvPr/>
        </p:nvCxnSpPr>
        <p:spPr>
          <a:xfrm>
            <a:off x="3212860" y="3249262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CA35C3-CED9-4D29-9F32-86A312002B15}"/>
              </a:ext>
            </a:extLst>
          </p:cNvPr>
          <p:cNvCxnSpPr>
            <a:cxnSpLocks/>
          </p:cNvCxnSpPr>
          <p:nvPr/>
        </p:nvCxnSpPr>
        <p:spPr>
          <a:xfrm>
            <a:off x="3240006" y="3399095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78F6D19-6DA6-4139-9F1D-07001EBF970E}"/>
              </a:ext>
            </a:extLst>
          </p:cNvPr>
          <p:cNvCxnSpPr>
            <a:cxnSpLocks/>
          </p:cNvCxnSpPr>
          <p:nvPr/>
        </p:nvCxnSpPr>
        <p:spPr>
          <a:xfrm>
            <a:off x="3212860" y="3557487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4085FE-D12F-46C0-9E06-209ED7C95F3B}"/>
              </a:ext>
            </a:extLst>
          </p:cNvPr>
          <p:cNvCxnSpPr>
            <a:cxnSpLocks/>
          </p:cNvCxnSpPr>
          <p:nvPr/>
        </p:nvCxnSpPr>
        <p:spPr>
          <a:xfrm>
            <a:off x="3240006" y="3707320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D89C0C-9BCF-41ED-905D-C84329B339E2}"/>
              </a:ext>
            </a:extLst>
          </p:cNvPr>
          <p:cNvCxnSpPr>
            <a:cxnSpLocks/>
          </p:cNvCxnSpPr>
          <p:nvPr/>
        </p:nvCxnSpPr>
        <p:spPr>
          <a:xfrm>
            <a:off x="5520214" y="292910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FD9FB0-A1DE-498C-8471-930D1272EEB9}"/>
              </a:ext>
            </a:extLst>
          </p:cNvPr>
          <p:cNvCxnSpPr>
            <a:cxnSpLocks/>
          </p:cNvCxnSpPr>
          <p:nvPr/>
        </p:nvCxnSpPr>
        <p:spPr>
          <a:xfrm>
            <a:off x="5547360" y="307894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209E46-9879-4580-9CC8-30F6841CD58E}"/>
              </a:ext>
            </a:extLst>
          </p:cNvPr>
          <p:cNvCxnSpPr>
            <a:cxnSpLocks/>
          </p:cNvCxnSpPr>
          <p:nvPr/>
        </p:nvCxnSpPr>
        <p:spPr>
          <a:xfrm>
            <a:off x="5520214" y="326644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90728C1-762C-440A-AA66-F7A17C4B163B}"/>
              </a:ext>
            </a:extLst>
          </p:cNvPr>
          <p:cNvCxnSpPr>
            <a:cxnSpLocks/>
          </p:cNvCxnSpPr>
          <p:nvPr/>
        </p:nvCxnSpPr>
        <p:spPr>
          <a:xfrm>
            <a:off x="5547360" y="34162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F2EAFDC-66FC-4E7D-A354-42BE10974CF4}"/>
              </a:ext>
            </a:extLst>
          </p:cNvPr>
          <p:cNvCxnSpPr>
            <a:cxnSpLocks/>
          </p:cNvCxnSpPr>
          <p:nvPr/>
        </p:nvCxnSpPr>
        <p:spPr>
          <a:xfrm>
            <a:off x="5520215" y="3574668"/>
            <a:ext cx="770995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4550B9-C040-4EFA-84CE-6D6C27D7E625}"/>
              </a:ext>
            </a:extLst>
          </p:cNvPr>
          <p:cNvCxnSpPr>
            <a:cxnSpLocks/>
          </p:cNvCxnSpPr>
          <p:nvPr/>
        </p:nvCxnSpPr>
        <p:spPr>
          <a:xfrm>
            <a:off x="5547360" y="382724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AB4728-BD32-4195-87C4-98EBF7CD2563}"/>
              </a:ext>
            </a:extLst>
          </p:cNvPr>
          <p:cNvCxnSpPr>
            <a:cxnSpLocks/>
          </p:cNvCxnSpPr>
          <p:nvPr/>
        </p:nvCxnSpPr>
        <p:spPr>
          <a:xfrm>
            <a:off x="7834715" y="292910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804E49-52C2-4E11-AEEE-B05DD04BD97B}"/>
              </a:ext>
            </a:extLst>
          </p:cNvPr>
          <p:cNvCxnSpPr>
            <a:cxnSpLocks/>
          </p:cNvCxnSpPr>
          <p:nvPr/>
        </p:nvCxnSpPr>
        <p:spPr>
          <a:xfrm>
            <a:off x="7861861" y="307894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F22CFE5-1FC2-4333-B820-92670F83BBEA}"/>
              </a:ext>
            </a:extLst>
          </p:cNvPr>
          <p:cNvCxnSpPr>
            <a:cxnSpLocks/>
          </p:cNvCxnSpPr>
          <p:nvPr/>
        </p:nvCxnSpPr>
        <p:spPr>
          <a:xfrm>
            <a:off x="7834715" y="326644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F058FD7-FEE8-48B1-BA7D-A79D536FB270}"/>
              </a:ext>
            </a:extLst>
          </p:cNvPr>
          <p:cNvCxnSpPr>
            <a:cxnSpLocks/>
          </p:cNvCxnSpPr>
          <p:nvPr/>
        </p:nvCxnSpPr>
        <p:spPr>
          <a:xfrm>
            <a:off x="7861861" y="34162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9336CC-D4F7-4968-A418-EC9C97DF5D66}"/>
              </a:ext>
            </a:extLst>
          </p:cNvPr>
          <p:cNvCxnSpPr>
            <a:cxnSpLocks/>
          </p:cNvCxnSpPr>
          <p:nvPr/>
        </p:nvCxnSpPr>
        <p:spPr>
          <a:xfrm>
            <a:off x="7834715" y="357466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B4ACE38-7D49-44E7-BBD9-83BB13223219}"/>
              </a:ext>
            </a:extLst>
          </p:cNvPr>
          <p:cNvCxnSpPr>
            <a:cxnSpLocks/>
          </p:cNvCxnSpPr>
          <p:nvPr/>
        </p:nvCxnSpPr>
        <p:spPr>
          <a:xfrm>
            <a:off x="7861861" y="3724501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3EF51AC-AC5C-418C-86BD-74B06640FFAC}"/>
              </a:ext>
            </a:extLst>
          </p:cNvPr>
          <p:cNvSpPr/>
          <p:nvPr/>
        </p:nvSpPr>
        <p:spPr>
          <a:xfrm>
            <a:off x="10039351" y="2805568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D4F9F776-625D-4BF2-B83C-E8AB743B155A}"/>
              </a:ext>
            </a:extLst>
          </p:cNvPr>
          <p:cNvSpPr/>
          <p:nvPr/>
        </p:nvSpPr>
        <p:spPr>
          <a:xfrm flipH="1">
            <a:off x="9675082" y="2815842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996E75E-E38B-4FA2-8345-EC2B0BE6CA40}"/>
              </a:ext>
            </a:extLst>
          </p:cNvPr>
          <p:cNvCxnSpPr>
            <a:cxnSpLocks/>
          </p:cNvCxnSpPr>
          <p:nvPr/>
        </p:nvCxnSpPr>
        <p:spPr>
          <a:xfrm>
            <a:off x="3210685" y="523230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40DCC-2147-4C9C-A9E0-F6ECF4E9D0D8}"/>
              </a:ext>
            </a:extLst>
          </p:cNvPr>
          <p:cNvSpPr/>
          <p:nvPr/>
        </p:nvSpPr>
        <p:spPr>
          <a:xfrm>
            <a:off x="2539352" y="5087826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2F6136-ECC2-4A3C-8A5F-A50DBE3BCCE1}"/>
              </a:ext>
            </a:extLst>
          </p:cNvPr>
          <p:cNvSpPr/>
          <p:nvPr/>
        </p:nvSpPr>
        <p:spPr>
          <a:xfrm>
            <a:off x="2539352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B90D4A-D278-47C2-953D-681DA0598CBE}"/>
              </a:ext>
            </a:extLst>
          </p:cNvPr>
          <p:cNvSpPr/>
          <p:nvPr/>
        </p:nvSpPr>
        <p:spPr>
          <a:xfrm>
            <a:off x="2539352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318A1-7593-4835-A40C-5817F17F87F3}"/>
              </a:ext>
            </a:extLst>
          </p:cNvPr>
          <p:cNvSpPr/>
          <p:nvPr/>
        </p:nvSpPr>
        <p:spPr>
          <a:xfrm>
            <a:off x="1647427" y="5043752"/>
            <a:ext cx="533871" cy="102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E3633BB9-6901-428F-A7F5-0A47F8E98C59}"/>
              </a:ext>
            </a:extLst>
          </p:cNvPr>
          <p:cNvSpPr/>
          <p:nvPr/>
        </p:nvSpPr>
        <p:spPr>
          <a:xfrm>
            <a:off x="2287939" y="5054026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E2EC14-312F-4687-ACC0-239AE6BB7EF8}"/>
              </a:ext>
            </a:extLst>
          </p:cNvPr>
          <p:cNvSpPr/>
          <p:nvPr/>
        </p:nvSpPr>
        <p:spPr>
          <a:xfrm>
            <a:off x="4552822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EAED34-402B-4E29-88AA-6EE1B4F834AE}"/>
              </a:ext>
            </a:extLst>
          </p:cNvPr>
          <p:cNvSpPr/>
          <p:nvPr/>
        </p:nvSpPr>
        <p:spPr>
          <a:xfrm>
            <a:off x="4552822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34C49A-5B98-4A99-9774-533B9EF3AFB8}"/>
              </a:ext>
            </a:extLst>
          </p:cNvPr>
          <p:cNvSpPr/>
          <p:nvPr/>
        </p:nvSpPr>
        <p:spPr>
          <a:xfrm>
            <a:off x="4552822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8AF93A-6D4D-418D-A63B-A354606C32B4}"/>
              </a:ext>
            </a:extLst>
          </p:cNvPr>
          <p:cNvSpPr/>
          <p:nvPr/>
        </p:nvSpPr>
        <p:spPr>
          <a:xfrm>
            <a:off x="7095944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A97443-6C37-4825-89CD-0A53D2A49260}"/>
              </a:ext>
            </a:extLst>
          </p:cNvPr>
          <p:cNvSpPr/>
          <p:nvPr/>
        </p:nvSpPr>
        <p:spPr>
          <a:xfrm>
            <a:off x="7095944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4245E05-2762-4C36-B005-EA2745F1106C}"/>
              </a:ext>
            </a:extLst>
          </p:cNvPr>
          <p:cNvSpPr/>
          <p:nvPr/>
        </p:nvSpPr>
        <p:spPr>
          <a:xfrm>
            <a:off x="7095944" y="5738479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38604D-9299-4D44-B7EF-EB229521B437}"/>
              </a:ext>
            </a:extLst>
          </p:cNvPr>
          <p:cNvSpPr/>
          <p:nvPr/>
        </p:nvSpPr>
        <p:spPr>
          <a:xfrm>
            <a:off x="9099371" y="5087825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  <a:endParaRPr lang="LID4096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44FB16-16EF-4779-A15A-56EF178DA670}"/>
              </a:ext>
            </a:extLst>
          </p:cNvPr>
          <p:cNvSpPr/>
          <p:nvPr/>
        </p:nvSpPr>
        <p:spPr>
          <a:xfrm>
            <a:off x="9099371" y="5413152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  <a:endParaRPr lang="LID4096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BD5A80E-9F35-45D9-BDE3-DE42397AB1BD}"/>
              </a:ext>
            </a:extLst>
          </p:cNvPr>
          <p:cNvCxnSpPr>
            <a:cxnSpLocks/>
          </p:cNvCxnSpPr>
          <p:nvPr/>
        </p:nvCxnSpPr>
        <p:spPr>
          <a:xfrm>
            <a:off x="3210685" y="5569638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8554C-428B-4575-9298-7A53C471D72D}"/>
              </a:ext>
            </a:extLst>
          </p:cNvPr>
          <p:cNvCxnSpPr>
            <a:cxnSpLocks/>
          </p:cNvCxnSpPr>
          <p:nvPr/>
        </p:nvCxnSpPr>
        <p:spPr>
          <a:xfrm>
            <a:off x="3210685" y="5877863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F217CD-C79A-4AF1-A91D-74D9999AF831}"/>
              </a:ext>
            </a:extLst>
          </p:cNvPr>
          <p:cNvCxnSpPr>
            <a:cxnSpLocks/>
          </p:cNvCxnSpPr>
          <p:nvPr/>
        </p:nvCxnSpPr>
        <p:spPr>
          <a:xfrm>
            <a:off x="5518039" y="524948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93387FF-15F8-4439-8614-F7D82FBA1048}"/>
              </a:ext>
            </a:extLst>
          </p:cNvPr>
          <p:cNvCxnSpPr>
            <a:cxnSpLocks/>
          </p:cNvCxnSpPr>
          <p:nvPr/>
        </p:nvCxnSpPr>
        <p:spPr>
          <a:xfrm>
            <a:off x="5518039" y="5586819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E366473-DA57-409D-917A-6048FD651D89}"/>
              </a:ext>
            </a:extLst>
          </p:cNvPr>
          <p:cNvCxnSpPr>
            <a:cxnSpLocks/>
          </p:cNvCxnSpPr>
          <p:nvPr/>
        </p:nvCxnSpPr>
        <p:spPr>
          <a:xfrm>
            <a:off x="7832540" y="5249484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529E3C6-24F7-418F-9DF2-D57591EA32EF}"/>
              </a:ext>
            </a:extLst>
          </p:cNvPr>
          <p:cNvCxnSpPr>
            <a:cxnSpLocks/>
          </p:cNvCxnSpPr>
          <p:nvPr/>
        </p:nvCxnSpPr>
        <p:spPr>
          <a:xfrm>
            <a:off x="7832540" y="5586819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Left Brace 104">
            <a:extLst>
              <a:ext uri="{FF2B5EF4-FFF2-40B4-BE49-F238E27FC236}">
                <a16:creationId xmlns:a16="http://schemas.microsoft.com/office/drawing/2014/main" id="{B6D6CEE4-51C2-45B5-9778-C2BA688E4165}"/>
              </a:ext>
            </a:extLst>
          </p:cNvPr>
          <p:cNvSpPr/>
          <p:nvPr/>
        </p:nvSpPr>
        <p:spPr>
          <a:xfrm flipH="1">
            <a:off x="9672907" y="5054026"/>
            <a:ext cx="220205" cy="10219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1595C8-9AE7-4ED9-AEF1-901B9B8E2A7E}"/>
              </a:ext>
            </a:extLst>
          </p:cNvPr>
          <p:cNvGrpSpPr/>
          <p:nvPr/>
        </p:nvGrpSpPr>
        <p:grpSpPr>
          <a:xfrm>
            <a:off x="6107192" y="3424315"/>
            <a:ext cx="306691" cy="282948"/>
            <a:chOff x="4583191" y="3424315"/>
            <a:chExt cx="306691" cy="282948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15BBDF8-F6A1-4417-A938-91ED8CE0B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191" y="3424315"/>
              <a:ext cx="306690" cy="28294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393E2D-7CF9-47F8-8870-4FD9BC4E94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7796" y="3435412"/>
              <a:ext cx="292086" cy="26733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D02C6DB-DCAA-4646-ADB9-36C9B4C846AC}"/>
              </a:ext>
            </a:extLst>
          </p:cNvPr>
          <p:cNvCxnSpPr>
            <a:cxnSpLocks/>
          </p:cNvCxnSpPr>
          <p:nvPr/>
        </p:nvCxnSpPr>
        <p:spPr>
          <a:xfrm>
            <a:off x="5518504" y="3685967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C8C87B-DC80-4D2F-AB75-7F85520C4406}"/>
              </a:ext>
            </a:extLst>
          </p:cNvPr>
          <p:cNvCxnSpPr>
            <a:cxnSpLocks/>
          </p:cNvCxnSpPr>
          <p:nvPr/>
        </p:nvCxnSpPr>
        <p:spPr>
          <a:xfrm>
            <a:off x="5524546" y="5894396"/>
            <a:ext cx="770995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039D71-DED6-4AF9-AEE8-61BF6E92EDCD}"/>
              </a:ext>
            </a:extLst>
          </p:cNvPr>
          <p:cNvGrpSpPr/>
          <p:nvPr/>
        </p:nvGrpSpPr>
        <p:grpSpPr>
          <a:xfrm>
            <a:off x="6111523" y="5744043"/>
            <a:ext cx="306691" cy="282948"/>
            <a:chOff x="4587522" y="5744043"/>
            <a:chExt cx="306691" cy="28294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D9E2E85-6AE1-4975-AC15-AC595DA8F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7522" y="5744043"/>
              <a:ext cx="306690" cy="28294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671676D-7497-4183-9BCB-2F15FD0274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2127" y="5755140"/>
              <a:ext cx="292086" cy="26733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8" name="Picture 2" descr="https://d30y9cdsu7xlg0.cloudfront.net/png/45348-200.png">
            <a:extLst>
              <a:ext uri="{FF2B5EF4-FFF2-40B4-BE49-F238E27FC236}">
                <a16:creationId xmlns:a16="http://schemas.microsoft.com/office/drawing/2014/main" id="{EAD40B14-566E-43FC-B30C-8E7BE3D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11" y="4673628"/>
            <a:ext cx="299351" cy="2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C3FAAA6-0965-46D2-ABE6-5D5B02553258}"/>
              </a:ext>
            </a:extLst>
          </p:cNvPr>
          <p:cNvCxnSpPr>
            <a:cxnSpLocks/>
          </p:cNvCxnSpPr>
          <p:nvPr/>
        </p:nvCxnSpPr>
        <p:spPr>
          <a:xfrm>
            <a:off x="7832540" y="5894376"/>
            <a:ext cx="109728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862E01-B9DF-42F4-B99B-C651882A8172}"/>
              </a:ext>
            </a:extLst>
          </p:cNvPr>
          <p:cNvSpPr/>
          <p:nvPr/>
        </p:nvSpPr>
        <p:spPr>
          <a:xfrm>
            <a:off x="9098628" y="5737498"/>
            <a:ext cx="533870" cy="303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  <a:endParaRPr lang="LID4096"/>
          </a:p>
        </p:txBody>
      </p:sp>
      <p:pic>
        <p:nvPicPr>
          <p:cNvPr id="124" name="Picture 2" descr="https://d30y9cdsu7xlg0.cloudfront.net/png/45348-200.png">
            <a:extLst>
              <a:ext uri="{FF2B5EF4-FFF2-40B4-BE49-F238E27FC236}">
                <a16:creationId xmlns:a16="http://schemas.microsoft.com/office/drawing/2014/main" id="{771D821A-1588-4151-996B-E9D5D82E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97" y="1878930"/>
            <a:ext cx="299351" cy="2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118A585-14AF-7E47-A13B-B8243FF87E14}"/>
              </a:ext>
            </a:extLst>
          </p:cNvPr>
          <p:cNvSpPr/>
          <p:nvPr/>
        </p:nvSpPr>
        <p:spPr>
          <a:xfrm>
            <a:off x="4871827" y="187513"/>
            <a:ext cx="2987859" cy="847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It depends on …</a:t>
            </a:r>
            <a:br>
              <a:rPr lang="en-US" sz="2400" dirty="0"/>
            </a:br>
            <a:r>
              <a:rPr lang="en-US" sz="2400" dirty="0"/>
              <a:t>the physical medium!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488380-C084-4641-A7A6-71EAF427241E}"/>
              </a:ext>
            </a:extLst>
          </p:cNvPr>
          <p:cNvSpPr/>
          <p:nvPr/>
        </p:nvSpPr>
        <p:spPr>
          <a:xfrm>
            <a:off x="8112813" y="174287"/>
            <a:ext cx="3295756" cy="847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It depends on …</a:t>
            </a:r>
            <a:br>
              <a:rPr lang="en-US" sz="2400" dirty="0"/>
            </a:br>
            <a:r>
              <a:rPr lang="en-US" sz="2400" dirty="0"/>
              <a:t>the application!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5820238-372D-7741-8ECA-E8E1D5D315DD}"/>
              </a:ext>
            </a:extLst>
          </p:cNvPr>
          <p:cNvSpPr/>
          <p:nvPr/>
        </p:nvSpPr>
        <p:spPr>
          <a:xfrm>
            <a:off x="8112813" y="1040800"/>
            <a:ext cx="3295756" cy="5250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400" dirty="0"/>
              <a:t>This problem will return later</a:t>
            </a:r>
            <a:br>
              <a:rPr lang="en-US" sz="2400" dirty="0"/>
            </a:br>
            <a:r>
              <a:rPr lang="en-US" sz="2400" dirty="0"/>
              <a:t>(in the transport layer)</a:t>
            </a:r>
          </a:p>
        </p:txBody>
      </p:sp>
    </p:spTree>
    <p:extLst>
      <p:ext uri="{BB962C8B-B14F-4D97-AF65-F5344CB8AC3E}">
        <p14:creationId xmlns:p14="http://schemas.microsoft.com/office/powerpoint/2010/main" val="31165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/>
      <p:bldP spid="29" grpId="0" animBg="1"/>
      <p:bldP spid="30" grpId="0" animBg="1"/>
      <p:bldP spid="31" grpId="0" animBg="1"/>
      <p:bldP spid="3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4" grpId="0" animBg="1"/>
      <p:bldP spid="65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7" grpId="0" animBg="1"/>
      <p:bldP spid="77" grpId="1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105" grpId="2" animBg="1"/>
      <p:bldP spid="122" grpId="2" animBg="1"/>
      <p:bldP spid="96" grpId="0" animBg="1"/>
      <p:bldP spid="102" grpId="0" animBg="1"/>
      <p:bldP spid="1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7CE8-B897-494A-B2C7-5122B599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Automatic Repeat ReQuest (ARQ)</a:t>
            </a:r>
            <a:br>
              <a:rPr lang="en-US" dirty="0"/>
            </a:br>
            <a:r>
              <a:rPr lang="en-US" dirty="0"/>
              <a:t>Guaranteed Delivery over Unreliable Channel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DD93-E8AA-4B19-BAFD-8615DF52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Same as stop-and-wait, except: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track of frames using sequence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until previous frame has been accepted.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6C96D-4EAE-4B2D-B64C-A274BA17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0431-9A16-4BC1-9905-BB082162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6527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Example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53" y="1574384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07" y="1574384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338019" y="276603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17778" y="3055917"/>
            <a:ext cx="2162387" cy="11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657257" y="2928990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004614" y="3140287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921060" y="355988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918393" y="369987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4E0F5F8-2A99-4CBF-B292-38428A7FBA14}"/>
              </a:ext>
            </a:extLst>
          </p:cNvPr>
          <p:cNvSpPr/>
          <p:nvPr/>
        </p:nvSpPr>
        <p:spPr>
          <a:xfrm>
            <a:off x="3353103" y="4554303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921060" y="415781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8500818" y="3849765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43F4F8-4CB1-48BA-8BBF-F06DD922DB9B}"/>
              </a:ext>
            </a:extLst>
          </p:cNvPr>
          <p:cNvCxnSpPr>
            <a:stCxn id="30" idx="1"/>
            <a:endCxn id="29" idx="3"/>
          </p:cNvCxnSpPr>
          <p:nvPr/>
        </p:nvCxnSpPr>
        <p:spPr>
          <a:xfrm flipH="1">
            <a:off x="3932861" y="4447696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813593" y="3935351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A2E042-FDEB-7845-AD41-75EF5881C71E}"/>
              </a:ext>
            </a:extLst>
          </p:cNvPr>
          <p:cNvSpPr/>
          <p:nvPr/>
        </p:nvSpPr>
        <p:spPr>
          <a:xfrm>
            <a:off x="3351333" y="515223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933759" y="530212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931092" y="5442113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3094199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lack Hole icon in Color Style">
            <a:extLst>
              <a:ext uri="{FF2B5EF4-FFF2-40B4-BE49-F238E27FC236}">
                <a16:creationId xmlns:a16="http://schemas.microsoft.com/office/drawing/2014/main" id="{6DB17D8E-3757-8049-AC16-31FC2AC3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939599" y="2702199"/>
            <a:ext cx="924980" cy="9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5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Example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53" y="1574384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07" y="1574384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338019" y="276603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3917778" y="3055917"/>
            <a:ext cx="2162387" cy="11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657257" y="2928990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004614" y="3140287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1DFAD-DA5A-445C-8C33-13E701B505E4}"/>
              </a:ext>
            </a:extLst>
          </p:cNvPr>
          <p:cNvSpPr/>
          <p:nvPr/>
        </p:nvSpPr>
        <p:spPr>
          <a:xfrm>
            <a:off x="3338634" y="341000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921060" y="355988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3918393" y="369987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921060" y="415781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8500818" y="3849765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43F4F8-4CB1-48BA-8BBF-F06DD922DB9B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932861" y="4447696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813593" y="3935351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C48704-36EE-564E-84E0-85F59014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65" y="2897178"/>
            <a:ext cx="579760" cy="544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CA2E042-FDEB-7845-AD41-75EF5881C71E}"/>
              </a:ext>
            </a:extLst>
          </p:cNvPr>
          <p:cNvSpPr/>
          <p:nvPr/>
        </p:nvSpPr>
        <p:spPr>
          <a:xfrm>
            <a:off x="3351333" y="515223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933759" y="530212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931092" y="5442113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3094199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154238-7763-7744-B52C-195ABD899CFB}"/>
              </a:ext>
            </a:extLst>
          </p:cNvPr>
          <p:cNvSpPr/>
          <p:nvPr/>
        </p:nvSpPr>
        <p:spPr>
          <a:xfrm>
            <a:off x="3796145" y="4398818"/>
            <a:ext cx="1898073" cy="57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A01196-8B81-F445-8DEC-844E112C12BB}"/>
              </a:ext>
            </a:extLst>
          </p:cNvPr>
          <p:cNvCxnSpPr>
            <a:cxnSpLocks/>
          </p:cNvCxnSpPr>
          <p:nvPr/>
        </p:nvCxnSpPr>
        <p:spPr>
          <a:xfrm flipH="1">
            <a:off x="5555673" y="4662055"/>
            <a:ext cx="2424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95F1FC2-F2F2-544F-8834-963C97D9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339" y="4226845"/>
            <a:ext cx="579760" cy="544623"/>
          </a:xfrm>
          <a:prstGeom prst="rect">
            <a:avLst/>
          </a:prstGeom>
        </p:spPr>
      </p:pic>
      <p:pic>
        <p:nvPicPr>
          <p:cNvPr id="34" name="Picture 2" descr="https://d30y9cdsu7xlg0.cloudfront.net/png/45348-200.png">
            <a:extLst>
              <a:ext uri="{FF2B5EF4-FFF2-40B4-BE49-F238E27FC236}">
                <a16:creationId xmlns:a16="http://schemas.microsoft.com/office/drawing/2014/main" id="{0423E4F0-1A23-414A-B4A5-90795185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4921480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00996D2-1778-8D47-9039-A8EB395201A2}"/>
              </a:ext>
            </a:extLst>
          </p:cNvPr>
          <p:cNvSpPr/>
          <p:nvPr/>
        </p:nvSpPr>
        <p:spPr>
          <a:xfrm>
            <a:off x="1920536" y="1672345"/>
            <a:ext cx="5534891" cy="460257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76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7068B0-A04D-4D94-9790-807B3D3B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40BFA-CA97-45F4-ACFD-15B73793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pic>
        <p:nvPicPr>
          <p:cNvPr id="1026" name="Picture 2" descr="https://ak0.picdn.net/shutterstock/videos/1281520/thumb/1.jpg">
            <a:extLst>
              <a:ext uri="{FF2B5EF4-FFF2-40B4-BE49-F238E27FC236}">
                <a16:creationId xmlns:a16="http://schemas.microsoft.com/office/drawing/2014/main" id="{1A056730-EAFE-4DC7-A561-7C7E3D7E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27" y="-47768"/>
            <a:ext cx="12571837" cy="70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19A32-DDF3-4754-88DC-EB8E7F9D119F}"/>
              </a:ext>
            </a:extLst>
          </p:cNvPr>
          <p:cNvSpPr/>
          <p:nvPr/>
        </p:nvSpPr>
        <p:spPr>
          <a:xfrm>
            <a:off x="-827961" y="2719549"/>
            <a:ext cx="13847926" cy="867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Where are the frames?</a:t>
            </a:r>
            <a:endParaRPr lang="LID4096" sz="4400"/>
          </a:p>
        </p:txBody>
      </p:sp>
    </p:spTree>
    <p:extLst>
      <p:ext uri="{BB962C8B-B14F-4D97-AF65-F5344CB8AC3E}">
        <p14:creationId xmlns:p14="http://schemas.microsoft.com/office/powerpoint/2010/main" val="3645878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43F4F8-4CB1-48BA-8BBF-F06DD922DB9B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932861" y="4447696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154238-7763-7744-B52C-195ABD899CFB}"/>
              </a:ext>
            </a:extLst>
          </p:cNvPr>
          <p:cNvSpPr/>
          <p:nvPr/>
        </p:nvSpPr>
        <p:spPr>
          <a:xfrm>
            <a:off x="3796145" y="4398818"/>
            <a:ext cx="1898073" cy="57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0" name="Picture 4" descr="Black Hole icon in Color Style">
            <a:extLst>
              <a:ext uri="{FF2B5EF4-FFF2-40B4-BE49-F238E27FC236}">
                <a16:creationId xmlns:a16="http://schemas.microsoft.com/office/drawing/2014/main" id="{A45DBFE1-54CD-7E42-B788-FDAFCD32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053383" y="4095225"/>
            <a:ext cx="924980" cy="9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Example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53" y="1574384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07" y="1574384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338019" y="276603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17778" y="3055917"/>
            <a:ext cx="2162387" cy="11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657257" y="2928990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004614" y="3140287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921060" y="355988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918393" y="369987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921060" y="415781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8500818" y="3849765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813593" y="3935351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933759" y="530212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931092" y="5442113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3094199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A01196-8B81-F445-8DEC-844E112C12BB}"/>
              </a:ext>
            </a:extLst>
          </p:cNvPr>
          <p:cNvCxnSpPr>
            <a:cxnSpLocks/>
          </p:cNvCxnSpPr>
          <p:nvPr/>
        </p:nvCxnSpPr>
        <p:spPr>
          <a:xfrm flipH="1">
            <a:off x="5555673" y="4662055"/>
            <a:ext cx="2424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s://d30y9cdsu7xlg0.cloudfront.net/png/45348-200.png">
            <a:extLst>
              <a:ext uri="{FF2B5EF4-FFF2-40B4-BE49-F238E27FC236}">
                <a16:creationId xmlns:a16="http://schemas.microsoft.com/office/drawing/2014/main" id="{0423E4F0-1A23-414A-B4A5-90795185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4921480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50B93AD-8E84-EA41-8FC7-0FECA4445E3C}"/>
              </a:ext>
            </a:extLst>
          </p:cNvPr>
          <p:cNvSpPr/>
          <p:nvPr/>
        </p:nvSpPr>
        <p:spPr>
          <a:xfrm>
            <a:off x="9018584" y="4499784"/>
            <a:ext cx="2987859" cy="13690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Sequence numbers needed to differentiate between retransmission and next frame</a:t>
            </a:r>
          </a:p>
        </p:txBody>
      </p:sp>
      <p:pic>
        <p:nvPicPr>
          <p:cNvPr id="37" name="Picture 4" descr="Black Hole icon in Color Style">
            <a:extLst>
              <a:ext uri="{FF2B5EF4-FFF2-40B4-BE49-F238E27FC236}">
                <a16:creationId xmlns:a16="http://schemas.microsoft.com/office/drawing/2014/main" id="{03BC4243-A6AC-BF42-B6AB-EFC7AD30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939598" y="2800437"/>
            <a:ext cx="924980" cy="9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Example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53" y="1574384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07" y="1574384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338019" y="276603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M0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17778" y="3055917"/>
            <a:ext cx="2162387" cy="11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657257" y="2928990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004614" y="3140287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7921060" y="355988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M0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918393" y="369987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0617B-496B-403F-82CF-7A44E96842DF}"/>
              </a:ext>
            </a:extLst>
          </p:cNvPr>
          <p:cNvSpPr/>
          <p:nvPr/>
        </p:nvSpPr>
        <p:spPr>
          <a:xfrm>
            <a:off x="7921060" y="415781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  <a:endParaRPr lang="LID4096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7979E53F-FA31-45FC-88CB-DB6773DDEAE6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>
            <a:off x="8500818" y="3849765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6CF79-7A5A-48B9-A93B-B1B8EE655429}"/>
              </a:ext>
            </a:extLst>
          </p:cNvPr>
          <p:cNvSpPr/>
          <p:nvPr/>
        </p:nvSpPr>
        <p:spPr>
          <a:xfrm>
            <a:off x="-813593" y="3935351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EB503F-4FD0-0040-9C2C-424206E1EBF1}"/>
              </a:ext>
            </a:extLst>
          </p:cNvPr>
          <p:cNvSpPr/>
          <p:nvPr/>
        </p:nvSpPr>
        <p:spPr>
          <a:xfrm>
            <a:off x="7933759" y="530212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M0</a:t>
            </a:r>
            <a:endParaRPr lang="LID4096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8C52EB-3685-2C4C-B18D-2FE919F746E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931092" y="5442113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s://d30y9cdsu7xlg0.cloudfront.net/png/45348-200.png">
            <a:extLst>
              <a:ext uri="{FF2B5EF4-FFF2-40B4-BE49-F238E27FC236}">
                <a16:creationId xmlns:a16="http://schemas.microsoft.com/office/drawing/2014/main" id="{0023A184-4996-634A-9F90-DA83F7AD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3094199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d30y9cdsu7xlg0.cloudfront.net/png/45348-200.png">
            <a:extLst>
              <a:ext uri="{FF2B5EF4-FFF2-40B4-BE49-F238E27FC236}">
                <a16:creationId xmlns:a16="http://schemas.microsoft.com/office/drawing/2014/main" id="{0423E4F0-1A23-414A-B4A5-90795185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8" y="4921480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8A7080-6AC2-2E46-8D34-D65CF265544B}"/>
              </a:ext>
            </a:extLst>
          </p:cNvPr>
          <p:cNvSpPr/>
          <p:nvPr/>
        </p:nvSpPr>
        <p:spPr>
          <a:xfrm>
            <a:off x="7933759" y="588848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  <a:endParaRPr lang="LID4096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F69AA1-0F33-FD4A-A684-A1041F99AC1A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945560" y="6178366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15F1940-C46D-CC49-B246-6318A5683A96}"/>
              </a:ext>
            </a:extLst>
          </p:cNvPr>
          <p:cNvSpPr/>
          <p:nvPr/>
        </p:nvSpPr>
        <p:spPr>
          <a:xfrm>
            <a:off x="9018584" y="4499784"/>
            <a:ext cx="2987859" cy="13690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Sequence numbers needed to differentiate between retransmission and next frame</a:t>
            </a:r>
          </a:p>
        </p:txBody>
      </p:sp>
      <p:cxnSp>
        <p:nvCxnSpPr>
          <p:cNvPr id="43" name="Connector: Curved 30">
            <a:extLst>
              <a:ext uri="{FF2B5EF4-FFF2-40B4-BE49-F238E27FC236}">
                <a16:creationId xmlns:a16="http://schemas.microsoft.com/office/drawing/2014/main" id="{70CED296-3FE0-CE45-9CAC-054E45AD3FFB}"/>
              </a:ext>
            </a:extLst>
          </p:cNvPr>
          <p:cNvCxnSpPr/>
          <p:nvPr/>
        </p:nvCxnSpPr>
        <p:spPr>
          <a:xfrm>
            <a:off x="8513518" y="5579735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4" descr="Black Hole icon in Color Style">
            <a:extLst>
              <a:ext uri="{FF2B5EF4-FFF2-40B4-BE49-F238E27FC236}">
                <a16:creationId xmlns:a16="http://schemas.microsoft.com/office/drawing/2014/main" id="{2670E4EE-50C6-1C4D-B235-1E4F27CF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939598" y="2733817"/>
            <a:ext cx="924980" cy="9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00AC36-F484-1C4C-B48E-32F351DE81D8}"/>
              </a:ext>
            </a:extLst>
          </p:cNvPr>
          <p:cNvGrpSpPr/>
          <p:nvPr/>
        </p:nvGrpSpPr>
        <p:grpSpPr>
          <a:xfrm>
            <a:off x="3796145" y="4113685"/>
            <a:ext cx="4124914" cy="924980"/>
            <a:chOff x="3796145" y="4113685"/>
            <a:chExt cx="4124914" cy="9249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63FCC3-B083-6645-B9E8-9BB307A438AE}"/>
                </a:ext>
              </a:extLst>
            </p:cNvPr>
            <p:cNvGrpSpPr/>
            <p:nvPr/>
          </p:nvGrpSpPr>
          <p:grpSpPr>
            <a:xfrm>
              <a:off x="3796145" y="4398818"/>
              <a:ext cx="4124914" cy="574964"/>
              <a:chOff x="3796145" y="4398818"/>
              <a:chExt cx="4124914" cy="574964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243F4F8-4CB1-48BA-8BBF-F06DD922DB9B}"/>
                  </a:ext>
                </a:extLst>
              </p:cNvPr>
              <p:cNvCxnSpPr>
                <a:cxnSpLocks/>
                <a:stCxn id="30" idx="1"/>
              </p:cNvCxnSpPr>
              <p:nvPr/>
            </p:nvCxnSpPr>
            <p:spPr>
              <a:xfrm flipH="1">
                <a:off x="3932861" y="4447696"/>
                <a:ext cx="3988198" cy="396487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154238-7763-7744-B52C-195ABD899CFB}"/>
                  </a:ext>
                </a:extLst>
              </p:cNvPr>
              <p:cNvSpPr/>
              <p:nvPr/>
            </p:nvSpPr>
            <p:spPr>
              <a:xfrm>
                <a:off x="3796145" y="4398818"/>
                <a:ext cx="1898073" cy="574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8A01196-8B81-F445-8DEC-844E112C12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5673" y="4662055"/>
                <a:ext cx="2424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" descr="Black Hole icon in Color Style">
              <a:extLst>
                <a:ext uri="{FF2B5EF4-FFF2-40B4-BE49-F238E27FC236}">
                  <a16:creationId xmlns:a16="http://schemas.microsoft.com/office/drawing/2014/main" id="{F8FBBC2C-87E8-BA47-8EED-6200C49DA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5161377" y="4113685"/>
              <a:ext cx="924980" cy="92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9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5" grpId="0" animBg="1"/>
      <p:bldP spid="3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93A6-ECFB-4C34-8290-09E06955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Repeat ReQuest (ARQ)</a:t>
            </a:r>
            <a:br>
              <a:rPr lang="en-US" dirty="0"/>
            </a:br>
            <a:r>
              <a:rPr lang="en-US" dirty="0"/>
              <a:t>Guaranteed Delivery over Unreliable Channel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28CE-395F-41D8-B43B-BAA64F25F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ARQ adds error control</a:t>
            </a:r>
          </a:p>
          <a:p>
            <a:pPr marL="0" indent="0">
              <a:buNone/>
            </a:pPr>
            <a:r>
              <a:rPr lang="en-US" dirty="0"/>
              <a:t>Receiver acks frames that are correctly delivered.</a:t>
            </a:r>
          </a:p>
          <a:p>
            <a:pPr marL="0" indent="0">
              <a:buNone/>
            </a:pPr>
            <a:r>
              <a:rPr lang="en-US" dirty="0"/>
              <a:t>Sender sets timer and resends frame if no 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Frames and acks must be identifiable (e.g., with sequence number)</a:t>
            </a:r>
          </a:p>
          <a:p>
            <a:pPr marL="0" indent="0">
              <a:buNone/>
            </a:pPr>
            <a:r>
              <a:rPr lang="en-US" dirty="0"/>
              <a:t>Else receiver cannot tell retransmission (due to lost ack or early timer) from new frame.</a:t>
            </a:r>
          </a:p>
          <a:p>
            <a:pPr marL="0" indent="0">
              <a:buNone/>
            </a:pPr>
            <a:r>
              <a:rPr lang="en-US" dirty="0"/>
              <a:t>For stop-and-wait, 2 numbers (1 bit) are sufficient.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4FAF1-34D9-4427-AEB4-D7E31BED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34AAF-0655-4FC5-B5A6-B63770BF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A108B-4431-48A7-8487-96DBD186239B}"/>
              </a:ext>
            </a:extLst>
          </p:cNvPr>
          <p:cNvSpPr/>
          <p:nvPr/>
        </p:nvSpPr>
        <p:spPr>
          <a:xfrm>
            <a:off x="768850" y="5693793"/>
            <a:ext cx="10654300" cy="555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sufficient?</a:t>
            </a:r>
            <a:endParaRPr lang="LID4096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3443D-78D5-4673-A4A4-77AF6AADCE96}"/>
              </a:ext>
            </a:extLst>
          </p:cNvPr>
          <p:cNvSpPr/>
          <p:nvPr/>
        </p:nvSpPr>
        <p:spPr>
          <a:xfrm>
            <a:off x="768850" y="3302169"/>
            <a:ext cx="10654300" cy="555594"/>
          </a:xfrm>
          <a:prstGeom prst="rect">
            <a:avLst/>
          </a:prstGeom>
          <a:solidFill>
            <a:schemeClr val="bg1"/>
          </a:solidFill>
          <a:ln>
            <a:solidFill>
              <a:srgbClr val="5B9C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B9CD5"/>
                </a:solidFill>
              </a:rPr>
              <a:t>Q: What can go wrong?</a:t>
            </a:r>
            <a:endParaRPr lang="LID4096" sz="2800" b="1">
              <a:solidFill>
                <a:srgbClr val="5B9CD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DF13A-7FCC-D541-BFA2-9FA0B7122FEA}"/>
              </a:ext>
            </a:extLst>
          </p:cNvPr>
          <p:cNvSpPr/>
          <p:nvPr/>
        </p:nvSpPr>
        <p:spPr>
          <a:xfrm>
            <a:off x="8374995" y="2693094"/>
            <a:ext cx="3678459" cy="555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Q: How long should we wait?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27391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br>
              <a:rPr lang="en-US" dirty="0"/>
            </a:br>
            <a:r>
              <a:rPr lang="en-US" dirty="0"/>
              <a:t>Without </a:t>
            </a:r>
            <a:r>
              <a:rPr lang="en-US" i="1" dirty="0"/>
              <a:t>piggybacking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099939" y="439871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3531983" y="476984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stCxn id="9" idx="1"/>
            <a:endCxn id="11" idx="3"/>
          </p:cNvCxnSpPr>
          <p:nvPr/>
        </p:nvCxnSpPr>
        <p:spPr>
          <a:xfrm flipH="1">
            <a:off x="4111742" y="4688599"/>
            <a:ext cx="3988197" cy="371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3531983" y="5349609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6A1F9D-7711-40CD-AC34-C60D9D7F0026}"/>
              </a:ext>
            </a:extLst>
          </p:cNvPr>
          <p:cNvSpPr/>
          <p:nvPr/>
        </p:nvSpPr>
        <p:spPr>
          <a:xfrm>
            <a:off x="3531983" y="4041959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F0463A-6412-416C-946D-42867438048E}"/>
              </a:ext>
            </a:extLst>
          </p:cNvPr>
          <p:cNvSpPr/>
          <p:nvPr/>
        </p:nvSpPr>
        <p:spPr>
          <a:xfrm>
            <a:off x="8092808" y="5595051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8099940" y="3645472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V="1">
            <a:off x="3531982" y="5059725"/>
            <a:ext cx="12700" cy="579763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8679698" y="3337421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698406-B082-430E-A976-72A919B301FA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111741" y="5639488"/>
            <a:ext cx="3981066" cy="2454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7E4DA0-3F82-43F5-AEA5-48F45B18CDE8}"/>
              </a:ext>
            </a:extLst>
          </p:cNvPr>
          <p:cNvCxnSpPr>
            <a:stCxn id="22" idx="1"/>
            <a:endCxn id="20" idx="3"/>
          </p:cNvCxnSpPr>
          <p:nvPr/>
        </p:nvCxnSpPr>
        <p:spPr>
          <a:xfrm flipH="1">
            <a:off x="4111741" y="3935352"/>
            <a:ext cx="3988198" cy="39648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B7D749-B48E-49BD-9719-4E96838E2F51}"/>
              </a:ext>
            </a:extLst>
          </p:cNvPr>
          <p:cNvSpPr/>
          <p:nvPr/>
        </p:nvSpPr>
        <p:spPr>
          <a:xfrm>
            <a:off x="4473807" y="2131010"/>
            <a:ext cx="3264064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make this protocol more </a:t>
            </a:r>
            <a:r>
              <a:rPr lang="en-US" sz="2800" i="1" dirty="0"/>
              <a:t>bandwidth efficient</a:t>
            </a:r>
            <a:r>
              <a:rPr lang="en-US" sz="2800" dirty="0"/>
              <a:t>?</a:t>
            </a:r>
            <a:endParaRPr lang="LID4096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08752-1ACB-4D8E-9DDA-18FD7C24A99D}"/>
              </a:ext>
            </a:extLst>
          </p:cNvPr>
          <p:cNvSpPr/>
          <p:nvPr/>
        </p:nvSpPr>
        <p:spPr>
          <a:xfrm>
            <a:off x="2037709" y="986320"/>
            <a:ext cx="5147353" cy="64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211AC6-A8FD-4BD6-9826-834624645701}"/>
              </a:ext>
            </a:extLst>
          </p:cNvPr>
          <p:cNvSpPr/>
          <p:nvPr/>
        </p:nvSpPr>
        <p:spPr>
          <a:xfrm>
            <a:off x="838200" y="1036849"/>
            <a:ext cx="4505325" cy="615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Bidirectional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01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12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br>
              <a:rPr lang="en-US" dirty="0"/>
            </a:br>
            <a:r>
              <a:rPr lang="en-US" dirty="0"/>
              <a:t>With </a:t>
            </a:r>
            <a:r>
              <a:rPr lang="en-US" i="1" dirty="0"/>
              <a:t>piggybacking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099939" y="439871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3531983" y="476984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4704202" y="4688599"/>
            <a:ext cx="3395737" cy="371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3544684" y="5501011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8099940" y="3645472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3531982" y="5059725"/>
            <a:ext cx="12701" cy="731165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8679698" y="3337421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8679698" y="4398719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8679699" y="3935352"/>
            <a:ext cx="289879" cy="46336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4124443" y="476984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E5E7B5-CDC3-4A14-8929-D5F64EEB799B}"/>
              </a:ext>
            </a:extLst>
          </p:cNvPr>
          <p:cNvSpPr/>
          <p:nvPr/>
        </p:nvSpPr>
        <p:spPr>
          <a:xfrm>
            <a:off x="8564788" y="234671"/>
            <a:ext cx="1822555" cy="1062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Wait before sending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8A3B634-64BE-4E33-ABDC-5682ECD69759}"/>
              </a:ext>
            </a:extLst>
          </p:cNvPr>
          <p:cNvCxnSpPr>
            <a:stCxn id="33" idx="2"/>
          </p:cNvCxnSpPr>
          <p:nvPr/>
        </p:nvCxnSpPr>
        <p:spPr>
          <a:xfrm rot="5400000">
            <a:off x="8074276" y="2482418"/>
            <a:ext cx="2586973" cy="216609"/>
          </a:xfrm>
          <a:prstGeom prst="bentConnector3">
            <a:avLst>
              <a:gd name="adj1" fmla="val 10004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F218ADB-5B8A-42FA-9C87-B862B1C7771D}"/>
              </a:ext>
            </a:extLst>
          </p:cNvPr>
          <p:cNvSpPr/>
          <p:nvPr/>
        </p:nvSpPr>
        <p:spPr>
          <a:xfrm>
            <a:off x="6610340" y="5146140"/>
            <a:ext cx="2649116" cy="1058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long should we wait?</a:t>
            </a:r>
            <a:endParaRPr lang="LID4096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528065" y="1824029"/>
            <a:ext cx="3135871" cy="845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6057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2" grpId="0" animBg="1"/>
      <p:bldP spid="25" grpId="0" animBg="1"/>
      <p:bldP spid="27" grpId="0" animBg="1"/>
      <p:bldP spid="33" grpId="0" animBg="1"/>
      <p:bldP spid="36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</a:t>
            </a:r>
            <a:br>
              <a:rPr lang="en-US" dirty="0"/>
            </a:b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90331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099939" y="290331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7411573" y="333166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4131071" y="333166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2" y="3193194"/>
            <a:ext cx="3314300" cy="428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flipH="1">
            <a:off x="4710830" y="3193194"/>
            <a:ext cx="3389109" cy="428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7411573" y="3925561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cxnSpLocks/>
            <a:stCxn id="11" idx="1"/>
            <a:endCxn id="27" idx="1"/>
          </p:cNvCxnSpPr>
          <p:nvPr/>
        </p:nvCxnSpPr>
        <p:spPr>
          <a:xfrm rot="10800000" flipV="1">
            <a:off x="4131070" y="3621548"/>
            <a:ext cx="12700" cy="593892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7991331" y="3621548"/>
            <a:ext cx="12700" cy="593892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4131071" y="3925561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218ADB-5B8A-42FA-9C87-B862B1C7771D}"/>
              </a:ext>
            </a:extLst>
          </p:cNvPr>
          <p:cNvSpPr/>
          <p:nvPr/>
        </p:nvSpPr>
        <p:spPr>
          <a:xfrm>
            <a:off x="958927" y="4997688"/>
            <a:ext cx="10274145" cy="643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happens now?</a:t>
            </a:r>
            <a:endParaRPr lang="LID4096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528065" y="1824029"/>
            <a:ext cx="3135871" cy="845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11691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27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</a:t>
            </a:r>
            <a:br>
              <a:rPr lang="en-US" dirty="0"/>
            </a:br>
            <a:r>
              <a:rPr lang="en-US" dirty="0"/>
              <a:t>Special Case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90331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099939" y="290331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7411573" y="333166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4131071" y="333166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2" y="3193194"/>
            <a:ext cx="3314300" cy="428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flipH="1">
            <a:off x="4710830" y="3193194"/>
            <a:ext cx="3389109" cy="428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7411573" y="3925561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cxnSpLocks/>
            <a:stCxn id="11" idx="1"/>
            <a:endCxn id="27" idx="1"/>
          </p:cNvCxnSpPr>
          <p:nvPr/>
        </p:nvCxnSpPr>
        <p:spPr>
          <a:xfrm rot="10800000" flipV="1">
            <a:off x="4131070" y="3621548"/>
            <a:ext cx="12700" cy="593892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7991331" y="3621548"/>
            <a:ext cx="12700" cy="593892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4131071" y="3925561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528065" y="1824029"/>
            <a:ext cx="3135871" cy="845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38346-7DCF-477B-AF8E-821840165CFE}"/>
              </a:ext>
            </a:extLst>
          </p:cNvPr>
          <p:cNvSpPr/>
          <p:nvPr/>
        </p:nvSpPr>
        <p:spPr>
          <a:xfrm>
            <a:off x="4905423" y="3777307"/>
            <a:ext cx="2327307" cy="8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400" dirty="0"/>
              <a:t>Stations are waiting for each other!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ED1359-F971-49D9-8FA1-11549CEC1E4D}"/>
              </a:ext>
            </a:extLst>
          </p:cNvPr>
          <p:cNvSpPr/>
          <p:nvPr/>
        </p:nvSpPr>
        <p:spPr>
          <a:xfrm>
            <a:off x="3517514" y="460977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708442-3881-43CA-8A9C-536C6C9C21AC}"/>
              </a:ext>
            </a:extLst>
          </p:cNvPr>
          <p:cNvSpPr/>
          <p:nvPr/>
        </p:nvSpPr>
        <p:spPr>
          <a:xfrm>
            <a:off x="8099939" y="4609777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29DE55-6423-484E-AE76-057C9CAC0CEB}"/>
              </a:ext>
            </a:extLst>
          </p:cNvPr>
          <p:cNvSpPr/>
          <p:nvPr/>
        </p:nvSpPr>
        <p:spPr>
          <a:xfrm>
            <a:off x="7411573" y="503813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423F44-3B48-47F9-B50D-39CA33C31778}"/>
              </a:ext>
            </a:extLst>
          </p:cNvPr>
          <p:cNvSpPr/>
          <p:nvPr/>
        </p:nvSpPr>
        <p:spPr>
          <a:xfrm>
            <a:off x="4131071" y="503813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FDE759-F74B-4F2B-8B6F-EE0D0FE2CD6E}"/>
              </a:ext>
            </a:extLst>
          </p:cNvPr>
          <p:cNvCxnSpPr>
            <a:cxnSpLocks/>
            <a:stCxn id="30" idx="3"/>
            <a:endCxn id="54" idx="1"/>
          </p:cNvCxnSpPr>
          <p:nvPr/>
        </p:nvCxnSpPr>
        <p:spPr>
          <a:xfrm>
            <a:off x="4097273" y="4899656"/>
            <a:ext cx="2721813" cy="425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6BE575-61B1-40F4-8A1D-804F50BB26BD}"/>
              </a:ext>
            </a:extLst>
          </p:cNvPr>
          <p:cNvCxnSpPr>
            <a:cxnSpLocks/>
            <a:stCxn id="32" idx="1"/>
            <a:endCxn id="52" idx="3"/>
          </p:cNvCxnSpPr>
          <p:nvPr/>
        </p:nvCxnSpPr>
        <p:spPr>
          <a:xfrm flipH="1">
            <a:off x="5303316" y="4899656"/>
            <a:ext cx="2796622" cy="425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1C1E36-7C0E-4170-BEC1-2D30A9B66D5E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>
            <a:off x="3807393" y="3483072"/>
            <a:ext cx="0" cy="1126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D56571-C411-46A1-85FF-1C08AA56980B}"/>
              </a:ext>
            </a:extLst>
          </p:cNvPr>
          <p:cNvCxnSpPr>
            <a:cxnSpLocks/>
            <a:stCxn id="9" idx="2"/>
            <a:endCxn id="32" idx="0"/>
          </p:cNvCxnSpPr>
          <p:nvPr/>
        </p:nvCxnSpPr>
        <p:spPr>
          <a:xfrm>
            <a:off x="8389818" y="3483072"/>
            <a:ext cx="0" cy="1126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A432537-03F6-4410-88AA-086C57054AC9}"/>
              </a:ext>
            </a:extLst>
          </p:cNvPr>
          <p:cNvSpPr/>
          <p:nvPr/>
        </p:nvSpPr>
        <p:spPr>
          <a:xfrm>
            <a:off x="8690533" y="460977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086A8B-9EC4-47B2-84E2-11AC6A53C8C0}"/>
              </a:ext>
            </a:extLst>
          </p:cNvPr>
          <p:cNvSpPr/>
          <p:nvPr/>
        </p:nvSpPr>
        <p:spPr>
          <a:xfrm>
            <a:off x="2921199" y="4609775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ACDD4AE7-2D24-46C1-A37A-91C09320D68F}"/>
              </a:ext>
            </a:extLst>
          </p:cNvPr>
          <p:cNvCxnSpPr>
            <a:cxnSpLocks/>
            <a:stCxn id="22" idx="3"/>
            <a:endCxn id="45" idx="0"/>
          </p:cNvCxnSpPr>
          <p:nvPr/>
        </p:nvCxnSpPr>
        <p:spPr>
          <a:xfrm>
            <a:off x="7991332" y="4215441"/>
            <a:ext cx="989081" cy="39433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19604910-9D93-431E-9E5B-E4450608FE8D}"/>
              </a:ext>
            </a:extLst>
          </p:cNvPr>
          <p:cNvCxnSpPr>
            <a:cxnSpLocks/>
            <a:stCxn id="27" idx="1"/>
            <a:endCxn id="46" idx="0"/>
          </p:cNvCxnSpPr>
          <p:nvPr/>
        </p:nvCxnSpPr>
        <p:spPr>
          <a:xfrm rot="10800000" flipV="1">
            <a:off x="3211078" y="4215440"/>
            <a:ext cx="919992" cy="39433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D408DAB-7A97-492D-A7E5-2D588C13AF80}"/>
              </a:ext>
            </a:extLst>
          </p:cNvPr>
          <p:cNvSpPr/>
          <p:nvPr/>
        </p:nvSpPr>
        <p:spPr>
          <a:xfrm>
            <a:off x="4723558" y="5034985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9D4A20-4823-4C8B-B647-D67D220FB999}"/>
              </a:ext>
            </a:extLst>
          </p:cNvPr>
          <p:cNvSpPr/>
          <p:nvPr/>
        </p:nvSpPr>
        <p:spPr>
          <a:xfrm>
            <a:off x="6819086" y="5034977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CE9702-1AFD-4B68-8530-F90DDDBA191E}"/>
              </a:ext>
            </a:extLst>
          </p:cNvPr>
          <p:cNvSpPr/>
          <p:nvPr/>
        </p:nvSpPr>
        <p:spPr>
          <a:xfrm>
            <a:off x="7108964" y="240862"/>
            <a:ext cx="3349376" cy="1089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Even without errors,</a:t>
            </a:r>
            <a:br>
              <a:rPr lang="en-US" sz="2400" dirty="0"/>
            </a:br>
            <a:r>
              <a:rPr lang="en-US" sz="2400" dirty="0"/>
              <a:t>half the bandwidth is wasted on retransmissions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68A200-44F8-4B3C-A510-C8885856FA13}"/>
              </a:ext>
            </a:extLst>
          </p:cNvPr>
          <p:cNvSpPr/>
          <p:nvPr/>
        </p:nvSpPr>
        <p:spPr>
          <a:xfrm>
            <a:off x="5013437" y="5663192"/>
            <a:ext cx="2158413" cy="5404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Pattern repeats</a:t>
            </a:r>
          </a:p>
        </p:txBody>
      </p:sp>
      <p:pic>
        <p:nvPicPr>
          <p:cNvPr id="58" name="Picture 2" descr="https://d30y9cdsu7xlg0.cloudfront.net/png/45348-200.png">
            <a:extLst>
              <a:ext uri="{FF2B5EF4-FFF2-40B4-BE49-F238E27FC236}">
                <a16:creationId xmlns:a16="http://schemas.microsoft.com/office/drawing/2014/main" id="{5EDDEB73-AF5B-4949-AF6D-B428173F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85" y="3663998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d30y9cdsu7xlg0.cloudfront.net/png/45348-200.png">
            <a:extLst>
              <a:ext uri="{FF2B5EF4-FFF2-40B4-BE49-F238E27FC236}">
                <a16:creationId xmlns:a16="http://schemas.microsoft.com/office/drawing/2014/main" id="{99C463F0-606B-49EC-A0BF-B0E05BED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107" y="3663998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2" grpId="0" animBg="1"/>
      <p:bldP spid="34" grpId="0" animBg="1"/>
      <p:bldP spid="35" grpId="0" animBg="1"/>
      <p:bldP spid="45" grpId="0" animBg="1"/>
      <p:bldP spid="46" grpId="0" animBg="1"/>
      <p:bldP spid="52" grpId="0" animBg="1"/>
      <p:bldP spid="54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B5AB-2F89-49B4-9641-FAADA639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Protocols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B28F9-790A-4031-83CD-4CD5340EA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Performance using </a:t>
            </a:r>
            <a:r>
              <a:rPr lang="en-US" i="1" dirty="0"/>
              <a:t>Pipelining</a:t>
            </a:r>
            <a:endParaRPr lang="LID4096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1A614-7124-4AF5-8DEF-CFE833F1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ECA73-2816-42BB-AB8D-C757B33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C0E16-AAA9-3944-B55A-B22BA31F3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9" y="5437765"/>
            <a:ext cx="678873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9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099939" y="4398719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3531983" y="476984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4704202" y="4688599"/>
            <a:ext cx="3395737" cy="371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3544684" y="5501011"/>
            <a:ext cx="579759" cy="579759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8099940" y="3645472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3531982" y="5059725"/>
            <a:ext cx="12701" cy="731165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8679698" y="3337421"/>
            <a:ext cx="12700" cy="59793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8679698" y="4398719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8679699" y="3935352"/>
            <a:ext cx="289879" cy="46336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4124443" y="4769846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528065" y="1824029"/>
            <a:ext cx="3135871" cy="845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177224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87" y="2010689"/>
            <a:ext cx="684455" cy="88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02" y="2010689"/>
            <a:ext cx="684455" cy="8846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2713717" y="2953298"/>
            <a:ext cx="458595" cy="458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8961837" y="4140652"/>
            <a:ext cx="458595" cy="458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961837" y="3071859"/>
            <a:ext cx="458595" cy="458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2725162" y="4434217"/>
            <a:ext cx="458595" cy="458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3172312" y="3182596"/>
            <a:ext cx="5789525" cy="118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3652398" y="4369950"/>
            <a:ext cx="5309439" cy="293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175228" y="3082195"/>
            <a:ext cx="0" cy="1302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1433044" y="3252682"/>
            <a:ext cx="674286" cy="2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2735208" y="5012575"/>
            <a:ext cx="458595" cy="458595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8961837" y="3544827"/>
            <a:ext cx="458595" cy="458595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2725161" y="4663514"/>
            <a:ext cx="10047" cy="578358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9420431" y="3301156"/>
            <a:ext cx="10046" cy="472968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9420431" y="4140652"/>
            <a:ext cx="458595" cy="458595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9420432" y="3774125"/>
            <a:ext cx="229297" cy="36652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3193803" y="4434217"/>
            <a:ext cx="458595" cy="458595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868025" y="2104049"/>
            <a:ext cx="2480503" cy="669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9661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1D5-C09A-4650-BECB-0AA7581C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Link layer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F1CC-90EA-4585-A66A-CB6629BF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3" y="1825625"/>
            <a:ext cx="63449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Responsible for transferring </a:t>
            </a:r>
            <a:r>
              <a:rPr lang="en-US" i="1" dirty="0"/>
              <a:t>frames</a:t>
            </a:r>
            <a:r>
              <a:rPr lang="en-US" dirty="0"/>
              <a:t> over a single 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Groups bits into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Offers “sending frames over a link” as a </a:t>
            </a:r>
            <a:r>
              <a:rPr lang="en-US" i="1" dirty="0"/>
              <a:t>service</a:t>
            </a:r>
            <a:r>
              <a:rPr lang="en-US" dirty="0"/>
              <a:t> to the network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Handles</a:t>
            </a:r>
            <a:br>
              <a:rPr lang="en-US" dirty="0"/>
            </a:br>
            <a:r>
              <a:rPr lang="en-US" dirty="0"/>
              <a:t>transmission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Regulates data flow</a:t>
            </a:r>
            <a:endParaRPr lang="LID4096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EE001-1E85-413E-988B-AC1E952C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CF9A5-5109-4AB4-BF5D-3C800AC9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</a:t>
            </a:fld>
            <a:endParaRPr lang="LID40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AB060D-0637-47D0-8DA9-243DFDF92222}"/>
              </a:ext>
            </a:extLst>
          </p:cNvPr>
          <p:cNvGrpSpPr/>
          <p:nvPr/>
        </p:nvGrpSpPr>
        <p:grpSpPr>
          <a:xfrm>
            <a:off x="7448026" y="2840412"/>
            <a:ext cx="1798845" cy="3192622"/>
            <a:chOff x="7084381" y="2002782"/>
            <a:chExt cx="1329116" cy="23589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8C65B2-94EF-4A53-8E50-0BE308AFACE8}"/>
                </a:ext>
              </a:extLst>
            </p:cNvPr>
            <p:cNvSpPr/>
            <p:nvPr/>
          </p:nvSpPr>
          <p:spPr>
            <a:xfrm>
              <a:off x="7084382" y="3976710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Physical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A88D83-B4E2-43F5-8BB3-DEC0E9E39A1E}"/>
                </a:ext>
              </a:extLst>
            </p:cNvPr>
            <p:cNvSpPr/>
            <p:nvPr/>
          </p:nvSpPr>
          <p:spPr>
            <a:xfrm>
              <a:off x="7084382" y="3242784"/>
              <a:ext cx="1329115" cy="70441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Data link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C7D83C-C774-48A8-BAFB-65B80917B5B8}"/>
                </a:ext>
              </a:extLst>
            </p:cNvPr>
            <p:cNvSpPr/>
            <p:nvPr/>
          </p:nvSpPr>
          <p:spPr>
            <a:xfrm>
              <a:off x="7166534" y="3518885"/>
              <a:ext cx="1164807" cy="3566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Medium Access Control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CF55E8-8858-4524-BD25-FE11533619E5}"/>
                </a:ext>
              </a:extLst>
            </p:cNvPr>
            <p:cNvSpPr/>
            <p:nvPr/>
          </p:nvSpPr>
          <p:spPr>
            <a:xfrm>
              <a:off x="7084382" y="2828259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Network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EF07D-12BD-4481-A70F-A779EC07C4C2}"/>
                </a:ext>
              </a:extLst>
            </p:cNvPr>
            <p:cNvSpPr/>
            <p:nvPr/>
          </p:nvSpPr>
          <p:spPr>
            <a:xfrm>
              <a:off x="7084381" y="2417307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Transport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03B52C-40AD-489B-B0DD-6A784AE8C718}"/>
                </a:ext>
              </a:extLst>
            </p:cNvPr>
            <p:cNvSpPr/>
            <p:nvPr/>
          </p:nvSpPr>
          <p:spPr>
            <a:xfrm>
              <a:off x="7084381" y="2002782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Application layer</a:t>
              </a:r>
              <a:endParaRPr lang="LID4096" sz="135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2CEA0-4437-4B89-9EF6-3E77B21D7A18}"/>
              </a:ext>
            </a:extLst>
          </p:cNvPr>
          <p:cNvSpPr/>
          <p:nvPr/>
        </p:nvSpPr>
        <p:spPr>
          <a:xfrm>
            <a:off x="5775468" y="4742164"/>
            <a:ext cx="1120878" cy="521079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You are here</a:t>
            </a:r>
            <a:endParaRPr lang="LID4096" sz="200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8EEADF-E5F7-4A78-9CD1-D2CB8E0C5662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 flipV="1">
            <a:off x="6896346" y="4995331"/>
            <a:ext cx="551680" cy="7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0A3D8-A13A-42B9-9FB1-C00673BCC0DD}"/>
              </a:ext>
            </a:extLst>
          </p:cNvPr>
          <p:cNvGrpSpPr/>
          <p:nvPr/>
        </p:nvGrpSpPr>
        <p:grpSpPr>
          <a:xfrm>
            <a:off x="9246871" y="4218164"/>
            <a:ext cx="1125135" cy="777166"/>
            <a:chOff x="7722870" y="4218164"/>
            <a:chExt cx="1125135" cy="777166"/>
          </a:xfrm>
        </p:grpSpPr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C1D57FEE-37DF-45F2-BBEF-F8E129BCE90E}"/>
                </a:ext>
              </a:extLst>
            </p:cNvPr>
            <p:cNvCxnSpPr>
              <a:stCxn id="9" idx="3"/>
              <a:endCxn id="7" idx="3"/>
            </p:cNvCxnSpPr>
            <p:nvPr/>
          </p:nvCxnSpPr>
          <p:spPr>
            <a:xfrm>
              <a:off x="7722870" y="4218164"/>
              <a:ext cx="12700" cy="777166"/>
            </a:xfrm>
            <a:prstGeom prst="curvedConnector3">
              <a:avLst>
                <a:gd name="adj1" fmla="val 118285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371785-3EA9-4AF5-842E-9CB56BA3E12B}"/>
                </a:ext>
              </a:extLst>
            </p:cNvPr>
            <p:cNvSpPr txBox="1"/>
            <p:nvPr/>
          </p:nvSpPr>
          <p:spPr>
            <a:xfrm>
              <a:off x="7922719" y="4418871"/>
              <a:ext cx="92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frames</a:t>
              </a:r>
              <a:endParaRPr lang="LID4096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FC3E2E-5A55-426F-877B-8310A97D0F3D}"/>
              </a:ext>
            </a:extLst>
          </p:cNvPr>
          <p:cNvGrpSpPr/>
          <p:nvPr/>
        </p:nvGrpSpPr>
        <p:grpSpPr>
          <a:xfrm>
            <a:off x="9246871" y="4995331"/>
            <a:ext cx="1125135" cy="777165"/>
            <a:chOff x="7722870" y="4995330"/>
            <a:chExt cx="1125135" cy="7771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C72265E3-3B65-4CCF-AF95-86274D202CF7}"/>
                </a:ext>
              </a:extLst>
            </p:cNvPr>
            <p:cNvCxnSpPr>
              <a:cxnSpLocks/>
              <a:stCxn id="7" idx="3"/>
              <a:endCxn id="6" idx="3"/>
            </p:cNvCxnSpPr>
            <p:nvPr/>
          </p:nvCxnSpPr>
          <p:spPr>
            <a:xfrm>
              <a:off x="7722870" y="4995330"/>
              <a:ext cx="12700" cy="777165"/>
            </a:xfrm>
            <a:prstGeom prst="curvedConnector3">
              <a:avLst>
                <a:gd name="adj1" fmla="val 1045717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9F5AC4-DF3E-4475-9DEA-65727549BA0A}"/>
                </a:ext>
              </a:extLst>
            </p:cNvPr>
            <p:cNvSpPr txBox="1"/>
            <p:nvPr/>
          </p:nvSpPr>
          <p:spPr>
            <a:xfrm>
              <a:off x="7922719" y="5199246"/>
              <a:ext cx="92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bits</a:t>
              </a:r>
              <a:endParaRPr lang="LID4096"/>
            </a:p>
          </p:txBody>
        </p:sp>
      </p:grp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B0C0E073-E040-49EA-BB10-850ADEC7A50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246871" y="5772496"/>
            <a:ext cx="199849" cy="51662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64C0B5-D938-4C57-A62D-B6CAAAA6F442}"/>
              </a:ext>
            </a:extLst>
          </p:cNvPr>
          <p:cNvSpPr txBox="1"/>
          <p:nvPr/>
        </p:nvSpPr>
        <p:spPr>
          <a:xfrm>
            <a:off x="9441261" y="5775368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signals</a:t>
            </a:r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CD22-4F5A-9645-AA97-82E1F8628152}"/>
              </a:ext>
            </a:extLst>
          </p:cNvPr>
          <p:cNvSpPr/>
          <p:nvPr/>
        </p:nvSpPr>
        <p:spPr>
          <a:xfrm>
            <a:off x="2780800" y="4124523"/>
            <a:ext cx="2634376" cy="442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Why needed?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33214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171" y="2952613"/>
            <a:ext cx="418681" cy="5411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CF1560-6C11-4321-A915-A6664EF03B2F}"/>
              </a:ext>
            </a:extLst>
          </p:cNvPr>
          <p:cNvSpPr/>
          <p:nvPr/>
        </p:nvSpPr>
        <p:spPr>
          <a:xfrm>
            <a:off x="10799913" y="4255511"/>
            <a:ext cx="280522" cy="280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10799913" y="3601731"/>
            <a:ext cx="280522" cy="280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553398" y="3669469"/>
            <a:ext cx="9246515" cy="72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FB0E-706D-4D8B-B7F7-1A73D7F09FE0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1847066" y="4395773"/>
            <a:ext cx="8952847" cy="179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DC331-4E5F-49F3-9B87-4DCE7707FE2B}"/>
              </a:ext>
            </a:extLst>
          </p:cNvPr>
          <p:cNvSpPr/>
          <p:nvPr/>
        </p:nvSpPr>
        <p:spPr>
          <a:xfrm>
            <a:off x="10799913" y="3891045"/>
            <a:ext cx="280522" cy="280523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B1B0A98-1519-4B99-A716-CB7C3239AF61}"/>
              </a:ext>
            </a:extLst>
          </p:cNvPr>
          <p:cNvCxnSpPr>
            <a:stCxn id="10" idx="3"/>
            <a:endCxn id="22" idx="3"/>
          </p:cNvCxnSpPr>
          <p:nvPr/>
        </p:nvCxnSpPr>
        <p:spPr>
          <a:xfrm>
            <a:off x="11080435" y="3741992"/>
            <a:ext cx="6145" cy="289314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9A294-D187-4637-8387-3DFDE0E6B56C}"/>
              </a:ext>
            </a:extLst>
          </p:cNvPr>
          <p:cNvSpPr/>
          <p:nvPr/>
        </p:nvSpPr>
        <p:spPr>
          <a:xfrm>
            <a:off x="11080435" y="4255511"/>
            <a:ext cx="280522" cy="280523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1E83E1-8AAE-46C5-A800-43C9A9377830}"/>
              </a:ext>
            </a:extLst>
          </p:cNvPr>
          <p:cNvCxnSpPr>
            <a:stCxn id="22" idx="3"/>
            <a:endCxn id="25" idx="0"/>
          </p:cNvCxnSpPr>
          <p:nvPr/>
        </p:nvCxnSpPr>
        <p:spPr>
          <a:xfrm>
            <a:off x="11080435" y="4031307"/>
            <a:ext cx="140261" cy="22420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96" y="2952613"/>
            <a:ext cx="418681" cy="54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1272875" y="3529207"/>
            <a:ext cx="280523" cy="280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D5BF8-9454-467D-BB64-2D0A655F1BF5}"/>
              </a:ext>
            </a:extLst>
          </p:cNvPr>
          <p:cNvSpPr/>
          <p:nvPr/>
        </p:nvSpPr>
        <p:spPr>
          <a:xfrm>
            <a:off x="1279876" y="4435085"/>
            <a:ext cx="280523" cy="280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943481" y="3608053"/>
            <a:ext cx="0" cy="797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6528" y="3710670"/>
            <a:ext cx="9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9B7B7-2164-414B-850A-6667E69CA61C}"/>
              </a:ext>
            </a:extLst>
          </p:cNvPr>
          <p:cNvSpPr/>
          <p:nvPr/>
        </p:nvSpPr>
        <p:spPr>
          <a:xfrm>
            <a:off x="1286021" y="4788866"/>
            <a:ext cx="280523" cy="280523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5D5040-8D11-4D1E-A5A7-E3D5803FC508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1279875" y="4575346"/>
            <a:ext cx="6146" cy="353782"/>
          </a:xfrm>
          <a:prstGeom prst="curvedConnector3">
            <a:avLst>
              <a:gd name="adj1" fmla="val -17998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16475-627D-4699-A08B-E4C142EC86EE}"/>
              </a:ext>
            </a:extLst>
          </p:cNvPr>
          <p:cNvSpPr/>
          <p:nvPr/>
        </p:nvSpPr>
        <p:spPr>
          <a:xfrm>
            <a:off x="1566543" y="4435085"/>
            <a:ext cx="280523" cy="280523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20566-00A1-4AB7-B106-A2A56E2CBFCA}"/>
              </a:ext>
            </a:extLst>
          </p:cNvPr>
          <p:cNvSpPr/>
          <p:nvPr/>
        </p:nvSpPr>
        <p:spPr>
          <a:xfrm>
            <a:off x="4868025" y="2104049"/>
            <a:ext cx="2480503" cy="669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400" dirty="0"/>
              <a:t>1-bit sliding</a:t>
            </a:r>
            <a:br>
              <a:rPr lang="en-US" sz="2400" dirty="0"/>
            </a:br>
            <a:r>
              <a:rPr lang="en-US" sz="2400" dirty="0"/>
              <a:t>window protocol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30B85B-A515-E24C-81D5-372BAF9F8404}"/>
              </a:ext>
            </a:extLst>
          </p:cNvPr>
          <p:cNvSpPr/>
          <p:nvPr/>
        </p:nvSpPr>
        <p:spPr>
          <a:xfrm>
            <a:off x="-241706" y="5132328"/>
            <a:ext cx="12675412" cy="991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Bandwidth inefficient for high-latency channels</a:t>
            </a:r>
          </a:p>
        </p:txBody>
      </p:sp>
    </p:spTree>
    <p:extLst>
      <p:ext uri="{BB962C8B-B14F-4D97-AF65-F5344CB8AC3E}">
        <p14:creationId xmlns:p14="http://schemas.microsoft.com/office/powerpoint/2010/main" val="19470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DC63-07BA-4576-974B-84F1B6A0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5143-6A27-4547-9355-AC35DFA9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using stop-and-wait, </a:t>
            </a:r>
            <a:r>
              <a:rPr lang="en-US" i="1" dirty="0"/>
              <a:t>data rate decreases </a:t>
            </a:r>
            <a:r>
              <a:rPr lang="en-US" dirty="0"/>
              <a:t>when:</a:t>
            </a:r>
          </a:p>
          <a:p>
            <a:r>
              <a:rPr lang="en-US" dirty="0"/>
              <a:t>Latency increases</a:t>
            </a:r>
          </a:p>
          <a:p>
            <a:r>
              <a:rPr lang="en-US" dirty="0"/>
              <a:t>Frame </a:t>
            </a:r>
            <a:r>
              <a:rPr lang="en-US"/>
              <a:t>size decreases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Solution</a:t>
            </a:r>
          </a:p>
          <a:p>
            <a:pPr marL="0" indent="0">
              <a:buNone/>
            </a:pPr>
            <a:r>
              <a:rPr lang="en-US" dirty="0"/>
              <a:t>Send next frame while waiting for acknowledgment of current frame</a:t>
            </a:r>
          </a:p>
          <a:p>
            <a:pPr marL="0" indent="0">
              <a:buNone/>
            </a:pPr>
            <a:r>
              <a:rPr lang="en-US" b="1" dirty="0"/>
              <a:t>Sender window </a:t>
            </a:r>
            <a:r>
              <a:rPr lang="en-US" dirty="0"/>
              <a:t>specifies how many frames a sender is allowed to send before waiting for an acknowledgement.</a:t>
            </a:r>
          </a:p>
          <a:p>
            <a:pPr marL="0" indent="0">
              <a:buNone/>
            </a:pPr>
            <a:r>
              <a:rPr lang="en-US" b="1" dirty="0"/>
              <a:t>Receiver window</a:t>
            </a:r>
            <a:r>
              <a:rPr lang="en-US" dirty="0"/>
              <a:t> specifies the range of frames that the receiver is allowed to accept.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76807-9062-4216-9EF6-502F6449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AE69B-F34B-487F-9A96-31E356A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41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807EB-64B1-4149-A1B5-61D655879E15}"/>
              </a:ext>
            </a:extLst>
          </p:cNvPr>
          <p:cNvSpPr/>
          <p:nvPr/>
        </p:nvSpPr>
        <p:spPr>
          <a:xfrm>
            <a:off x="7838366" y="136525"/>
            <a:ext cx="4158838" cy="950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Which properties cause performance to decrease?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464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 / ARQ: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1,000,000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dirty="0"/>
                  <a:t> seconds to send frame</a:t>
                </a:r>
              </a:p>
              <a:p>
                <a:pPr marL="0" indent="0">
                  <a:buNone/>
                </a:pPr>
                <a:r>
                  <a:rPr lang="en-US" dirty="0"/>
                  <a:t>It takes 2 </a:t>
                </a:r>
                <a:r>
                  <a:rPr lang="en-US" dirty="0" err="1"/>
                  <a:t>ms</a:t>
                </a:r>
                <a:r>
                  <a:rPr lang="en-US" dirty="0"/>
                  <a:t> for the frame to arrive at the receiver, takes 2 </a:t>
                </a:r>
                <a:r>
                  <a:rPr lang="en-US" dirty="0" err="1"/>
                  <a:t>ms</a:t>
                </a:r>
                <a:r>
                  <a:rPr lang="en-US" dirty="0"/>
                  <a:t> for the (0-bit) acknowledgment to come back at the sender</a:t>
                </a:r>
              </a:p>
              <a:p>
                <a:pPr marL="0" indent="0">
                  <a:buNone/>
                </a:pPr>
                <a:r>
                  <a:rPr lang="en-US" dirty="0"/>
                  <a:t>1 frame per 0.001+0.002+0.002 seconds</a:t>
                </a:r>
              </a:p>
              <a:p>
                <a:pPr marL="0" indent="0">
                  <a:buNone/>
                </a:pPr>
                <a:endParaRPr lang="LID4096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42</a:t>
            </a:fld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0253A-A9D0-484B-A8FB-14C1E427E2C9}"/>
              </a:ext>
            </a:extLst>
          </p:cNvPr>
          <p:cNvSpPr txBox="1"/>
          <p:nvPr/>
        </p:nvSpPr>
        <p:spPr>
          <a:xfrm>
            <a:off x="5688428" y="4435813"/>
            <a:ext cx="4440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NL" dirty="0"/>
              <a:t>2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64557-841D-364E-909F-CFCE682F844B}"/>
              </a:ext>
            </a:extLst>
          </p:cNvPr>
          <p:cNvSpPr txBox="1"/>
          <p:nvPr/>
        </p:nvSpPr>
        <p:spPr>
          <a:xfrm>
            <a:off x="1076401" y="4926437"/>
            <a:ext cx="862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NL" dirty="0"/>
              <a:t>1000 bits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ACFCC-260E-8A41-9E37-116B7886272D}"/>
              </a:ext>
            </a:extLst>
          </p:cNvPr>
          <p:cNvSpPr txBox="1"/>
          <p:nvPr/>
        </p:nvSpPr>
        <p:spPr>
          <a:xfrm>
            <a:off x="2779340" y="4864410"/>
            <a:ext cx="6993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NL" dirty="0"/>
              <a:t>1 Mbps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8A1A69-3D4D-8842-B442-64B491019449}"/>
              </a:ext>
            </a:extLst>
          </p:cNvPr>
          <p:cNvCxnSpPr/>
          <p:nvPr/>
        </p:nvCxnSpPr>
        <p:spPr>
          <a:xfrm>
            <a:off x="2743200" y="4636781"/>
            <a:ext cx="0" cy="351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9CAB6E-064C-0748-BFFE-0D34AAA95ABA}"/>
              </a:ext>
            </a:extLst>
          </p:cNvPr>
          <p:cNvCxnSpPr>
            <a:cxnSpLocks/>
          </p:cNvCxnSpPr>
          <p:nvPr/>
        </p:nvCxnSpPr>
        <p:spPr>
          <a:xfrm flipH="1">
            <a:off x="5453172" y="4708704"/>
            <a:ext cx="6613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20D6D9E-E9AD-1948-9284-9944B9AE1680}"/>
              </a:ext>
            </a:extLst>
          </p:cNvPr>
          <p:cNvSpPr txBox="1"/>
          <p:nvPr/>
        </p:nvSpPr>
        <p:spPr>
          <a:xfrm>
            <a:off x="7348175" y="4193238"/>
            <a:ext cx="316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600" dirty="0"/>
              <a:t>1 Mbps channel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1906F3-BA6C-A046-98CB-C792A3584346}"/>
              </a:ext>
            </a:extLst>
          </p:cNvPr>
          <p:cNvCxnSpPr>
            <a:cxnSpLocks/>
          </p:cNvCxnSpPr>
          <p:nvPr/>
        </p:nvCxnSpPr>
        <p:spPr>
          <a:xfrm flipH="1" flipV="1">
            <a:off x="8222725" y="3877607"/>
            <a:ext cx="185630" cy="4053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0AD1EFC-231D-BA47-97B5-2A4C414B1220}"/>
              </a:ext>
            </a:extLst>
          </p:cNvPr>
          <p:cNvSpPr/>
          <p:nvPr/>
        </p:nvSpPr>
        <p:spPr>
          <a:xfrm>
            <a:off x="8692310" y="3106043"/>
            <a:ext cx="3162404" cy="771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Small window reduces performance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F3255A-AB66-CC40-8A24-1F39F8A5D8AA}"/>
              </a:ext>
            </a:extLst>
          </p:cNvPr>
          <p:cNvSpPr/>
          <p:nvPr/>
        </p:nvSpPr>
        <p:spPr>
          <a:xfrm>
            <a:off x="5842325" y="4878269"/>
            <a:ext cx="2849985" cy="521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Link efficiency = 0.2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403B4C-9D30-D34F-884B-D5ECE67F6B54}"/>
              </a:ext>
            </a:extLst>
          </p:cNvPr>
          <p:cNvSpPr txBox="1"/>
          <p:nvPr/>
        </p:nvSpPr>
        <p:spPr>
          <a:xfrm>
            <a:off x="6719197" y="3358356"/>
            <a:ext cx="175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200 kbps</a:t>
            </a:r>
            <a:endParaRPr lang="en-NL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2E7FDA-B76D-5A42-98EA-D4F84058670F}"/>
              </a:ext>
            </a:extLst>
          </p:cNvPr>
          <p:cNvGrpSpPr/>
          <p:nvPr/>
        </p:nvGrpSpPr>
        <p:grpSpPr>
          <a:xfrm>
            <a:off x="209371" y="4060187"/>
            <a:ext cx="10917324" cy="2110208"/>
            <a:chOff x="209371" y="4060187"/>
            <a:chExt cx="10917324" cy="21102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124F9B-A8E1-4367-B037-CAC6FA989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8014" y="4060187"/>
              <a:ext cx="418681" cy="5411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1A2C0F-7625-4F43-8C2C-A9AB8AC7C4F8}"/>
                </a:ext>
              </a:extLst>
            </p:cNvPr>
            <p:cNvSpPr/>
            <p:nvPr/>
          </p:nvSpPr>
          <p:spPr>
            <a:xfrm>
              <a:off x="10792756" y="4709305"/>
              <a:ext cx="280522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C346D4-856F-4B37-B7D5-9A04044AB07B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1546241" y="4777043"/>
              <a:ext cx="9246515" cy="725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ADFB0E-706D-4D8B-B7F7-1A73D7F09FE0}"/>
                </a:ext>
              </a:extLst>
            </p:cNvPr>
            <p:cNvCxnSpPr>
              <a:cxnSpLocks/>
              <a:stCxn id="25" idx="1"/>
              <a:endCxn id="27" idx="3"/>
            </p:cNvCxnSpPr>
            <p:nvPr/>
          </p:nvCxnSpPr>
          <p:spPr>
            <a:xfrm flipH="1">
              <a:off x="1559387" y="5539753"/>
              <a:ext cx="9222677" cy="1724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AB1B0A98-1519-4B99-A716-CB7C3239AF61}"/>
                </a:ext>
              </a:extLst>
            </p:cNvPr>
            <p:cNvCxnSpPr>
              <a:cxnSpLocks/>
              <a:stCxn id="10" idx="3"/>
              <a:endCxn id="25" idx="3"/>
            </p:cNvCxnSpPr>
            <p:nvPr/>
          </p:nvCxnSpPr>
          <p:spPr>
            <a:xfrm flipH="1">
              <a:off x="11062586" y="4849567"/>
              <a:ext cx="10692" cy="690186"/>
            </a:xfrm>
            <a:prstGeom prst="curvedConnector3">
              <a:avLst>
                <a:gd name="adj1" fmla="val -173716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C9A294-D187-4637-8387-3DFDE0E6B56C}"/>
                </a:ext>
              </a:extLst>
            </p:cNvPr>
            <p:cNvSpPr/>
            <p:nvPr/>
          </p:nvSpPr>
          <p:spPr>
            <a:xfrm>
              <a:off x="10782064" y="5399491"/>
              <a:ext cx="280522" cy="280523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758B71-6770-473E-818C-DF1F223F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639" y="4060187"/>
              <a:ext cx="418681" cy="54112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0794DE-60A2-4149-BCCA-87B2DA47B5FB}"/>
                </a:ext>
              </a:extLst>
            </p:cNvPr>
            <p:cNvSpPr/>
            <p:nvPr/>
          </p:nvSpPr>
          <p:spPr>
            <a:xfrm>
              <a:off x="1265718" y="4636781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A666B-4BEE-431D-978C-B7ACF9588647}"/>
                </a:ext>
              </a:extLst>
            </p:cNvPr>
            <p:cNvCxnSpPr/>
            <p:nvPr/>
          </p:nvCxnSpPr>
          <p:spPr>
            <a:xfrm>
              <a:off x="936324" y="4715627"/>
              <a:ext cx="0" cy="7970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4919E-C6C0-4112-9260-724BFEBB9A52}"/>
                </a:ext>
              </a:extLst>
            </p:cNvPr>
            <p:cNvSpPr txBox="1"/>
            <p:nvPr/>
          </p:nvSpPr>
          <p:spPr>
            <a:xfrm>
              <a:off x="209371" y="4818244"/>
              <a:ext cx="916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  <a:endParaRPr lang="LID4096"/>
            </a:p>
          </p:txBody>
        </p: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75D5040-8D11-4D1E-A5A7-E3D5803FC50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72718" y="5682920"/>
              <a:ext cx="6146" cy="353782"/>
            </a:xfrm>
            <a:prstGeom prst="curvedConnector3">
              <a:avLst>
                <a:gd name="adj1" fmla="val -179985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16475-627D-4699-A08B-E4C142EC86EE}"/>
                </a:ext>
              </a:extLst>
            </p:cNvPr>
            <p:cNvSpPr/>
            <p:nvPr/>
          </p:nvSpPr>
          <p:spPr>
            <a:xfrm>
              <a:off x="1278864" y="5571870"/>
              <a:ext cx="280523" cy="280611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25DED0-FBE6-4140-9DD4-32950FD86A3A}"/>
                </a:ext>
              </a:extLst>
            </p:cNvPr>
            <p:cNvSpPr/>
            <p:nvPr/>
          </p:nvSpPr>
          <p:spPr>
            <a:xfrm>
              <a:off x="1278864" y="5889872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6567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Stop-and-Wait:</a:t>
            </a:r>
            <a:br>
              <a:rPr lang="en-US" dirty="0"/>
            </a:br>
            <a:r>
              <a:rPr lang="en-US" dirty="0"/>
              <a:t>A 1-Bit Sliding Window Protocol</a:t>
            </a:r>
            <a:endParaRPr lang="LID4096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864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seconds to send frame,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takes D s for the frame to arrive at the receiver, takes D s for the (0-bit) acknowledgment to come back at the sender</a:t>
                </a:r>
              </a:p>
              <a:p>
                <a:pPr marL="0" indent="0">
                  <a:buNone/>
                </a:pPr>
                <a:r>
                  <a:rPr lang="en-US" dirty="0"/>
                  <a:t>1 frame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seconds</a:t>
                </a:r>
                <a:endParaRPr lang="LID4096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159EA-502A-4F85-B841-8EAF9BBCE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8641"/>
                <a:ext cx="10515600" cy="4351338"/>
              </a:xfr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43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B0253A-A9D0-484B-A8FB-14C1E427E2C9}"/>
                  </a:ext>
                </a:extLst>
              </p:cNvPr>
              <p:cNvSpPr txBox="1"/>
              <p:nvPr/>
            </p:nvSpPr>
            <p:spPr>
              <a:xfrm>
                <a:off x="5688428" y="443581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B0253A-A9D0-484B-A8FB-14C1E427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28" y="4435813"/>
                <a:ext cx="219932" cy="276999"/>
              </a:xfrm>
              <a:prstGeom prst="rect">
                <a:avLst/>
              </a:prstGeom>
              <a:blipFill>
                <a:blip r:embed="rId3"/>
                <a:stretch>
                  <a:fillRect l="-15789" r="-15789" b="-43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F64557-841D-364E-909F-CFCE682F844B}"/>
                  </a:ext>
                </a:extLst>
              </p:cNvPr>
              <p:cNvSpPr txBox="1"/>
              <p:nvPr/>
            </p:nvSpPr>
            <p:spPr>
              <a:xfrm>
                <a:off x="1076401" y="4926437"/>
                <a:ext cx="6591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F64557-841D-364E-909F-CFCE682F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01" y="4926437"/>
                <a:ext cx="659155" cy="276999"/>
              </a:xfrm>
              <a:prstGeom prst="rect">
                <a:avLst/>
              </a:prstGeom>
              <a:blipFill>
                <a:blip r:embed="rId4"/>
                <a:stretch>
                  <a:fillRect l="-1887" r="-7547" b="-86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7ACFCC-260E-8A41-9E37-116B7886272D}"/>
                  </a:ext>
                </a:extLst>
              </p:cNvPr>
              <p:cNvSpPr txBox="1"/>
              <p:nvPr/>
            </p:nvSpPr>
            <p:spPr>
              <a:xfrm>
                <a:off x="2779340" y="4864410"/>
                <a:ext cx="21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7ACFCC-260E-8A41-9E37-116B7886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40" y="4864410"/>
                <a:ext cx="211405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90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8A1A69-3D4D-8842-B442-64B491019449}"/>
              </a:ext>
            </a:extLst>
          </p:cNvPr>
          <p:cNvCxnSpPr/>
          <p:nvPr/>
        </p:nvCxnSpPr>
        <p:spPr>
          <a:xfrm>
            <a:off x="2743200" y="4636781"/>
            <a:ext cx="0" cy="351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9CAB6E-064C-0748-BFFE-0D34AAA95ABA}"/>
              </a:ext>
            </a:extLst>
          </p:cNvPr>
          <p:cNvCxnSpPr>
            <a:cxnSpLocks/>
          </p:cNvCxnSpPr>
          <p:nvPr/>
        </p:nvCxnSpPr>
        <p:spPr>
          <a:xfrm flipH="1">
            <a:off x="5453172" y="4708704"/>
            <a:ext cx="6613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145444-F546-DF46-B86E-A3ED87214030}"/>
                  </a:ext>
                </a:extLst>
              </p:cNvPr>
              <p:cNvSpPr txBox="1"/>
              <p:nvPr/>
            </p:nvSpPr>
            <p:spPr>
              <a:xfrm>
                <a:off x="8153400" y="100033"/>
                <a:ext cx="3989239" cy="179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NL" dirty="0"/>
                  <a:t>rame size (in bits/bytes):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Window size (in frames):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Bandwidth (max. data rate of physical channel):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Bandwidth (frames per second):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L" dirty="0"/>
                  <a:t>Propagation delay (in seconds):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145444-F546-DF46-B86E-A3ED8721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00033"/>
                <a:ext cx="3989239" cy="1797993"/>
              </a:xfrm>
              <a:prstGeom prst="rect">
                <a:avLst/>
              </a:prstGeom>
              <a:blipFill>
                <a:blip r:embed="rId6"/>
                <a:stretch>
                  <a:fillRect l="-1270" t="-1399" r="-1587" b="-419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1261EB0-D9BE-C346-804E-9642234D5C85}"/>
              </a:ext>
            </a:extLst>
          </p:cNvPr>
          <p:cNvSpPr txBox="1"/>
          <p:nvPr/>
        </p:nvSpPr>
        <p:spPr>
          <a:xfrm>
            <a:off x="7348175" y="4193238"/>
            <a:ext cx="316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600" dirty="0"/>
              <a:t>B Mbps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095E1-7A36-234B-952D-B0469043D5C6}"/>
                  </a:ext>
                </a:extLst>
              </p:cNvPr>
              <p:cNvSpPr txBox="1"/>
              <p:nvPr/>
            </p:nvSpPr>
            <p:spPr>
              <a:xfrm>
                <a:off x="6220294" y="3298027"/>
                <a:ext cx="3927725" cy="8653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Link utilization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NL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095E1-7A36-234B-952D-B0469043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94" y="3298027"/>
                <a:ext cx="3927725" cy="865365"/>
              </a:xfrm>
              <a:prstGeom prst="rect">
                <a:avLst/>
              </a:prstGeom>
              <a:blipFill>
                <a:blip r:embed="rId7"/>
                <a:stretch>
                  <a:fillRect l="-52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499975F-4B43-D542-98FF-A578A44B86F4}"/>
              </a:ext>
            </a:extLst>
          </p:cNvPr>
          <p:cNvGrpSpPr/>
          <p:nvPr/>
        </p:nvGrpSpPr>
        <p:grpSpPr>
          <a:xfrm>
            <a:off x="209371" y="4060187"/>
            <a:ext cx="10917324" cy="2110208"/>
            <a:chOff x="209371" y="4060187"/>
            <a:chExt cx="10917324" cy="21102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A3E45E-92D7-4D47-9074-924FDD5B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08014" y="4060187"/>
              <a:ext cx="418681" cy="54112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D445EE-1F21-3A4A-8936-A013D46A8E40}"/>
                </a:ext>
              </a:extLst>
            </p:cNvPr>
            <p:cNvSpPr/>
            <p:nvPr/>
          </p:nvSpPr>
          <p:spPr>
            <a:xfrm>
              <a:off x="10792756" y="4709305"/>
              <a:ext cx="280522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9F38BB-0287-C847-BDA8-575F0B2F5108}"/>
                </a:ext>
              </a:extLst>
            </p:cNvPr>
            <p:cNvCxnSpPr>
              <a:stCxn id="41" idx="3"/>
              <a:endCxn id="35" idx="1"/>
            </p:cNvCxnSpPr>
            <p:nvPr/>
          </p:nvCxnSpPr>
          <p:spPr>
            <a:xfrm>
              <a:off x="1546241" y="4777043"/>
              <a:ext cx="9246515" cy="725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5AFF8FE-282E-6F46-BCB7-090D9D7C4E78}"/>
                </a:ext>
              </a:extLst>
            </p:cNvPr>
            <p:cNvCxnSpPr>
              <a:cxnSpLocks/>
              <a:stCxn id="39" idx="1"/>
              <a:endCxn id="45" idx="3"/>
            </p:cNvCxnSpPr>
            <p:nvPr/>
          </p:nvCxnSpPr>
          <p:spPr>
            <a:xfrm flipH="1">
              <a:off x="1559387" y="5539753"/>
              <a:ext cx="9222677" cy="1724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or: Curved 27">
              <a:extLst>
                <a:ext uri="{FF2B5EF4-FFF2-40B4-BE49-F238E27FC236}">
                  <a16:creationId xmlns:a16="http://schemas.microsoft.com/office/drawing/2014/main" id="{827DE335-930A-7C46-A05D-1A31DF06982E}"/>
                </a:ext>
              </a:extLst>
            </p:cNvPr>
            <p:cNvCxnSpPr>
              <a:cxnSpLocks/>
              <a:stCxn id="35" idx="3"/>
              <a:endCxn id="39" idx="3"/>
            </p:cNvCxnSpPr>
            <p:nvPr/>
          </p:nvCxnSpPr>
          <p:spPr>
            <a:xfrm flipH="1">
              <a:off x="11062586" y="4849567"/>
              <a:ext cx="10692" cy="690186"/>
            </a:xfrm>
            <a:prstGeom prst="curvedConnector3">
              <a:avLst>
                <a:gd name="adj1" fmla="val -173716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79F2F0-679F-FC49-87DE-B351DB0BB0E1}"/>
                </a:ext>
              </a:extLst>
            </p:cNvPr>
            <p:cNvSpPr/>
            <p:nvPr/>
          </p:nvSpPr>
          <p:spPr>
            <a:xfrm>
              <a:off x="10782064" y="5399491"/>
              <a:ext cx="280522" cy="280523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3491B4-AEAF-F44C-B59E-DDDC5A80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6639" y="4060187"/>
              <a:ext cx="418681" cy="54112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94C792-7CB3-7B48-ADCB-16B04846CD52}"/>
                </a:ext>
              </a:extLst>
            </p:cNvPr>
            <p:cNvSpPr/>
            <p:nvPr/>
          </p:nvSpPr>
          <p:spPr>
            <a:xfrm>
              <a:off x="1265718" y="4636781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B22A13-151B-0148-AE93-2BCAB3ABA655}"/>
                </a:ext>
              </a:extLst>
            </p:cNvPr>
            <p:cNvCxnSpPr/>
            <p:nvPr/>
          </p:nvCxnSpPr>
          <p:spPr>
            <a:xfrm>
              <a:off x="936324" y="4715627"/>
              <a:ext cx="0" cy="7970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76D871-8BEF-2248-8C0D-9359A6B9D0DE}"/>
                </a:ext>
              </a:extLst>
            </p:cNvPr>
            <p:cNvSpPr txBox="1"/>
            <p:nvPr/>
          </p:nvSpPr>
          <p:spPr>
            <a:xfrm>
              <a:off x="209371" y="4818244"/>
              <a:ext cx="916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  <a:endParaRPr lang="LID4096"/>
            </a:p>
          </p:txBody>
        </p:sp>
        <p:cxnSp>
          <p:nvCxnSpPr>
            <p:cNvPr id="44" name="Connector: Curved 23">
              <a:extLst>
                <a:ext uri="{FF2B5EF4-FFF2-40B4-BE49-F238E27FC236}">
                  <a16:creationId xmlns:a16="http://schemas.microsoft.com/office/drawing/2014/main" id="{4540E738-17AC-2B41-8398-9A0F47FD4A2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72718" y="5682920"/>
              <a:ext cx="6146" cy="353782"/>
            </a:xfrm>
            <a:prstGeom prst="curvedConnector3">
              <a:avLst>
                <a:gd name="adj1" fmla="val -1799858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E5F0CB4-60D2-2A43-9066-23B0E73F604A}"/>
                </a:ext>
              </a:extLst>
            </p:cNvPr>
            <p:cNvSpPr/>
            <p:nvPr/>
          </p:nvSpPr>
          <p:spPr>
            <a:xfrm>
              <a:off x="1278864" y="5571870"/>
              <a:ext cx="280523" cy="280611"/>
            </a:xfrm>
            <a:prstGeom prst="rect">
              <a:avLst/>
            </a:prstGeom>
            <a:solidFill>
              <a:srgbClr val="ED7D31">
                <a:alpha val="6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LID4096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2C2575-9BA3-6B4B-AEA7-4FD5E934EE03}"/>
                </a:ext>
              </a:extLst>
            </p:cNvPr>
            <p:cNvSpPr/>
            <p:nvPr/>
          </p:nvSpPr>
          <p:spPr>
            <a:xfrm>
              <a:off x="1278864" y="5889872"/>
              <a:ext cx="280523" cy="2805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310457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Black Hole icon in Color Style">
            <a:extLst>
              <a:ext uri="{FF2B5EF4-FFF2-40B4-BE49-F238E27FC236}">
                <a16:creationId xmlns:a16="http://schemas.microsoft.com/office/drawing/2014/main" id="{5E7DA898-348D-154D-A00B-0E31BEA8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112106" y="3954780"/>
            <a:ext cx="1254397" cy="12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E5636C-2BEE-479E-A30D-72836DA4D81B}"/>
              </a:ext>
            </a:extLst>
          </p:cNvPr>
          <p:cNvSpPr/>
          <p:nvPr/>
        </p:nvSpPr>
        <p:spPr>
          <a:xfrm>
            <a:off x="3581286" y="4812567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D19284-6B46-4D01-9B5C-CDE7DA4927C4}"/>
              </a:ext>
            </a:extLst>
          </p:cNvPr>
          <p:cNvSpPr/>
          <p:nvPr/>
        </p:nvSpPr>
        <p:spPr>
          <a:xfrm>
            <a:off x="3570488" y="4185170"/>
            <a:ext cx="579759" cy="579759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CC93-28AD-4C2C-96AF-5BEF1A6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Go-Back-N</a:t>
            </a:r>
            <a:endParaRPr lang="LID4096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59EA-502A-4F85-B841-8EAF9BBC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31610-2037-4C6B-B27D-4BBC464E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1078-1E83-4B4E-9E73-FD819D09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58B71-6770-473E-818C-DF1F223F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48" y="1706003"/>
            <a:ext cx="865293" cy="111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24F9B-A8E1-4367-B037-CAC6FA98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2" y="1706003"/>
            <a:ext cx="865293" cy="11183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0794DE-60A2-4149-BCCA-87B2DA47B5FB}"/>
              </a:ext>
            </a:extLst>
          </p:cNvPr>
          <p:cNvSpPr/>
          <p:nvPr/>
        </p:nvSpPr>
        <p:spPr>
          <a:xfrm>
            <a:off x="3517514" y="289765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A2C0F-7625-4F43-8C2C-A9AB8AC7C4F8}"/>
              </a:ext>
            </a:extLst>
          </p:cNvPr>
          <p:cNvSpPr/>
          <p:nvPr/>
        </p:nvSpPr>
        <p:spPr>
          <a:xfrm>
            <a:off x="8099940" y="304754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346D4-856F-4B37-B7D5-9A04044AB07B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7273" y="3187535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8A666B-4BEE-431D-978C-B7ACF9588647}"/>
              </a:ext>
            </a:extLst>
          </p:cNvPr>
          <p:cNvCxnSpPr/>
          <p:nvPr/>
        </p:nvCxnSpPr>
        <p:spPr>
          <a:xfrm>
            <a:off x="2836752" y="3060609"/>
            <a:ext cx="0" cy="1647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F4919E-C6C0-4112-9260-724BFEBB9A52}"/>
              </a:ext>
            </a:extLst>
          </p:cNvPr>
          <p:cNvSpPr txBox="1"/>
          <p:nvPr/>
        </p:nvSpPr>
        <p:spPr>
          <a:xfrm>
            <a:off x="2184109" y="3271906"/>
            <a:ext cx="8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1DFAD-DA5A-445C-8C33-13E701B505E4}"/>
              </a:ext>
            </a:extLst>
          </p:cNvPr>
          <p:cNvSpPr/>
          <p:nvPr/>
        </p:nvSpPr>
        <p:spPr>
          <a:xfrm>
            <a:off x="3521709" y="3518790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4F2C4-9D21-48D8-8523-6534CF16D3C4}"/>
              </a:ext>
            </a:extLst>
          </p:cNvPr>
          <p:cNvSpPr/>
          <p:nvPr/>
        </p:nvSpPr>
        <p:spPr>
          <a:xfrm>
            <a:off x="8104135" y="3668676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201FA-5FCB-4B95-88CF-CDC5161FC4EC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101468" y="3808669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64929-FD2B-4EDA-AC7D-BC9F34CE6F80}"/>
              </a:ext>
            </a:extLst>
          </p:cNvPr>
          <p:cNvSpPr/>
          <p:nvPr/>
        </p:nvSpPr>
        <p:spPr>
          <a:xfrm>
            <a:off x="3517514" y="4139924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B0AD50-0008-4FFC-B844-595080C3633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097273" y="4429803"/>
            <a:ext cx="3537649" cy="1754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6259412-EFD5-4354-B2F9-3FD81B18E4EC}"/>
              </a:ext>
            </a:extLst>
          </p:cNvPr>
          <p:cNvSpPr/>
          <p:nvPr/>
        </p:nvSpPr>
        <p:spPr>
          <a:xfrm>
            <a:off x="3521709" y="4761058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39DF0C-25D7-4C66-8777-9AA8810CDD54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101468" y="5050937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102C9A9-B5D4-4BCB-B3FC-AE5F02F71E26}"/>
              </a:ext>
            </a:extLst>
          </p:cNvPr>
          <p:cNvSpPr/>
          <p:nvPr/>
        </p:nvSpPr>
        <p:spPr>
          <a:xfrm>
            <a:off x="3517514" y="5382192"/>
            <a:ext cx="579759" cy="57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301428-F314-441A-93DE-FDF34211E9B4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4097273" y="5672071"/>
            <a:ext cx="4002667" cy="149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CB6FCD-FC31-4088-BFF2-169D619A37DB}"/>
              </a:ext>
            </a:extLst>
          </p:cNvPr>
          <p:cNvCxnSpPr>
            <a:cxnSpLocks/>
            <a:stCxn id="10" idx="1"/>
            <a:endCxn id="28" idx="3"/>
          </p:cNvCxnSpPr>
          <p:nvPr/>
        </p:nvCxnSpPr>
        <p:spPr>
          <a:xfrm flipH="1">
            <a:off x="4150247" y="3337421"/>
            <a:ext cx="3949693" cy="113762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1A017D-D2A1-4DAB-8AD1-0965F64DA03C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4161045" y="3964818"/>
            <a:ext cx="3898323" cy="113762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162ED42-D8E5-4DE3-B25C-9E399C551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39" y="4883613"/>
            <a:ext cx="641820" cy="6418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874F4AD-D868-4374-87E2-54BF64654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89" y="5501047"/>
            <a:ext cx="641820" cy="6418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7F73412-0D44-40B4-839F-C6D28547A6EB}"/>
              </a:ext>
            </a:extLst>
          </p:cNvPr>
          <p:cNvSpPr/>
          <p:nvPr/>
        </p:nvSpPr>
        <p:spPr>
          <a:xfrm>
            <a:off x="4675779" y="1345479"/>
            <a:ext cx="2959142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Do you recognize this type of optimization?</a:t>
            </a:r>
            <a:endParaRPr lang="LID4096" sz="2800"/>
          </a:p>
        </p:txBody>
      </p:sp>
      <p:pic>
        <p:nvPicPr>
          <p:cNvPr id="45" name="Picture 6" descr="1502821616537601608.jpg (400×400)">
            <a:extLst>
              <a:ext uri="{FF2B5EF4-FFF2-40B4-BE49-F238E27FC236}">
                <a16:creationId xmlns:a16="http://schemas.microsoft.com/office/drawing/2014/main" id="{787ECCB1-E705-4B3F-9548-BBEBFDBD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6" y="443257"/>
            <a:ext cx="861493" cy="8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Fivestagespipeline.png (972×282)">
            <a:extLst>
              <a:ext uri="{FF2B5EF4-FFF2-40B4-BE49-F238E27FC236}">
                <a16:creationId xmlns:a16="http://schemas.microsoft.com/office/drawing/2014/main" id="{27948FA8-C030-41E6-991F-E9C1E275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08" y="444775"/>
            <a:ext cx="2959142" cy="8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6A0C823-8B29-4B69-A3AE-719883E77D6B}"/>
              </a:ext>
            </a:extLst>
          </p:cNvPr>
          <p:cNvSpPr/>
          <p:nvPr/>
        </p:nvSpPr>
        <p:spPr>
          <a:xfrm>
            <a:off x="1000018" y="5522720"/>
            <a:ext cx="10191964" cy="5992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is the size of the receiver window?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39334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lack Hole icon in Color Style">
            <a:extLst>
              <a:ext uri="{FF2B5EF4-FFF2-40B4-BE49-F238E27FC236}">
                <a16:creationId xmlns:a16="http://schemas.microsoft.com/office/drawing/2014/main" id="{178AE9B8-09EC-2C4E-A7B6-0CD76CFF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465577" y="3671195"/>
            <a:ext cx="1254397" cy="12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639112-2078-4B41-8C66-48DC98A60584}"/>
              </a:ext>
            </a:extLst>
          </p:cNvPr>
          <p:cNvSpPr/>
          <p:nvPr/>
        </p:nvSpPr>
        <p:spPr>
          <a:xfrm>
            <a:off x="3492727" y="4691102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4</a:t>
            </a:r>
            <a:endParaRPr lang="LID4096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70D1E-8BB3-437F-9ABB-72C13D830D81}"/>
              </a:ext>
            </a:extLst>
          </p:cNvPr>
          <p:cNvSpPr/>
          <p:nvPr/>
        </p:nvSpPr>
        <p:spPr>
          <a:xfrm>
            <a:off x="3492727" y="5407471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5</a:t>
            </a:r>
            <a:endParaRPr lang="LID4096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C5CC90-DB8A-4CE4-BEFB-54925C099718}"/>
              </a:ext>
            </a:extLst>
          </p:cNvPr>
          <p:cNvSpPr/>
          <p:nvPr/>
        </p:nvSpPr>
        <p:spPr>
          <a:xfrm>
            <a:off x="3492728" y="3977223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3</a:t>
            </a:r>
            <a:endParaRPr lang="LID4096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12A09-96E4-40C2-86CA-7B6CA93D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Go-Back-N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93FD-704B-477D-8C44-2F29B686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6FCDD-5BD9-4132-AC83-B2FD9EE0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7860A-636E-42D8-9F4A-37C1319B5CF4}"/>
              </a:ext>
            </a:extLst>
          </p:cNvPr>
          <p:cNvSpPr/>
          <p:nvPr/>
        </p:nvSpPr>
        <p:spPr>
          <a:xfrm>
            <a:off x="3492730" y="1825626"/>
            <a:ext cx="1618907" cy="71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Sender</a:t>
            </a:r>
            <a:endParaRPr lang="LID4096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B4844-1B06-4BEA-A20C-03EED8310ACF}"/>
              </a:ext>
            </a:extLst>
          </p:cNvPr>
          <p:cNvSpPr/>
          <p:nvPr/>
        </p:nvSpPr>
        <p:spPr>
          <a:xfrm>
            <a:off x="7115348" y="1814652"/>
            <a:ext cx="1618907" cy="71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Receiver</a:t>
            </a:r>
            <a:endParaRPr lang="LID4096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28B13-4601-42D0-8A5A-3435D5CD0559}"/>
              </a:ext>
            </a:extLst>
          </p:cNvPr>
          <p:cNvSpPr/>
          <p:nvPr/>
        </p:nvSpPr>
        <p:spPr>
          <a:xfrm>
            <a:off x="3492729" y="2541995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1</a:t>
            </a:r>
            <a:endParaRPr lang="LID4096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AC1632-7C8D-4F95-92AF-1C7518A6F588}"/>
              </a:ext>
            </a:extLst>
          </p:cNvPr>
          <p:cNvSpPr/>
          <p:nvPr/>
        </p:nvSpPr>
        <p:spPr>
          <a:xfrm>
            <a:off x="3492728" y="3259609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2</a:t>
            </a:r>
            <a:endParaRPr lang="LID4096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CABFC-D22C-4F7C-966F-88CC28A3B196}"/>
              </a:ext>
            </a:extLst>
          </p:cNvPr>
          <p:cNvSpPr/>
          <p:nvPr/>
        </p:nvSpPr>
        <p:spPr>
          <a:xfrm>
            <a:off x="3492727" y="3974733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3</a:t>
            </a:r>
            <a:endParaRPr lang="LID4096" sz="2800"/>
          </a:p>
        </p:txBody>
      </p:sp>
      <p:pic>
        <p:nvPicPr>
          <p:cNvPr id="2050" name="Picture 2" descr="https://d30y9cdsu7xlg0.cloudfront.net/png/45348-200.png">
            <a:extLst>
              <a:ext uri="{FF2B5EF4-FFF2-40B4-BE49-F238E27FC236}">
                <a16:creationId xmlns:a16="http://schemas.microsoft.com/office/drawing/2014/main" id="{E65AE3FB-231D-4967-A83B-898ECC6A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2669424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30y9cdsu7xlg0.cloudfront.net/png/45348-200.png">
            <a:extLst>
              <a:ext uri="{FF2B5EF4-FFF2-40B4-BE49-F238E27FC236}">
                <a16:creationId xmlns:a16="http://schemas.microsoft.com/office/drawing/2014/main" id="{0D8C7BF1-4825-4658-A206-9F797E85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3385793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30y9cdsu7xlg0.cloudfront.net/png/45348-200.png">
            <a:extLst>
              <a:ext uri="{FF2B5EF4-FFF2-40B4-BE49-F238E27FC236}">
                <a16:creationId xmlns:a16="http://schemas.microsoft.com/office/drawing/2014/main" id="{77CC6578-8ACF-4733-9240-B989A07A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4102162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30y9cdsu7xlg0.cloudfront.net/png/45348-200.png">
            <a:extLst>
              <a:ext uri="{FF2B5EF4-FFF2-40B4-BE49-F238E27FC236}">
                <a16:creationId xmlns:a16="http://schemas.microsoft.com/office/drawing/2014/main" id="{94860479-395E-4D19-8655-C870EAFA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4818531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45348-200.png">
            <a:extLst>
              <a:ext uri="{FF2B5EF4-FFF2-40B4-BE49-F238E27FC236}">
                <a16:creationId xmlns:a16="http://schemas.microsoft.com/office/drawing/2014/main" id="{4CE75D45-08AC-4C84-99D6-A8593493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5496108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05076-161D-4D33-BFF7-9CAA3247EAD6}"/>
              </a:ext>
            </a:extLst>
          </p:cNvPr>
          <p:cNvGrpSpPr/>
          <p:nvPr/>
        </p:nvGrpSpPr>
        <p:grpSpPr>
          <a:xfrm>
            <a:off x="5111633" y="2477246"/>
            <a:ext cx="2003714" cy="461665"/>
            <a:chOff x="3587633" y="2477245"/>
            <a:chExt cx="2003714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34FB9D-5A19-4F9C-AB4D-E8C7035134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E5A61E-2D7A-43C1-AE83-691A3B735267}"/>
                </a:ext>
              </a:extLst>
            </p:cNvPr>
            <p:cNvSpPr txBox="1"/>
            <p:nvPr/>
          </p:nvSpPr>
          <p:spPr>
            <a:xfrm>
              <a:off x="4214949" y="2477245"/>
              <a:ext cx="909312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1</a:t>
              </a:r>
              <a:endParaRPr lang="LID4096" sz="24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BD4F75-29C9-4E81-B709-8381C0C4CFD9}"/>
              </a:ext>
            </a:extLst>
          </p:cNvPr>
          <p:cNvGrpSpPr/>
          <p:nvPr/>
        </p:nvGrpSpPr>
        <p:grpSpPr>
          <a:xfrm>
            <a:off x="5111633" y="3196106"/>
            <a:ext cx="2003714" cy="461665"/>
            <a:chOff x="3587633" y="2477245"/>
            <a:chExt cx="2003714" cy="46166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E7DF212-A7F8-42F6-A261-34F8D17B3B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3009ED-1729-4D71-93E4-DED00BDBBB18}"/>
                </a:ext>
              </a:extLst>
            </p:cNvPr>
            <p:cNvSpPr txBox="1"/>
            <p:nvPr/>
          </p:nvSpPr>
          <p:spPr>
            <a:xfrm>
              <a:off x="4214948" y="2477245"/>
              <a:ext cx="909311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2</a:t>
              </a:r>
              <a:endParaRPr lang="LID4096" sz="24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FC91D07-A4B0-465C-A167-52AE5814BA0B}"/>
              </a:ext>
            </a:extLst>
          </p:cNvPr>
          <p:cNvSpPr/>
          <p:nvPr/>
        </p:nvSpPr>
        <p:spPr>
          <a:xfrm>
            <a:off x="8975834" y="4740020"/>
            <a:ext cx="1610594" cy="1325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400" dirty="0"/>
              <a:t>Wrong frame! Expecting</a:t>
            </a:r>
            <a:br>
              <a:rPr lang="en-US" sz="2400" dirty="0"/>
            </a:br>
            <a:r>
              <a:rPr lang="en-US" sz="2400" dirty="0"/>
              <a:t>frame 3.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85A087-D6D1-468D-9069-3CC186BD5F52}"/>
              </a:ext>
            </a:extLst>
          </p:cNvPr>
          <p:cNvGrpSpPr/>
          <p:nvPr/>
        </p:nvGrpSpPr>
        <p:grpSpPr>
          <a:xfrm>
            <a:off x="5111633" y="4631426"/>
            <a:ext cx="2003714" cy="461665"/>
            <a:chOff x="3587633" y="2477245"/>
            <a:chExt cx="2003714" cy="46166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BCA2932-102A-44F5-A0D7-50709F9F54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E45EB0-38E3-4D1D-86D6-BD64847A88C0}"/>
                </a:ext>
              </a:extLst>
            </p:cNvPr>
            <p:cNvSpPr txBox="1"/>
            <p:nvPr/>
          </p:nvSpPr>
          <p:spPr>
            <a:xfrm>
              <a:off x="4214948" y="2477245"/>
              <a:ext cx="869745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4</a:t>
              </a:r>
              <a:endParaRPr lang="LID4096" sz="2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E70AD9-B5E5-417B-B208-B32CF3B0C058}"/>
              </a:ext>
            </a:extLst>
          </p:cNvPr>
          <p:cNvGrpSpPr/>
          <p:nvPr/>
        </p:nvGrpSpPr>
        <p:grpSpPr>
          <a:xfrm>
            <a:off x="5115154" y="3922567"/>
            <a:ext cx="2003714" cy="461665"/>
            <a:chOff x="3587633" y="2477245"/>
            <a:chExt cx="2003714" cy="46166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DE64339-18DB-449A-BDC8-3B410C9AB4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EEAF29-20E3-4EEB-BFF1-68F707B6D395}"/>
                </a:ext>
              </a:extLst>
            </p:cNvPr>
            <p:cNvSpPr txBox="1"/>
            <p:nvPr/>
          </p:nvSpPr>
          <p:spPr>
            <a:xfrm>
              <a:off x="4214948" y="2477245"/>
              <a:ext cx="905789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3</a:t>
              </a:r>
              <a:endParaRPr lang="LID4096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4DBFD9-C7F8-4EA3-A91F-D855E7F99758}"/>
              </a:ext>
            </a:extLst>
          </p:cNvPr>
          <p:cNvGrpSpPr/>
          <p:nvPr/>
        </p:nvGrpSpPr>
        <p:grpSpPr>
          <a:xfrm>
            <a:off x="5110145" y="5347276"/>
            <a:ext cx="2003714" cy="461665"/>
            <a:chOff x="3587633" y="2477245"/>
            <a:chExt cx="2003714" cy="46166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49B2969-CD6D-4D6A-9D09-B347150B7D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62B14C-3948-43DA-B319-610E4DA4ADC0}"/>
                </a:ext>
              </a:extLst>
            </p:cNvPr>
            <p:cNvSpPr txBox="1"/>
            <p:nvPr/>
          </p:nvSpPr>
          <p:spPr>
            <a:xfrm>
              <a:off x="4214949" y="2477245"/>
              <a:ext cx="869744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5</a:t>
              </a:r>
              <a:endParaRPr lang="LID4096" sz="240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3B5CCCD-FD72-40EA-8BC7-25DD3099C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90" y="4740020"/>
            <a:ext cx="641820" cy="6418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BB4713C-DD81-4DCE-9CD6-337B88226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90" y="5459199"/>
            <a:ext cx="641820" cy="6418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E042E87-C086-4D22-80F9-79F03CD98544}"/>
              </a:ext>
            </a:extLst>
          </p:cNvPr>
          <p:cNvSpPr/>
          <p:nvPr/>
        </p:nvSpPr>
        <p:spPr>
          <a:xfrm>
            <a:off x="3492728" y="4694837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4</a:t>
            </a:r>
            <a:endParaRPr lang="LID4096" sz="2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5BFE6A-B1EC-4D62-8FF0-42B1327B8493}"/>
              </a:ext>
            </a:extLst>
          </p:cNvPr>
          <p:cNvSpPr/>
          <p:nvPr/>
        </p:nvSpPr>
        <p:spPr>
          <a:xfrm>
            <a:off x="3492728" y="5412452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5</a:t>
            </a:r>
            <a:endParaRPr lang="LID4096" sz="2800"/>
          </a:p>
        </p:txBody>
      </p:sp>
    </p:spTree>
    <p:extLst>
      <p:ext uri="{BB962C8B-B14F-4D97-AF65-F5344CB8AC3E}">
        <p14:creationId xmlns:p14="http://schemas.microsoft.com/office/powerpoint/2010/main" val="11102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9618 -0.0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39618 -0.002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23507 -0.002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39618 -0.0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39618 -0.0013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9618 -0.00024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39618 -0.0009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39618 -0.00047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35" grpId="0" animBg="1"/>
      <p:bldP spid="35" grpId="1" animBg="1"/>
      <p:bldP spid="8" grpId="0" animBg="1"/>
      <p:bldP spid="9" grpId="0" animBg="1"/>
      <p:bldP spid="10" grpId="0" animBg="1"/>
      <p:bldP spid="10" grpId="1" animBg="1"/>
      <p:bldP spid="30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FAFD36A-52E6-4BC8-BAA5-AE4524EECE7D}"/>
              </a:ext>
            </a:extLst>
          </p:cNvPr>
          <p:cNvSpPr/>
          <p:nvPr/>
        </p:nvSpPr>
        <p:spPr>
          <a:xfrm>
            <a:off x="3492728" y="3974733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3</a:t>
            </a:r>
            <a:endParaRPr lang="LID4096" sz="28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44173C-03BD-46D5-B843-83AB2DD7F1A6}"/>
              </a:ext>
            </a:extLst>
          </p:cNvPr>
          <p:cNvCxnSpPr>
            <a:cxnSpLocks/>
            <a:stCxn id="36" idx="1"/>
            <a:endCxn id="16" idx="0"/>
          </p:cNvCxnSpPr>
          <p:nvPr/>
        </p:nvCxnSpPr>
        <p:spPr>
          <a:xfrm flipH="1">
            <a:off x="3143994" y="913008"/>
            <a:ext cx="4379581" cy="3189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08457BD0-9B4D-40FE-A5A5-EDDB7C154E99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 flipH="1">
            <a:off x="6234744" y="1689491"/>
            <a:ext cx="2665830" cy="294193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B12A09-96E4-40C2-86CA-7B6CA93D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repeat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93FD-704B-477D-8C44-2F29B686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6FCDD-5BD9-4132-AC83-B2FD9EE0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7860A-636E-42D8-9F4A-37C1319B5CF4}"/>
              </a:ext>
            </a:extLst>
          </p:cNvPr>
          <p:cNvSpPr/>
          <p:nvPr/>
        </p:nvSpPr>
        <p:spPr>
          <a:xfrm>
            <a:off x="3492730" y="1825626"/>
            <a:ext cx="1618907" cy="71636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Sender</a:t>
            </a:r>
            <a:endParaRPr lang="LID4096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B4844-1B06-4BEA-A20C-03EED8310ACF}"/>
              </a:ext>
            </a:extLst>
          </p:cNvPr>
          <p:cNvSpPr/>
          <p:nvPr/>
        </p:nvSpPr>
        <p:spPr>
          <a:xfrm>
            <a:off x="7115348" y="1814652"/>
            <a:ext cx="1618907" cy="71636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Receiver</a:t>
            </a:r>
            <a:endParaRPr lang="LID4096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28B13-4601-42D0-8A5A-3435D5CD0559}"/>
              </a:ext>
            </a:extLst>
          </p:cNvPr>
          <p:cNvSpPr/>
          <p:nvPr/>
        </p:nvSpPr>
        <p:spPr>
          <a:xfrm>
            <a:off x="3492729" y="2541995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1</a:t>
            </a:r>
            <a:endParaRPr lang="LID4096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AC1632-7C8D-4F95-92AF-1C7518A6F588}"/>
              </a:ext>
            </a:extLst>
          </p:cNvPr>
          <p:cNvSpPr/>
          <p:nvPr/>
        </p:nvSpPr>
        <p:spPr>
          <a:xfrm>
            <a:off x="3492728" y="3258364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2</a:t>
            </a:r>
            <a:endParaRPr lang="LID4096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CABFC-D22C-4F7C-966F-88CC28A3B196}"/>
              </a:ext>
            </a:extLst>
          </p:cNvPr>
          <p:cNvSpPr/>
          <p:nvPr/>
        </p:nvSpPr>
        <p:spPr>
          <a:xfrm>
            <a:off x="3492727" y="3974733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3</a:t>
            </a:r>
            <a:endParaRPr lang="LID4096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39112-2078-4B41-8C66-48DC98A60584}"/>
              </a:ext>
            </a:extLst>
          </p:cNvPr>
          <p:cNvSpPr/>
          <p:nvPr/>
        </p:nvSpPr>
        <p:spPr>
          <a:xfrm>
            <a:off x="3492727" y="4691102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4</a:t>
            </a:r>
            <a:endParaRPr lang="LID4096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70D1E-8BB3-437F-9ABB-72C13D830D81}"/>
              </a:ext>
            </a:extLst>
          </p:cNvPr>
          <p:cNvSpPr/>
          <p:nvPr/>
        </p:nvSpPr>
        <p:spPr>
          <a:xfrm>
            <a:off x="3492727" y="5407471"/>
            <a:ext cx="1618907" cy="71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Frame 5</a:t>
            </a:r>
            <a:endParaRPr lang="LID4096" sz="2800"/>
          </a:p>
        </p:txBody>
      </p:sp>
      <p:pic>
        <p:nvPicPr>
          <p:cNvPr id="2050" name="Picture 2" descr="https://d30y9cdsu7xlg0.cloudfront.net/png/45348-200.png">
            <a:extLst>
              <a:ext uri="{FF2B5EF4-FFF2-40B4-BE49-F238E27FC236}">
                <a16:creationId xmlns:a16="http://schemas.microsoft.com/office/drawing/2014/main" id="{E65AE3FB-231D-4967-A83B-898ECC6A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2669424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30y9cdsu7xlg0.cloudfront.net/png/45348-200.png">
            <a:extLst>
              <a:ext uri="{FF2B5EF4-FFF2-40B4-BE49-F238E27FC236}">
                <a16:creationId xmlns:a16="http://schemas.microsoft.com/office/drawing/2014/main" id="{0D8C7BF1-4825-4658-A206-9F797E85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3385793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30y9cdsu7xlg0.cloudfront.net/png/45348-200.png">
            <a:extLst>
              <a:ext uri="{FF2B5EF4-FFF2-40B4-BE49-F238E27FC236}">
                <a16:creationId xmlns:a16="http://schemas.microsoft.com/office/drawing/2014/main" id="{77CC6578-8ACF-4733-9240-B989A07A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4102162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30y9cdsu7xlg0.cloudfront.net/png/45348-200.png">
            <a:extLst>
              <a:ext uri="{FF2B5EF4-FFF2-40B4-BE49-F238E27FC236}">
                <a16:creationId xmlns:a16="http://schemas.microsoft.com/office/drawing/2014/main" id="{94860479-395E-4D19-8655-C870EAFA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4818531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45348-200.png">
            <a:extLst>
              <a:ext uri="{FF2B5EF4-FFF2-40B4-BE49-F238E27FC236}">
                <a16:creationId xmlns:a16="http://schemas.microsoft.com/office/drawing/2014/main" id="{4CE75D45-08AC-4C84-99D6-A8593493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5496108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05076-161D-4D33-BFF7-9CAA3247EAD6}"/>
              </a:ext>
            </a:extLst>
          </p:cNvPr>
          <p:cNvGrpSpPr/>
          <p:nvPr/>
        </p:nvGrpSpPr>
        <p:grpSpPr>
          <a:xfrm>
            <a:off x="5111633" y="2477246"/>
            <a:ext cx="2003714" cy="461665"/>
            <a:chOff x="3587633" y="2477245"/>
            <a:chExt cx="2003714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34FB9D-5A19-4F9C-AB4D-E8C7035134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E5A61E-2D7A-43C1-AE83-691A3B735267}"/>
                </a:ext>
              </a:extLst>
            </p:cNvPr>
            <p:cNvSpPr txBox="1"/>
            <p:nvPr/>
          </p:nvSpPr>
          <p:spPr>
            <a:xfrm>
              <a:off x="4214949" y="2477245"/>
              <a:ext cx="991590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1</a:t>
              </a:r>
              <a:endParaRPr lang="LID4096" sz="24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BD4F75-29C9-4E81-B709-8381C0C4CFD9}"/>
              </a:ext>
            </a:extLst>
          </p:cNvPr>
          <p:cNvGrpSpPr/>
          <p:nvPr/>
        </p:nvGrpSpPr>
        <p:grpSpPr>
          <a:xfrm>
            <a:off x="5111633" y="3196106"/>
            <a:ext cx="2003714" cy="461665"/>
            <a:chOff x="3587633" y="2477245"/>
            <a:chExt cx="2003714" cy="46166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E7DF212-A7F8-42F6-A261-34F8D17B3B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3009ED-1729-4D71-93E4-DED00BDBBB18}"/>
                </a:ext>
              </a:extLst>
            </p:cNvPr>
            <p:cNvSpPr txBox="1"/>
            <p:nvPr/>
          </p:nvSpPr>
          <p:spPr>
            <a:xfrm>
              <a:off x="4214948" y="2477245"/>
              <a:ext cx="869745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2</a:t>
              </a:r>
              <a:endParaRPr lang="LID4096" sz="24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FC91D07-A4B0-465C-A167-52AE5814BA0B}"/>
              </a:ext>
            </a:extLst>
          </p:cNvPr>
          <p:cNvSpPr/>
          <p:nvPr/>
        </p:nvSpPr>
        <p:spPr>
          <a:xfrm>
            <a:off x="8900575" y="4740021"/>
            <a:ext cx="1685853" cy="1080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400" dirty="0"/>
              <a:t>Unexpected frame.</a:t>
            </a:r>
          </a:p>
          <a:p>
            <a:pPr algn="ctr"/>
            <a:r>
              <a:rPr lang="en-US" sz="2400" dirty="0"/>
              <a:t>Local buffer stores packets.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85A087-D6D1-468D-9069-3CC186BD5F52}"/>
              </a:ext>
            </a:extLst>
          </p:cNvPr>
          <p:cNvGrpSpPr/>
          <p:nvPr/>
        </p:nvGrpSpPr>
        <p:grpSpPr>
          <a:xfrm>
            <a:off x="5111633" y="4631426"/>
            <a:ext cx="2003714" cy="461665"/>
            <a:chOff x="3587633" y="2477245"/>
            <a:chExt cx="2003714" cy="46166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BCA2932-102A-44F5-A0D7-50709F9F54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E45EB0-38E3-4D1D-86D6-BD64847A88C0}"/>
                </a:ext>
              </a:extLst>
            </p:cNvPr>
            <p:cNvSpPr txBox="1"/>
            <p:nvPr/>
          </p:nvSpPr>
          <p:spPr>
            <a:xfrm>
              <a:off x="4214948" y="2477245"/>
              <a:ext cx="991591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NAK 3</a:t>
              </a:r>
              <a:endParaRPr lang="LID4096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4DBFD9-C7F8-4EA3-A91F-D855E7F99758}"/>
              </a:ext>
            </a:extLst>
          </p:cNvPr>
          <p:cNvGrpSpPr/>
          <p:nvPr/>
        </p:nvGrpSpPr>
        <p:grpSpPr>
          <a:xfrm>
            <a:off x="5110145" y="5347276"/>
            <a:ext cx="2003714" cy="461665"/>
            <a:chOff x="3587633" y="2477245"/>
            <a:chExt cx="2003714" cy="46166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49B2969-CD6D-4D6A-9D09-B347150B7D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7633" y="2900178"/>
              <a:ext cx="2003714" cy="1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62B14C-3948-43DA-B319-610E4DA4ADC0}"/>
                </a:ext>
              </a:extLst>
            </p:cNvPr>
            <p:cNvSpPr txBox="1"/>
            <p:nvPr/>
          </p:nvSpPr>
          <p:spPr>
            <a:xfrm>
              <a:off x="4214949" y="2477245"/>
              <a:ext cx="871232" cy="46166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Ack 5</a:t>
              </a:r>
              <a:endParaRPr lang="LID4096" sz="24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D4617-8694-4695-8129-5EEE177EF2C1}"/>
              </a:ext>
            </a:extLst>
          </p:cNvPr>
          <p:cNvSpPr/>
          <p:nvPr/>
        </p:nvSpPr>
        <p:spPr>
          <a:xfrm>
            <a:off x="7523574" y="136525"/>
            <a:ext cx="2754000" cy="1552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Selective repeat can use timers, negative acknowledgements, or both.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AD360A-AA6D-B742-963B-30FBA22538B7}"/>
              </a:ext>
            </a:extLst>
          </p:cNvPr>
          <p:cNvGrpSpPr/>
          <p:nvPr/>
        </p:nvGrpSpPr>
        <p:grpSpPr>
          <a:xfrm>
            <a:off x="204048" y="4691102"/>
            <a:ext cx="2547386" cy="1477328"/>
            <a:chOff x="9374928" y="4715890"/>
            <a:chExt cx="2547386" cy="147732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6AD4E9-AB98-344E-8D78-7541F840AA09}"/>
                </a:ext>
              </a:extLst>
            </p:cNvPr>
            <p:cNvSpPr txBox="1"/>
            <p:nvPr/>
          </p:nvSpPr>
          <p:spPr>
            <a:xfrm>
              <a:off x="9374928" y="4715890"/>
              <a:ext cx="25473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/>
                <a:t>Delivering frames in the order in which they were sent is easy after</a:t>
              </a:r>
              <a:br>
                <a:rPr lang="en-NL" dirty="0"/>
              </a:br>
              <a:r>
                <a:rPr lang="en-NL" dirty="0"/>
                <a:t>adding sequence numbers.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C7C3E5E-90A5-6A4F-A5BF-835E6C1D4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5209" y="5495519"/>
              <a:ext cx="550069" cy="550069"/>
            </a:xfrm>
            <a:prstGeom prst="rect">
              <a:avLst/>
            </a:prstGeom>
          </p:spPr>
        </p:pic>
      </p:grpSp>
      <p:pic>
        <p:nvPicPr>
          <p:cNvPr id="42" name="Picture 4" descr="Black Hole icon in Color Style">
            <a:extLst>
              <a:ext uri="{FF2B5EF4-FFF2-40B4-BE49-F238E27FC236}">
                <a16:creationId xmlns:a16="http://schemas.microsoft.com/office/drawing/2014/main" id="{CE7C2BB7-A038-3542-839A-36D99577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465577" y="3671195"/>
            <a:ext cx="1254397" cy="12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9618 -0.0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39618 -0.0025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23507 -0.002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39618 -0.0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39618 -0.0013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39618 -0.0002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30" grpId="0" animBg="1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3FFC-22AB-FA46-8015-54EB8B7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Data Link Layer —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39D-8801-4847-9C84-F9C9B7C2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b="1" dirty="0"/>
              <a:t>Part 1</a:t>
            </a:r>
          </a:p>
          <a:p>
            <a:r>
              <a:rPr lang="en-NL" b="1" dirty="0"/>
              <a:t>Framing</a:t>
            </a:r>
          </a:p>
          <a:p>
            <a:r>
              <a:rPr lang="en-NL" b="1" dirty="0"/>
              <a:t>Flow Control</a:t>
            </a:r>
          </a:p>
          <a:p>
            <a:r>
              <a:rPr lang="en-NL" b="1" dirty="0"/>
              <a:t>Guaranteed Delivery</a:t>
            </a:r>
          </a:p>
          <a:p>
            <a:r>
              <a:rPr lang="en-NL" b="1" dirty="0"/>
              <a:t>Sliding Window Protocols</a:t>
            </a:r>
          </a:p>
          <a:p>
            <a:pPr marL="0" indent="0">
              <a:buNone/>
            </a:pPr>
            <a:r>
              <a:rPr lang="en-NL" dirty="0"/>
              <a:t>Part 2</a:t>
            </a:r>
          </a:p>
          <a:p>
            <a:r>
              <a:rPr lang="en-NL" dirty="0"/>
              <a:t>Error detection</a:t>
            </a:r>
          </a:p>
          <a:p>
            <a:r>
              <a:rPr lang="en-NL" dirty="0"/>
              <a:t>Error correction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29414-E622-594B-B72B-1D465D18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C58F-3EFC-EC49-A2C1-ED1D2ADB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123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22BEB78B-5D33-43B4-92FC-55BB57C05861}"/>
              </a:ext>
            </a:extLst>
          </p:cNvPr>
          <p:cNvSpPr/>
          <p:nvPr/>
        </p:nvSpPr>
        <p:spPr>
          <a:xfrm rot="16200000">
            <a:off x="3942395" y="2151271"/>
            <a:ext cx="3042415" cy="4285399"/>
          </a:xfrm>
          <a:prstGeom prst="snip2SameRect">
            <a:avLst>
              <a:gd name="adj1" fmla="val 3157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9394E8-1AAA-4E5C-A4FB-12BA639B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049" y="5495267"/>
            <a:ext cx="795975" cy="7959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C36B723-FEAD-4537-A944-59BC78138A12}"/>
              </a:ext>
            </a:extLst>
          </p:cNvPr>
          <p:cNvSpPr/>
          <p:nvPr/>
        </p:nvSpPr>
        <p:spPr>
          <a:xfrm>
            <a:off x="4420775" y="4874503"/>
            <a:ext cx="3062236" cy="112006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NIC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FF16-2762-451C-8C46-C3A1ECC4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environment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80FD7-63F4-4ADE-A046-AF84C66F5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Commonly implemented as NICs and OS drivers; network layer (IP) is often OS software.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5852-BC56-4DC3-92F8-8DCFD8DB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CN5E by Tanenbaum &amp; Wetherall, © Pearson Education-Prentice Hall and</a:t>
            </a:r>
            <a:br>
              <a:rPr lang="en-US" dirty="0"/>
            </a:br>
            <a:r>
              <a:rPr lang="en-US" dirty="0"/>
              <a:t>D. Wetherall, 2011</a:t>
            </a:r>
          </a:p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4CFB9-9BB0-42ED-90D0-B43EB196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7BB0C-897B-4361-A42E-427A6107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76" y="3511193"/>
            <a:ext cx="1178526" cy="1523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A9A77D-4D1E-4CF8-890A-956317AAF36C}"/>
              </a:ext>
            </a:extLst>
          </p:cNvPr>
          <p:cNvSpPr/>
          <p:nvPr/>
        </p:nvSpPr>
        <p:spPr>
          <a:xfrm>
            <a:off x="4420775" y="3553599"/>
            <a:ext cx="3062236" cy="132061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7E0875-1DDB-4C94-80DC-D0AEA4E566A2}"/>
              </a:ext>
            </a:extLst>
          </p:cNvPr>
          <p:cNvSpPr/>
          <p:nvPr/>
        </p:nvSpPr>
        <p:spPr>
          <a:xfrm>
            <a:off x="4420775" y="2876767"/>
            <a:ext cx="3062236" cy="6344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E8240-CAAA-4A7D-9435-C9C5F292B4BA}"/>
              </a:ext>
            </a:extLst>
          </p:cNvPr>
          <p:cNvSpPr/>
          <p:nvPr/>
        </p:nvSpPr>
        <p:spPr>
          <a:xfrm>
            <a:off x="5473874" y="3684389"/>
            <a:ext cx="1875572" cy="57123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Network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F1742-8098-4E65-86C8-B1118310FE7F}"/>
              </a:ext>
            </a:extLst>
          </p:cNvPr>
          <p:cNvSpPr/>
          <p:nvPr/>
        </p:nvSpPr>
        <p:spPr>
          <a:xfrm>
            <a:off x="5473873" y="4302981"/>
            <a:ext cx="1875572" cy="57123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6F3A9-1E2C-4BDD-9A0A-59F6A56B678A}"/>
              </a:ext>
            </a:extLst>
          </p:cNvPr>
          <p:cNvSpPr/>
          <p:nvPr/>
        </p:nvSpPr>
        <p:spPr>
          <a:xfrm>
            <a:off x="5473873" y="4870204"/>
            <a:ext cx="1875572" cy="51078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7E564-BEAC-43AF-B7B7-5D3510BCAE32}"/>
              </a:ext>
            </a:extLst>
          </p:cNvPr>
          <p:cNvSpPr txBox="1"/>
          <p:nvPr/>
        </p:nvSpPr>
        <p:spPr>
          <a:xfrm>
            <a:off x="1530643" y="5650843"/>
            <a:ext cx="300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= Operating System</a:t>
            </a:r>
          </a:p>
          <a:p>
            <a:r>
              <a:rPr lang="en-US" dirty="0"/>
              <a:t>NIC = Network Interface Card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69267A-465C-456F-9491-FED7FBA0782C}"/>
              </a:ext>
            </a:extLst>
          </p:cNvPr>
          <p:cNvSpPr/>
          <p:nvPr/>
        </p:nvSpPr>
        <p:spPr>
          <a:xfrm>
            <a:off x="5473873" y="5380799"/>
            <a:ext cx="1875572" cy="53838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53378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3FFC-22AB-FA46-8015-54EB8B7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Data Link Layer —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39D-8801-4847-9C84-F9C9B7C2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b="1" dirty="0"/>
              <a:t>Part 1</a:t>
            </a:r>
          </a:p>
          <a:p>
            <a:r>
              <a:rPr lang="en-NL" b="1" dirty="0"/>
              <a:t>Framing</a:t>
            </a:r>
          </a:p>
          <a:p>
            <a:r>
              <a:rPr lang="en-NL" b="1" dirty="0"/>
              <a:t>Flow Control</a:t>
            </a:r>
          </a:p>
          <a:p>
            <a:r>
              <a:rPr lang="en-NL" b="1" dirty="0"/>
              <a:t>Guaranteed Delivery</a:t>
            </a:r>
          </a:p>
          <a:p>
            <a:r>
              <a:rPr lang="en-NL" b="1" dirty="0"/>
              <a:t>Sliding Window Protocols</a:t>
            </a:r>
          </a:p>
          <a:p>
            <a:pPr marL="0" indent="0">
              <a:buNone/>
            </a:pPr>
            <a:r>
              <a:rPr lang="en-NL" dirty="0"/>
              <a:t>Part 2</a:t>
            </a:r>
          </a:p>
          <a:p>
            <a:r>
              <a:rPr lang="en-NL" dirty="0"/>
              <a:t>Error detection</a:t>
            </a:r>
          </a:p>
          <a:p>
            <a:r>
              <a:rPr lang="en-NL" dirty="0"/>
              <a:t>Error correction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29414-E622-594B-B72B-1D465D18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C58F-3EFC-EC49-A2C1-ED1D2ADB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371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8E51-FF0C-4FE8-87EF-BEC93F4E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CCEE-F9A2-4DD6-B083-1AF248C3E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Bit Stream to Discrete Units of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440E6-A03E-4D37-B096-91385488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F546E-E19E-4EC4-820F-6F6263C8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BBBBC-3172-E343-BC24-B101CA62D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12FF-348E-4A41-9E68-798E5C02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Methods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24BEA-75E5-42CD-AB28-420903EF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Byte 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Flag bytes with byte stuffing.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Flag bits with bit stuffing.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Use special symbols in physical layer.</a:t>
            </a:r>
          </a:p>
          <a:p>
            <a:pPr marL="0" indent="0">
              <a:buNone/>
            </a:pP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CDD80-C619-4461-B972-953CFD28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4E45A-7065-47B7-9653-081DA0A5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A450A-EEF4-43AB-B1CF-BF180C97A0E2}"/>
              </a:ext>
            </a:extLst>
          </p:cNvPr>
          <p:cNvGrpSpPr/>
          <p:nvPr/>
        </p:nvGrpSpPr>
        <p:grpSpPr>
          <a:xfrm>
            <a:off x="1708943" y="3271531"/>
            <a:ext cx="8805931" cy="3011939"/>
            <a:chOff x="184942" y="3271530"/>
            <a:chExt cx="8805931" cy="30119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85E166-2673-4285-9E27-C94F4C544BE5}"/>
                </a:ext>
              </a:extLst>
            </p:cNvPr>
            <p:cNvGrpSpPr/>
            <p:nvPr/>
          </p:nvGrpSpPr>
          <p:grpSpPr>
            <a:xfrm>
              <a:off x="6114663" y="3271530"/>
              <a:ext cx="2876210" cy="3011939"/>
              <a:chOff x="6114663" y="3271530"/>
              <a:chExt cx="2876210" cy="301193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0A91CF-E5E3-401C-B831-AA0688491703}"/>
                  </a:ext>
                </a:extLst>
              </p:cNvPr>
              <p:cNvSpPr txBox="1"/>
              <p:nvPr/>
            </p:nvSpPr>
            <p:spPr>
              <a:xfrm>
                <a:off x="6114663" y="4458338"/>
                <a:ext cx="829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180</a:t>
                </a:r>
                <a:endParaRPr lang="en-GB" sz="2800" b="1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790DC4E-6EAE-4EAF-8F30-B03DA09DD838}"/>
                  </a:ext>
                </a:extLst>
              </p:cNvPr>
              <p:cNvGrpSpPr/>
              <p:nvPr/>
            </p:nvGrpSpPr>
            <p:grpSpPr>
              <a:xfrm>
                <a:off x="6891343" y="3271530"/>
                <a:ext cx="2099530" cy="3011939"/>
                <a:chOff x="6891343" y="3271530"/>
                <a:chExt cx="2099530" cy="301193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6DED603-6076-43CC-86B5-6A3BC29F1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91343" y="4713938"/>
                  <a:ext cx="176046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05A1EA4-5A6F-4F1F-87B2-3C79FAF719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69412" y="3671778"/>
                  <a:ext cx="0" cy="208847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C800281-EAD7-44A4-97BC-C4C497D12A8F}"/>
                    </a:ext>
                  </a:extLst>
                </p:cNvPr>
                <p:cNvSpPr/>
                <p:nvPr/>
              </p:nvSpPr>
              <p:spPr>
                <a:xfrm>
                  <a:off x="7203610" y="5010514"/>
                  <a:ext cx="255040" cy="25504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B5702B8-F3E3-4A68-895A-4DA635F1BA2E}"/>
                    </a:ext>
                  </a:extLst>
                </p:cNvPr>
                <p:cNvSpPr/>
                <p:nvPr/>
              </p:nvSpPr>
              <p:spPr>
                <a:xfrm>
                  <a:off x="8115667" y="5001172"/>
                  <a:ext cx="255040" cy="25504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E60A70-C5A4-4109-AC04-F25914FBF408}"/>
                    </a:ext>
                  </a:extLst>
                </p:cNvPr>
                <p:cNvSpPr txBox="1"/>
                <p:nvPr/>
              </p:nvSpPr>
              <p:spPr>
                <a:xfrm>
                  <a:off x="8740908" y="4461213"/>
                  <a:ext cx="2499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0</a:t>
                  </a:r>
                  <a:endParaRPr lang="en-GB" sz="28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ED8974-30B6-4260-9C9A-5A411462A9F1}"/>
                    </a:ext>
                  </a:extLst>
                </p:cNvPr>
                <p:cNvSpPr txBox="1"/>
                <p:nvPr/>
              </p:nvSpPr>
              <p:spPr>
                <a:xfrm>
                  <a:off x="7459883" y="3271530"/>
                  <a:ext cx="619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90</a:t>
                  </a:r>
                  <a:endParaRPr lang="en-GB" sz="2800" b="1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C58063-1638-4945-A610-2387F1A009D6}"/>
                    </a:ext>
                  </a:extLst>
                </p:cNvPr>
                <p:cNvSpPr txBox="1"/>
                <p:nvPr/>
              </p:nvSpPr>
              <p:spPr>
                <a:xfrm>
                  <a:off x="7385610" y="5760249"/>
                  <a:ext cx="8176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/>
                    <a:t>270</a:t>
                  </a:r>
                  <a:endParaRPr lang="en-GB" sz="2800" b="1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5EF51E4-5450-4AFC-9C05-05762FACCFE3}"/>
                    </a:ext>
                  </a:extLst>
                </p:cNvPr>
                <p:cNvSpPr/>
                <p:nvPr/>
              </p:nvSpPr>
              <p:spPr>
                <a:xfrm>
                  <a:off x="7203610" y="4181005"/>
                  <a:ext cx="255040" cy="25504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67B04AF-DEC6-444F-AAF0-32840BFE3132}"/>
                    </a:ext>
                  </a:extLst>
                </p:cNvPr>
                <p:cNvSpPr/>
                <p:nvPr/>
              </p:nvSpPr>
              <p:spPr>
                <a:xfrm>
                  <a:off x="8115667" y="4171664"/>
                  <a:ext cx="255040" cy="25504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8C9BF9-D959-4F22-8122-48131D5FEC1D}"/>
                </a:ext>
              </a:extLst>
            </p:cNvPr>
            <p:cNvSpPr/>
            <p:nvPr/>
          </p:nvSpPr>
          <p:spPr>
            <a:xfrm>
              <a:off x="184942" y="5660242"/>
              <a:ext cx="6865379" cy="6064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Example of method 4 using Phase Shift Keying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AE931B-D65D-49C3-BF48-75A92CAD68C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7729592" y="5138036"/>
            <a:ext cx="998019" cy="21480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556BD2-60C5-47B4-A6B7-36C1CC8BB730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8202203" y="5218863"/>
            <a:ext cx="1474815" cy="30863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06FD0-C464-4868-A152-589AB6602A9A}"/>
              </a:ext>
            </a:extLst>
          </p:cNvPr>
          <p:cNvSpPr/>
          <p:nvPr/>
        </p:nvSpPr>
        <p:spPr>
          <a:xfrm>
            <a:off x="5702840" y="5227777"/>
            <a:ext cx="2582024" cy="3990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Use for ‘1’ and ‘0’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B6ED91-375D-47C5-856E-6658FBEEB564}"/>
              </a:ext>
            </a:extLst>
          </p:cNvPr>
          <p:cNvCxnSpPr>
            <a:cxnSpLocks/>
            <a:stCxn id="28" idx="2"/>
            <a:endCxn id="14" idx="1"/>
          </p:cNvCxnSpPr>
          <p:nvPr/>
        </p:nvCxnSpPr>
        <p:spPr>
          <a:xfrm>
            <a:off x="8130754" y="2511895"/>
            <a:ext cx="634206" cy="170646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4C138-0B76-4910-BA2A-8373C03BC56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9767188" y="2947830"/>
            <a:ext cx="472421" cy="1223835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B0904BD-E776-4D65-B83F-09F27D282B3E}"/>
              </a:ext>
            </a:extLst>
          </p:cNvPr>
          <p:cNvSpPr/>
          <p:nvPr/>
        </p:nvSpPr>
        <p:spPr>
          <a:xfrm>
            <a:off x="6993852" y="2112867"/>
            <a:ext cx="2273804" cy="3990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Start of frame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83C71A-C09C-42CB-ABF2-498AA99CE096}"/>
              </a:ext>
            </a:extLst>
          </p:cNvPr>
          <p:cNvSpPr/>
          <p:nvPr/>
        </p:nvSpPr>
        <p:spPr>
          <a:xfrm>
            <a:off x="8574321" y="2694178"/>
            <a:ext cx="1984347" cy="3990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End of frame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6BE94A-986E-4872-980D-6C32F5B9BEEC}"/>
              </a:ext>
            </a:extLst>
          </p:cNvPr>
          <p:cNvSpPr/>
          <p:nvPr/>
        </p:nvSpPr>
        <p:spPr>
          <a:xfrm>
            <a:off x="3405364" y="4154785"/>
            <a:ext cx="4221116" cy="93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‘Cheating’ because physical layer does not know about frames</a:t>
            </a:r>
          </a:p>
          <a:p>
            <a:pPr algn="ctr"/>
            <a:r>
              <a:rPr lang="en-US" sz="2800" dirty="0"/>
              <a:t>(according to </a:t>
            </a:r>
            <a:r>
              <a:rPr lang="en-US" sz="2800" i="1" dirty="0"/>
              <a:t>our</a:t>
            </a:r>
            <a:r>
              <a:rPr lang="en-US" sz="2800" dirty="0"/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18359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7B75-4499-4E35-8078-C7A3E011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  <a:br>
              <a:rPr lang="en-US" dirty="0"/>
            </a:br>
            <a:r>
              <a:rPr lang="en-US" dirty="0"/>
              <a:t>Byte count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E11-37AA-446C-B266-0A198DE9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C37E3-8F01-49A8-B4DB-C6CDAA92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CN5E by Tanenbaum &amp; Wetherall, © Pearson Education-Prentice Hall and</a:t>
            </a:r>
            <a:br>
              <a:rPr lang="en-US" dirty="0"/>
            </a:br>
            <a:r>
              <a:rPr lang="en-US" dirty="0"/>
              <a:t>D. Wetherall, 2011</a:t>
            </a:r>
          </a:p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CD837-1776-48D2-8867-1D6B1FC1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94D44-D928-42A7-844B-AB3D412AA6C9}"/>
              </a:ext>
            </a:extLst>
          </p:cNvPr>
          <p:cNvSpPr/>
          <p:nvPr/>
        </p:nvSpPr>
        <p:spPr>
          <a:xfrm>
            <a:off x="6763462" y="254596"/>
            <a:ext cx="3275889" cy="1161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Advantage?</a:t>
            </a:r>
          </a:p>
          <a:p>
            <a:pPr algn="ctr"/>
            <a:r>
              <a:rPr lang="en-US" sz="2800" dirty="0"/>
              <a:t>Disadvantage?</a:t>
            </a:r>
            <a:endParaRPr lang="LID4096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7B40BF-CFD2-427B-8042-10BE2B8A74AE}"/>
              </a:ext>
            </a:extLst>
          </p:cNvPr>
          <p:cNvSpPr/>
          <p:nvPr/>
        </p:nvSpPr>
        <p:spPr>
          <a:xfrm>
            <a:off x="29398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15F54-E7B8-49FB-9854-D8EB26CE75A8}"/>
              </a:ext>
            </a:extLst>
          </p:cNvPr>
          <p:cNvSpPr/>
          <p:nvPr/>
        </p:nvSpPr>
        <p:spPr>
          <a:xfrm>
            <a:off x="325693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0AA72-821F-4FD4-84BA-8BB6EF4671EB}"/>
              </a:ext>
            </a:extLst>
          </p:cNvPr>
          <p:cNvSpPr/>
          <p:nvPr/>
        </p:nvSpPr>
        <p:spPr>
          <a:xfrm>
            <a:off x="357402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98C42-E603-46D4-B58A-A0A4DCC3EE12}"/>
              </a:ext>
            </a:extLst>
          </p:cNvPr>
          <p:cNvSpPr/>
          <p:nvPr/>
        </p:nvSpPr>
        <p:spPr>
          <a:xfrm>
            <a:off x="389111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E1175-C056-463D-87AC-4A7C2C455B35}"/>
              </a:ext>
            </a:extLst>
          </p:cNvPr>
          <p:cNvSpPr/>
          <p:nvPr/>
        </p:nvSpPr>
        <p:spPr>
          <a:xfrm>
            <a:off x="420820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DFAB28-81DD-4054-BCC8-A56E6AE8DA61}"/>
              </a:ext>
            </a:extLst>
          </p:cNvPr>
          <p:cNvSpPr/>
          <p:nvPr/>
        </p:nvSpPr>
        <p:spPr>
          <a:xfrm>
            <a:off x="452529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47729-5CD1-4432-BEE3-55641707C4A4}"/>
              </a:ext>
            </a:extLst>
          </p:cNvPr>
          <p:cNvSpPr/>
          <p:nvPr/>
        </p:nvSpPr>
        <p:spPr>
          <a:xfrm>
            <a:off x="484238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8AF2D1-9C8E-4196-A6E9-38A1ECD47700}"/>
              </a:ext>
            </a:extLst>
          </p:cNvPr>
          <p:cNvSpPr/>
          <p:nvPr/>
        </p:nvSpPr>
        <p:spPr>
          <a:xfrm>
            <a:off x="515947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6102A-BAF7-437E-A010-A63936F044E6}"/>
              </a:ext>
            </a:extLst>
          </p:cNvPr>
          <p:cNvSpPr/>
          <p:nvPr/>
        </p:nvSpPr>
        <p:spPr>
          <a:xfrm>
            <a:off x="547656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CF0D9-3DF4-4FFD-A5BE-7336B80510E1}"/>
              </a:ext>
            </a:extLst>
          </p:cNvPr>
          <p:cNvSpPr/>
          <p:nvPr/>
        </p:nvSpPr>
        <p:spPr>
          <a:xfrm>
            <a:off x="579365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F7A20A-73CB-4A7F-9641-4F6E5149BF22}"/>
              </a:ext>
            </a:extLst>
          </p:cNvPr>
          <p:cNvSpPr/>
          <p:nvPr/>
        </p:nvSpPr>
        <p:spPr>
          <a:xfrm>
            <a:off x="61107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CA4D6C-CBF8-43F7-9324-16CD8F260CF1}"/>
              </a:ext>
            </a:extLst>
          </p:cNvPr>
          <p:cNvSpPr/>
          <p:nvPr/>
        </p:nvSpPr>
        <p:spPr>
          <a:xfrm>
            <a:off x="642783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4D938E-E935-4848-8C56-7344D9338D94}"/>
              </a:ext>
            </a:extLst>
          </p:cNvPr>
          <p:cNvSpPr/>
          <p:nvPr/>
        </p:nvSpPr>
        <p:spPr>
          <a:xfrm>
            <a:off x="674492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5B66B-3464-44FB-ADC9-731ED21F7B2F}"/>
              </a:ext>
            </a:extLst>
          </p:cNvPr>
          <p:cNvSpPr/>
          <p:nvPr/>
        </p:nvSpPr>
        <p:spPr>
          <a:xfrm>
            <a:off x="706201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DC232D-783A-4D40-8EEE-BF83116D2DD1}"/>
              </a:ext>
            </a:extLst>
          </p:cNvPr>
          <p:cNvSpPr/>
          <p:nvPr/>
        </p:nvSpPr>
        <p:spPr>
          <a:xfrm>
            <a:off x="737910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E17CD-8F28-4777-9B01-6F5AE5720C0A}"/>
              </a:ext>
            </a:extLst>
          </p:cNvPr>
          <p:cNvSpPr/>
          <p:nvPr/>
        </p:nvSpPr>
        <p:spPr>
          <a:xfrm>
            <a:off x="769619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D3045A-BF17-4B0A-ABE7-05C2185EAD78}"/>
              </a:ext>
            </a:extLst>
          </p:cNvPr>
          <p:cNvSpPr/>
          <p:nvPr/>
        </p:nvSpPr>
        <p:spPr>
          <a:xfrm>
            <a:off x="801328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3C775-3664-4363-8BF2-57B919A5292D}"/>
              </a:ext>
            </a:extLst>
          </p:cNvPr>
          <p:cNvSpPr/>
          <p:nvPr/>
        </p:nvSpPr>
        <p:spPr>
          <a:xfrm>
            <a:off x="833037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34CA5C-A166-4523-83E8-6F89DECB0781}"/>
              </a:ext>
            </a:extLst>
          </p:cNvPr>
          <p:cNvSpPr/>
          <p:nvPr/>
        </p:nvSpPr>
        <p:spPr>
          <a:xfrm>
            <a:off x="864746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LID4096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A9B14A-C349-432D-BF86-B50ECEBE3F58}"/>
              </a:ext>
            </a:extLst>
          </p:cNvPr>
          <p:cNvSpPr/>
          <p:nvPr/>
        </p:nvSpPr>
        <p:spPr>
          <a:xfrm>
            <a:off x="896455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LID409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B6AE33-03D7-4621-97EA-9A42601660F7}"/>
              </a:ext>
            </a:extLst>
          </p:cNvPr>
          <p:cNvSpPr/>
          <p:nvPr/>
        </p:nvSpPr>
        <p:spPr>
          <a:xfrm>
            <a:off x="9281645" y="3650226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LID409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D7127D-EC93-481B-B590-242D026D4D1C}"/>
              </a:ext>
            </a:extLst>
          </p:cNvPr>
          <p:cNvSpPr txBox="1"/>
          <p:nvPr/>
        </p:nvSpPr>
        <p:spPr>
          <a:xfrm>
            <a:off x="2766552" y="30679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</a:t>
            </a:r>
            <a:endParaRPr lang="LID4096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2F1AE8-8EDA-45A3-8FC4-A37BC7D766A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098390" y="347083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0ACA54-0E7E-4B9C-83BD-8803E4A2DFD8}"/>
              </a:ext>
            </a:extLst>
          </p:cNvPr>
          <p:cNvSpPr txBox="1"/>
          <p:nvPr/>
        </p:nvSpPr>
        <p:spPr>
          <a:xfrm>
            <a:off x="2482646" y="3067976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 count</a:t>
            </a:r>
            <a:endParaRPr lang="LID4096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ECDD6E34-1CEB-4DC0-9169-6DC36EE68C4C}"/>
              </a:ext>
            </a:extLst>
          </p:cNvPr>
          <p:cNvSpPr/>
          <p:nvPr/>
        </p:nvSpPr>
        <p:spPr>
          <a:xfrm rot="16200000">
            <a:off x="3577387" y="3456306"/>
            <a:ext cx="369330" cy="1533859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D6A48B-0377-46FF-AA9D-A66A01B53D50}"/>
              </a:ext>
            </a:extLst>
          </p:cNvPr>
          <p:cNvSpPr txBox="1"/>
          <p:nvPr/>
        </p:nvSpPr>
        <p:spPr>
          <a:xfrm>
            <a:off x="3135258" y="4488085"/>
            <a:ext cx="125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Frame 1</a:t>
            </a:r>
          </a:p>
          <a:p>
            <a:pPr algn="ctr"/>
            <a:r>
              <a:rPr lang="en-US" dirty="0"/>
              <a:t>5 bytes</a:t>
            </a:r>
            <a:endParaRPr lang="LID4096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224417A4-C4DC-4777-839F-82FADB810418}"/>
              </a:ext>
            </a:extLst>
          </p:cNvPr>
          <p:cNvSpPr/>
          <p:nvPr/>
        </p:nvSpPr>
        <p:spPr>
          <a:xfrm rot="16200000">
            <a:off x="5321384" y="3301446"/>
            <a:ext cx="369330" cy="184357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D760A7-5DBE-4674-82F9-CD47EF7B7AE3}"/>
              </a:ext>
            </a:extLst>
          </p:cNvPr>
          <p:cNvSpPr txBox="1"/>
          <p:nvPr/>
        </p:nvSpPr>
        <p:spPr>
          <a:xfrm>
            <a:off x="4724395" y="4488084"/>
            <a:ext cx="150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Frame 2</a:t>
            </a:r>
          </a:p>
          <a:p>
            <a:pPr algn="ctr"/>
            <a:r>
              <a:rPr lang="en-US" dirty="0"/>
              <a:t>6 bytes</a:t>
            </a:r>
            <a:endParaRPr lang="LID4096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ADBC30B-8B43-40CB-8E93-E5F9F62DC259}"/>
              </a:ext>
            </a:extLst>
          </p:cNvPr>
          <p:cNvCxnSpPr>
            <a:cxnSpLocks/>
          </p:cNvCxnSpPr>
          <p:nvPr/>
        </p:nvCxnSpPr>
        <p:spPr>
          <a:xfrm>
            <a:off x="4691210" y="3474290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86DD3A7-F127-4B22-8BDD-3E9FD0348557}"/>
              </a:ext>
            </a:extLst>
          </p:cNvPr>
          <p:cNvSpPr txBox="1"/>
          <p:nvPr/>
        </p:nvSpPr>
        <p:spPr>
          <a:xfrm>
            <a:off x="4075466" y="3071428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 count</a:t>
            </a:r>
            <a:endParaRPr lang="LID4096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A4A8C0-FC41-4EE4-9DD0-2D1224BF45ED}"/>
              </a:ext>
            </a:extLst>
          </p:cNvPr>
          <p:cNvCxnSpPr>
            <a:cxnSpLocks/>
          </p:cNvCxnSpPr>
          <p:nvPr/>
        </p:nvCxnSpPr>
        <p:spPr>
          <a:xfrm>
            <a:off x="6597430" y="3458998"/>
            <a:ext cx="0" cy="179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6BC51BF-53A6-41E6-9C82-887AB6D83719}"/>
              </a:ext>
            </a:extLst>
          </p:cNvPr>
          <p:cNvSpPr txBox="1"/>
          <p:nvPr/>
        </p:nvSpPr>
        <p:spPr>
          <a:xfrm>
            <a:off x="5981686" y="3056136"/>
            <a:ext cx="125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 count</a:t>
            </a:r>
            <a:endParaRPr lang="LID4096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E8504FDE-BA4A-47F1-8CBA-05DAE8E8453E}"/>
              </a:ext>
            </a:extLst>
          </p:cNvPr>
          <p:cNvSpPr/>
          <p:nvPr/>
        </p:nvSpPr>
        <p:spPr>
          <a:xfrm rot="16200000">
            <a:off x="7380627" y="3141059"/>
            <a:ext cx="369330" cy="216435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EE1B7F-9397-4308-AB33-0BF334E33217}"/>
              </a:ext>
            </a:extLst>
          </p:cNvPr>
          <p:cNvSpPr txBox="1"/>
          <p:nvPr/>
        </p:nvSpPr>
        <p:spPr>
          <a:xfrm>
            <a:off x="6623250" y="4488084"/>
            <a:ext cx="176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Frame 3</a:t>
            </a:r>
          </a:p>
          <a:p>
            <a:pPr algn="ctr"/>
            <a:r>
              <a:rPr lang="en-US" dirty="0"/>
              <a:t>7 bytes</a:t>
            </a:r>
            <a:endParaRPr lang="LID4096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9C7363-A18C-4A3D-8C52-8BA9373B3A46}"/>
              </a:ext>
            </a:extLst>
          </p:cNvPr>
          <p:cNvSpPr/>
          <p:nvPr/>
        </p:nvSpPr>
        <p:spPr>
          <a:xfrm>
            <a:off x="6427835" y="3648668"/>
            <a:ext cx="317090" cy="317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LID4096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B40CD-AE9B-4A23-8068-9B5178BE1D10}"/>
              </a:ext>
            </a:extLst>
          </p:cNvPr>
          <p:cNvSpPr/>
          <p:nvPr/>
        </p:nvSpPr>
        <p:spPr>
          <a:xfrm>
            <a:off x="5974307" y="2657201"/>
            <a:ext cx="1286828" cy="439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Bit flipped!</a:t>
            </a:r>
            <a:endParaRPr lang="LID4096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73E7CC-898A-459C-9C61-CBFA4821526A}"/>
              </a:ext>
            </a:extLst>
          </p:cNvPr>
          <p:cNvSpPr/>
          <p:nvPr/>
        </p:nvSpPr>
        <p:spPr>
          <a:xfrm>
            <a:off x="7450082" y="2585839"/>
            <a:ext cx="2077677" cy="581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thinks next frame starts here!</a:t>
            </a:r>
            <a:endParaRPr lang="LID4096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452CB13-3B07-4B1F-97C0-B3774C12316E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8171830" y="3167658"/>
            <a:ext cx="0" cy="482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6" grpId="0"/>
      <p:bldP spid="40" grpId="0" animBg="1"/>
      <p:bldP spid="41" grpId="0"/>
      <p:bldP spid="45" grpId="0" animBg="1"/>
      <p:bldP spid="46" grpId="0"/>
      <p:bldP spid="48" grpId="0"/>
      <p:bldP spid="50" grpId="0"/>
      <p:bldP spid="51" grpId="0" animBg="1"/>
      <p:bldP spid="52" grpId="0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2041</Words>
  <Application>Microsoft Office PowerPoint</Application>
  <PresentationFormat>Widescreen</PresentationFormat>
  <Paragraphs>680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Consolas</vt:lpstr>
      <vt:lpstr>Menlo</vt:lpstr>
      <vt:lpstr>Monaco</vt:lpstr>
      <vt:lpstr>Office Theme</vt:lpstr>
      <vt:lpstr>Computer Networks X_400487</vt:lpstr>
      <vt:lpstr>Recap of the Physical Layer</vt:lpstr>
      <vt:lpstr>PowerPoint Presentation</vt:lpstr>
      <vt:lpstr>The Data Link layer</vt:lpstr>
      <vt:lpstr>Link layer environment</vt:lpstr>
      <vt:lpstr>Data Link Layer — Roadmap</vt:lpstr>
      <vt:lpstr>Framing</vt:lpstr>
      <vt:lpstr>Framing Methods</vt:lpstr>
      <vt:lpstr>Framing Byte count</vt:lpstr>
      <vt:lpstr>Framing Byte stuffing</vt:lpstr>
      <vt:lpstr>Framing Byte stuffing</vt:lpstr>
      <vt:lpstr>Framing Byte stuffing</vt:lpstr>
      <vt:lpstr>Framing Bit stuffing</vt:lpstr>
      <vt:lpstr>Bit stuffing example Receiver</vt:lpstr>
      <vt:lpstr>Bit stuffing example Receiver</vt:lpstr>
      <vt:lpstr>Bit stuffing example Receiver</vt:lpstr>
      <vt:lpstr>Bit stuffing example Receiver</vt:lpstr>
      <vt:lpstr>Flow Control</vt:lpstr>
      <vt:lpstr>Utopian simplex protocol The ideal case</vt:lpstr>
      <vt:lpstr>Stop-and-wait for error-free channel</vt:lpstr>
      <vt:lpstr>Example of Utopian Simplex Protocol</vt:lpstr>
      <vt:lpstr>Example of Stop-and-Wait Protocol</vt:lpstr>
      <vt:lpstr>Guaranteed Delivery</vt:lpstr>
      <vt:lpstr>How Can We Know If a Frame Gets Lost?</vt:lpstr>
      <vt:lpstr>To acknowledge, or not to acknowledge</vt:lpstr>
      <vt:lpstr>To acknowledge, or not to acknowledge</vt:lpstr>
      <vt:lpstr>Automatic Repeat ReQuest (ARQ) Guaranteed Delivery over Unreliable Channel</vt:lpstr>
      <vt:lpstr>ARQ Example</vt:lpstr>
      <vt:lpstr>ARQ Example</vt:lpstr>
      <vt:lpstr>ARQ Example</vt:lpstr>
      <vt:lpstr>ARQ Example</vt:lpstr>
      <vt:lpstr>Automatic Repeat ReQuest (ARQ) Guaranteed Delivery over Unreliable Channel</vt:lpstr>
      <vt:lpstr>Acknowledgements Without piggybacking</vt:lpstr>
      <vt:lpstr>Acknowledgements With piggybacking</vt:lpstr>
      <vt:lpstr>Stop-and-Wait </vt:lpstr>
      <vt:lpstr>Stop-and-Wait Special Case</vt:lpstr>
      <vt:lpstr>Sliding Window Protocols</vt:lpstr>
      <vt:lpstr>Stop-and-Wait: A 1-Bit Sliding Window Protocol</vt:lpstr>
      <vt:lpstr>Stop-and-Wait: A 1-Bit Sliding Window Protocol</vt:lpstr>
      <vt:lpstr>Stop-and-Wait: A 1-Bit Sliding Window Protocol</vt:lpstr>
      <vt:lpstr>Sliding window protocols</vt:lpstr>
      <vt:lpstr>Stop-and-Wait / ARQ: A 1-Bit Sliding Window Protocol</vt:lpstr>
      <vt:lpstr>Stop-and-Wait: A 1-Bit Sliding Window Protocol</vt:lpstr>
      <vt:lpstr>Go-Back-N</vt:lpstr>
      <vt:lpstr>Go-Back-N</vt:lpstr>
      <vt:lpstr>Selective repeat</vt:lpstr>
      <vt:lpstr>Data Link Layer —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2019-02-21T19:30:28Z</dcterms:created>
  <dcterms:modified xsi:type="dcterms:W3CDTF">2024-10-08T15:11:13Z</dcterms:modified>
</cp:coreProperties>
</file>