
<file path=[Content_Types].xml><?xml version="1.0" encoding="utf-8"?>
<Types xmlns="http://schemas.openxmlformats.org/package/2006/content-types">
  <Default Extension="avif" ContentType="image/avi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</p:sldMasterIdLst>
  <p:notesMasterIdLst>
    <p:notesMasterId r:id="rId73"/>
  </p:notesMasterIdLst>
  <p:sldIdLst>
    <p:sldId id="256" r:id="rId2"/>
    <p:sldId id="518" r:id="rId3"/>
    <p:sldId id="515" r:id="rId4"/>
    <p:sldId id="516" r:id="rId5"/>
    <p:sldId id="517" r:id="rId6"/>
    <p:sldId id="342" r:id="rId7"/>
    <p:sldId id="343" r:id="rId8"/>
    <p:sldId id="521" r:id="rId9"/>
    <p:sldId id="522" r:id="rId10"/>
    <p:sldId id="378" r:id="rId11"/>
    <p:sldId id="525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79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526" r:id="rId38"/>
    <p:sldId id="524" r:id="rId39"/>
    <p:sldId id="262" r:id="rId40"/>
    <p:sldId id="263" r:id="rId41"/>
    <p:sldId id="264" r:id="rId42"/>
    <p:sldId id="295" r:id="rId43"/>
    <p:sldId id="268" r:id="rId44"/>
    <p:sldId id="271" r:id="rId45"/>
    <p:sldId id="277" r:id="rId46"/>
    <p:sldId id="278" r:id="rId47"/>
    <p:sldId id="279" r:id="rId48"/>
    <p:sldId id="523" r:id="rId49"/>
    <p:sldId id="519" r:id="rId50"/>
    <p:sldId id="285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258" r:id="rId66"/>
    <p:sldId id="259" r:id="rId67"/>
    <p:sldId id="372" r:id="rId68"/>
    <p:sldId id="520" r:id="rId69"/>
    <p:sldId id="337" r:id="rId70"/>
    <p:sldId id="356" r:id="rId71"/>
    <p:sldId id="374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DDB93658-DAF4-4A47-A7B7-00F45C16998C}">
          <p14:sldIdLst>
            <p14:sldId id="256"/>
            <p14:sldId id="518"/>
            <p14:sldId id="515"/>
            <p14:sldId id="516"/>
            <p14:sldId id="517"/>
            <p14:sldId id="342"/>
            <p14:sldId id="343"/>
            <p14:sldId id="521"/>
            <p14:sldId id="522"/>
            <p14:sldId id="378"/>
          </p14:sldIdLst>
        </p14:section>
        <p14:section name="Early Challenges" id="{EB160DD5-9810-4AC7-A7B8-F01B67148D41}">
          <p14:sldIdLst>
            <p14:sldId id="525"/>
          </p14:sldIdLst>
        </p14:section>
        <p14:section name="History" id="{C56A8BDF-7AF4-894A-BCE6-61BA2FC792CE}">
          <p14:sldIdLst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79"/>
          </p14:sldIdLst>
        </p14:section>
        <p14:section name="Layered Network Model" id="{A7542959-6764-4649-8CA8-30EF5867497B}">
          <p14:sldIdLst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</p14:sldIdLst>
        </p14:section>
        <p14:section name="State of the Art" id="{E6EB9735-1DD9-534A-AD3F-450894D08F8E}">
          <p14:sldIdLst/>
        </p14:section>
        <p14:section name="Course Overview" id="{89411EE6-6808-E94F-B2ED-8B6940EAF010}">
          <p14:sldIdLst>
            <p14:sldId id="526"/>
            <p14:sldId id="524"/>
            <p14:sldId id="262"/>
            <p14:sldId id="263"/>
            <p14:sldId id="264"/>
            <p14:sldId id="295"/>
            <p14:sldId id="268"/>
            <p14:sldId id="271"/>
            <p14:sldId id="277"/>
            <p14:sldId id="278"/>
            <p14:sldId id="279"/>
            <p14:sldId id="523"/>
            <p14:sldId id="519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</p14:sldIdLst>
        </p14:section>
        <p14:section name="Lab: Getting Started" id="{1D41B591-D316-734F-AE41-395BEF4C280B}">
          <p14:sldIdLst>
            <p14:sldId id="296"/>
            <p14:sldId id="297"/>
            <p14:sldId id="298"/>
            <p14:sldId id="299"/>
            <p14:sldId id="300"/>
            <p14:sldId id="301"/>
            <p14:sldId id="302"/>
          </p14:sldIdLst>
        </p14:section>
        <p14:section name="Course Material" id="{494D3006-61F0-0046-8272-EEA53FB7EC09}">
          <p14:sldIdLst>
            <p14:sldId id="258"/>
            <p14:sldId id="259"/>
          </p14:sldIdLst>
        </p14:section>
        <p14:section name="How to study" id="{822A76A1-41E5-E849-B0DC-DED741FF0E48}">
          <p14:sldIdLst>
            <p14:sldId id="372"/>
          </p14:sldIdLst>
        </p14:section>
        <p14:section name="Contact the Team" id="{BFBC0FC6-94B1-A042-AD88-369749EE318F}">
          <p14:sldIdLst>
            <p14:sldId id="520"/>
            <p14:sldId id="337"/>
          </p14:sldIdLst>
        </p14:section>
        <p14:section name="Next steps" id="{62B0F202-95A1-BC43-992D-E59A707ACEB9}">
          <p14:sldIdLst>
            <p14:sldId id="356"/>
          </p14:sldIdLst>
        </p14:section>
        <p14:section name="Wrap up" id="{E4125513-2246-7B42-A424-DC716DE931E4}">
          <p14:sldIdLst>
            <p14:sldId id="3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1" autoAdjust="0"/>
    <p:restoredTop sz="84126" autoAdjust="0"/>
  </p:normalViewPr>
  <p:slideViewPr>
    <p:cSldViewPr snapToGrid="0">
      <p:cViewPr varScale="1">
        <p:scale>
          <a:sx n="114" d="100"/>
          <a:sy n="114" d="100"/>
        </p:scale>
        <p:origin x="339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3" d="100"/>
          <a:sy n="103" d="100"/>
        </p:scale>
        <p:origin x="3648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DBAB7-3584-4B7F-8725-798B1F331937}" type="datetimeFigureOut">
              <a:rPr lang="LID4096" smtClean="0"/>
              <a:t>10/08/2024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D1459-CAAC-4A27-B983-569879066D9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4806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12692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71022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78790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3724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96145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96036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99973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3800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1324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90184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7910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47278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29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1384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10172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394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1226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3888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7" name="Google Shape;71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" name="Google Shape;71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862607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2" name="Google Shape;76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9" name="Google Shape;80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3" name="Google Shape;82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9" name="Google Shape;909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0" name="Google Shape;910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574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77949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16013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97640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19613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D1459-CAAC-4A27-B983-569879066D99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780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DBDCEF-05C5-4279-8CE9-B6114D2CD81A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6368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2D8DD6-7153-4CF4-8D56-EC136A06CFAA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6457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3852D6-17C0-4779-ADAB-73B59F81A6CB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8381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4ECDFF-CA32-47DC-A7F5-100B10A91E00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336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98E36F-0081-43EF-ADA1-8E629BBC23AF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27678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9ACFE6-9D2E-416E-97B2-9E29352E44E3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863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66EB35-05F7-4A87-8964-427C37CB3F84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959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95EDA0-8CF6-47F6-8C28-6E4739D1747A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840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B2066-586A-45B0-97CD-3A4E3190A314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18942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BF716E-F82F-4694-92F2-064D175225F1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214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D6D9E7-F6B6-40C5-AC1A-522E35085724}" type="datetime1">
              <a:rPr lang="LID4096" smtClean="0"/>
              <a:pPr/>
              <a:t>10/08/2024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0971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5BFD8-D00C-4252-B25E-A85BD0D8A54B}" type="datetime1">
              <a:rPr lang="LID4096" smtClean="0"/>
              <a:t>10/08/2024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0C5DF-5A93-4A6F-A2C5-08984139AF6D}" type="slidenum">
              <a:rPr lang="LID4096" smtClean="0"/>
              <a:pPr/>
              <a:t>‹#›</a:t>
            </a:fld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6F25D9-116D-2B44-B043-8F970375FA43}"/>
              </a:ext>
            </a:extLst>
          </p:cNvPr>
          <p:cNvSpPr/>
          <p:nvPr userDrawn="1"/>
        </p:nvSpPr>
        <p:spPr>
          <a:xfrm>
            <a:off x="-282854" y="6296150"/>
            <a:ext cx="12757708" cy="743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215FFE-2851-6951-6328-66ED2C0099BC}"/>
              </a:ext>
            </a:extLst>
          </p:cNvPr>
          <p:cNvSpPr txBox="1">
            <a:spLocks/>
          </p:cNvSpPr>
          <p:nvPr userDrawn="1"/>
        </p:nvSpPr>
        <p:spPr>
          <a:xfrm>
            <a:off x="1" y="6332734"/>
            <a:ext cx="1346826" cy="4554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Jesse Donkervliet 2024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8590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ygon.com/2021/1/5/22214982/eve-online-world-record-massacre-m2-xfe-ghost-titans" TargetMode="External"/><Relationship Id="rId5" Type="http://schemas.openxmlformats.org/officeDocument/2006/relationships/hyperlink" Target="https://www.polygon.com/features/2021/1/15/22228837/eve-online-m2-mittani-papi-server-failure-hellcamp" TargetMode="Externa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eb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3YAIvBNlZM4" TargetMode="External"/><Relationship Id="rId13" Type="http://schemas.openxmlformats.org/officeDocument/2006/relationships/image" Target="../media/image8.avif"/><Relationship Id="rId3" Type="http://schemas.openxmlformats.org/officeDocument/2006/relationships/image" Target="../media/image3.avif"/><Relationship Id="rId7" Type="http://schemas.openxmlformats.org/officeDocument/2006/relationships/hyperlink" Target="https://unsplash.com/photos/rbDE93-0hHs" TargetMode="External"/><Relationship Id="rId12" Type="http://schemas.openxmlformats.org/officeDocument/2006/relationships/image" Target="../media/image7.av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photos/6vvxiBUf9pM" TargetMode="External"/><Relationship Id="rId11" Type="http://schemas.openxmlformats.org/officeDocument/2006/relationships/image" Target="../media/image6.avif"/><Relationship Id="rId5" Type="http://schemas.openxmlformats.org/officeDocument/2006/relationships/hyperlink" Target="https://unsplash.com/photos/npxXWgQ33ZQ" TargetMode="External"/><Relationship Id="rId10" Type="http://schemas.openxmlformats.org/officeDocument/2006/relationships/image" Target="../media/image5.avif"/><Relationship Id="rId4" Type="http://schemas.openxmlformats.org/officeDocument/2006/relationships/hyperlink" Target="https://unsplash.com/photos/6wdRuK7bVTE" TargetMode="External"/><Relationship Id="rId9" Type="http://schemas.openxmlformats.org/officeDocument/2006/relationships/image" Target="../media/image4.av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aspersky.com/blog/amazing-internet-maps/10441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tp-link.com/en/home-networking/wifi-router/archer-axe75/#overview" TargetMode="Externa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16.jp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jpg"/><Relationship Id="rId10" Type="http://schemas.openxmlformats.org/officeDocument/2006/relationships/image" Target="../media/image76.jp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www.pbs.org/newshour/science/katie-bouman-hardly-knew-what-a-black-hole-was-her-algorithm-helped-us-see-one" TargetMode="External"/><Relationship Id="rId4" Type="http://schemas.openxmlformats.org/officeDocument/2006/relationships/image" Target="../media/image20.web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.com/c/en/us/solutions/collateral/executive-perspectives/annual-internet-report/white-paper-c11-741490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ook.systemsapproach.org/" TargetMode="External"/><Relationship Id="rId4" Type="http://schemas.openxmlformats.org/officeDocument/2006/relationships/image" Target="../media/image8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CmGkazPyiKQ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avif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18" Type="http://schemas.openxmlformats.org/officeDocument/2006/relationships/image" Target="../media/image105.png"/><Relationship Id="rId3" Type="http://schemas.openxmlformats.org/officeDocument/2006/relationships/image" Target="../media/image90.jpeg"/><Relationship Id="rId21" Type="http://schemas.openxmlformats.org/officeDocument/2006/relationships/image" Target="../media/image108.jpeg"/><Relationship Id="rId7" Type="http://schemas.openxmlformats.org/officeDocument/2006/relationships/image" Target="../media/image94.jpeg"/><Relationship Id="rId12" Type="http://schemas.openxmlformats.org/officeDocument/2006/relationships/image" Target="../media/image99.png"/><Relationship Id="rId17" Type="http://schemas.openxmlformats.org/officeDocument/2006/relationships/image" Target="../media/image104.jpeg"/><Relationship Id="rId2" Type="http://schemas.openxmlformats.org/officeDocument/2006/relationships/image" Target="../media/image89.jpeg"/><Relationship Id="rId16" Type="http://schemas.openxmlformats.org/officeDocument/2006/relationships/image" Target="../media/image103.jp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24" Type="http://schemas.openxmlformats.org/officeDocument/2006/relationships/image" Target="../media/image111.jpeg"/><Relationship Id="rId5" Type="http://schemas.openxmlformats.org/officeDocument/2006/relationships/image" Target="../media/image92.jpeg"/><Relationship Id="rId15" Type="http://schemas.openxmlformats.org/officeDocument/2006/relationships/image" Target="../media/image102.jpeg"/><Relationship Id="rId23" Type="http://schemas.openxmlformats.org/officeDocument/2006/relationships/image" Target="../media/image110.jpeg"/><Relationship Id="rId10" Type="http://schemas.openxmlformats.org/officeDocument/2006/relationships/image" Target="../media/image97.jpeg"/><Relationship Id="rId19" Type="http://schemas.openxmlformats.org/officeDocument/2006/relationships/image" Target="../media/image106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Relationship Id="rId22" Type="http://schemas.openxmlformats.org/officeDocument/2006/relationships/image" Target="../media/image10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mailto:compnet2024.beta@vu.n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web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engineering.fb.com/2021/10/05/networking-traffic/outage-detail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4E06-E45B-4491-8400-9F9E7125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11" y="136525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7200" dirty="0"/>
              <a:t>Computer Networks</a:t>
            </a:r>
            <a:br>
              <a:rPr lang="en-US" sz="7200" dirty="0"/>
            </a:br>
            <a:r>
              <a:rPr lang="en-US" sz="7200" dirty="0"/>
              <a:t>X_400487</a:t>
            </a:r>
            <a:endParaRPr lang="LID4096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DE709-9033-4B7F-B111-3CC74D562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11" y="2487669"/>
            <a:ext cx="10845556" cy="1655762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Lecture 1: Introduction to Computer Networks</a:t>
            </a:r>
          </a:p>
          <a:p>
            <a:pPr algn="l"/>
            <a:endParaRPr lang="en-US" sz="40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2C75E-3905-44C1-8112-3F3BCD83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Vrije Universiteit Amsterdam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96E4C-E109-5C4F-B418-86C18CD49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97" y="4479176"/>
            <a:ext cx="1607547" cy="1607547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18696-7F8B-6D46-8C92-CFCB5BEA6E9D}"/>
              </a:ext>
            </a:extLst>
          </p:cNvPr>
          <p:cNvSpPr txBox="1"/>
          <p:nvPr/>
        </p:nvSpPr>
        <p:spPr>
          <a:xfrm>
            <a:off x="1916898" y="4875269"/>
            <a:ext cx="7129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000" dirty="0"/>
              <a:t>Lecturer: Jesse Donkervliet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CA0E69D-D9AA-ED42-A86B-A5128D8DD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257" y="5470631"/>
            <a:ext cx="2420806" cy="72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D589A4-9172-6641-9922-2B7A62EC0092}"/>
              </a:ext>
            </a:extLst>
          </p:cNvPr>
          <p:cNvSpPr/>
          <p:nvPr/>
        </p:nvSpPr>
        <p:spPr>
          <a:xfrm>
            <a:off x="298997" y="3370658"/>
            <a:ext cx="11781066" cy="7591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600" dirty="0"/>
              <a:t>Welcome! Lecture starts at 15:30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192716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tangle of warships backlit by the curve of a planet, explosions, and more.">
            <a:extLst>
              <a:ext uri="{FF2B5EF4-FFF2-40B4-BE49-F238E27FC236}">
                <a16:creationId xmlns:a16="http://schemas.microsoft.com/office/drawing/2014/main" id="{13D53200-3861-9641-9504-1BBD84E69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35C215-D7E7-CA4D-A591-AE035F53D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82" y="136525"/>
            <a:ext cx="9113635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A0D306-421F-1040-B3DF-F48468CE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07EE8-8166-3F42-82D5-4970C7DA6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8343" y="6356350"/>
            <a:ext cx="8955314" cy="365125"/>
          </a:xfrm>
        </p:spPr>
        <p:txBody>
          <a:bodyPr/>
          <a:lstStyle/>
          <a:p>
            <a:pPr algn="l"/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https://www.polygon.com/features/2021/1/15/22228837/eve-online-m2-mittani-papi-server-failure-hellcamp</a:t>
            </a:r>
            <a:endParaRPr lang="en-US"/>
          </a:p>
          <a:p>
            <a:pPr algn="l"/>
            <a:r>
              <a:rPr lang="en-US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https://www.polygon.com/2021/1/5/22214982/eve-online-world-record-massacre-m2-xfe-ghost-titans</a:t>
            </a:r>
            <a:r>
              <a:rPr lang="en-US"/>
              <a:t>  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F1149B-9883-654D-94BA-A61DBB9E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10</a:t>
            </a:fld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837D7-D808-B34C-A09F-047858AB5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9" y="2991644"/>
            <a:ext cx="9550400" cy="128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A31529-5E3C-D947-BE34-2EE1B76A0E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9" y="4652169"/>
            <a:ext cx="94615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1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59CB-66F4-8A9F-D35B-5FE250E05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existing systems</a:t>
            </a:r>
            <a:br>
              <a:rPr lang="en-US" dirty="0"/>
            </a:br>
            <a:r>
              <a:rPr lang="en-US" dirty="0"/>
              <a:t>not good enough?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BF011-C72D-FD08-3740-6391F16C4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Examples of challenges: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Latency is unknown and/or unbounded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Data channels are unreliable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Sharing resources with multiple users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…</a:t>
            </a:r>
            <a:endParaRPr lang="en-NL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6E2BA-CF0E-9F8D-4779-1F41AFCF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5EF7E-AE24-C64C-540F-6E9D934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11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0FB091-0949-CEAF-15B4-E3B59317E85A}"/>
              </a:ext>
            </a:extLst>
          </p:cNvPr>
          <p:cNvSpPr/>
          <p:nvPr/>
        </p:nvSpPr>
        <p:spPr>
          <a:xfrm>
            <a:off x="8496888" y="562072"/>
            <a:ext cx="1266092" cy="4501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4323AA-782F-E42A-DD5D-67F2874D5AF4}"/>
              </a:ext>
            </a:extLst>
          </p:cNvPr>
          <p:cNvSpPr/>
          <p:nvPr/>
        </p:nvSpPr>
        <p:spPr>
          <a:xfrm>
            <a:off x="8496888" y="1116318"/>
            <a:ext cx="1266092" cy="4501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MDR</a:t>
            </a:r>
            <a:endParaRPr lang="en-N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BDA317-FEC7-00FE-F7F6-D17A969FFB2C}"/>
              </a:ext>
            </a:extLst>
          </p:cNvPr>
          <p:cNvSpPr/>
          <p:nvPr/>
        </p:nvSpPr>
        <p:spPr>
          <a:xfrm>
            <a:off x="7397263" y="196947"/>
            <a:ext cx="656490" cy="2106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BUS</a:t>
            </a:r>
            <a:endParaRPr lang="en-NL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5906F0-391C-2222-5F3E-010C98DAA6DE}"/>
              </a:ext>
            </a:extLst>
          </p:cNvPr>
          <p:cNvCxnSpPr>
            <a:stCxn id="6" idx="1"/>
          </p:cNvCxnSpPr>
          <p:nvPr/>
        </p:nvCxnSpPr>
        <p:spPr>
          <a:xfrm flipH="1">
            <a:off x="8053754" y="787155"/>
            <a:ext cx="44313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2C65BD-705B-9A47-FF31-2CEBAF9A01C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8039686" y="1341401"/>
            <a:ext cx="457202" cy="2063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9BCD3B-03D8-95AB-5F87-F418066AC41D}"/>
              </a:ext>
            </a:extLst>
          </p:cNvPr>
          <p:cNvCxnSpPr>
            <a:cxnSpLocks/>
          </p:cNvCxnSpPr>
          <p:nvPr/>
        </p:nvCxnSpPr>
        <p:spPr>
          <a:xfrm flipH="1">
            <a:off x="9762980" y="1339167"/>
            <a:ext cx="583808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BB35AE-3E15-94EE-AC8F-64EFE3F0B9B4}"/>
              </a:ext>
            </a:extLst>
          </p:cNvPr>
          <p:cNvCxnSpPr>
            <a:cxnSpLocks/>
          </p:cNvCxnSpPr>
          <p:nvPr/>
        </p:nvCxnSpPr>
        <p:spPr>
          <a:xfrm flipH="1">
            <a:off x="9762980" y="815682"/>
            <a:ext cx="583808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5BE1AA4-A2E7-F5FE-2AFB-5785D0381A8F}"/>
              </a:ext>
            </a:extLst>
          </p:cNvPr>
          <p:cNvSpPr/>
          <p:nvPr/>
        </p:nvSpPr>
        <p:spPr>
          <a:xfrm>
            <a:off x="10363788" y="265724"/>
            <a:ext cx="1752012" cy="19691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Memory</a:t>
            </a:r>
            <a:endParaRPr lang="en-NL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40B23A-C15D-D452-9C82-4CDC92EC2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036" y="2959615"/>
            <a:ext cx="2998764" cy="166346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42AD1224-5574-CD3A-A2E8-53C851E12952}"/>
              </a:ext>
            </a:extLst>
          </p:cNvPr>
          <p:cNvGrpSpPr/>
          <p:nvPr/>
        </p:nvGrpSpPr>
        <p:grpSpPr>
          <a:xfrm>
            <a:off x="3581400" y="4361321"/>
            <a:ext cx="4458286" cy="1732559"/>
            <a:chOff x="3581400" y="4361321"/>
            <a:chExt cx="4458286" cy="173255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F9364AD-CD9A-05D2-ABF4-FB1476A8CD78}"/>
                </a:ext>
              </a:extLst>
            </p:cNvPr>
            <p:cNvSpPr/>
            <p:nvPr/>
          </p:nvSpPr>
          <p:spPr>
            <a:xfrm>
              <a:off x="5219994" y="4701540"/>
              <a:ext cx="1500846" cy="113520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Network</a:t>
              </a:r>
              <a:endParaRPr lang="en-NL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2EEE163-949A-A5A0-3A8B-593991C4C075}"/>
                </a:ext>
              </a:extLst>
            </p:cNvPr>
            <p:cNvCxnSpPr>
              <a:endCxn id="22" idx="1"/>
            </p:cNvCxnSpPr>
            <p:nvPr/>
          </p:nvCxnSpPr>
          <p:spPr>
            <a:xfrm>
              <a:off x="3581400" y="5181600"/>
              <a:ext cx="1638594" cy="8754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4DFAD2F-3BC1-1E5C-8E1D-AF0B3ECEF56D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V="1">
              <a:off x="6720840" y="4838700"/>
              <a:ext cx="1028700" cy="43044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3F79B1B-9DB2-26FF-34E4-4ECFD41A0B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20840" y="5646420"/>
              <a:ext cx="1318846" cy="35052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48896A0-65F9-9FCB-E164-102AEA6F93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0840" y="5316774"/>
              <a:ext cx="866920" cy="11596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0F6F67C-D6A7-6B6D-D9B9-345378AE3E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0840" y="4361321"/>
              <a:ext cx="514350" cy="51154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649D488-11C2-D850-DC0A-8EBAA903ED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3522" y="4858358"/>
              <a:ext cx="1076472" cy="24470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B39C3D6-0EED-3073-AF29-01E75AA635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4340" y="5755522"/>
              <a:ext cx="975654" cy="33835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E145BDC-BC99-6F3F-DE59-C5CAA4D71F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3522" y="5553873"/>
              <a:ext cx="1076472" cy="9254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00538DD-3776-6043-8399-55DD69031486}"/>
                </a:ext>
              </a:extLst>
            </p:cNvPr>
            <p:cNvCxnSpPr>
              <a:cxnSpLocks/>
            </p:cNvCxnSpPr>
            <p:nvPr/>
          </p:nvCxnSpPr>
          <p:spPr>
            <a:xfrm>
              <a:off x="5166215" y="4361321"/>
              <a:ext cx="265966" cy="30839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5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181BE-DC42-4704-88A8-6B1EDD5D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telephone system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DC8B7-3AE7-49C6-B519-81531D24E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4A2FA-D872-41A1-9A84-9F886A486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6ADC1-AC10-486C-B984-0B70DE23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12</a:t>
            </a:fld>
            <a:endParaRPr lang="LID4096"/>
          </a:p>
        </p:txBody>
      </p:sp>
      <p:pic>
        <p:nvPicPr>
          <p:cNvPr id="6" name="Picture 5" descr="t.jpg">
            <a:extLst>
              <a:ext uri="{FF2B5EF4-FFF2-40B4-BE49-F238E27FC236}">
                <a16:creationId xmlns:a16="http://schemas.microsoft.com/office/drawing/2014/main" id="{8A1728B1-1D54-4996-A379-5C24B0307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1690689"/>
            <a:ext cx="7429500" cy="440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20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6E56F-B16B-4C6E-A9DF-E31632481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Telephone switching</a:t>
            </a:r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309CB-22D8-431A-BFBD-5CA2ACE8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A4643-340B-4622-A4E0-1B93488E5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13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EF7D8D-54AE-4AD0-8EAB-C39EE4B62007}"/>
              </a:ext>
            </a:extLst>
          </p:cNvPr>
          <p:cNvGrpSpPr/>
          <p:nvPr/>
        </p:nvGrpSpPr>
        <p:grpSpPr>
          <a:xfrm>
            <a:off x="6468534" y="1825626"/>
            <a:ext cx="3441700" cy="4192377"/>
            <a:chOff x="4953001" y="1847505"/>
            <a:chExt cx="3441700" cy="4192377"/>
          </a:xfrm>
        </p:grpSpPr>
        <p:pic>
          <p:nvPicPr>
            <p:cNvPr id="7" name="Picture 6" descr="strowger.jpg">
              <a:extLst>
                <a:ext uri="{FF2B5EF4-FFF2-40B4-BE49-F238E27FC236}">
                  <a16:creationId xmlns:a16="http://schemas.microsoft.com/office/drawing/2014/main" id="{0A35B660-72DF-41B0-9FBE-4E6958A7E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1" y="1847505"/>
              <a:ext cx="3441700" cy="34483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352239-E7F0-41AF-9F00-45E0E01CE3AF}"/>
                </a:ext>
              </a:extLst>
            </p:cNvPr>
            <p:cNvSpPr txBox="1"/>
            <p:nvPr/>
          </p:nvSpPr>
          <p:spPr>
            <a:xfrm>
              <a:off x="5856617" y="5670550"/>
              <a:ext cx="1634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Strowger</a:t>
              </a:r>
              <a:r>
                <a:rPr lang="en-US" dirty="0"/>
                <a:t> gear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63763E-9743-490D-9C37-E70B03E0A528}"/>
              </a:ext>
            </a:extLst>
          </p:cNvPr>
          <p:cNvGrpSpPr/>
          <p:nvPr/>
        </p:nvGrpSpPr>
        <p:grpSpPr>
          <a:xfrm>
            <a:off x="2281767" y="1886122"/>
            <a:ext cx="3429000" cy="4071382"/>
            <a:chOff x="571500" y="1968500"/>
            <a:chExt cx="3429000" cy="4071382"/>
          </a:xfrm>
        </p:grpSpPr>
        <p:pic>
          <p:nvPicPr>
            <p:cNvPr id="10" name="Picture 9" descr="Girl.jpg">
              <a:extLst>
                <a:ext uri="{FF2B5EF4-FFF2-40B4-BE49-F238E27FC236}">
                  <a16:creationId xmlns:a16="http://schemas.microsoft.com/office/drawing/2014/main" id="{2EAB1142-3EF5-4F13-A439-85D995FC3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1968500"/>
              <a:ext cx="3429000" cy="34356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CD9555-862E-46C0-A300-40B493C7453E}"/>
                </a:ext>
              </a:extLst>
            </p:cNvPr>
            <p:cNvSpPr txBox="1"/>
            <p:nvPr/>
          </p:nvSpPr>
          <p:spPr>
            <a:xfrm>
              <a:off x="1359661" y="5670550"/>
              <a:ext cx="1852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Human operator</a:t>
              </a:r>
            </a:p>
          </p:txBody>
        </p:sp>
      </p:grp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D948619-6912-9915-90F6-3F0240AC7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567" y="136525"/>
            <a:ext cx="2794000" cy="2108200"/>
          </a:xfrm>
        </p:spPr>
      </p:pic>
    </p:spTree>
    <p:extLst>
      <p:ext uri="{BB962C8B-B14F-4D97-AF65-F5344CB8AC3E}">
        <p14:creationId xmlns:p14="http://schemas.microsoft.com/office/powerpoint/2010/main" val="91144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53B3C-FAAD-4D35-9920-8BC919CF0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topology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FDB2D-43E9-480D-B1A2-84EEAE966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1C3A7-1064-4117-825A-902B6785E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A0EA6-85B2-4216-BE07-9969DDE6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14</a:t>
            </a:fld>
            <a:endParaRPr lang="LID4096"/>
          </a:p>
        </p:txBody>
      </p:sp>
      <p:pic>
        <p:nvPicPr>
          <p:cNvPr id="8" name="Picture 7" descr="Two-level.jpg">
            <a:extLst>
              <a:ext uri="{FF2B5EF4-FFF2-40B4-BE49-F238E27FC236}">
                <a16:creationId xmlns:a16="http://schemas.microsoft.com/office/drawing/2014/main" id="{9A82441B-6FA4-4FA4-9A12-C52D9F037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98600"/>
            <a:ext cx="3276600" cy="4038600"/>
          </a:xfrm>
          <a:prstGeom prst="rect">
            <a:avLst/>
          </a:prstGeom>
        </p:spPr>
      </p:pic>
      <p:pic>
        <p:nvPicPr>
          <p:cNvPr id="9" name="Picture 8" descr="top.jpg">
            <a:extLst>
              <a:ext uri="{FF2B5EF4-FFF2-40B4-BE49-F238E27FC236}">
                <a16:creationId xmlns:a16="http://schemas.microsoft.com/office/drawing/2014/main" id="{2329A9F1-8137-4A07-AC53-6C300AA06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35" y="1474788"/>
            <a:ext cx="4739021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1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47D7-FCF3-43F0-A25F-2C8429C9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topology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BE6FD-7776-477D-9EE8-F77213383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86BD0-31C9-4FFF-8267-4C1DE1755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8062E9-C37B-4702-8D95-578B746B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15</a:t>
            </a:fld>
            <a:endParaRPr lang="LID4096"/>
          </a:p>
        </p:txBody>
      </p:sp>
      <p:pic>
        <p:nvPicPr>
          <p:cNvPr id="6" name="Picture 5" descr="Two-level.jpg">
            <a:extLst>
              <a:ext uri="{FF2B5EF4-FFF2-40B4-BE49-F238E27FC236}">
                <a16:creationId xmlns:a16="http://schemas.microsoft.com/office/drawing/2014/main" id="{2042F3D6-B4AB-4266-AD7B-228C2DB3F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98600"/>
            <a:ext cx="3276600" cy="403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C9D19-FAB7-408A-91BE-14654CCD6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2" y="1474788"/>
            <a:ext cx="47625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61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677B1-1D87-4757-A30C-9C6C3BA44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Military is a big fan of</a:t>
            </a:r>
            <a:br>
              <a:rPr lang="en-US" dirty="0"/>
            </a:br>
            <a:r>
              <a:rPr lang="en-US" dirty="0"/>
              <a:t>resilient systems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6F983-F288-4A52-BE05-891A33122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 military asked RAND Corporation to design a better system (in 1960).</a:t>
            </a:r>
          </a:p>
          <a:p>
            <a:r>
              <a:rPr lang="en-US" dirty="0"/>
              <a:t>Paul Baran (RAND employee) designed a fault tolerant network.</a:t>
            </a:r>
          </a:p>
          <a:p>
            <a:r>
              <a:rPr lang="en-US" dirty="0"/>
              <a:t>Military asked AT&amp;T to build it.</a:t>
            </a:r>
          </a:p>
          <a:p>
            <a:r>
              <a:rPr lang="en-US" dirty="0"/>
              <a:t>They refused…</a:t>
            </a:r>
          </a:p>
          <a:p>
            <a:r>
              <a:rPr lang="en-US" dirty="0"/>
              <a:t>Baran’s design was forgotten…</a:t>
            </a:r>
          </a:p>
          <a:p>
            <a:r>
              <a:rPr lang="en-US" dirty="0"/>
              <a:t>But design improved upon by NPL, built by ARPA.</a:t>
            </a:r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8D21B7-85D8-4F35-9263-2AA3BCE3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86063-11E2-485E-BC8D-9AF49762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5821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29A2-78E4-4AC4-AFD4-9BF9841F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designed by the</a:t>
            </a:r>
            <a:br>
              <a:rPr lang="en-US" dirty="0"/>
            </a:br>
            <a:r>
              <a:rPr lang="en-US" dirty="0"/>
              <a:t>National Physical Laboratory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4E272-5943-4DE9-8819-06A6727A6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81710" cy="4351338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/>
              <a:t>NPL paper cited Baran but went further</a:t>
            </a:r>
          </a:p>
          <a:p>
            <a:pPr marL="342900" indent="-342900">
              <a:buFont typeface="Arial"/>
              <a:buChar char="•"/>
            </a:pPr>
            <a:r>
              <a:rPr lang="en-US" sz="3200" b="1" dirty="0"/>
              <a:t>Divided files into chunks called packets</a:t>
            </a:r>
          </a:p>
          <a:p>
            <a:pPr marL="342900" indent="-342900">
              <a:buFont typeface="Arial"/>
              <a:buChar char="•"/>
            </a:pPr>
            <a:r>
              <a:rPr lang="en-US" sz="3200" b="1" dirty="0"/>
              <a:t>Store-and-forward packet switching network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E9FCA-DA88-4D75-B26E-D1A08D83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5C399-CE54-4367-851D-9A1170C4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17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8840D-6F80-45EE-B37A-681E7E65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0" y="155574"/>
            <a:ext cx="3680896" cy="4426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92B65D-7B35-4AC5-B749-9CCBFF95A34F}"/>
              </a:ext>
            </a:extLst>
          </p:cNvPr>
          <p:cNvSpPr/>
          <p:nvPr/>
        </p:nvSpPr>
        <p:spPr>
          <a:xfrm>
            <a:off x="8519910" y="4955591"/>
            <a:ext cx="3201875" cy="10268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They did not build a prototype, but described its design.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73496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E132-324F-4877-B1A3-12AD0FB7D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ARPANET</a:t>
            </a:r>
            <a:br>
              <a:rPr lang="en-US" dirty="0"/>
            </a:br>
            <a:r>
              <a:rPr lang="en-US" dirty="0"/>
              <a:t>A mesh-structured network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F260A-CD11-4C08-874A-B5CE51A4E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B720C-33FC-4341-A510-54A20CEA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50798-E7C7-4E4F-96DF-96EB99B6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18</a:t>
            </a:fld>
            <a:endParaRPr lang="LID4096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A77E848-00F2-40E6-8DC2-427345A6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57" y="1690689"/>
            <a:ext cx="682148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op.jpg">
            <a:extLst>
              <a:ext uri="{FF2B5EF4-FFF2-40B4-BE49-F238E27FC236}">
                <a16:creationId xmlns:a16="http://schemas.microsoft.com/office/drawing/2014/main" id="{939BE1A2-DC79-43CE-853D-EDF87BFD4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80" y="1690690"/>
            <a:ext cx="3924299" cy="38806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F33406-4F7B-457E-A501-259657C41E87}"/>
              </a:ext>
            </a:extLst>
          </p:cNvPr>
          <p:cNvSpPr/>
          <p:nvPr/>
        </p:nvSpPr>
        <p:spPr>
          <a:xfrm>
            <a:off x="3692014" y="5811839"/>
            <a:ext cx="5368413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3046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37BF-3010-430A-8EB1-8E4A9C4E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ARPANET</a:t>
            </a:r>
            <a:br>
              <a:rPr lang="en-US" dirty="0"/>
            </a:br>
            <a:r>
              <a:rPr lang="en-US" dirty="0"/>
              <a:t>Fault tolerance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2DCB1-B90A-4E80-8C51-8F73B2204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B383B-2556-4444-B47D-B24D7B01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34026-C0FB-4091-9C5D-4750D84EF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19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BBF24-7477-447C-8E5A-3DDE511B4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33" y="1991275"/>
            <a:ext cx="2743200" cy="397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C511F9-AFBB-4921-9130-69A2E8AF2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62" y="1991275"/>
            <a:ext cx="2743200" cy="397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5670B1-A01A-4494-A03C-94AB886BD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467" y="1991275"/>
            <a:ext cx="2743200" cy="3975100"/>
          </a:xfrm>
          <a:prstGeom prst="rect">
            <a:avLst/>
          </a:prstGeom>
        </p:spPr>
      </p:pic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8FE3F9BE-4E37-D0AF-896D-933C8FCA1AD2}"/>
              </a:ext>
            </a:extLst>
          </p:cNvPr>
          <p:cNvSpPr/>
          <p:nvPr/>
        </p:nvSpPr>
        <p:spPr>
          <a:xfrm>
            <a:off x="2404827" y="3706837"/>
            <a:ext cx="1351195" cy="1351195"/>
          </a:xfrm>
          <a:prstGeom prst="mathMultiply">
            <a:avLst>
              <a:gd name="adj1" fmla="val 946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87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A6D7-156B-CB9E-7EDD-C0A7341A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3737AF-DAFC-9F6C-5D6C-E348060B6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1459" cy="393218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D92E6E-EE7D-6AE1-6331-295374D7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2929" y="6356350"/>
            <a:ext cx="9866142" cy="365125"/>
          </a:xfrm>
        </p:spPr>
        <p:txBody>
          <a:bodyPr/>
          <a:lstStyle/>
          <a:p>
            <a:r>
              <a:rPr lang="en-US">
                <a:hlinkClick r:id="rId4"/>
              </a:rPr>
              <a:t>https://unsplash.com/photos/6wdRuK7bVTE</a:t>
            </a:r>
            <a:r>
              <a:rPr lang="en-US"/>
              <a:t>, </a:t>
            </a:r>
            <a:r>
              <a:rPr lang="en-US">
                <a:hlinkClick r:id="rId5"/>
              </a:rPr>
              <a:t>https://unsplash.com/photos/npxXWgQ33ZQ</a:t>
            </a:r>
            <a:r>
              <a:rPr lang="en-US"/>
              <a:t>, </a:t>
            </a:r>
            <a:r>
              <a:rPr lang="en-US">
                <a:hlinkClick r:id="rId6"/>
              </a:rPr>
              <a:t>https://unsplash.com/photos/6vvxiBUf9pM</a:t>
            </a:r>
            <a:r>
              <a:rPr lang="en-US"/>
              <a:t>, </a:t>
            </a:r>
            <a:r>
              <a:rPr lang="en-US">
                <a:hlinkClick r:id="rId7"/>
              </a:rPr>
              <a:t>https://unsplash.com/photos/rbDE93-0hHs</a:t>
            </a:r>
            <a:r>
              <a:rPr lang="en-US"/>
              <a:t>, </a:t>
            </a:r>
            <a:r>
              <a:rPr lang="en-US">
                <a:hlinkClick r:id="rId8"/>
              </a:rPr>
              <a:t>https://unsplash.com/photos/3YAIvBNlZM4</a:t>
            </a:r>
            <a:r>
              <a:rPr lang="en-US"/>
              <a:t>,   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0A36D-EAEB-8AE8-8BF4-E5D233C2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2</a:t>
            </a:fld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641CB6-2049-A53B-AA99-035432E2C3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017"/>
            <a:ext cx="4716460" cy="3137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BB06E9-C3CA-51C4-C41C-2686C03D8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59" y="0"/>
            <a:ext cx="5427198" cy="3618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3F819F-87BF-B854-8AE1-AB860FB5C0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17" y="-10234"/>
            <a:ext cx="5101883" cy="3826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FE991B-2891-C0DF-9469-9E5DAAC3B9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0" y="3265290"/>
            <a:ext cx="4562733" cy="30418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9AD78D-EB04-C485-C240-DE136D8883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87" y="3657864"/>
            <a:ext cx="3975013" cy="26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7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A24C-2BBD-4025-AC6B-AE2D2161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ARPANET</a:t>
            </a:r>
            <a:br>
              <a:rPr lang="en-US" dirty="0"/>
            </a:br>
            <a:r>
              <a:rPr lang="en-US" dirty="0"/>
              <a:t>Growth over time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E50A7-1DDB-479F-9F30-75DD739F0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Growth of the ARPANET.</a:t>
            </a:r>
          </a:p>
          <a:p>
            <a:pPr marL="514350" indent="-514350">
              <a:buAutoNum type="alphaLcParenBoth"/>
            </a:pPr>
            <a:r>
              <a:rPr lang="en-US" dirty="0"/>
              <a:t>December 1969.</a:t>
            </a:r>
          </a:p>
          <a:p>
            <a:pPr marL="514350" indent="-514350">
              <a:buAutoNum type="alphaLcParenBoth"/>
            </a:pPr>
            <a:r>
              <a:rPr lang="en-US" dirty="0"/>
              <a:t>July 1970.</a:t>
            </a:r>
          </a:p>
          <a:p>
            <a:pPr marL="514350" indent="-514350">
              <a:buAutoNum type="alphaLcParenBoth"/>
            </a:pPr>
            <a:r>
              <a:rPr lang="en-US" dirty="0"/>
              <a:t>March 1971.</a:t>
            </a:r>
          </a:p>
          <a:p>
            <a:pPr marL="0" indent="0">
              <a:buNone/>
            </a:pPr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008D2-3A97-476F-B61C-DB11B49F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422FB-0B59-43F5-9AEC-CB92F160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20</a:t>
            </a:fld>
            <a:endParaRPr lang="LID4096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F37CB39-DB78-4369-A284-B598E21D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19" y="3775433"/>
            <a:ext cx="8920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162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PA Network, Logical Map, September 1973">
            <a:extLst>
              <a:ext uri="{FF2B5EF4-FFF2-40B4-BE49-F238E27FC236}">
                <a16:creationId xmlns:a16="http://schemas.microsoft.com/office/drawing/2014/main" id="{4A791ACD-F40C-464B-8938-69B7EDC84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32" y="1955938"/>
            <a:ext cx="5103534" cy="37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B7A38D-5BB6-45A5-823E-83B263414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ARPANET</a:t>
            </a:r>
            <a:br>
              <a:rPr lang="en-US" dirty="0"/>
            </a:br>
            <a:r>
              <a:rPr lang="en-US" dirty="0"/>
              <a:t>Network state in 1973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103B2-54EE-4A02-A5E3-0314F116D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74CA9-E923-4CAA-8AA2-841BB56D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F0412-0B6F-480A-BE50-2D82E61A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46723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mazing maps of the Internet">
            <a:extLst>
              <a:ext uri="{FF2B5EF4-FFF2-40B4-BE49-F238E27FC236}">
                <a16:creationId xmlns:a16="http://schemas.microsoft.com/office/drawing/2014/main" id="{28B7B25E-C203-BB4D-8BD2-307F05CC1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65862-AF3C-CA45-9213-F589BA7F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236C1-1139-B84E-9AAC-CF195D517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1C552-8AAD-554D-B788-FAAA84AC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8457" y="6356350"/>
            <a:ext cx="5675086" cy="365125"/>
          </a:xfrm>
        </p:spPr>
        <p:txBody>
          <a:bodyPr/>
          <a:lstStyle/>
          <a:p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https://www.kaspersky.com/blog/amazing-internet-maps/10441/</a:t>
            </a:r>
            <a:r>
              <a:rPr lang="en-US"/>
              <a:t> </a:t>
            </a: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61CE4-408E-B347-9511-A75AAB4AD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24027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3784-E80B-4ACA-B0C8-9B662AE9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Layered architecture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446D8-6093-48EA-8AB1-881A6A26C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be found in…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B7E65-93DC-4FB7-8711-0A4C5C5C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CC237-F1E9-411C-9949-BDBCA9A9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23</a:t>
            </a:fld>
            <a:endParaRPr lang="LID4096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E7E76A1-7282-4494-8DAC-8D9EABD85E07}"/>
              </a:ext>
            </a:extLst>
          </p:cNvPr>
          <p:cNvSpPr txBox="1">
            <a:spLocks/>
          </p:cNvSpPr>
          <p:nvPr/>
        </p:nvSpPr>
        <p:spPr>
          <a:xfrm>
            <a:off x="3039981" y="5624514"/>
            <a:ext cx="48427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u="sng"/>
              <a:t>Image from: Fundamentals of Database Systems, Ramaz Elmasri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F22C48-D11E-401C-B94F-5E881F5EADB1}"/>
              </a:ext>
            </a:extLst>
          </p:cNvPr>
          <p:cNvSpPr/>
          <p:nvPr/>
        </p:nvSpPr>
        <p:spPr>
          <a:xfrm>
            <a:off x="3262093" y="5104962"/>
            <a:ext cx="1329115" cy="3850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Physical layer</a:t>
            </a:r>
            <a:endParaRPr lang="LID4096" sz="135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F841C4-B705-4BBA-B0F9-5E79F36AA833}"/>
              </a:ext>
            </a:extLst>
          </p:cNvPr>
          <p:cNvSpPr/>
          <p:nvPr/>
        </p:nvSpPr>
        <p:spPr>
          <a:xfrm>
            <a:off x="3262093" y="4371035"/>
            <a:ext cx="1329115" cy="7044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Data link layer</a:t>
            </a:r>
            <a:endParaRPr lang="LID4096" sz="135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4148EA-9893-4430-AA52-1A5FDDB4FD03}"/>
              </a:ext>
            </a:extLst>
          </p:cNvPr>
          <p:cNvSpPr/>
          <p:nvPr/>
        </p:nvSpPr>
        <p:spPr>
          <a:xfrm>
            <a:off x="3344245" y="4647136"/>
            <a:ext cx="1164807" cy="356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Medium Access Control</a:t>
            </a:r>
            <a:endParaRPr lang="LID4096" sz="135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82DB99-34FF-4B50-96E0-151DD5E68FB5}"/>
              </a:ext>
            </a:extLst>
          </p:cNvPr>
          <p:cNvSpPr/>
          <p:nvPr/>
        </p:nvSpPr>
        <p:spPr>
          <a:xfrm>
            <a:off x="3262093" y="3956511"/>
            <a:ext cx="1329115" cy="3850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Network Layer</a:t>
            </a:r>
            <a:endParaRPr lang="LID4096" sz="135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2D49F8-4914-4387-97A9-D709948825E6}"/>
              </a:ext>
            </a:extLst>
          </p:cNvPr>
          <p:cNvSpPr/>
          <p:nvPr/>
        </p:nvSpPr>
        <p:spPr>
          <a:xfrm>
            <a:off x="3262092" y="3545559"/>
            <a:ext cx="1329115" cy="3850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Transport layer</a:t>
            </a:r>
            <a:endParaRPr lang="LID4096" sz="135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E1DA17-8FEF-4A69-A490-0D2AA279F404}"/>
              </a:ext>
            </a:extLst>
          </p:cNvPr>
          <p:cNvSpPr/>
          <p:nvPr/>
        </p:nvSpPr>
        <p:spPr>
          <a:xfrm>
            <a:off x="3262092" y="3131034"/>
            <a:ext cx="1329115" cy="3850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Application layer</a:t>
            </a:r>
            <a:endParaRPr lang="LID4096" sz="135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D35B1D-79A0-4C23-874A-E925F752EC19}"/>
              </a:ext>
            </a:extLst>
          </p:cNvPr>
          <p:cNvSpPr/>
          <p:nvPr/>
        </p:nvSpPr>
        <p:spPr>
          <a:xfrm>
            <a:off x="2535090" y="2674335"/>
            <a:ext cx="3055366" cy="3850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ysClr val="windowText" lastClr="000000"/>
                </a:solidFill>
              </a:rPr>
              <a:t>…computer networks…</a:t>
            </a:r>
            <a:endParaRPr lang="LID4096" sz="21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23F04C-E64F-453B-81C9-C6B369E1A7C9}"/>
              </a:ext>
            </a:extLst>
          </p:cNvPr>
          <p:cNvSpPr/>
          <p:nvPr/>
        </p:nvSpPr>
        <p:spPr>
          <a:xfrm>
            <a:off x="6601545" y="2674335"/>
            <a:ext cx="3055366" cy="3850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ysClr val="windowText" lastClr="000000"/>
                </a:solidFill>
              </a:rPr>
              <a:t>…and other domains</a:t>
            </a:r>
            <a:endParaRPr lang="LID4096" sz="210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DC9B31-B2FF-4754-A12A-88A4E5AA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05" y="3193888"/>
            <a:ext cx="3132822" cy="2520943"/>
          </a:xfrm>
          <a:prstGeom prst="rect">
            <a:avLst/>
          </a:prstGeom>
        </p:spPr>
      </p:pic>
      <p:pic>
        <p:nvPicPr>
          <p:cNvPr id="16" name="Picture 2" descr="i29l56G0rF6Bsu4lviJ1xw-netflix-logo-small.png (500×134)">
            <a:extLst>
              <a:ext uri="{FF2B5EF4-FFF2-40B4-BE49-F238E27FC236}">
                <a16:creationId xmlns:a16="http://schemas.microsoft.com/office/drawing/2014/main" id="{483F0583-27DB-4531-9ADD-55FE19A9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86" y="3149114"/>
            <a:ext cx="1301667" cy="34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huntleigh.com/wp-content/uploads/2015/03/shutterstock_71393899.jpg">
            <a:extLst>
              <a:ext uri="{FF2B5EF4-FFF2-40B4-BE49-F238E27FC236}">
                <a16:creationId xmlns:a16="http://schemas.microsoft.com/office/drawing/2014/main" id="{332299FB-E7E1-4B98-BF03-C8B72A0EE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269" y="4718336"/>
            <a:ext cx="1196728" cy="79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90429A-B7FF-4CA3-AE08-F266F4439A71}"/>
              </a:ext>
            </a:extLst>
          </p:cNvPr>
          <p:cNvCxnSpPr/>
          <p:nvPr/>
        </p:nvCxnSpPr>
        <p:spPr>
          <a:xfrm>
            <a:off x="5359819" y="3738064"/>
            <a:ext cx="0" cy="98517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6" descr="https://facebookbrand.com/wp-content/themes/fb-branding/prj-fb-branding/assets/images/fb-art.png">
            <a:extLst>
              <a:ext uri="{FF2B5EF4-FFF2-40B4-BE49-F238E27FC236}">
                <a16:creationId xmlns:a16="http://schemas.microsoft.com/office/drawing/2014/main" id="{978C4D08-08D7-46B7-BC6F-12A12D7C7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784" y="3132424"/>
            <a:ext cx="628225" cy="6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fthmb.tqn.com/5s3i0pvCTnam0RXjGggdgBZHTec=/768x0/filters:no_upscale()/Laptop-hard-drive-exposed-57c2f96f3df78cc16e5942e6.jpg">
            <a:extLst>
              <a:ext uri="{FF2B5EF4-FFF2-40B4-BE49-F238E27FC236}">
                <a16:creationId xmlns:a16="http://schemas.microsoft.com/office/drawing/2014/main" id="{D3669AC6-9C22-4166-8DF3-96D081AD7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312" y="4737654"/>
            <a:ext cx="1099346" cy="84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571E3BF-386F-4B97-A813-E3A83D44CBBA}"/>
              </a:ext>
            </a:extLst>
          </p:cNvPr>
          <p:cNvCxnSpPr>
            <a:cxnSpLocks/>
          </p:cNvCxnSpPr>
          <p:nvPr/>
        </p:nvCxnSpPr>
        <p:spPr>
          <a:xfrm flipH="1">
            <a:off x="9911896" y="3930570"/>
            <a:ext cx="6769" cy="71656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6F9707E-33D5-4939-ADD7-814064CFE5A2}"/>
              </a:ext>
            </a:extLst>
          </p:cNvPr>
          <p:cNvSpPr/>
          <p:nvPr/>
        </p:nvSpPr>
        <p:spPr>
          <a:xfrm>
            <a:off x="7083269" y="1340887"/>
            <a:ext cx="3275889" cy="1161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r>
              <a:rPr lang="en-US" sz="2800" dirty="0"/>
              <a:t>Q: Can you think of another domain that uses layered architectures?</a:t>
            </a:r>
            <a:endParaRPr lang="LID4096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E0BDDB-123C-460A-8392-03819CCE024B}"/>
              </a:ext>
            </a:extLst>
          </p:cNvPr>
          <p:cNvSpPr/>
          <p:nvPr/>
        </p:nvSpPr>
        <p:spPr>
          <a:xfrm>
            <a:off x="7083268" y="106071"/>
            <a:ext cx="3275889" cy="1161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n-US" sz="2800" dirty="0"/>
              <a:t>Q: Why use a layered architecture?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71987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A78F-64FB-465C-B984-A697F24E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Layered architecture in</a:t>
            </a:r>
            <a:br>
              <a:rPr lang="en-US" dirty="0"/>
            </a:br>
            <a:r>
              <a:rPr lang="en-US" dirty="0"/>
              <a:t>computer networks: an analogy</a:t>
            </a:r>
            <a:endParaRPr lang="LID4096" dirty="0"/>
          </a:p>
        </p:txBody>
      </p:sp>
      <p:pic>
        <p:nvPicPr>
          <p:cNvPr id="7" name="Content Placeholder 6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0EEF5711-A9C1-4B7E-9E7C-5F33E08EA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43" y="1623067"/>
            <a:ext cx="5196114" cy="461163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52577-3463-46F9-8545-9713D412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F6960-31D3-4400-B017-07C8F1FA9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75296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6A664-E9FD-49A9-BD20-0743A647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Layered architecture in</a:t>
            </a:r>
            <a:br>
              <a:rPr lang="en-US" dirty="0"/>
            </a:br>
            <a:r>
              <a:rPr lang="en-US" dirty="0"/>
              <a:t>computer networks: an overview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6E162-C86F-4660-B2B6-4152ADE68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994E7-8DCC-48CE-81BF-D1A1BA09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0DF4D8-E0DA-4E08-A7D0-19612AF0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25</a:t>
            </a:fld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72FD9C-5C2F-410E-B4E6-26C4D79B2127}"/>
              </a:ext>
            </a:extLst>
          </p:cNvPr>
          <p:cNvSpPr/>
          <p:nvPr/>
        </p:nvSpPr>
        <p:spPr>
          <a:xfrm>
            <a:off x="2281004" y="2488367"/>
            <a:ext cx="7652479" cy="644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Layer 5</a:t>
            </a:r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668183-C9D4-4148-8086-76334104621B}"/>
              </a:ext>
            </a:extLst>
          </p:cNvPr>
          <p:cNvSpPr/>
          <p:nvPr/>
        </p:nvSpPr>
        <p:spPr>
          <a:xfrm>
            <a:off x="2281004" y="3161982"/>
            <a:ext cx="7652479" cy="644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Layer 4</a:t>
            </a:r>
            <a:endParaRPr lang="LID409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4D0902-1ABF-43D5-9940-56812EB2415F}"/>
              </a:ext>
            </a:extLst>
          </p:cNvPr>
          <p:cNvSpPr/>
          <p:nvPr/>
        </p:nvSpPr>
        <p:spPr>
          <a:xfrm>
            <a:off x="2281004" y="3835597"/>
            <a:ext cx="7652479" cy="644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Layer 3</a:t>
            </a:r>
            <a:endParaRPr lang="LID40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CC33FD-072F-4B6E-9C1B-F2B5596CE8C0}"/>
              </a:ext>
            </a:extLst>
          </p:cNvPr>
          <p:cNvSpPr/>
          <p:nvPr/>
        </p:nvSpPr>
        <p:spPr>
          <a:xfrm>
            <a:off x="2281004" y="4509212"/>
            <a:ext cx="7652479" cy="644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Layer 2</a:t>
            </a:r>
            <a:endParaRPr lang="LID4096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611C40-EB31-4D00-8309-FD2A6F853C4F}"/>
              </a:ext>
            </a:extLst>
          </p:cNvPr>
          <p:cNvSpPr/>
          <p:nvPr/>
        </p:nvSpPr>
        <p:spPr>
          <a:xfrm>
            <a:off x="2281004" y="5182827"/>
            <a:ext cx="7652479" cy="644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Layer 1</a:t>
            </a:r>
            <a:endParaRPr lang="LID4096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A9EAD3-38F3-465E-92D0-2BE3E93AF2AE}"/>
              </a:ext>
            </a:extLst>
          </p:cNvPr>
          <p:cNvCxnSpPr/>
          <p:nvPr/>
        </p:nvCxnSpPr>
        <p:spPr>
          <a:xfrm>
            <a:off x="3480216" y="2308979"/>
            <a:ext cx="0" cy="365289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48DDDA-B3E7-41B7-82A9-13C411620FA3}"/>
              </a:ext>
            </a:extLst>
          </p:cNvPr>
          <p:cNvCxnSpPr/>
          <p:nvPr/>
        </p:nvCxnSpPr>
        <p:spPr>
          <a:xfrm>
            <a:off x="6555698" y="2331205"/>
            <a:ext cx="0" cy="365289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4221643-6381-4DAD-AFD0-E43F0DD63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085" y="1646237"/>
            <a:ext cx="498359" cy="6441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7388E1-9AA2-4A95-9155-48085A0E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303" y="1646237"/>
            <a:ext cx="498359" cy="644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CB3BEE0-0BE1-4601-9FC0-1423FA6F0F15}"/>
              </a:ext>
            </a:extLst>
          </p:cNvPr>
          <p:cNvSpPr/>
          <p:nvPr/>
        </p:nvSpPr>
        <p:spPr>
          <a:xfrm>
            <a:off x="4751882" y="2615088"/>
            <a:ext cx="97834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LID4096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C3E514-F9F2-4445-B8D4-4C0C361BC680}"/>
              </a:ext>
            </a:extLst>
          </p:cNvPr>
          <p:cNvSpPr/>
          <p:nvPr/>
        </p:nvSpPr>
        <p:spPr>
          <a:xfrm>
            <a:off x="4751881" y="2615088"/>
            <a:ext cx="978349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LID4096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72D727-38AC-4DBC-9191-15B1DA90A44E}"/>
              </a:ext>
            </a:extLst>
          </p:cNvPr>
          <p:cNvSpPr/>
          <p:nvPr/>
        </p:nvSpPr>
        <p:spPr>
          <a:xfrm>
            <a:off x="4415246" y="3256651"/>
            <a:ext cx="33663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endParaRPr lang="LID4096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664BF2-B1EA-48E9-B614-110A5A4911D7}"/>
              </a:ext>
            </a:extLst>
          </p:cNvPr>
          <p:cNvSpPr/>
          <p:nvPr/>
        </p:nvSpPr>
        <p:spPr>
          <a:xfrm>
            <a:off x="4751881" y="3263090"/>
            <a:ext cx="978347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LID4096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BF7AF6-737B-459E-8BD2-718322B0DCFD}"/>
              </a:ext>
            </a:extLst>
          </p:cNvPr>
          <p:cNvSpPr/>
          <p:nvPr/>
        </p:nvSpPr>
        <p:spPr>
          <a:xfrm>
            <a:off x="4415246" y="3259195"/>
            <a:ext cx="336635" cy="461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endParaRPr lang="LID4096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9EA2CF-7F92-4C22-844B-6392AE8B1961}"/>
              </a:ext>
            </a:extLst>
          </p:cNvPr>
          <p:cNvSpPr/>
          <p:nvPr/>
        </p:nvSpPr>
        <p:spPr>
          <a:xfrm>
            <a:off x="4767379" y="3264463"/>
            <a:ext cx="462278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r>
              <a:rPr lang="en-US" baseline="-25000" dirty="0"/>
              <a:t>1</a:t>
            </a:r>
            <a:endParaRPr lang="LID4096" baseline="-25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A99B0-63B4-4597-B08D-F162E98C4791}"/>
              </a:ext>
            </a:extLst>
          </p:cNvPr>
          <p:cNvSpPr/>
          <p:nvPr/>
        </p:nvSpPr>
        <p:spPr>
          <a:xfrm>
            <a:off x="5245158" y="3255435"/>
            <a:ext cx="485068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r>
              <a:rPr lang="en-US" baseline="-25000" dirty="0"/>
              <a:t>2</a:t>
            </a:r>
            <a:endParaRPr lang="LID4096" baseline="-25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93C895-F737-4D30-8E5C-CACA90585918}"/>
              </a:ext>
            </a:extLst>
          </p:cNvPr>
          <p:cNvSpPr/>
          <p:nvPr/>
        </p:nvSpPr>
        <p:spPr>
          <a:xfrm>
            <a:off x="3711981" y="3926430"/>
            <a:ext cx="336635" cy="461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endParaRPr lang="LID4096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0E2DF5-9153-4619-8DC8-6E28331823FD}"/>
              </a:ext>
            </a:extLst>
          </p:cNvPr>
          <p:cNvSpPr/>
          <p:nvPr/>
        </p:nvSpPr>
        <p:spPr>
          <a:xfrm>
            <a:off x="5366099" y="3926430"/>
            <a:ext cx="336635" cy="461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endParaRPr lang="LID4096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40874B-04D1-437E-A24E-0BF6899F9015}"/>
              </a:ext>
            </a:extLst>
          </p:cNvPr>
          <p:cNvSpPr/>
          <p:nvPr/>
        </p:nvSpPr>
        <p:spPr>
          <a:xfrm>
            <a:off x="4855952" y="3926430"/>
            <a:ext cx="336635" cy="461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endParaRPr lang="LID4096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E3F057-3861-4010-8225-42708DD252B5}"/>
              </a:ext>
            </a:extLst>
          </p:cNvPr>
          <p:cNvSpPr/>
          <p:nvPr/>
        </p:nvSpPr>
        <p:spPr>
          <a:xfrm>
            <a:off x="6144393" y="3926430"/>
            <a:ext cx="336635" cy="461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4991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0.36962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-3.61111E-6 0.09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0.3717 0.0002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9375 L 0.37066 0.093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66 0.09375 L 0.36962 -0.004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9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6 L -0.04045 0.0976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488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04201 0.0972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486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04375 0.0983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0.33351 0.0004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2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36788 0.0025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11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33785 0.0004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92" y="2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0.36997 0.0004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2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45 0.09768 L 0.29687 0.0976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58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01 0.09722 L 0.29757 0.0972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0.09838 L 0.41493 0.0983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3" grpId="0" animBg="1"/>
      <p:bldP spid="23" grpId="1" animBg="1"/>
      <p:bldP spid="23" grpId="2" animBg="1"/>
      <p:bldP spid="23" grpId="3" animBg="1"/>
      <p:bldP spid="23" grpId="4" animBg="1"/>
      <p:bldP spid="24" grpId="0" animBg="1"/>
      <p:bldP spid="24" grpId="1" animBg="1"/>
      <p:bldP spid="24" grpId="2" animBg="1"/>
      <p:bldP spid="25" grpId="0" animBg="1"/>
      <p:bldP spid="25" grpId="1" animBg="1"/>
      <p:bldP spid="26" grpId="0" animBg="1"/>
      <p:bldP spid="26" grpId="1" animBg="1"/>
      <p:bldP spid="26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AB5E5-5EA5-4EB5-82C0-D86C8608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Illusion of direct communication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722CC-84BC-4137-9C96-EEB13ACB9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D7828-892C-43EB-91E0-A08545D0E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99D6-AFFA-4DF4-B855-858A2E4B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26</a:t>
            </a:fld>
            <a:endParaRPr lang="LID4096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4CDF5D4-B358-43F6-9831-CA156870C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6" y="1690688"/>
            <a:ext cx="1036604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842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39A02-D113-4C31-B936-63903A68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scale affects</a:t>
            </a:r>
            <a:br>
              <a:rPr lang="en-US" dirty="0"/>
            </a:br>
            <a:r>
              <a:rPr lang="en-US" dirty="0"/>
              <a:t>networks design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E072A-7287-4869-9436-B76A454FA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Personal Area Network (PAN)</a:t>
            </a:r>
          </a:p>
          <a:p>
            <a:r>
              <a:rPr lang="en-US" dirty="0"/>
              <a:t>Example: Bluetooth</a:t>
            </a:r>
          </a:p>
          <a:p>
            <a:pPr marL="0" indent="0">
              <a:buNone/>
            </a:pPr>
            <a:r>
              <a:rPr lang="en-US" dirty="0"/>
              <a:t>Local Area Network (LAN)</a:t>
            </a:r>
          </a:p>
          <a:p>
            <a:r>
              <a:rPr lang="en-US" dirty="0"/>
              <a:t>Examples: </a:t>
            </a:r>
            <a:r>
              <a:rPr lang="en-US" dirty="0" err="1"/>
              <a:t>WiFi</a:t>
            </a:r>
            <a:r>
              <a:rPr lang="en-US" dirty="0"/>
              <a:t> (802.11)</a:t>
            </a:r>
          </a:p>
          <a:p>
            <a:pPr marL="0" indent="0">
              <a:buNone/>
            </a:pPr>
            <a:r>
              <a:rPr lang="en-US" dirty="0"/>
              <a:t>Metropolitan Area Network (MAN)</a:t>
            </a:r>
          </a:p>
          <a:p>
            <a:pPr marL="0" indent="0">
              <a:buNone/>
            </a:pPr>
            <a:r>
              <a:rPr lang="en-US" dirty="0"/>
              <a:t>Wide Area Network (WAN)</a:t>
            </a:r>
          </a:p>
          <a:p>
            <a:pPr marL="0" indent="0">
              <a:buNone/>
            </a:pPr>
            <a:r>
              <a:rPr lang="en-US" dirty="0"/>
              <a:t>The Internet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9E730-9EF9-40CF-9ACC-60488B76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CC658-C727-4A38-A115-679F91A9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27</a:t>
            </a:fld>
            <a:endParaRPr lang="LID4096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348B9ED-D3C5-4375-AD49-9FE7D178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50" y="1223400"/>
            <a:ext cx="5946950" cy="402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7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901A-EA6D-4BAF-886B-E65F6CEDE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medium affects</a:t>
            </a:r>
            <a:br>
              <a:rPr lang="en-US" dirty="0"/>
            </a:br>
            <a:r>
              <a:rPr lang="en-US" dirty="0"/>
              <a:t>network design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D836C-D2A2-433A-B51C-694D0BA4F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4420ED-723C-48FE-B041-A2278EC2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F5FDE-943E-4177-BAEE-B29EAE63A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28</a:t>
            </a:fld>
            <a:endParaRPr lang="LID4096"/>
          </a:p>
        </p:txBody>
      </p:sp>
      <p:pic>
        <p:nvPicPr>
          <p:cNvPr id="1026" name="Picture 2" descr="https://static.computercablestore.net/content/images/thumbs/0003217_2-ft-booted-cat5e-network-patch-cable-blue.jpeg">
            <a:extLst>
              <a:ext uri="{FF2B5EF4-FFF2-40B4-BE49-F238E27FC236}">
                <a16:creationId xmlns:a16="http://schemas.microsoft.com/office/drawing/2014/main" id="{3E7F92CC-A4C6-4FB0-8AE9-5EC85F304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89" y="3532213"/>
            <a:ext cx="3259393" cy="244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adgetreview.com/wp-content/uploads/2014/08/wireless-router-reviews.png">
            <a:extLst>
              <a:ext uri="{FF2B5EF4-FFF2-40B4-BE49-F238E27FC236}">
                <a16:creationId xmlns:a16="http://schemas.microsoft.com/office/drawing/2014/main" id="{22F31669-C643-416F-AA72-F0BBB27F4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35" y="3509783"/>
            <a:ext cx="33337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44968D-BB00-46A7-8348-DBEA512AA5F5}"/>
              </a:ext>
            </a:extLst>
          </p:cNvPr>
          <p:cNvSpPr/>
          <p:nvPr/>
        </p:nvSpPr>
        <p:spPr>
          <a:xfrm>
            <a:off x="6549173" y="2154264"/>
            <a:ext cx="3201875" cy="10268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Different frequencies have different</a:t>
            </a:r>
          </a:p>
          <a:p>
            <a:pPr algn="ctr"/>
            <a:r>
              <a:rPr lang="en-US" sz="2800" dirty="0"/>
              <a:t>physical properties!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90593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6D7B-BCA0-49F8-95B0-E995E088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protocol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D83C7-D08C-4BC0-8CB7-B584AF269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7A3B6-D97D-4777-AF9A-B9DA2F01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6627A-BF69-4222-A4D5-7270A831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29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A53335-92A1-4BC9-9D74-2630FCE97790}"/>
              </a:ext>
            </a:extLst>
          </p:cNvPr>
          <p:cNvGrpSpPr/>
          <p:nvPr/>
        </p:nvGrpSpPr>
        <p:grpSpPr>
          <a:xfrm>
            <a:off x="2514600" y="1444977"/>
            <a:ext cx="2133600" cy="1117600"/>
            <a:chOff x="889000" y="1007533"/>
            <a:chExt cx="2133600" cy="8382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7B2B55-A4E2-4876-AFCA-617C8EBD3529}"/>
                </a:ext>
              </a:extLst>
            </p:cNvPr>
            <p:cNvSpPr/>
            <p:nvPr/>
          </p:nvSpPr>
          <p:spPr bwMode="auto">
            <a:xfrm>
              <a:off x="889000" y="1007533"/>
              <a:ext cx="2133600" cy="635000"/>
            </a:xfrm>
            <a:prstGeom prst="ellips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Browser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EA56204-55B0-4752-83A8-4B4A5AD7C7D1}"/>
                </a:ext>
              </a:extLst>
            </p:cNvPr>
            <p:cNvCxnSpPr>
              <a:stCxn id="7" idx="4"/>
            </p:cNvCxnSpPr>
            <p:nvPr/>
          </p:nvCxnSpPr>
          <p:spPr bwMode="auto">
            <a:xfrm>
              <a:off x="1955800" y="1642533"/>
              <a:ext cx="1" cy="203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11DA7DF-6675-4711-8F27-D23C24390FD9}"/>
              </a:ext>
            </a:extLst>
          </p:cNvPr>
          <p:cNvSpPr/>
          <p:nvPr/>
        </p:nvSpPr>
        <p:spPr bwMode="auto">
          <a:xfrm>
            <a:off x="2650069" y="3115734"/>
            <a:ext cx="1862667" cy="553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771104-EB52-4669-9F76-845592209A7E}"/>
              </a:ext>
            </a:extLst>
          </p:cNvPr>
          <p:cNvSpPr/>
          <p:nvPr/>
        </p:nvSpPr>
        <p:spPr bwMode="auto">
          <a:xfrm>
            <a:off x="2650069" y="3646311"/>
            <a:ext cx="1862667" cy="553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IP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1BE0C9-A22E-4F7E-9F16-1F8E085EA8D0}"/>
              </a:ext>
            </a:extLst>
          </p:cNvPr>
          <p:cNvSpPr/>
          <p:nvPr/>
        </p:nvSpPr>
        <p:spPr bwMode="auto">
          <a:xfrm>
            <a:off x="2650069" y="4199467"/>
            <a:ext cx="1862667" cy="553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Ethernet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2EB650-18CF-485C-AC24-056772EC7C59}"/>
              </a:ext>
            </a:extLst>
          </p:cNvPr>
          <p:cNvGrpSpPr/>
          <p:nvPr/>
        </p:nvGrpSpPr>
        <p:grpSpPr>
          <a:xfrm>
            <a:off x="7552261" y="1444978"/>
            <a:ext cx="2133600" cy="3296356"/>
            <a:chOff x="5918200" y="1016000"/>
            <a:chExt cx="2133600" cy="247226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25586B-FF64-419F-882F-98CCD2D3384B}"/>
                </a:ext>
              </a:extLst>
            </p:cNvPr>
            <p:cNvSpPr/>
            <p:nvPr/>
          </p:nvSpPr>
          <p:spPr bwMode="auto">
            <a:xfrm>
              <a:off x="6053667" y="1845733"/>
              <a:ext cx="1862667" cy="4148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HTTP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14E3B6-5218-4161-AA16-1779561C9FF1}"/>
                </a:ext>
              </a:extLst>
            </p:cNvPr>
            <p:cNvSpPr/>
            <p:nvPr/>
          </p:nvSpPr>
          <p:spPr bwMode="auto">
            <a:xfrm>
              <a:off x="6053667" y="2260600"/>
              <a:ext cx="1862667" cy="4148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TCP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A41A90-5552-400D-8CCA-AD76B986F50C}"/>
                </a:ext>
              </a:extLst>
            </p:cNvPr>
            <p:cNvSpPr/>
            <p:nvPr/>
          </p:nvSpPr>
          <p:spPr bwMode="auto">
            <a:xfrm>
              <a:off x="6053667" y="2658533"/>
              <a:ext cx="1862667" cy="4148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IP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40065C-F090-4609-B5A6-D9DCD994A358}"/>
                </a:ext>
              </a:extLst>
            </p:cNvPr>
            <p:cNvSpPr/>
            <p:nvPr/>
          </p:nvSpPr>
          <p:spPr bwMode="auto">
            <a:xfrm>
              <a:off x="6053667" y="3073400"/>
              <a:ext cx="1862667" cy="4148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Ethernet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761397-E9ED-465D-9DFD-DF9A9F5AD27F}"/>
                </a:ext>
              </a:extLst>
            </p:cNvPr>
            <p:cNvSpPr/>
            <p:nvPr/>
          </p:nvSpPr>
          <p:spPr bwMode="auto">
            <a:xfrm>
              <a:off x="5918200" y="1016000"/>
              <a:ext cx="2133600" cy="635000"/>
            </a:xfrm>
            <a:prstGeom prst="ellips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/>
                <a:t>Web s</a:t>
              </a:r>
              <a:r>
                <a:rPr lang="en-US" dirty="0">
                  <a:latin typeface="Arial" charset="0"/>
                </a:rPr>
                <a:t>erver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936F295-15A2-43DA-8A75-3F1BE49EA010}"/>
                </a:ext>
              </a:extLst>
            </p:cNvPr>
            <p:cNvCxnSpPr/>
            <p:nvPr/>
          </p:nvCxnSpPr>
          <p:spPr bwMode="auto">
            <a:xfrm>
              <a:off x="6985000" y="1651000"/>
              <a:ext cx="1" cy="19473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99B56C4-2A9B-400E-B6E2-09ADCBBBBFBF}"/>
              </a:ext>
            </a:extLst>
          </p:cNvPr>
          <p:cNvSpPr/>
          <p:nvPr/>
        </p:nvSpPr>
        <p:spPr bwMode="auto">
          <a:xfrm>
            <a:off x="2650069" y="2562579"/>
            <a:ext cx="1862667" cy="553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HTTP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350B59-AFEB-4033-8F18-860FE3B5C0A8}"/>
              </a:ext>
            </a:extLst>
          </p:cNvPr>
          <p:cNvGrpSpPr/>
          <p:nvPr/>
        </p:nvGrpSpPr>
        <p:grpSpPr>
          <a:xfrm>
            <a:off x="3556000" y="4741334"/>
            <a:ext cx="5164662" cy="1286932"/>
            <a:chOff x="1930400" y="4673602"/>
            <a:chExt cx="5164662" cy="128693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DE9A306-77D2-4081-A6F1-633D900B350E}"/>
                </a:ext>
              </a:extLst>
            </p:cNvPr>
            <p:cNvCxnSpPr/>
            <p:nvPr/>
          </p:nvCxnSpPr>
          <p:spPr bwMode="auto">
            <a:xfrm>
              <a:off x="1955803" y="4673602"/>
              <a:ext cx="0" cy="12192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FF92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0D5DF2E-062D-4DEE-AADC-E0C672D14360}"/>
                </a:ext>
              </a:extLst>
            </p:cNvPr>
            <p:cNvCxnSpPr/>
            <p:nvPr/>
          </p:nvCxnSpPr>
          <p:spPr bwMode="auto">
            <a:xfrm>
              <a:off x="1930400" y="5886452"/>
              <a:ext cx="5101161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FF92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CC7E7C-AEE8-4996-AD0F-3F9FC017935D}"/>
                </a:ext>
              </a:extLst>
            </p:cNvPr>
            <p:cNvCxnSpPr>
              <a:endCxn id="16" idx="2"/>
            </p:cNvCxnSpPr>
            <p:nvPr/>
          </p:nvCxnSpPr>
          <p:spPr bwMode="auto">
            <a:xfrm flipV="1">
              <a:off x="7095061" y="4741334"/>
              <a:ext cx="1" cy="121920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FF92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BF565A-DDAE-4220-ADFC-B9D2BE37CB58}"/>
              </a:ext>
            </a:extLst>
          </p:cNvPr>
          <p:cNvGrpSpPr/>
          <p:nvPr/>
        </p:nvGrpSpPr>
        <p:grpSpPr>
          <a:xfrm>
            <a:off x="4529667" y="2507926"/>
            <a:ext cx="3175000" cy="1969341"/>
            <a:chOff x="2904067" y="2406325"/>
            <a:chExt cx="3175000" cy="196934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36C4E31-CE8C-440A-8C22-3E0649514F98}"/>
                </a:ext>
              </a:extLst>
            </p:cNvPr>
            <p:cNvGrpSpPr/>
            <p:nvPr/>
          </p:nvGrpSpPr>
          <p:grpSpPr>
            <a:xfrm>
              <a:off x="2904067" y="2737557"/>
              <a:ext cx="3175000" cy="1591735"/>
              <a:chOff x="2904067" y="2053167"/>
              <a:chExt cx="3175000" cy="119380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578E1E2-2A84-4955-A1EB-43AFA019A152}"/>
                  </a:ext>
                </a:extLst>
              </p:cNvPr>
              <p:cNvCxnSpPr/>
              <p:nvPr/>
            </p:nvCxnSpPr>
            <p:spPr bwMode="auto">
              <a:xfrm flipV="1">
                <a:off x="2904067" y="2053167"/>
                <a:ext cx="3175000" cy="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76D7E9F-B35E-4571-B023-BA2F00154745}"/>
                  </a:ext>
                </a:extLst>
              </p:cNvPr>
              <p:cNvCxnSpPr/>
              <p:nvPr/>
            </p:nvCxnSpPr>
            <p:spPr bwMode="auto">
              <a:xfrm flipV="1">
                <a:off x="2904067" y="2451101"/>
                <a:ext cx="3175000" cy="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648F3A4-CBA2-41FD-9A9E-29D7A6FCCC72}"/>
                  </a:ext>
                </a:extLst>
              </p:cNvPr>
              <p:cNvCxnSpPr/>
              <p:nvPr/>
            </p:nvCxnSpPr>
            <p:spPr bwMode="auto">
              <a:xfrm flipV="1">
                <a:off x="2904067" y="2823634"/>
                <a:ext cx="3175000" cy="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B2C3374-8AB2-4FC2-98BA-67104E6D7AF9}"/>
                  </a:ext>
                </a:extLst>
              </p:cNvPr>
              <p:cNvCxnSpPr/>
              <p:nvPr/>
            </p:nvCxnSpPr>
            <p:spPr bwMode="auto">
              <a:xfrm flipV="1">
                <a:off x="2904067" y="3246967"/>
                <a:ext cx="3175000" cy="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E2DA64-C458-4121-8AD0-A6B3FC8966D5}"/>
                </a:ext>
              </a:extLst>
            </p:cNvPr>
            <p:cNvGrpSpPr/>
            <p:nvPr/>
          </p:nvGrpSpPr>
          <p:grpSpPr>
            <a:xfrm>
              <a:off x="3530600" y="2406325"/>
              <a:ext cx="1942622" cy="1969341"/>
              <a:chOff x="3530600" y="2406325"/>
              <a:chExt cx="1942622" cy="196934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75AAB68-5E59-457A-AF37-28F6482300EE}"/>
                  </a:ext>
                </a:extLst>
              </p:cNvPr>
              <p:cNvSpPr txBox="1"/>
              <p:nvPr/>
            </p:nvSpPr>
            <p:spPr>
              <a:xfrm>
                <a:off x="3667657" y="2406325"/>
                <a:ext cx="1668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HTTP protocol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4A88F4-6377-4705-81F3-8764F9DFF633}"/>
                  </a:ext>
                </a:extLst>
              </p:cNvPr>
              <p:cNvSpPr txBox="1"/>
              <p:nvPr/>
            </p:nvSpPr>
            <p:spPr>
              <a:xfrm>
                <a:off x="3738158" y="2950635"/>
                <a:ext cx="1527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TCP protocol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1E3F2C8-C1D5-4B1F-B6B2-C5D5161977DA}"/>
                  </a:ext>
                </a:extLst>
              </p:cNvPr>
              <p:cNvSpPr txBox="1"/>
              <p:nvPr/>
            </p:nvSpPr>
            <p:spPr>
              <a:xfrm>
                <a:off x="3859942" y="3433616"/>
                <a:ext cx="1283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IP protocol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9A93F2-96D5-49D2-9ADD-8792A3B5D8F4}"/>
                  </a:ext>
                </a:extLst>
              </p:cNvPr>
              <p:cNvSpPr txBox="1"/>
              <p:nvPr/>
            </p:nvSpPr>
            <p:spPr>
              <a:xfrm>
                <a:off x="3530600" y="4006334"/>
                <a:ext cx="19426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Ethernet protocol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18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84F4-04F6-5E7C-A6DB-B315F9BB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D23BB5-D63B-11F6-CA33-E2F6FE290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3" y="421065"/>
            <a:ext cx="5678526" cy="567852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A7D9D-ED16-AA67-1443-0E2CBBB15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8683" y="6356350"/>
            <a:ext cx="7474634" cy="365125"/>
          </a:xfrm>
        </p:spPr>
        <p:txBody>
          <a:bodyPr/>
          <a:lstStyle/>
          <a:p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https://www.tp-link.com/en/home-networking/wifi-router/archer-axe75/#overview</a:t>
            </a:r>
            <a:r>
              <a:rPr lang="en-US"/>
              <a:t> 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5F833-DCC7-FB33-6FE1-84C87A5D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3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11440-B14A-9C41-2947-2A944A1FC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64" y="2773366"/>
            <a:ext cx="5047186" cy="2592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9134A-6C54-5756-E415-5F94CB002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731" y="5036867"/>
            <a:ext cx="6736374" cy="1367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1BDB7D-84FA-8692-4296-B14E81F2A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41235"/>
            <a:ext cx="5181585" cy="725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EA8833-39D5-6D9C-F3FB-5196E28C8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7" y="108510"/>
            <a:ext cx="5109392" cy="2489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29D466-446B-A312-297F-371DE110F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7592" y="-63556"/>
            <a:ext cx="5025384" cy="53238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3B3926-4ABD-352A-AC07-6514B3FE98B6}"/>
              </a:ext>
            </a:extLst>
          </p:cNvPr>
          <p:cNvSpPr/>
          <p:nvPr/>
        </p:nvSpPr>
        <p:spPr>
          <a:xfrm>
            <a:off x="205467" y="2014238"/>
            <a:ext cx="11781066" cy="7591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600" dirty="0"/>
              <a:t>1. After this course, you understand router specifications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41612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6E05-0A41-4E30-8FB0-EBDCFB9D1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Encapsulation in a protocol stack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A1440-C890-4A1B-ADC9-4C7C504D5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4E340F-2E0D-4C13-9D5F-25764F37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26ED7-58A5-4F28-B8F5-28359BDD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30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E63263-1AB6-42E0-A0CE-988F7E4898A1}"/>
              </a:ext>
            </a:extLst>
          </p:cNvPr>
          <p:cNvGrpSpPr/>
          <p:nvPr/>
        </p:nvGrpSpPr>
        <p:grpSpPr>
          <a:xfrm>
            <a:off x="3234267" y="2257779"/>
            <a:ext cx="2133600" cy="3307645"/>
            <a:chOff x="889000" y="1007533"/>
            <a:chExt cx="2133600" cy="248073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BE923F-20B4-44BC-9AE9-5793DEAE535B}"/>
                </a:ext>
              </a:extLst>
            </p:cNvPr>
            <p:cNvSpPr/>
            <p:nvPr/>
          </p:nvSpPr>
          <p:spPr bwMode="auto">
            <a:xfrm>
              <a:off x="889000" y="1007533"/>
              <a:ext cx="2133600" cy="635000"/>
            </a:xfrm>
            <a:prstGeom prst="ellips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Browser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500368A-FE13-4594-9176-5599356BDB8B}"/>
                </a:ext>
              </a:extLst>
            </p:cNvPr>
            <p:cNvCxnSpPr>
              <a:stCxn id="7" idx="4"/>
            </p:cNvCxnSpPr>
            <p:nvPr/>
          </p:nvCxnSpPr>
          <p:spPr bwMode="auto">
            <a:xfrm>
              <a:off x="1955800" y="1642533"/>
              <a:ext cx="1" cy="203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3F2295-150D-49E1-B503-55917593670F}"/>
                </a:ext>
              </a:extLst>
            </p:cNvPr>
            <p:cNvSpPr/>
            <p:nvPr/>
          </p:nvSpPr>
          <p:spPr bwMode="auto">
            <a:xfrm>
              <a:off x="1024467" y="2260600"/>
              <a:ext cx="1862667" cy="4148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TCP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B7C5E4-7398-4322-A17D-F58EE87BE4BA}"/>
                </a:ext>
              </a:extLst>
            </p:cNvPr>
            <p:cNvSpPr/>
            <p:nvPr/>
          </p:nvSpPr>
          <p:spPr bwMode="auto">
            <a:xfrm>
              <a:off x="1024467" y="2658533"/>
              <a:ext cx="1862667" cy="4148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IP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2F15E0-10FB-48EE-9C50-885A9DBB4C49}"/>
                </a:ext>
              </a:extLst>
            </p:cNvPr>
            <p:cNvSpPr/>
            <p:nvPr/>
          </p:nvSpPr>
          <p:spPr bwMode="auto">
            <a:xfrm>
              <a:off x="1024467" y="3073400"/>
              <a:ext cx="1862667" cy="4148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Ethernet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13A89B-CDD6-411B-8DB4-03CFC9BF544F}"/>
                </a:ext>
              </a:extLst>
            </p:cNvPr>
            <p:cNvSpPr/>
            <p:nvPr/>
          </p:nvSpPr>
          <p:spPr bwMode="auto">
            <a:xfrm>
              <a:off x="1024467" y="1845734"/>
              <a:ext cx="1862667" cy="4148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HTTP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ECC7A3F-0E45-4345-B41C-BA1CBA58E09A}"/>
              </a:ext>
            </a:extLst>
          </p:cNvPr>
          <p:cNvSpPr/>
          <p:nvPr/>
        </p:nvSpPr>
        <p:spPr bwMode="auto">
          <a:xfrm>
            <a:off x="7768168" y="2511778"/>
            <a:ext cx="745067" cy="338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</a:rPr>
              <a:t>GET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52DE09-AA0A-4E39-88AA-46D56478BFA7}"/>
              </a:ext>
            </a:extLst>
          </p:cNvPr>
          <p:cNvGrpSpPr/>
          <p:nvPr/>
        </p:nvGrpSpPr>
        <p:grpSpPr>
          <a:xfrm>
            <a:off x="7437970" y="3482624"/>
            <a:ext cx="1083733" cy="338667"/>
            <a:chOff x="5001684" y="1849967"/>
            <a:chExt cx="1083733" cy="254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D4D4D2-34E1-46F5-B2C5-6AD608B01E3F}"/>
                </a:ext>
              </a:extLst>
            </p:cNvPr>
            <p:cNvSpPr/>
            <p:nvPr/>
          </p:nvSpPr>
          <p:spPr bwMode="auto">
            <a:xfrm>
              <a:off x="5340350" y="1849967"/>
              <a:ext cx="745067" cy="254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Arial" charset="0"/>
                </a:rPr>
                <a:t>GET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01B063-6202-41AE-8BD3-12C0E9702369}"/>
                </a:ext>
              </a:extLst>
            </p:cNvPr>
            <p:cNvSpPr/>
            <p:nvPr/>
          </p:nvSpPr>
          <p:spPr bwMode="auto">
            <a:xfrm>
              <a:off x="5001684" y="1855357"/>
              <a:ext cx="338666" cy="24861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Arial" charset="0"/>
                </a:rPr>
                <a:t>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0C70F3-7FE8-4176-82D0-F425146F1275}"/>
              </a:ext>
            </a:extLst>
          </p:cNvPr>
          <p:cNvGrpSpPr/>
          <p:nvPr/>
        </p:nvGrpSpPr>
        <p:grpSpPr>
          <a:xfrm>
            <a:off x="7260168" y="4033729"/>
            <a:ext cx="1278466" cy="338667"/>
            <a:chOff x="4806951" y="2282923"/>
            <a:chExt cx="1278466" cy="254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C232774-E2EB-4FEC-82EF-50F8DE9088DE}"/>
                </a:ext>
              </a:extLst>
            </p:cNvPr>
            <p:cNvGrpSpPr/>
            <p:nvPr/>
          </p:nvGrpSpPr>
          <p:grpSpPr>
            <a:xfrm>
              <a:off x="5001684" y="2282923"/>
              <a:ext cx="1083733" cy="254000"/>
              <a:chOff x="5001684" y="1849967"/>
              <a:chExt cx="1083733" cy="254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202471A-0F33-4BA9-AADE-049D6B6BC0FF}"/>
                  </a:ext>
                </a:extLst>
              </p:cNvPr>
              <p:cNvSpPr/>
              <p:nvPr/>
            </p:nvSpPr>
            <p:spPr bwMode="auto">
              <a:xfrm>
                <a:off x="5340350" y="1849967"/>
                <a:ext cx="745067" cy="254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latin typeface="Arial" charset="0"/>
                  </a:rPr>
                  <a:t>GET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4F82839-D3F7-48C2-97DC-868B149A18E6}"/>
                  </a:ext>
                </a:extLst>
              </p:cNvPr>
              <p:cNvSpPr/>
              <p:nvPr/>
            </p:nvSpPr>
            <p:spPr bwMode="auto">
              <a:xfrm>
                <a:off x="5001684" y="1855357"/>
                <a:ext cx="338666" cy="24861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latin typeface="Arial" charset="0"/>
                  </a:rPr>
                  <a:t>H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A15AD3-CA41-4D58-9C28-5C9B2A0E7875}"/>
                </a:ext>
              </a:extLst>
            </p:cNvPr>
            <p:cNvSpPr/>
            <p:nvPr/>
          </p:nvSpPr>
          <p:spPr bwMode="auto">
            <a:xfrm>
              <a:off x="4806951" y="2288313"/>
              <a:ext cx="194733" cy="24861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Arial" charset="0"/>
                </a:rPr>
                <a:t>T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C3C4D7-3A8B-4BEA-932A-3EF35E2A9CF3}"/>
              </a:ext>
            </a:extLst>
          </p:cNvPr>
          <p:cNvGrpSpPr/>
          <p:nvPr/>
        </p:nvGrpSpPr>
        <p:grpSpPr>
          <a:xfrm>
            <a:off x="7058060" y="4566356"/>
            <a:ext cx="1462617" cy="338666"/>
            <a:chOff x="4622800" y="2782456"/>
            <a:chExt cx="1462617" cy="2540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B01A3AA-19BB-4F05-8163-8E9E8109ED44}"/>
                </a:ext>
              </a:extLst>
            </p:cNvPr>
            <p:cNvGrpSpPr/>
            <p:nvPr/>
          </p:nvGrpSpPr>
          <p:grpSpPr>
            <a:xfrm>
              <a:off x="4806951" y="2782456"/>
              <a:ext cx="1278466" cy="254000"/>
              <a:chOff x="4806951" y="2282923"/>
              <a:chExt cx="1278466" cy="25400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5F2A9EE-003E-42B4-B264-5B8B6710C617}"/>
                  </a:ext>
                </a:extLst>
              </p:cNvPr>
              <p:cNvGrpSpPr/>
              <p:nvPr/>
            </p:nvGrpSpPr>
            <p:grpSpPr>
              <a:xfrm>
                <a:off x="5001684" y="2282923"/>
                <a:ext cx="1083733" cy="254000"/>
                <a:chOff x="5001684" y="1849967"/>
                <a:chExt cx="1083733" cy="254000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DE70E4F-CCDC-488A-B50A-CC116F43155C}"/>
                    </a:ext>
                  </a:extLst>
                </p:cNvPr>
                <p:cNvSpPr/>
                <p:nvPr/>
              </p:nvSpPr>
              <p:spPr bwMode="auto">
                <a:xfrm>
                  <a:off x="5340350" y="1849967"/>
                  <a:ext cx="745067" cy="254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dirty="0">
                      <a:latin typeface="Arial" charset="0"/>
                    </a:rPr>
                    <a:t>GET</a:t>
                  </a: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91192D-C6B7-4091-B107-58B91EF3AC0E}"/>
                    </a:ext>
                  </a:extLst>
                </p:cNvPr>
                <p:cNvSpPr/>
                <p:nvPr/>
              </p:nvSpPr>
              <p:spPr bwMode="auto">
                <a:xfrm>
                  <a:off x="5001684" y="1855357"/>
                  <a:ext cx="338666" cy="24861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dirty="0">
                      <a:latin typeface="Arial" charset="0"/>
                    </a:rPr>
                    <a:t>H</a:t>
                  </a:r>
                </a:p>
              </p:txBody>
            </p:sp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B6482C9-6E05-4386-9ADD-E0E9DB07F04A}"/>
                  </a:ext>
                </a:extLst>
              </p:cNvPr>
              <p:cNvSpPr/>
              <p:nvPr/>
            </p:nvSpPr>
            <p:spPr bwMode="auto">
              <a:xfrm>
                <a:off x="4806951" y="2288313"/>
                <a:ext cx="194733" cy="24861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latin typeface="Arial" charset="0"/>
                  </a:rPr>
                  <a:t>T 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03C2A2-CBBA-482D-8A7B-3324A50F428B}"/>
                </a:ext>
              </a:extLst>
            </p:cNvPr>
            <p:cNvSpPr/>
            <p:nvPr/>
          </p:nvSpPr>
          <p:spPr bwMode="auto">
            <a:xfrm>
              <a:off x="4622800" y="2787846"/>
              <a:ext cx="184151" cy="248610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latin typeface="Arial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31A753-1F57-4FE3-95B5-B014BB6DF3FD}"/>
                </a:ext>
              </a:extLst>
            </p:cNvPr>
            <p:cNvSpPr txBox="1"/>
            <p:nvPr/>
          </p:nvSpPr>
          <p:spPr>
            <a:xfrm>
              <a:off x="4622800" y="2786618"/>
              <a:ext cx="160867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D53912-27C4-4055-99F6-03C2E6B460AB}"/>
              </a:ext>
            </a:extLst>
          </p:cNvPr>
          <p:cNvGrpSpPr/>
          <p:nvPr/>
        </p:nvGrpSpPr>
        <p:grpSpPr>
          <a:xfrm>
            <a:off x="6817715" y="5119512"/>
            <a:ext cx="1697637" cy="338667"/>
            <a:chOff x="4407582" y="3623885"/>
            <a:chExt cx="1697637" cy="2540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AAC4AEE-D847-4C27-8ACC-6EA968C49ACE}"/>
                </a:ext>
              </a:extLst>
            </p:cNvPr>
            <p:cNvGrpSpPr/>
            <p:nvPr/>
          </p:nvGrpSpPr>
          <p:grpSpPr>
            <a:xfrm>
              <a:off x="4642602" y="3623885"/>
              <a:ext cx="1462617" cy="254000"/>
              <a:chOff x="4622800" y="2782456"/>
              <a:chExt cx="1462617" cy="25400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6390338-1CDA-46FD-B1B2-1277B83D47AD}"/>
                  </a:ext>
                </a:extLst>
              </p:cNvPr>
              <p:cNvGrpSpPr/>
              <p:nvPr/>
            </p:nvGrpSpPr>
            <p:grpSpPr>
              <a:xfrm>
                <a:off x="4806951" y="2782456"/>
                <a:ext cx="1278466" cy="254000"/>
                <a:chOff x="4806951" y="2282923"/>
                <a:chExt cx="1278466" cy="254000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A390943B-B098-4892-AC47-02462C42C0DB}"/>
                    </a:ext>
                  </a:extLst>
                </p:cNvPr>
                <p:cNvGrpSpPr/>
                <p:nvPr/>
              </p:nvGrpSpPr>
              <p:grpSpPr>
                <a:xfrm>
                  <a:off x="5001684" y="2282923"/>
                  <a:ext cx="1083733" cy="254000"/>
                  <a:chOff x="5001684" y="1849967"/>
                  <a:chExt cx="1083733" cy="254000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D8F8B971-E8ED-4697-A2E2-9A20773076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40350" y="1849967"/>
                    <a:ext cx="745067" cy="2540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dirty="0">
                        <a:latin typeface="Arial" charset="0"/>
                      </a:rPr>
                      <a:t>GET</a:t>
                    </a:r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B961BF26-B225-4218-8603-A501E37DDD8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1684" y="1855357"/>
                    <a:ext cx="338666" cy="248610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dirty="0">
                        <a:latin typeface="Arial" charset="0"/>
                      </a:rPr>
                      <a:t>H</a:t>
                    </a:r>
                  </a:p>
                </p:txBody>
              </p:sp>
            </p:grp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78C19CA7-12C3-430C-ADCC-C8E4A15B1E8E}"/>
                    </a:ext>
                  </a:extLst>
                </p:cNvPr>
                <p:cNvSpPr/>
                <p:nvPr/>
              </p:nvSpPr>
              <p:spPr bwMode="auto">
                <a:xfrm>
                  <a:off x="4806951" y="2288313"/>
                  <a:ext cx="194733" cy="248610"/>
                </a:xfrm>
                <a:prstGeom prst="rect">
                  <a:avLst/>
                </a:prstGeom>
                <a:solidFill>
                  <a:srgbClr val="CCFFCC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dirty="0">
                      <a:latin typeface="Arial" charset="0"/>
                    </a:rPr>
                    <a:t>T </a:t>
                  </a: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FF20AA8-09CC-47E4-904D-5EFDF03C7650}"/>
                  </a:ext>
                </a:extLst>
              </p:cNvPr>
              <p:cNvSpPr/>
              <p:nvPr/>
            </p:nvSpPr>
            <p:spPr bwMode="auto">
              <a:xfrm>
                <a:off x="4622800" y="2787846"/>
                <a:ext cx="184151" cy="248610"/>
              </a:xfrm>
              <a:prstGeom prst="rect">
                <a:avLst/>
              </a:prstGeom>
              <a:solidFill>
                <a:srgbClr val="FF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F40EAE2-CAF7-4AEB-8823-F23A5E7B8587}"/>
                  </a:ext>
                </a:extLst>
              </p:cNvPr>
              <p:cNvSpPr txBox="1"/>
              <p:nvPr/>
            </p:nvSpPr>
            <p:spPr>
              <a:xfrm>
                <a:off x="4622800" y="2786618"/>
                <a:ext cx="160867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I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BC099E-2A7B-4F33-9791-C5458C586EC8}"/>
                </a:ext>
              </a:extLst>
            </p:cNvPr>
            <p:cNvSpPr/>
            <p:nvPr/>
          </p:nvSpPr>
          <p:spPr bwMode="auto">
            <a:xfrm>
              <a:off x="4461627" y="3629275"/>
              <a:ext cx="180975" cy="24861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D51313-2FBF-46E6-AEA0-7DCDD2B000CF}"/>
                </a:ext>
              </a:extLst>
            </p:cNvPr>
            <p:cNvSpPr txBox="1"/>
            <p:nvPr/>
          </p:nvSpPr>
          <p:spPr>
            <a:xfrm>
              <a:off x="4407582" y="3623885"/>
              <a:ext cx="28730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6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3373-18A5-4F7D-8AB8-5F462D051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a layered design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DDDAA-9C36-4CE8-BAF3-3736CAC19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46445F-4323-4E4A-ADFE-7752DDBD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5D760-9EC8-495F-BC8A-C1DEDA03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31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AE1848-DD56-4697-A5A4-BA7A95F6F894}"/>
              </a:ext>
            </a:extLst>
          </p:cNvPr>
          <p:cNvGrpSpPr/>
          <p:nvPr/>
        </p:nvGrpSpPr>
        <p:grpSpPr>
          <a:xfrm>
            <a:off x="8049684" y="1870077"/>
            <a:ext cx="2190750" cy="2959100"/>
            <a:chOff x="6762750" y="2120900"/>
            <a:chExt cx="2190750" cy="29591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8E1182-F56E-401A-87C8-8BE6AEFA7364}"/>
                </a:ext>
              </a:extLst>
            </p:cNvPr>
            <p:cNvSpPr/>
            <p:nvPr/>
          </p:nvSpPr>
          <p:spPr bwMode="auto">
            <a:xfrm>
              <a:off x="6762750" y="2120900"/>
              <a:ext cx="2190750" cy="2959100"/>
            </a:xfrm>
            <a:prstGeom prst="rect">
              <a:avLst/>
            </a:prstGeom>
            <a:solidFill>
              <a:srgbClr val="6FD2E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064839-214D-4BAE-88B3-21B9B8006175}"/>
                </a:ext>
              </a:extLst>
            </p:cNvPr>
            <p:cNvSpPr/>
            <p:nvPr/>
          </p:nvSpPr>
          <p:spPr bwMode="auto">
            <a:xfrm>
              <a:off x="7150388" y="3180778"/>
              <a:ext cx="1415474" cy="4483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HTTP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EC27E8-131A-41C3-9621-70F74F9F0D17}"/>
                </a:ext>
              </a:extLst>
            </p:cNvPr>
            <p:cNvSpPr/>
            <p:nvPr/>
          </p:nvSpPr>
          <p:spPr bwMode="auto">
            <a:xfrm>
              <a:off x="7150388" y="3629115"/>
              <a:ext cx="1415474" cy="4483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TCP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C4C42A-CDFA-4903-B824-0E16AC526430}"/>
                </a:ext>
              </a:extLst>
            </p:cNvPr>
            <p:cNvSpPr/>
            <p:nvPr/>
          </p:nvSpPr>
          <p:spPr bwMode="auto">
            <a:xfrm>
              <a:off x="7150388" y="4059151"/>
              <a:ext cx="1415474" cy="4483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IP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D05EF3-5C10-4CF9-AC69-9528CF51C90B}"/>
                </a:ext>
              </a:extLst>
            </p:cNvPr>
            <p:cNvSpPr/>
            <p:nvPr/>
          </p:nvSpPr>
          <p:spPr bwMode="auto">
            <a:xfrm>
              <a:off x="7150388" y="4507487"/>
              <a:ext cx="1415474" cy="4483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charset="0"/>
                </a:rPr>
                <a:t>Ethernet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F516769-D6BF-42F8-8AAD-88F5BB06A433}"/>
                </a:ext>
              </a:extLst>
            </p:cNvPr>
            <p:cNvSpPr/>
            <p:nvPr/>
          </p:nvSpPr>
          <p:spPr bwMode="auto">
            <a:xfrm>
              <a:off x="7047445" y="2284106"/>
              <a:ext cx="1621361" cy="686229"/>
            </a:xfrm>
            <a:prstGeom prst="ellips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/>
                <a:t>Web server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20416C-62A3-4BD8-9BB8-8FB2CC3FADDD}"/>
                </a:ext>
              </a:extLst>
            </p:cNvPr>
            <p:cNvCxnSpPr/>
            <p:nvPr/>
          </p:nvCxnSpPr>
          <p:spPr bwMode="auto">
            <a:xfrm>
              <a:off x="7858125" y="2970335"/>
              <a:ext cx="1" cy="2104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EBF5E48-450D-4D24-B989-F6B38829E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884" y="5138307"/>
            <a:ext cx="1790700" cy="2119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F7BEF2-FD14-4325-9F04-F355B8236DDF}"/>
              </a:ext>
            </a:extLst>
          </p:cNvPr>
          <p:cNvGrpSpPr/>
          <p:nvPr/>
        </p:nvGrpSpPr>
        <p:grpSpPr>
          <a:xfrm>
            <a:off x="1803642" y="2143128"/>
            <a:ext cx="1858193" cy="3372211"/>
            <a:chOff x="516707" y="2393950"/>
            <a:chExt cx="1858193" cy="337221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BFD59D-AB90-4A93-B4C0-96313575BBFB}"/>
                </a:ext>
              </a:extLst>
            </p:cNvPr>
            <p:cNvGrpSpPr/>
            <p:nvPr/>
          </p:nvGrpSpPr>
          <p:grpSpPr>
            <a:xfrm>
              <a:off x="516707" y="2393950"/>
              <a:ext cx="1858193" cy="3372211"/>
              <a:chOff x="516707" y="2393950"/>
              <a:chExt cx="1858193" cy="33722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3B09D26-AEC1-4329-B9AA-E5B6BB07B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707" y="2393950"/>
                <a:ext cx="1858193" cy="273709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8513E05-86D8-4F56-8133-28183E4136B1}"/>
                  </a:ext>
                </a:extLst>
              </p:cNvPr>
              <p:cNvSpPr/>
              <p:nvPr/>
            </p:nvSpPr>
            <p:spPr bwMode="auto">
              <a:xfrm>
                <a:off x="1497856" y="2998913"/>
                <a:ext cx="444141" cy="179341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dirty="0">
                    <a:latin typeface="Arial" charset="0"/>
                  </a:rPr>
                  <a:t>GET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F52A215-05FC-4D74-8D2D-720859C4A750}"/>
                  </a:ext>
                </a:extLst>
              </p:cNvPr>
              <p:cNvGrpSpPr/>
              <p:nvPr/>
            </p:nvGrpSpPr>
            <p:grpSpPr>
              <a:xfrm>
                <a:off x="1295975" y="3350117"/>
                <a:ext cx="646024" cy="179341"/>
                <a:chOff x="5001684" y="1849967"/>
                <a:chExt cx="1083733" cy="254000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E71DD42-EEB6-413B-9961-DB2E84198EB7}"/>
                    </a:ext>
                  </a:extLst>
                </p:cNvPr>
                <p:cNvSpPr/>
                <p:nvPr/>
              </p:nvSpPr>
              <p:spPr bwMode="auto">
                <a:xfrm>
                  <a:off x="5340350" y="1849967"/>
                  <a:ext cx="745067" cy="2540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dirty="0">
                      <a:latin typeface="Arial" charset="0"/>
                    </a:rPr>
                    <a:t>GET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39936D2-7FB2-4E95-9989-DEBEE00DF02A}"/>
                    </a:ext>
                  </a:extLst>
                </p:cNvPr>
                <p:cNvSpPr/>
                <p:nvPr/>
              </p:nvSpPr>
              <p:spPr bwMode="auto">
                <a:xfrm>
                  <a:off x="5001684" y="1855357"/>
                  <a:ext cx="338666" cy="24861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dirty="0">
                      <a:latin typeface="Arial" charset="0"/>
                    </a:rPr>
                    <a:t>H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54E8BC-8B31-48AC-949B-5B6B6640FC46}"/>
                  </a:ext>
                </a:extLst>
              </p:cNvPr>
              <p:cNvGrpSpPr/>
              <p:nvPr/>
            </p:nvGrpSpPr>
            <p:grpSpPr>
              <a:xfrm>
                <a:off x="1188114" y="3701322"/>
                <a:ext cx="762105" cy="179341"/>
                <a:chOff x="4806951" y="2282923"/>
                <a:chExt cx="1278466" cy="25400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F79F1317-9C0E-47A4-80D1-56C7C126875D}"/>
                    </a:ext>
                  </a:extLst>
                </p:cNvPr>
                <p:cNvGrpSpPr/>
                <p:nvPr/>
              </p:nvGrpSpPr>
              <p:grpSpPr>
                <a:xfrm>
                  <a:off x="5001684" y="2282923"/>
                  <a:ext cx="1083733" cy="254000"/>
                  <a:chOff x="5001684" y="1849967"/>
                  <a:chExt cx="1083733" cy="254000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4DBAA525-DB94-4694-A0B4-E4C0D04A64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40350" y="1849967"/>
                    <a:ext cx="745067" cy="2540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000" dirty="0">
                        <a:latin typeface="Arial" charset="0"/>
                      </a:rPr>
                      <a:t>GET</a:t>
                    </a:r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401574E9-0165-4244-8E4A-2BC04DCB09F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1684" y="1850861"/>
                    <a:ext cx="338666" cy="248610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000" dirty="0">
                        <a:latin typeface="Arial" charset="0"/>
                      </a:rPr>
                      <a:t>H</a:t>
                    </a:r>
                  </a:p>
                </p:txBody>
              </p:sp>
            </p:grp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A6E077F-29E4-49AE-B702-D9E1E19791B2}"/>
                    </a:ext>
                  </a:extLst>
                </p:cNvPr>
                <p:cNvSpPr/>
                <p:nvPr/>
              </p:nvSpPr>
              <p:spPr bwMode="auto">
                <a:xfrm>
                  <a:off x="4806951" y="2288313"/>
                  <a:ext cx="194733" cy="248610"/>
                </a:xfrm>
                <a:prstGeom prst="rect">
                  <a:avLst/>
                </a:prstGeom>
                <a:solidFill>
                  <a:srgbClr val="CCFFCC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 dirty="0">
                    <a:latin typeface="Arial" charset="0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A6EE6B8-3436-4AE5-86A9-E95C91CBCDA3}"/>
                  </a:ext>
                </a:extLst>
              </p:cNvPr>
              <p:cNvGrpSpPr/>
              <p:nvPr/>
            </p:nvGrpSpPr>
            <p:grpSpPr>
              <a:xfrm>
                <a:off x="901704" y="4052521"/>
                <a:ext cx="1048520" cy="629033"/>
                <a:chOff x="733420" y="3708605"/>
                <a:chExt cx="1230088" cy="755279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8AB4216C-ED37-40E6-9D07-FA6046573433}"/>
                    </a:ext>
                  </a:extLst>
                </p:cNvPr>
                <p:cNvGrpSpPr/>
                <p:nvPr/>
              </p:nvGrpSpPr>
              <p:grpSpPr>
                <a:xfrm>
                  <a:off x="930999" y="3708605"/>
                  <a:ext cx="1022858" cy="299166"/>
                  <a:chOff x="4622800" y="2782456"/>
                  <a:chExt cx="1462617" cy="352887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57006C1F-3933-43FE-8708-23B4AD5155D9}"/>
                      </a:ext>
                    </a:extLst>
                  </p:cNvPr>
                  <p:cNvGrpSpPr/>
                  <p:nvPr/>
                </p:nvGrpSpPr>
                <p:grpSpPr>
                  <a:xfrm>
                    <a:off x="4806951" y="2782456"/>
                    <a:ext cx="1278466" cy="254000"/>
                    <a:chOff x="4806951" y="2282923"/>
                    <a:chExt cx="1278466" cy="254000"/>
                  </a:xfrm>
                </p:grpSpPr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CF112F64-BA04-46BB-856C-C42991A6E2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01684" y="2282923"/>
                      <a:ext cx="1083733" cy="254000"/>
                      <a:chOff x="5001684" y="1849967"/>
                      <a:chExt cx="1083733" cy="254000"/>
                    </a:xfrm>
                  </p:grpSpPr>
                  <p:sp>
                    <p:nvSpPr>
                      <p:cNvPr id="43" name="Rectangle 42">
                        <a:extLst>
                          <a:ext uri="{FF2B5EF4-FFF2-40B4-BE49-F238E27FC236}">
                            <a16:creationId xmlns:a16="http://schemas.microsoft.com/office/drawing/2014/main" id="{B5899A4D-3A73-430A-B919-695CA6C9CEF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340350" y="1849967"/>
                        <a:ext cx="745067" cy="2540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9144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000" dirty="0">
                            <a:latin typeface="Arial" charset="0"/>
                          </a:rPr>
                          <a:t>GET</a:t>
                        </a:r>
                      </a:p>
                    </p:txBody>
                  </p:sp>
                  <p:sp>
                    <p:nvSpPr>
                      <p:cNvPr id="44" name="Rectangle 43">
                        <a:extLst>
                          <a:ext uri="{FF2B5EF4-FFF2-40B4-BE49-F238E27FC236}">
                            <a16:creationId xmlns:a16="http://schemas.microsoft.com/office/drawing/2014/main" id="{2908C94C-4F81-4091-B9A2-42ED3EB25DE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001684" y="1855357"/>
                        <a:ext cx="338667" cy="24861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9144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000" dirty="0">
                            <a:latin typeface="Arial" charset="0"/>
                          </a:rPr>
                          <a:t>H</a:t>
                        </a:r>
                      </a:p>
                    </p:txBody>
                  </p:sp>
                </p:grp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B284F9D0-CB7F-4312-A283-C764B113896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06951" y="2288313"/>
                      <a:ext cx="194733" cy="248610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000" dirty="0">
                          <a:latin typeface="Arial" charset="0"/>
                        </a:rPr>
                        <a:t> </a:t>
                      </a:r>
                    </a:p>
                  </p:txBody>
                </p:sp>
              </p:grp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B5AF99A5-9B01-41D2-A304-58FAB571C01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22800" y="2787846"/>
                    <a:ext cx="184151" cy="248610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00" dirty="0">
                      <a:latin typeface="Arial" charset="0"/>
                    </a:endParaRP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0D16A202-A035-4A7E-A545-91E1945F9244}"/>
                      </a:ext>
                    </a:extLst>
                  </p:cNvPr>
                  <p:cNvSpPr txBox="1"/>
                  <p:nvPr/>
                </p:nvSpPr>
                <p:spPr>
                  <a:xfrm>
                    <a:off x="4622800" y="2786619"/>
                    <a:ext cx="160867" cy="3487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I</a:t>
                    </a: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2B044794-995A-469D-87F7-0D780DF79494}"/>
                    </a:ext>
                  </a:extLst>
                </p:cNvPr>
                <p:cNvGrpSpPr/>
                <p:nvPr/>
              </p:nvGrpSpPr>
              <p:grpSpPr>
                <a:xfrm>
                  <a:off x="733420" y="4133760"/>
                  <a:ext cx="1230088" cy="330124"/>
                  <a:chOff x="4346280" y="3587367"/>
                  <a:chExt cx="1758939" cy="389402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096821DB-A7B4-4490-A02D-1594B039BF0C}"/>
                      </a:ext>
                    </a:extLst>
                  </p:cNvPr>
                  <p:cNvGrpSpPr/>
                  <p:nvPr/>
                </p:nvGrpSpPr>
                <p:grpSpPr>
                  <a:xfrm>
                    <a:off x="4642602" y="3623885"/>
                    <a:ext cx="1462617" cy="352884"/>
                    <a:chOff x="4622800" y="2782456"/>
                    <a:chExt cx="1462617" cy="352884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617F200A-709D-4D05-A86E-E48828DD21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06951" y="2782456"/>
                      <a:ext cx="1278466" cy="254000"/>
                      <a:chOff x="4806951" y="2282923"/>
                      <a:chExt cx="1278466" cy="254000"/>
                    </a:xfrm>
                  </p:grpSpPr>
                  <p:grpSp>
                    <p:nvGrpSpPr>
                      <p:cNvPr id="34" name="Group 33">
                        <a:extLst>
                          <a:ext uri="{FF2B5EF4-FFF2-40B4-BE49-F238E27FC236}">
                            <a16:creationId xmlns:a16="http://schemas.microsoft.com/office/drawing/2014/main" id="{84C15544-269C-478E-AAFC-62CF588D80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01684" y="2282923"/>
                        <a:ext cx="1083733" cy="254000"/>
                        <a:chOff x="5001684" y="1849967"/>
                        <a:chExt cx="1083733" cy="254000"/>
                      </a:xfrm>
                    </p:grpSpPr>
                    <p:sp>
                      <p:nvSpPr>
                        <p:cNvPr id="36" name="Rectangle 35">
                          <a:extLst>
                            <a:ext uri="{FF2B5EF4-FFF2-40B4-BE49-F238E27FC236}">
                              <a16:creationId xmlns:a16="http://schemas.microsoft.com/office/drawing/2014/main" id="{9B228DCD-5C9A-4AB2-9FFC-100BB28CD99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340350" y="1849967"/>
                          <a:ext cx="745067" cy="25400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algn="ctr" defTabSz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r>
                            <a:rPr lang="en-US" sz="1000" dirty="0">
                              <a:latin typeface="Arial" charset="0"/>
                            </a:rPr>
                            <a:t>GET</a:t>
                          </a:r>
                        </a:p>
                      </p:txBody>
                    </p:sp>
                    <p:sp>
                      <p:nvSpPr>
                        <p:cNvPr id="37" name="Rectangle 36">
                          <a:extLst>
                            <a:ext uri="{FF2B5EF4-FFF2-40B4-BE49-F238E27FC236}">
                              <a16:creationId xmlns:a16="http://schemas.microsoft.com/office/drawing/2014/main" id="{D80034BB-1F5E-45FE-BEB2-30180D4BD60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001684" y="1855357"/>
                          <a:ext cx="338666" cy="24861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algn="ctr" defTabSz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r>
                            <a:rPr lang="en-US" sz="1000" dirty="0">
                              <a:latin typeface="Arial" charset="0"/>
                            </a:rPr>
                            <a:t>H</a:t>
                          </a:r>
                        </a:p>
                      </p:txBody>
                    </p:sp>
                  </p:grpSp>
                  <p:sp>
                    <p:nvSpPr>
                      <p:cNvPr id="35" name="Rectangle 34">
                        <a:extLst>
                          <a:ext uri="{FF2B5EF4-FFF2-40B4-BE49-F238E27FC236}">
                            <a16:creationId xmlns:a16="http://schemas.microsoft.com/office/drawing/2014/main" id="{B60D2470-E662-4C35-8FD9-F9D4D809B31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806951" y="2288313"/>
                        <a:ext cx="194733" cy="24861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9144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000" dirty="0">
                            <a:latin typeface="Arial" charset="0"/>
                          </a:rPr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3F7EE05E-FE25-43F1-86B7-A0F2976C1FF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622800" y="2787846"/>
                      <a:ext cx="184151" cy="248610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 dirty="0">
                        <a:latin typeface="Arial" charset="0"/>
                      </a:endParaRPr>
                    </a:p>
                  </p:txBody>
                </p:sp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45122E5E-E427-4F25-85A2-6166A0C36F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2800" y="2786618"/>
                      <a:ext cx="160866" cy="3487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/>
                        <a:t>I</a:t>
                      </a:r>
                    </a:p>
                  </p:txBody>
                </p:sp>
              </p:grp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D2313DCA-E006-444B-87D4-9A5E0F383E5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61627" y="3629275"/>
                    <a:ext cx="180975" cy="248610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00">
                      <a:latin typeface="Arial" charset="0"/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437EB8C-8C76-40F2-854B-2890FCF0D7C8}"/>
                      </a:ext>
                    </a:extLst>
                  </p:cNvPr>
                  <p:cNvSpPr txBox="1"/>
                  <p:nvPr/>
                </p:nvSpPr>
                <p:spPr>
                  <a:xfrm>
                    <a:off x="4346280" y="3587367"/>
                    <a:ext cx="406041" cy="3490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8</a:t>
                    </a: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E50B7BC-480F-45D1-B195-4E679E81A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4353" y="5108129"/>
                <a:ext cx="470906" cy="658032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5BE53C-65A9-4C07-8E6C-966CCD789360}"/>
                </a:ext>
              </a:extLst>
            </p:cNvPr>
            <p:cNvSpPr txBox="1"/>
            <p:nvPr/>
          </p:nvSpPr>
          <p:spPr>
            <a:xfrm>
              <a:off x="1111250" y="3718252"/>
              <a:ext cx="2616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D3E517-5E0A-4510-8F8E-3662EC7A4CB3}"/>
                </a:ext>
              </a:extLst>
            </p:cNvPr>
            <p:cNvSpPr txBox="1"/>
            <p:nvPr/>
          </p:nvSpPr>
          <p:spPr>
            <a:xfrm>
              <a:off x="1111250" y="4065429"/>
              <a:ext cx="2222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6D181F-9A77-4624-9647-6789CFC48668}"/>
                </a:ext>
              </a:extLst>
            </p:cNvPr>
            <p:cNvSpPr txBox="1"/>
            <p:nvPr/>
          </p:nvSpPr>
          <p:spPr>
            <a:xfrm>
              <a:off x="1111250" y="4394177"/>
              <a:ext cx="2616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5568D3F-B312-4745-A0D2-DACBD8A144C6}"/>
              </a:ext>
            </a:extLst>
          </p:cNvPr>
          <p:cNvGrpSpPr/>
          <p:nvPr/>
        </p:nvGrpSpPr>
        <p:grpSpPr>
          <a:xfrm>
            <a:off x="4766734" y="3381018"/>
            <a:ext cx="4559300" cy="2245819"/>
            <a:chOff x="3479800" y="3631840"/>
            <a:chExt cx="4559300" cy="224581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08FB59A-25ED-4DD8-942A-BCAD577314E0}"/>
                </a:ext>
              </a:extLst>
            </p:cNvPr>
            <p:cNvGrpSpPr/>
            <p:nvPr/>
          </p:nvGrpSpPr>
          <p:grpSpPr>
            <a:xfrm>
              <a:off x="3479800" y="3631840"/>
              <a:ext cx="4559300" cy="2245819"/>
              <a:chOff x="3479800" y="3631840"/>
              <a:chExt cx="4559300" cy="2245819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4D09FD3-DCDA-4BAA-AB03-E3734735693D}"/>
                  </a:ext>
                </a:extLst>
              </p:cNvPr>
              <p:cNvGrpSpPr/>
              <p:nvPr/>
            </p:nvGrpSpPr>
            <p:grpSpPr>
              <a:xfrm>
                <a:off x="3479800" y="3631840"/>
                <a:ext cx="4559300" cy="2245819"/>
                <a:chOff x="3479800" y="3631840"/>
                <a:chExt cx="4559300" cy="224581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F119A333-7237-4584-A775-AA1F3437FA1A}"/>
                    </a:ext>
                  </a:extLst>
                </p:cNvPr>
                <p:cNvCxnSpPr>
                  <a:endCxn id="62" idx="0"/>
                </p:cNvCxnSpPr>
                <p:nvPr/>
              </p:nvCxnSpPr>
              <p:spPr bwMode="auto">
                <a:xfrm>
                  <a:off x="4102100" y="4995949"/>
                  <a:ext cx="6350" cy="27211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D1E04DB-3AAE-4FAA-8818-43E9E5F52712}"/>
                    </a:ext>
                  </a:extLst>
                </p:cNvPr>
                <p:cNvSpPr/>
                <p:nvPr/>
              </p:nvSpPr>
              <p:spPr bwMode="auto">
                <a:xfrm>
                  <a:off x="3479800" y="4059151"/>
                  <a:ext cx="2806700" cy="924612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latin typeface="Arial" charset="0"/>
                  </a:endParaRPr>
                </a:p>
              </p:txBody>
            </p:sp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876EE55E-1BD1-4857-A97A-8744562CD0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03650" y="5268059"/>
                  <a:ext cx="609600" cy="609600"/>
                </a:xfrm>
                <a:prstGeom prst="rect">
                  <a:avLst/>
                </a:prstGeom>
              </p:spPr>
            </p:pic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9628E24F-769C-4DC1-AAB3-E1C4D1E0F006}"/>
                    </a:ext>
                  </a:extLst>
                </p:cNvPr>
                <p:cNvGrpSpPr/>
                <p:nvPr/>
              </p:nvGrpSpPr>
              <p:grpSpPr>
                <a:xfrm>
                  <a:off x="3479800" y="4210349"/>
                  <a:ext cx="1187216" cy="705855"/>
                  <a:chOff x="776288" y="3708607"/>
                  <a:chExt cx="1187216" cy="705855"/>
                </a:xfrm>
              </p:grpSpPr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E70BD61E-002D-40CA-B917-62D02C687E24}"/>
                      </a:ext>
                    </a:extLst>
                  </p:cNvPr>
                  <p:cNvGrpSpPr/>
                  <p:nvPr/>
                </p:nvGrpSpPr>
                <p:grpSpPr>
                  <a:xfrm>
                    <a:off x="930999" y="3708607"/>
                    <a:ext cx="1022858" cy="249749"/>
                    <a:chOff x="4622800" y="2782456"/>
                    <a:chExt cx="1462617" cy="294596"/>
                  </a:xfrm>
                </p:grpSpPr>
                <p:grpSp>
                  <p:nvGrpSpPr>
                    <p:cNvPr id="103" name="Group 102">
                      <a:extLst>
                        <a:ext uri="{FF2B5EF4-FFF2-40B4-BE49-F238E27FC236}">
                          <a16:creationId xmlns:a16="http://schemas.microsoft.com/office/drawing/2014/main" id="{DD7686AA-8D60-49E3-9E11-65BADEB4DA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06951" y="2782456"/>
                      <a:ext cx="1278466" cy="254000"/>
                      <a:chOff x="4806951" y="2282923"/>
                      <a:chExt cx="1278466" cy="254000"/>
                    </a:xfrm>
                  </p:grpSpPr>
                  <p:grpSp>
                    <p:nvGrpSpPr>
                      <p:cNvPr id="106" name="Group 105">
                        <a:extLst>
                          <a:ext uri="{FF2B5EF4-FFF2-40B4-BE49-F238E27FC236}">
                            <a16:creationId xmlns:a16="http://schemas.microsoft.com/office/drawing/2014/main" id="{5EAA17FF-3630-4CE3-8B19-5372059CEA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01684" y="2282923"/>
                        <a:ext cx="1083733" cy="254000"/>
                        <a:chOff x="5001684" y="1849967"/>
                        <a:chExt cx="1083733" cy="254000"/>
                      </a:xfrm>
                    </p:grpSpPr>
                    <p:sp>
                      <p:nvSpPr>
                        <p:cNvPr id="108" name="Rectangle 107">
                          <a:extLst>
                            <a:ext uri="{FF2B5EF4-FFF2-40B4-BE49-F238E27FC236}">
                              <a16:creationId xmlns:a16="http://schemas.microsoft.com/office/drawing/2014/main" id="{55EBB3BF-D635-44AA-B183-37E2C987DEA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340350" y="1849967"/>
                          <a:ext cx="745067" cy="25400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algn="ctr" defTabSz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r>
                            <a:rPr lang="en-US" sz="1000" dirty="0">
                              <a:latin typeface="Arial" charset="0"/>
                            </a:rPr>
                            <a:t>GET</a:t>
                          </a:r>
                        </a:p>
                      </p:txBody>
                    </p:sp>
                    <p:sp>
                      <p:nvSpPr>
                        <p:cNvPr id="109" name="Rectangle 108">
                          <a:extLst>
                            <a:ext uri="{FF2B5EF4-FFF2-40B4-BE49-F238E27FC236}">
                              <a16:creationId xmlns:a16="http://schemas.microsoft.com/office/drawing/2014/main" id="{7EB2D290-0A32-4246-A4B9-4A5208B2223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001684" y="1855357"/>
                          <a:ext cx="338666" cy="24861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algn="ctr" defTabSz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r>
                            <a:rPr lang="en-US" sz="1000" dirty="0">
                              <a:latin typeface="Arial" charset="0"/>
                            </a:rPr>
                            <a:t>H</a:t>
                          </a:r>
                        </a:p>
                      </p:txBody>
                    </p:sp>
                  </p:grpSp>
                  <p:sp>
                    <p:nvSpPr>
                      <p:cNvPr id="107" name="Rectangle 106">
                        <a:extLst>
                          <a:ext uri="{FF2B5EF4-FFF2-40B4-BE49-F238E27FC236}">
                            <a16:creationId xmlns:a16="http://schemas.microsoft.com/office/drawing/2014/main" id="{E51264EA-EB09-4597-B4F1-859E8716EBF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806951" y="2288313"/>
                        <a:ext cx="194733" cy="24861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9144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000" dirty="0">
                            <a:latin typeface="Arial" charset="0"/>
                          </a:rPr>
                          <a:t> </a:t>
                        </a:r>
                      </a:p>
                    </p:txBody>
                  </p:sp>
                </p:grpSp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1B596AC0-ABB3-4E0C-BC8C-9D03BC8E383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622800" y="2787846"/>
                      <a:ext cx="184151" cy="248610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 dirty="0">
                        <a:latin typeface="Arial" charset="0"/>
                      </a:endParaRPr>
                    </a:p>
                  </p:txBody>
                </p:sp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FE9EC935-E046-4E84-A57E-1C9659EF50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2800" y="2786618"/>
                      <a:ext cx="160867" cy="29043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/>
                        <a:t>I</a:t>
                      </a:r>
                    </a:p>
                  </p:txBody>
                </p:sp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963D8C0D-5D1A-40D0-8B69-13726603D5FE}"/>
                      </a:ext>
                    </a:extLst>
                  </p:cNvPr>
                  <p:cNvGrpSpPr/>
                  <p:nvPr/>
                </p:nvGrpSpPr>
                <p:grpSpPr>
                  <a:xfrm>
                    <a:off x="776288" y="4164713"/>
                    <a:ext cx="1187216" cy="249749"/>
                    <a:chOff x="4407582" y="3623885"/>
                    <a:chExt cx="1697637" cy="294595"/>
                  </a:xfrm>
                </p:grpSpPr>
                <p:grpSp>
                  <p:nvGrpSpPr>
                    <p:cNvPr id="93" name="Group 92">
                      <a:extLst>
                        <a:ext uri="{FF2B5EF4-FFF2-40B4-BE49-F238E27FC236}">
                          <a16:creationId xmlns:a16="http://schemas.microsoft.com/office/drawing/2014/main" id="{056AEF12-6303-4EBB-BEA4-D28C3EC40C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42602" y="3623885"/>
                      <a:ext cx="1462617" cy="294595"/>
                      <a:chOff x="4622800" y="2782456"/>
                      <a:chExt cx="1462617" cy="294595"/>
                    </a:xfrm>
                  </p:grpSpPr>
                  <p:grpSp>
                    <p:nvGrpSpPr>
                      <p:cNvPr id="96" name="Group 95">
                        <a:extLst>
                          <a:ext uri="{FF2B5EF4-FFF2-40B4-BE49-F238E27FC236}">
                            <a16:creationId xmlns:a16="http://schemas.microsoft.com/office/drawing/2014/main" id="{A47D243E-E73D-4C23-BB80-E09DCEA7F3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06951" y="2782456"/>
                        <a:ext cx="1278466" cy="254000"/>
                        <a:chOff x="4806951" y="2282923"/>
                        <a:chExt cx="1278466" cy="254000"/>
                      </a:xfrm>
                    </p:grpSpPr>
                    <p:grpSp>
                      <p:nvGrpSpPr>
                        <p:cNvPr id="99" name="Group 98">
                          <a:extLst>
                            <a:ext uri="{FF2B5EF4-FFF2-40B4-BE49-F238E27FC236}">
                              <a16:creationId xmlns:a16="http://schemas.microsoft.com/office/drawing/2014/main" id="{EFF0A326-2301-4FF8-B6BC-9A9AD8CA656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01684" y="2282923"/>
                          <a:ext cx="1083733" cy="254000"/>
                          <a:chOff x="5001684" y="1849967"/>
                          <a:chExt cx="1083733" cy="254000"/>
                        </a:xfrm>
                      </p:grpSpPr>
                      <p:sp>
                        <p:nvSpPr>
                          <p:cNvPr id="101" name="Rectangle 100">
                            <a:extLst>
                              <a:ext uri="{FF2B5EF4-FFF2-40B4-BE49-F238E27FC236}">
                                <a16:creationId xmlns:a16="http://schemas.microsoft.com/office/drawing/2014/main" id="{1BA81CD2-F759-4AD6-84C4-6CBC5859BAD7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5340350" y="1849967"/>
                            <a:ext cx="745067" cy="25400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algn="ctr" defTabSz="9144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lang="en-US" sz="1000" dirty="0">
                                <a:latin typeface="Arial" charset="0"/>
                              </a:rPr>
                              <a:t>GET</a:t>
                            </a:r>
                          </a:p>
                        </p:txBody>
                      </p:sp>
                      <p:sp>
                        <p:nvSpPr>
                          <p:cNvPr id="102" name="Rectangle 101">
                            <a:extLst>
                              <a:ext uri="{FF2B5EF4-FFF2-40B4-BE49-F238E27FC236}">
                                <a16:creationId xmlns:a16="http://schemas.microsoft.com/office/drawing/2014/main" id="{F164E1C3-2FEA-41E2-A4E1-F46409C8C5EB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5001684" y="1855357"/>
                            <a:ext cx="338666" cy="24861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9525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algn="ctr" defTabSz="9144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lang="en-US" sz="1000" dirty="0">
                                <a:latin typeface="Arial" charset="0"/>
                              </a:rPr>
                              <a:t>H</a:t>
                            </a:r>
                          </a:p>
                        </p:txBody>
                      </p:sp>
                    </p:grpSp>
                    <p:sp>
                      <p:nvSpPr>
                        <p:cNvPr id="100" name="Rectangle 99">
                          <a:extLst>
                            <a:ext uri="{FF2B5EF4-FFF2-40B4-BE49-F238E27FC236}">
                              <a16:creationId xmlns:a16="http://schemas.microsoft.com/office/drawing/2014/main" id="{33620F2D-AF0B-45D9-A700-E005B1692D3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4806951" y="2288313"/>
                          <a:ext cx="194733" cy="248610"/>
                        </a:xfrm>
                        <a:prstGeom prst="rect">
                          <a:avLst/>
                        </a:prstGeom>
                        <a:solidFill>
                          <a:srgbClr val="CCFFCC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algn="ctr" defTabSz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r>
                            <a:rPr lang="en-US" sz="1000" dirty="0">
                              <a:latin typeface="Arial" charset="0"/>
                            </a:rPr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97" name="Rectangle 96">
                        <a:extLst>
                          <a:ext uri="{FF2B5EF4-FFF2-40B4-BE49-F238E27FC236}">
                            <a16:creationId xmlns:a16="http://schemas.microsoft.com/office/drawing/2014/main" id="{8A1B18BE-4534-4969-B5A9-44376774865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622800" y="2787846"/>
                        <a:ext cx="184151" cy="248610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9144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 dirty="0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98" name="TextBox 97">
                        <a:extLst>
                          <a:ext uri="{FF2B5EF4-FFF2-40B4-BE49-F238E27FC236}">
                            <a16:creationId xmlns:a16="http://schemas.microsoft.com/office/drawing/2014/main" id="{96106851-0FFB-4B6A-A396-54F0568E7DF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622800" y="2786618"/>
                        <a:ext cx="160867" cy="2904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/>
                          <a:t>I</a:t>
                        </a:r>
                      </a:p>
                    </p:txBody>
                  </p:sp>
                </p:grp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2B7B9374-CDC9-4687-847A-C003C494A49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461627" y="3629275"/>
                      <a:ext cx="180975" cy="248610"/>
                    </a:xfrm>
                    <a:prstGeom prst="rect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" charset="0"/>
                      </a:endParaRPr>
                    </a:p>
                  </p:txBody>
                </p:sp>
                <p:sp>
                  <p:nvSpPr>
                    <p:cNvPr id="95" name="TextBox 94">
                      <a:extLst>
                        <a:ext uri="{FF2B5EF4-FFF2-40B4-BE49-F238E27FC236}">
                          <a16:creationId xmlns:a16="http://schemas.microsoft.com/office/drawing/2014/main" id="{F82B8731-2D92-4526-89FD-A4EF7F8845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07582" y="3623885"/>
                      <a:ext cx="366044" cy="29043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/>
                        <a:t>8</a:t>
                      </a:r>
                    </a:p>
                  </p:txBody>
                </p: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92E9E04-2403-4339-B998-288AC0F9DBA2}"/>
                    </a:ext>
                  </a:extLst>
                </p:cNvPr>
                <p:cNvGrpSpPr/>
                <p:nvPr/>
              </p:nvGrpSpPr>
              <p:grpSpPr>
                <a:xfrm>
                  <a:off x="4982807" y="4209643"/>
                  <a:ext cx="1187216" cy="705855"/>
                  <a:chOff x="776288" y="3708607"/>
                  <a:chExt cx="1187216" cy="705855"/>
                </a:xfrm>
              </p:grpSpPr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F3DA64B9-4C47-4311-A5EC-5E69167848A3}"/>
                      </a:ext>
                    </a:extLst>
                  </p:cNvPr>
                  <p:cNvGrpSpPr/>
                  <p:nvPr/>
                </p:nvGrpSpPr>
                <p:grpSpPr>
                  <a:xfrm>
                    <a:off x="930999" y="3708607"/>
                    <a:ext cx="1022858" cy="249749"/>
                    <a:chOff x="4622800" y="2782456"/>
                    <a:chExt cx="1462617" cy="294596"/>
                  </a:xfrm>
                </p:grpSpPr>
                <p:grpSp>
                  <p:nvGrpSpPr>
                    <p:cNvPr id="84" name="Group 83">
                      <a:extLst>
                        <a:ext uri="{FF2B5EF4-FFF2-40B4-BE49-F238E27FC236}">
                          <a16:creationId xmlns:a16="http://schemas.microsoft.com/office/drawing/2014/main" id="{A7E29289-86CF-4A1D-8E74-334BF2278F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06951" y="2782456"/>
                      <a:ext cx="1278466" cy="254000"/>
                      <a:chOff x="4806951" y="2282923"/>
                      <a:chExt cx="1278466" cy="254000"/>
                    </a:xfrm>
                  </p:grpSpPr>
                  <p:grpSp>
                    <p:nvGrpSpPr>
                      <p:cNvPr id="87" name="Group 86">
                        <a:extLst>
                          <a:ext uri="{FF2B5EF4-FFF2-40B4-BE49-F238E27FC236}">
                            <a16:creationId xmlns:a16="http://schemas.microsoft.com/office/drawing/2014/main" id="{4A75BFD8-3058-4BAF-8A20-0440CFA9A8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01684" y="2282923"/>
                        <a:ext cx="1083733" cy="254000"/>
                        <a:chOff x="5001684" y="1849967"/>
                        <a:chExt cx="1083733" cy="254000"/>
                      </a:xfrm>
                    </p:grpSpPr>
                    <p:sp>
                      <p:nvSpPr>
                        <p:cNvPr id="89" name="Rectangle 88">
                          <a:extLst>
                            <a:ext uri="{FF2B5EF4-FFF2-40B4-BE49-F238E27FC236}">
                              <a16:creationId xmlns:a16="http://schemas.microsoft.com/office/drawing/2014/main" id="{275998F7-1F1A-4C42-9FB6-BC9EBBB01A0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340350" y="1849967"/>
                          <a:ext cx="745067" cy="25400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algn="ctr" defTabSz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r>
                            <a:rPr lang="en-US" sz="1000" dirty="0">
                              <a:latin typeface="Arial" charset="0"/>
                            </a:rPr>
                            <a:t>GET</a:t>
                          </a:r>
                        </a:p>
                      </p:txBody>
                    </p:sp>
                    <p:sp>
                      <p:nvSpPr>
                        <p:cNvPr id="90" name="Rectangle 89">
                          <a:extLst>
                            <a:ext uri="{FF2B5EF4-FFF2-40B4-BE49-F238E27FC236}">
                              <a16:creationId xmlns:a16="http://schemas.microsoft.com/office/drawing/2014/main" id="{8DE7A7EF-CB59-498D-AC79-8001B5BAB25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5001684" y="1855357"/>
                          <a:ext cx="338666" cy="24861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algn="ctr" defTabSz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r>
                            <a:rPr lang="en-US" sz="1000" dirty="0">
                              <a:latin typeface="Arial" charset="0"/>
                            </a:rPr>
                            <a:t>H</a:t>
                          </a:r>
                        </a:p>
                      </p:txBody>
                    </p:sp>
                  </p:grpSp>
                  <p:sp>
                    <p:nvSpPr>
                      <p:cNvPr id="88" name="Rectangle 87">
                        <a:extLst>
                          <a:ext uri="{FF2B5EF4-FFF2-40B4-BE49-F238E27FC236}">
                            <a16:creationId xmlns:a16="http://schemas.microsoft.com/office/drawing/2014/main" id="{8BF86C2E-12EB-4973-B927-EBB8BC2B53E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806951" y="2288313"/>
                        <a:ext cx="194733" cy="24861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9144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000" dirty="0">
                            <a:latin typeface="Arial" charset="0"/>
                          </a:rPr>
                          <a:t> </a:t>
                        </a:r>
                      </a:p>
                    </p:txBody>
                  </p:sp>
                </p:grp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D24CA76A-CADA-4A21-A04D-D539EE1A0E1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622800" y="2787846"/>
                      <a:ext cx="184151" cy="248610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 dirty="0">
                        <a:latin typeface="Arial" charset="0"/>
                      </a:endParaRPr>
                    </a:p>
                  </p:txBody>
                </p:sp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B4C415AD-64AF-4B6D-B808-DEF38A2E74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2800" y="2786618"/>
                      <a:ext cx="160867" cy="29043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/>
                        <a:t>I</a:t>
                      </a:r>
                    </a:p>
                  </p:txBody>
                </p:sp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791F8831-C7E8-4031-B0FA-ACE13F410136}"/>
                      </a:ext>
                    </a:extLst>
                  </p:cNvPr>
                  <p:cNvGrpSpPr/>
                  <p:nvPr/>
                </p:nvGrpSpPr>
                <p:grpSpPr>
                  <a:xfrm>
                    <a:off x="776288" y="4164713"/>
                    <a:ext cx="1187216" cy="249749"/>
                    <a:chOff x="4407582" y="3623885"/>
                    <a:chExt cx="1697637" cy="294595"/>
                  </a:xfrm>
                </p:grpSpPr>
                <p:grpSp>
                  <p:nvGrpSpPr>
                    <p:cNvPr id="74" name="Group 73">
                      <a:extLst>
                        <a:ext uri="{FF2B5EF4-FFF2-40B4-BE49-F238E27FC236}">
                          <a16:creationId xmlns:a16="http://schemas.microsoft.com/office/drawing/2014/main" id="{062B0F6D-E2B2-48E5-BF3F-9DFBAB0F65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42602" y="3623885"/>
                      <a:ext cx="1462617" cy="294595"/>
                      <a:chOff x="4622800" y="2782456"/>
                      <a:chExt cx="1462617" cy="294595"/>
                    </a:xfrm>
                  </p:grpSpPr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9E680D4F-DEA9-423F-8A45-8509B415355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06951" y="2782456"/>
                        <a:ext cx="1278466" cy="254000"/>
                        <a:chOff x="4806951" y="2282923"/>
                        <a:chExt cx="1278466" cy="254000"/>
                      </a:xfrm>
                    </p:grpSpPr>
                    <p:grpSp>
                      <p:nvGrpSpPr>
                        <p:cNvPr id="80" name="Group 79">
                          <a:extLst>
                            <a:ext uri="{FF2B5EF4-FFF2-40B4-BE49-F238E27FC236}">
                              <a16:creationId xmlns:a16="http://schemas.microsoft.com/office/drawing/2014/main" id="{C3D244C6-5505-46E8-980F-757759B3AF6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01684" y="2282923"/>
                          <a:ext cx="1083733" cy="254000"/>
                          <a:chOff x="5001684" y="1849967"/>
                          <a:chExt cx="1083733" cy="254000"/>
                        </a:xfrm>
                      </p:grpSpPr>
                      <p:sp>
                        <p:nvSpPr>
                          <p:cNvPr id="82" name="Rectangle 81">
                            <a:extLst>
                              <a:ext uri="{FF2B5EF4-FFF2-40B4-BE49-F238E27FC236}">
                                <a16:creationId xmlns:a16="http://schemas.microsoft.com/office/drawing/2014/main" id="{0898B80A-466F-4B8E-807E-209B800FD21B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5340350" y="1849967"/>
                            <a:ext cx="745067" cy="25400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algn="ctr" defTabSz="9144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lang="en-US" sz="1000" dirty="0">
                                <a:latin typeface="Arial" charset="0"/>
                              </a:rPr>
                              <a:t>GET</a:t>
                            </a:r>
                          </a:p>
                        </p:txBody>
                      </p:sp>
                      <p:sp>
                        <p:nvSpPr>
                          <p:cNvPr id="83" name="Rectangle 82">
                            <a:extLst>
                              <a:ext uri="{FF2B5EF4-FFF2-40B4-BE49-F238E27FC236}">
                                <a16:creationId xmlns:a16="http://schemas.microsoft.com/office/drawing/2014/main" id="{AF07A4E7-5EF7-4BD2-ADB5-41CDAB94468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5001684" y="1855357"/>
                            <a:ext cx="338666" cy="24861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9525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algn="ctr" defTabSz="9144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lang="en-US" sz="1000" dirty="0">
                                <a:latin typeface="Arial" charset="0"/>
                              </a:rPr>
                              <a:t>H</a:t>
                            </a:r>
                          </a:p>
                        </p:txBody>
                      </p:sp>
                    </p:grpSp>
                    <p:sp>
                      <p:nvSpPr>
                        <p:cNvPr id="81" name="Rectangle 80">
                          <a:extLst>
                            <a:ext uri="{FF2B5EF4-FFF2-40B4-BE49-F238E27FC236}">
                              <a16:creationId xmlns:a16="http://schemas.microsoft.com/office/drawing/2014/main" id="{FB7CC305-22A0-42E4-88EC-993B0861026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4806951" y="2288313"/>
                          <a:ext cx="194733" cy="248610"/>
                        </a:xfrm>
                        <a:prstGeom prst="rect">
                          <a:avLst/>
                        </a:prstGeom>
                        <a:solidFill>
                          <a:srgbClr val="CCFFCC"/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algn="ctr" defTabSz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r>
                            <a:rPr lang="en-US" sz="1000" dirty="0">
                              <a:latin typeface="Arial" charset="0"/>
                            </a:rPr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78" name="Rectangle 77">
                        <a:extLst>
                          <a:ext uri="{FF2B5EF4-FFF2-40B4-BE49-F238E27FC236}">
                            <a16:creationId xmlns:a16="http://schemas.microsoft.com/office/drawing/2014/main" id="{B808D641-80E7-48C3-9E26-0ABC6A4453C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622800" y="2787846"/>
                        <a:ext cx="184151" cy="248610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9144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 dirty="0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79" name="TextBox 78">
                        <a:extLst>
                          <a:ext uri="{FF2B5EF4-FFF2-40B4-BE49-F238E27FC236}">
                            <a16:creationId xmlns:a16="http://schemas.microsoft.com/office/drawing/2014/main" id="{09C69BB1-268F-4123-978F-368C95D5F5B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622800" y="2786618"/>
                        <a:ext cx="160867" cy="2904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000" dirty="0"/>
                          <a:t>I</a:t>
                        </a:r>
                      </a:p>
                    </p:txBody>
                  </p:sp>
                </p:grp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2EBB8AE1-E312-441D-8607-AB37A3E9935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461627" y="3629275"/>
                      <a:ext cx="180975" cy="248610"/>
                    </a:xfrm>
                    <a:prstGeom prst="rect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" charset="0"/>
                      </a:endParaRPr>
                    </a:p>
                  </p:txBody>
                </p:sp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DAE65778-BF47-45E7-89FF-9B0B18B23B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07582" y="3623885"/>
                      <a:ext cx="386369" cy="29043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/>
                        <a:t>E</a:t>
                      </a:r>
                    </a:p>
                  </p:txBody>
                </p:sp>
              </p:grpSp>
            </p:grp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32E2472-2C22-45A4-8551-5949019180B4}"/>
                    </a:ext>
                  </a:extLst>
                </p:cNvPr>
                <p:cNvCxnSpPr/>
                <p:nvPr/>
              </p:nvCxnSpPr>
              <p:spPr bwMode="auto">
                <a:xfrm>
                  <a:off x="5626100" y="4995949"/>
                  <a:ext cx="12700" cy="719051"/>
                </a:xfrm>
                <a:prstGeom prst="line">
                  <a:avLst/>
                </a:prstGeom>
                <a:solidFill>
                  <a:schemeClr val="accent1"/>
                </a:solidFill>
                <a:ln w="63500" cap="flat" cmpd="sng" algn="ctr">
                  <a:solidFill>
                    <a:srgbClr val="FF92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03AD3888-40F2-40B7-AF74-615FC84E2832}"/>
                    </a:ext>
                  </a:extLst>
                </p:cNvPr>
                <p:cNvCxnSpPr/>
                <p:nvPr/>
              </p:nvCxnSpPr>
              <p:spPr bwMode="auto">
                <a:xfrm>
                  <a:off x="5613400" y="5715000"/>
                  <a:ext cx="2425700" cy="0"/>
                </a:xfrm>
                <a:prstGeom prst="line">
                  <a:avLst/>
                </a:prstGeom>
                <a:solidFill>
                  <a:schemeClr val="accent1"/>
                </a:solidFill>
                <a:ln w="63500" cap="flat" cmpd="sng" algn="ctr">
                  <a:solidFill>
                    <a:srgbClr val="FF92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8210F49-5F6B-43CC-9A91-9BE17D3D3107}"/>
                    </a:ext>
                  </a:extLst>
                </p:cNvPr>
                <p:cNvCxnSpPr/>
                <p:nvPr/>
              </p:nvCxnSpPr>
              <p:spPr bwMode="auto">
                <a:xfrm flipV="1">
                  <a:off x="8039100" y="5080000"/>
                  <a:ext cx="0" cy="635000"/>
                </a:xfrm>
                <a:prstGeom prst="line">
                  <a:avLst/>
                </a:prstGeom>
                <a:solidFill>
                  <a:schemeClr val="accent1"/>
                </a:solidFill>
                <a:ln w="63500" cap="flat" cmpd="sng" algn="ctr">
                  <a:solidFill>
                    <a:srgbClr val="FF92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5D65F882-EC75-48ED-9122-1BE039247FD3}"/>
                    </a:ext>
                  </a:extLst>
                </p:cNvPr>
                <p:cNvCxnSpPr>
                  <a:stCxn id="102" idx="0"/>
                  <a:endCxn id="109" idx="2"/>
                </p:cNvCxnSpPr>
                <p:nvPr/>
              </p:nvCxnSpPr>
              <p:spPr bwMode="auto">
                <a:xfrm flipH="1" flipV="1">
                  <a:off x="4017898" y="4425682"/>
                  <a:ext cx="9647" cy="245342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6EB2AE1E-E759-4CAD-9711-805AAEA3479E}"/>
                    </a:ext>
                  </a:extLst>
                </p:cNvPr>
                <p:cNvCxnSpPr/>
                <p:nvPr/>
              </p:nvCxnSpPr>
              <p:spPr bwMode="auto">
                <a:xfrm>
                  <a:off x="5537200" y="4425682"/>
                  <a:ext cx="0" cy="253862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D53A5D8B-9FAF-4A76-9AAA-5471D6A09996}"/>
                    </a:ext>
                  </a:extLst>
                </p:cNvPr>
                <p:cNvCxnSpPr/>
                <p:nvPr/>
              </p:nvCxnSpPr>
              <p:spPr bwMode="auto">
                <a:xfrm>
                  <a:off x="4739919" y="4311650"/>
                  <a:ext cx="32543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A72B2286-4372-4C7A-91AD-05CBCD7ACB95}"/>
                    </a:ext>
                  </a:extLst>
                </p:cNvPr>
                <p:cNvSpPr txBox="1"/>
                <p:nvPr/>
              </p:nvSpPr>
              <p:spPr>
                <a:xfrm>
                  <a:off x="4216400" y="3631840"/>
                  <a:ext cx="14550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Base station</a:t>
                  </a:r>
                </a:p>
              </p:txBody>
            </p: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85CFD47-8C40-4747-B409-DDBD50319D2D}"/>
                  </a:ext>
                </a:extLst>
              </p:cNvPr>
              <p:cNvCxnSpPr/>
              <p:nvPr/>
            </p:nvCxnSpPr>
            <p:spPr bwMode="auto">
              <a:xfrm>
                <a:off x="4819650" y="4059151"/>
                <a:ext cx="0" cy="92461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5226581-17EF-47F2-97C3-CB7DAF8DAC41}"/>
                </a:ext>
              </a:extLst>
            </p:cNvPr>
            <p:cNvGrpSpPr/>
            <p:nvPr/>
          </p:nvGrpSpPr>
          <p:grpSpPr>
            <a:xfrm>
              <a:off x="3707770" y="4204516"/>
              <a:ext cx="1756724" cy="707503"/>
              <a:chOff x="3707770" y="4204516"/>
              <a:chExt cx="1756724" cy="707503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CC6F9CF-B9FD-4224-A0E1-3B0E9A9732A4}"/>
                  </a:ext>
                </a:extLst>
              </p:cNvPr>
              <p:cNvSpPr/>
              <p:nvPr/>
            </p:nvSpPr>
            <p:spPr>
              <a:xfrm>
                <a:off x="5202884" y="4207528"/>
                <a:ext cx="26161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T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6D1D77B-46C8-464A-A494-F4C7036A55C9}"/>
                  </a:ext>
                </a:extLst>
              </p:cNvPr>
              <p:cNvSpPr/>
              <p:nvPr/>
            </p:nvSpPr>
            <p:spPr>
              <a:xfrm flipH="1">
                <a:off x="5231090" y="4665798"/>
                <a:ext cx="17749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dirty="0"/>
                  <a:t>T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864DB88-7FAD-4BB4-B46E-DF25E5FC9FE2}"/>
                  </a:ext>
                </a:extLst>
              </p:cNvPr>
              <p:cNvSpPr txBox="1"/>
              <p:nvPr/>
            </p:nvSpPr>
            <p:spPr>
              <a:xfrm>
                <a:off x="3707770" y="4659448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T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239CE5-3CC5-4FF0-B817-D92BAD2A1AC0}"/>
                  </a:ext>
                </a:extLst>
              </p:cNvPr>
              <p:cNvSpPr txBox="1"/>
              <p:nvPr/>
            </p:nvSpPr>
            <p:spPr>
              <a:xfrm>
                <a:off x="3707770" y="4204516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T</a:t>
                </a:r>
              </a:p>
            </p:txBody>
          </p:sp>
        </p:grp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AC9B40F-104D-4862-85D0-7C0A665B703D}"/>
              </a:ext>
            </a:extLst>
          </p:cNvPr>
          <p:cNvSpPr/>
          <p:nvPr/>
        </p:nvSpPr>
        <p:spPr>
          <a:xfrm>
            <a:off x="4505647" y="1305068"/>
            <a:ext cx="3201875" cy="10268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Only the lower</a:t>
            </a:r>
          </a:p>
          <a:p>
            <a:pPr algn="ctr"/>
            <a:r>
              <a:rPr lang="en-US" sz="2800" dirty="0"/>
              <a:t>level headers need</a:t>
            </a:r>
          </a:p>
          <a:p>
            <a:pPr algn="ctr"/>
            <a:r>
              <a:rPr lang="en-US" sz="2800" dirty="0"/>
              <a:t>to change!</a:t>
            </a:r>
            <a:endParaRPr lang="LID4096" sz="2800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8156DCD-EFA1-4B3E-AE75-ED3F6CD064B1}"/>
              </a:ext>
            </a:extLst>
          </p:cNvPr>
          <p:cNvSpPr/>
          <p:nvPr/>
        </p:nvSpPr>
        <p:spPr>
          <a:xfrm>
            <a:off x="3728464" y="2777711"/>
            <a:ext cx="1455033" cy="8489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dirty="0"/>
              <a:t>Lower layer header removed.</a:t>
            </a:r>
            <a:endParaRPr lang="LID4096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62DDB08-480B-4634-A75C-A485BAC92B8C}"/>
              </a:ext>
            </a:extLst>
          </p:cNvPr>
          <p:cNvSpPr/>
          <p:nvPr/>
        </p:nvSpPr>
        <p:spPr>
          <a:xfrm>
            <a:off x="5677232" y="5694720"/>
            <a:ext cx="1455033" cy="8489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en-US" sz="2800" dirty="0"/>
              <a:t>New lower layer header added.</a:t>
            </a:r>
            <a:endParaRPr lang="LID4096" sz="2800" dirty="0"/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9085DD09-48BA-4048-A673-EFF9C768FA69}"/>
              </a:ext>
            </a:extLst>
          </p:cNvPr>
          <p:cNvCxnSpPr>
            <a:cxnSpLocks/>
            <a:stCxn id="111" idx="2"/>
            <a:endCxn id="61" idx="1"/>
          </p:cNvCxnSpPr>
          <p:nvPr/>
        </p:nvCxnSpPr>
        <p:spPr>
          <a:xfrm>
            <a:off x="4455980" y="3626666"/>
            <a:ext cx="310754" cy="6439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37AFCCE-710B-495A-B596-DF6194B8721C}"/>
              </a:ext>
            </a:extLst>
          </p:cNvPr>
          <p:cNvCxnSpPr>
            <a:cxnSpLocks/>
            <a:stCxn id="112" idx="0"/>
            <a:endCxn id="76" idx="2"/>
          </p:cNvCxnSpPr>
          <p:nvPr/>
        </p:nvCxnSpPr>
        <p:spPr>
          <a:xfrm flipV="1">
            <a:off x="6404748" y="4661147"/>
            <a:ext cx="94" cy="10335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14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EDF6-D802-4988-B90A-95679615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reference models for computer networks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23458-B847-46F7-91F7-F4A595E62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Each models has both advantages and disadvantages.</a:t>
            </a:r>
          </a:p>
          <a:p>
            <a:pPr marL="0" indent="0">
              <a:buNone/>
            </a:pPr>
            <a:r>
              <a:rPr lang="en-US" b="1" dirty="0"/>
              <a:t>OSI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Design by committee.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Strictly separated layers.</a:t>
            </a:r>
          </a:p>
          <a:p>
            <a:pPr marL="0" indent="0">
              <a:buNone/>
            </a:pPr>
            <a:r>
              <a:rPr lang="en-US" b="1" dirty="0"/>
              <a:t>TCP/IP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Widely used in practice.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 generality.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Poor separation of concerns and interface design.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57940-2C7C-4F77-9152-E27A6E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05BF9-5754-44DF-A612-53633CD2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8FB-E611-43A2-9AEF-C38B0716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versus TCP/IP</a:t>
            </a:r>
            <a:endParaRPr lang="LID4096" dirty="0"/>
          </a:p>
        </p:txBody>
      </p:sp>
      <p:pic>
        <p:nvPicPr>
          <p:cNvPr id="7" name="Content Placeholder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F1C85DB-1E15-4028-A5F1-F1FD2C95E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29" y="1305920"/>
            <a:ext cx="8069942" cy="479566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BD826-9153-4B3E-B7DF-8B382C3E1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251CBC-2E81-4EAD-A590-02BC48D6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17780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B68B-8A08-4ACE-A87A-4B2EDC521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 used in this course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B21BD-BAAE-4E7F-8474-8969739C2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1682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OSI model is well-designed, but layer 5 and 6 are almost empty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6E3FA-E220-4683-82AD-5599E11AD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9BABE-AC85-414B-9C4E-954471152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34</a:t>
            </a:fld>
            <a:endParaRPr lang="LID4096"/>
          </a:p>
        </p:txBody>
      </p:sp>
      <p:pic>
        <p:nvPicPr>
          <p:cNvPr id="6" name="Content Placeholder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F64C88A-4F9D-422A-96DC-F05A6A792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30" y="1646238"/>
            <a:ext cx="6733809" cy="40016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BE9868-E640-4F52-AE47-B3EFB8D5DDC8}"/>
              </a:ext>
            </a:extLst>
          </p:cNvPr>
          <p:cNvSpPr/>
          <p:nvPr/>
        </p:nvSpPr>
        <p:spPr>
          <a:xfrm>
            <a:off x="5053219" y="2548329"/>
            <a:ext cx="2495862" cy="1015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8DD001-7C0B-41BC-8CA5-BA4B87DAD19C}"/>
              </a:ext>
            </a:extLst>
          </p:cNvPr>
          <p:cNvSpPr/>
          <p:nvPr/>
        </p:nvSpPr>
        <p:spPr>
          <a:xfrm>
            <a:off x="4942978" y="1964230"/>
            <a:ext cx="454702" cy="584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5</a:t>
            </a:r>
            <a:endParaRPr lang="LID4096" sz="2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16E4-1343-42EF-9907-4F97436CE7ED}"/>
              </a:ext>
            </a:extLst>
          </p:cNvPr>
          <p:cNvSpPr/>
          <p:nvPr/>
        </p:nvSpPr>
        <p:spPr>
          <a:xfrm>
            <a:off x="1084263" y="3155874"/>
            <a:ext cx="3201875" cy="10268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So we skip them!</a:t>
            </a:r>
            <a:endParaRPr lang="LID4096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8B05D-793B-7F4C-A656-94C453D1617A}"/>
              </a:ext>
            </a:extLst>
          </p:cNvPr>
          <p:cNvSpPr/>
          <p:nvPr/>
        </p:nvSpPr>
        <p:spPr>
          <a:xfrm>
            <a:off x="5508171" y="1538514"/>
            <a:ext cx="1973944" cy="425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b="1" i="1" dirty="0">
                <a:solidFill>
                  <a:schemeClr val="tx1"/>
                </a:solidFill>
              </a:rPr>
              <a:t>This Course</a:t>
            </a:r>
          </a:p>
        </p:txBody>
      </p:sp>
    </p:spTree>
    <p:extLst>
      <p:ext uri="{BB962C8B-B14F-4D97-AF65-F5344CB8AC3E}">
        <p14:creationId xmlns:p14="http://schemas.microsoft.com/office/powerpoint/2010/main" val="210162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0F7F-1EB4-44AB-8612-5FD724390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OSI reference model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B1D10-E095-45C9-AE39-91ABA8BC2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9688E-687F-470F-B644-AB5938E8A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D8BFB-44B5-40A2-9091-816B8132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35</a:t>
            </a:fld>
            <a:endParaRPr lang="LID4096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A6E279B-FF74-4DDD-A001-BA4A6A9D8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16" y="1507159"/>
            <a:ext cx="5019368" cy="466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081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6150-5C0F-4CFD-9C98-5C55E183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" y="418758"/>
            <a:ext cx="12016740" cy="1325563"/>
          </a:xfrm>
        </p:spPr>
        <p:txBody>
          <a:bodyPr/>
          <a:lstStyle/>
          <a:p>
            <a:r>
              <a:rPr lang="en-US" dirty="0"/>
              <a:t>Protocols and Networks from the TCP/IP model</a:t>
            </a:r>
            <a:endParaRPr lang="LID4096" dirty="0"/>
          </a:p>
        </p:txBody>
      </p:sp>
      <p:pic>
        <p:nvPicPr>
          <p:cNvPr id="7" name="Content Placeholder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0A75549-C745-4A2F-A969-BDC26B8F9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1" y="2010229"/>
            <a:ext cx="10436258" cy="360476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E70F2-C4C2-4140-9E74-7C4F7664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01AB9-5FF9-432B-BDC9-025A8C95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36</a:t>
            </a:fld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4FF8D-8F13-FF82-6978-EFE8388C71C8}"/>
              </a:ext>
            </a:extLst>
          </p:cNvPr>
          <p:cNvSpPr/>
          <p:nvPr/>
        </p:nvSpPr>
        <p:spPr>
          <a:xfrm>
            <a:off x="3177540" y="3154680"/>
            <a:ext cx="1455420" cy="6781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5FEB4-5677-8739-D79A-54D733B7797A}"/>
              </a:ext>
            </a:extLst>
          </p:cNvPr>
          <p:cNvSpPr/>
          <p:nvPr/>
        </p:nvSpPr>
        <p:spPr>
          <a:xfrm>
            <a:off x="4960620" y="4008120"/>
            <a:ext cx="1455420" cy="6781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BD039F-01FE-4C4C-AA92-17C6653FADA2}"/>
              </a:ext>
            </a:extLst>
          </p:cNvPr>
          <p:cNvSpPr/>
          <p:nvPr/>
        </p:nvSpPr>
        <p:spPr>
          <a:xfrm>
            <a:off x="6720840" y="3154680"/>
            <a:ext cx="1455420" cy="6781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1E5F86-DC28-7057-062C-60F47BAA1E6B}"/>
              </a:ext>
            </a:extLst>
          </p:cNvPr>
          <p:cNvSpPr/>
          <p:nvPr/>
        </p:nvSpPr>
        <p:spPr>
          <a:xfrm>
            <a:off x="7620000" y="2316730"/>
            <a:ext cx="1455420" cy="6781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7C555D-EB69-8751-2138-05D1896B9C57}"/>
              </a:ext>
            </a:extLst>
          </p:cNvPr>
          <p:cNvSpPr/>
          <p:nvPr/>
        </p:nvSpPr>
        <p:spPr>
          <a:xfrm>
            <a:off x="5859780" y="2316730"/>
            <a:ext cx="1455420" cy="6781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E7D388-1F50-C551-8CBC-102FCB146D56}"/>
              </a:ext>
            </a:extLst>
          </p:cNvPr>
          <p:cNvSpPr/>
          <p:nvPr/>
        </p:nvSpPr>
        <p:spPr>
          <a:xfrm>
            <a:off x="7620000" y="4838700"/>
            <a:ext cx="1455420" cy="6781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25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4AF0A-694D-7208-B6DE-FAD03126A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0" y="84578"/>
            <a:ext cx="11839510" cy="856544"/>
          </a:xfrm>
        </p:spPr>
        <p:txBody>
          <a:bodyPr>
            <a:normAutofit/>
          </a:bodyPr>
          <a:lstStyle/>
          <a:p>
            <a:r>
              <a:rPr lang="en-US" dirty="0"/>
              <a:t>Roadmap of the Computer Networks Course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7503D-7349-6E23-8655-AE445B3A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36855-8518-6AAC-C3D8-B02D9F40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37</a:t>
            </a:fld>
            <a:endParaRPr lang="LID4096"/>
          </a:p>
        </p:txBody>
      </p:sp>
      <p:sp>
        <p:nvSpPr>
          <p:cNvPr id="7" name="Google Shape;777;p51">
            <a:extLst>
              <a:ext uri="{FF2B5EF4-FFF2-40B4-BE49-F238E27FC236}">
                <a16:creationId xmlns:a16="http://schemas.microsoft.com/office/drawing/2014/main" id="{71C5F846-4FBA-3CED-7EF1-50849029D1C9}"/>
              </a:ext>
            </a:extLst>
          </p:cNvPr>
          <p:cNvSpPr/>
          <p:nvPr/>
        </p:nvSpPr>
        <p:spPr>
          <a:xfrm>
            <a:off x="5335973" y="4902884"/>
            <a:ext cx="2494759" cy="72266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Physical layer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78;p51">
            <a:extLst>
              <a:ext uri="{FF2B5EF4-FFF2-40B4-BE49-F238E27FC236}">
                <a16:creationId xmlns:a16="http://schemas.microsoft.com/office/drawing/2014/main" id="{F6E537CA-1669-8A0A-070D-8927E4E5372F}"/>
              </a:ext>
            </a:extLst>
          </p:cNvPr>
          <p:cNvSpPr/>
          <p:nvPr/>
        </p:nvSpPr>
        <p:spPr>
          <a:xfrm>
            <a:off x="5335971" y="966581"/>
            <a:ext cx="2494759" cy="72266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Application layer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779;p51">
            <a:extLst>
              <a:ext uri="{FF2B5EF4-FFF2-40B4-BE49-F238E27FC236}">
                <a16:creationId xmlns:a16="http://schemas.microsoft.com/office/drawing/2014/main" id="{5A699DF1-1033-1913-62CC-3059418B969C}"/>
              </a:ext>
            </a:extLst>
          </p:cNvPr>
          <p:cNvSpPr txBox="1"/>
          <p:nvPr/>
        </p:nvSpPr>
        <p:spPr>
          <a:xfrm>
            <a:off x="451099" y="5015537"/>
            <a:ext cx="487496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Sends bits over a physical medium</a:t>
            </a:r>
            <a:endParaRPr sz="2000" dirty="0"/>
          </a:p>
        </p:txBody>
      </p:sp>
      <p:grpSp>
        <p:nvGrpSpPr>
          <p:cNvPr id="10" name="Google Shape;780;p51">
            <a:extLst>
              <a:ext uri="{FF2B5EF4-FFF2-40B4-BE49-F238E27FC236}">
                <a16:creationId xmlns:a16="http://schemas.microsoft.com/office/drawing/2014/main" id="{63A1BCE9-D4F5-4CCC-8144-0E615CCEB945}"/>
              </a:ext>
            </a:extLst>
          </p:cNvPr>
          <p:cNvGrpSpPr/>
          <p:nvPr/>
        </p:nvGrpSpPr>
        <p:grpSpPr>
          <a:xfrm>
            <a:off x="451103" y="3514790"/>
            <a:ext cx="7379628" cy="1322187"/>
            <a:chOff x="618743" y="3667453"/>
            <a:chExt cx="7379628" cy="1322187"/>
          </a:xfrm>
        </p:grpSpPr>
        <p:grpSp>
          <p:nvGrpSpPr>
            <p:cNvPr id="11" name="Google Shape;781;p51">
              <a:extLst>
                <a:ext uri="{FF2B5EF4-FFF2-40B4-BE49-F238E27FC236}">
                  <a16:creationId xmlns:a16="http://schemas.microsoft.com/office/drawing/2014/main" id="{0282F7BD-30EC-DBAE-6DF0-6E3BE3D73287}"/>
                </a:ext>
              </a:extLst>
            </p:cNvPr>
            <p:cNvGrpSpPr/>
            <p:nvPr/>
          </p:nvGrpSpPr>
          <p:grpSpPr>
            <a:xfrm>
              <a:off x="5503612" y="3667453"/>
              <a:ext cx="2494759" cy="1322187"/>
              <a:chOff x="5503612" y="3667453"/>
              <a:chExt cx="2494759" cy="1322187"/>
            </a:xfrm>
          </p:grpSpPr>
          <p:sp>
            <p:nvSpPr>
              <p:cNvPr id="13" name="Google Shape;782;p51">
                <a:extLst>
                  <a:ext uri="{FF2B5EF4-FFF2-40B4-BE49-F238E27FC236}">
                    <a16:creationId xmlns:a16="http://schemas.microsoft.com/office/drawing/2014/main" id="{886C0705-E89C-F6C4-F7E2-C10450CDF1AF}"/>
                  </a:ext>
                </a:extLst>
              </p:cNvPr>
              <p:cNvSpPr/>
              <p:nvPr/>
            </p:nvSpPr>
            <p:spPr>
              <a:xfrm>
                <a:off x="5503612" y="3667453"/>
                <a:ext cx="2494759" cy="132218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Data link layer</a:t>
                </a:r>
                <a:endParaRPr sz="2000">
                  <a:solidFill>
                    <a:schemeClr val="l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783;p51">
                <a:extLst>
                  <a:ext uri="{FF2B5EF4-FFF2-40B4-BE49-F238E27FC236}">
                    <a16:creationId xmlns:a16="http://schemas.microsoft.com/office/drawing/2014/main" id="{F30EFC4F-C300-624C-8F96-B0A942C9D81A}"/>
                  </a:ext>
                </a:extLst>
              </p:cNvPr>
              <p:cNvSpPr/>
              <p:nvPr/>
            </p:nvSpPr>
            <p:spPr>
              <a:xfrm>
                <a:off x="5657812" y="4185697"/>
                <a:ext cx="2186352" cy="669386"/>
              </a:xfrm>
              <a:prstGeom prst="rect">
                <a:avLst/>
              </a:prstGeom>
              <a:solidFill>
                <a:schemeClr val="accent5"/>
              </a:solidFill>
              <a:ln w="190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lt1"/>
                    </a:solidFill>
                    <a:ea typeface="Calibri"/>
                    <a:cs typeface="Calibri"/>
                    <a:sym typeface="Calibri"/>
                  </a:rPr>
                  <a:t>Medium Access Control</a:t>
                </a:r>
                <a:endParaRPr sz="2000">
                  <a:solidFill>
                    <a:schemeClr val="lt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" name="Google Shape;784;p51">
              <a:extLst>
                <a:ext uri="{FF2B5EF4-FFF2-40B4-BE49-F238E27FC236}">
                  <a16:creationId xmlns:a16="http://schemas.microsoft.com/office/drawing/2014/main" id="{90D83D30-9511-3255-3FC7-BAFA09990492}"/>
                </a:ext>
              </a:extLst>
            </p:cNvPr>
            <p:cNvSpPr txBox="1"/>
            <p:nvPr/>
          </p:nvSpPr>
          <p:spPr>
            <a:xfrm>
              <a:off x="618743" y="3890253"/>
              <a:ext cx="487495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Sends frames from one machine to another over a single link</a:t>
              </a:r>
              <a:endParaRPr sz="2000"/>
            </a:p>
          </p:txBody>
        </p:sp>
      </p:grpSp>
      <p:grpSp>
        <p:nvGrpSpPr>
          <p:cNvPr id="15" name="Google Shape;785;p51">
            <a:extLst>
              <a:ext uri="{FF2B5EF4-FFF2-40B4-BE49-F238E27FC236}">
                <a16:creationId xmlns:a16="http://schemas.microsoft.com/office/drawing/2014/main" id="{0056AC69-4CC9-14C2-D25A-C258E213A4FE}"/>
              </a:ext>
            </a:extLst>
          </p:cNvPr>
          <p:cNvGrpSpPr/>
          <p:nvPr/>
        </p:nvGrpSpPr>
        <p:grpSpPr>
          <a:xfrm>
            <a:off x="451103" y="2617766"/>
            <a:ext cx="7379628" cy="757540"/>
            <a:chOff x="618743" y="2854515"/>
            <a:chExt cx="7379628" cy="757540"/>
          </a:xfrm>
        </p:grpSpPr>
        <p:sp>
          <p:nvSpPr>
            <p:cNvPr id="16" name="Google Shape;786;p51">
              <a:extLst>
                <a:ext uri="{FF2B5EF4-FFF2-40B4-BE49-F238E27FC236}">
                  <a16:creationId xmlns:a16="http://schemas.microsoft.com/office/drawing/2014/main" id="{3F446FD7-ADE9-955A-5A1E-1564E4ED5E80}"/>
                </a:ext>
              </a:extLst>
            </p:cNvPr>
            <p:cNvSpPr/>
            <p:nvPr/>
          </p:nvSpPr>
          <p:spPr>
            <a:xfrm>
              <a:off x="5503612" y="2889386"/>
              <a:ext cx="2494759" cy="722669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Network Layer</a:t>
              </a:r>
              <a:endParaRPr sz="20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787;p51">
              <a:extLst>
                <a:ext uri="{FF2B5EF4-FFF2-40B4-BE49-F238E27FC236}">
                  <a16:creationId xmlns:a16="http://schemas.microsoft.com/office/drawing/2014/main" id="{B1C6904F-A3D7-264B-0C2B-D0E5573182E2}"/>
                </a:ext>
              </a:extLst>
            </p:cNvPr>
            <p:cNvSpPr txBox="1"/>
            <p:nvPr/>
          </p:nvSpPr>
          <p:spPr>
            <a:xfrm>
              <a:off x="618743" y="2854515"/>
              <a:ext cx="487495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Sends packets from one </a:t>
              </a:r>
              <a:r>
                <a:rPr lang="en-US" sz="2000" b="1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machine</a:t>
              </a:r>
              <a:r>
                <a:rPr lang="en-US" sz="200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 to another over a network</a:t>
              </a:r>
              <a:endParaRPr sz="2000"/>
            </a:p>
          </p:txBody>
        </p:sp>
      </p:grpSp>
      <p:grpSp>
        <p:nvGrpSpPr>
          <p:cNvPr id="18" name="Google Shape;788;p51">
            <a:extLst>
              <a:ext uri="{FF2B5EF4-FFF2-40B4-BE49-F238E27FC236}">
                <a16:creationId xmlns:a16="http://schemas.microsoft.com/office/drawing/2014/main" id="{D67D6A0B-4A08-3532-1B1A-46DAB7E95206}"/>
              </a:ext>
            </a:extLst>
          </p:cNvPr>
          <p:cNvGrpSpPr/>
          <p:nvPr/>
        </p:nvGrpSpPr>
        <p:grpSpPr>
          <a:xfrm>
            <a:off x="451103" y="1786687"/>
            <a:ext cx="7379626" cy="725119"/>
            <a:chOff x="618743" y="2118026"/>
            <a:chExt cx="7379626" cy="725119"/>
          </a:xfrm>
        </p:grpSpPr>
        <p:sp>
          <p:nvSpPr>
            <p:cNvPr id="19" name="Google Shape;789;p51">
              <a:extLst>
                <a:ext uri="{FF2B5EF4-FFF2-40B4-BE49-F238E27FC236}">
                  <a16:creationId xmlns:a16="http://schemas.microsoft.com/office/drawing/2014/main" id="{11054611-7B06-D574-9BEA-626F9442D9AC}"/>
                </a:ext>
              </a:extLst>
            </p:cNvPr>
            <p:cNvSpPr/>
            <p:nvPr/>
          </p:nvSpPr>
          <p:spPr>
            <a:xfrm>
              <a:off x="5503610" y="2118026"/>
              <a:ext cx="2494759" cy="722669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ea typeface="Calibri"/>
                  <a:cs typeface="Calibri"/>
                  <a:sym typeface="Calibri"/>
                </a:rPr>
                <a:t>Transport layer</a:t>
              </a:r>
              <a:endParaRPr sz="20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0;p51">
              <a:extLst>
                <a:ext uri="{FF2B5EF4-FFF2-40B4-BE49-F238E27FC236}">
                  <a16:creationId xmlns:a16="http://schemas.microsoft.com/office/drawing/2014/main" id="{C9B138C4-2926-2DD9-361D-D8104C427366}"/>
                </a:ext>
              </a:extLst>
            </p:cNvPr>
            <p:cNvSpPr txBox="1"/>
            <p:nvPr/>
          </p:nvSpPr>
          <p:spPr>
            <a:xfrm>
              <a:off x="618743" y="2135299"/>
              <a:ext cx="487495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Sends segments from one </a:t>
              </a:r>
              <a:r>
                <a:rPr lang="en-US" sz="2000" b="1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process</a:t>
              </a:r>
              <a:r>
                <a:rPr lang="en-US" sz="2000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 to another (over a network)</a:t>
              </a:r>
              <a:endParaRPr sz="2000" dirty="0"/>
            </a:p>
          </p:txBody>
        </p:sp>
      </p:grpSp>
      <p:sp>
        <p:nvSpPr>
          <p:cNvPr id="21" name="Google Shape;777;p51">
            <a:extLst>
              <a:ext uri="{FF2B5EF4-FFF2-40B4-BE49-F238E27FC236}">
                <a16:creationId xmlns:a16="http://schemas.microsoft.com/office/drawing/2014/main" id="{E7A9B3FF-CF18-F74A-D94F-8F7721DAC28F}"/>
              </a:ext>
            </a:extLst>
          </p:cNvPr>
          <p:cNvSpPr/>
          <p:nvPr/>
        </p:nvSpPr>
        <p:spPr>
          <a:xfrm>
            <a:off x="5335970" y="5693520"/>
            <a:ext cx="2494759" cy="5569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779;p51">
            <a:extLst>
              <a:ext uri="{FF2B5EF4-FFF2-40B4-BE49-F238E27FC236}">
                <a16:creationId xmlns:a16="http://schemas.microsoft.com/office/drawing/2014/main" id="{6A04AD7C-291C-7ABD-66D2-636028FAEFBB}"/>
              </a:ext>
            </a:extLst>
          </p:cNvPr>
          <p:cNvSpPr txBox="1"/>
          <p:nvPr/>
        </p:nvSpPr>
        <p:spPr>
          <a:xfrm>
            <a:off x="461008" y="5786225"/>
            <a:ext cx="487496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Basic principles and course overview</a:t>
            </a:r>
            <a:endParaRPr sz="2000" dirty="0"/>
          </a:p>
        </p:txBody>
      </p:sp>
      <p:sp>
        <p:nvSpPr>
          <p:cNvPr id="23" name="Google Shape;779;p51">
            <a:extLst>
              <a:ext uri="{FF2B5EF4-FFF2-40B4-BE49-F238E27FC236}">
                <a16:creationId xmlns:a16="http://schemas.microsoft.com/office/drawing/2014/main" id="{AA5D35B8-C2E2-B8DF-36ED-7F155D724D80}"/>
              </a:ext>
            </a:extLst>
          </p:cNvPr>
          <p:cNvSpPr txBox="1"/>
          <p:nvPr/>
        </p:nvSpPr>
        <p:spPr>
          <a:xfrm>
            <a:off x="461008" y="972397"/>
            <a:ext cx="48749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Lets distributed applications communicate</a:t>
            </a:r>
            <a:endParaRPr sz="2000" dirty="0"/>
          </a:p>
        </p:txBody>
      </p:sp>
      <p:sp>
        <p:nvSpPr>
          <p:cNvPr id="24" name="Google Shape;779;p51">
            <a:extLst>
              <a:ext uri="{FF2B5EF4-FFF2-40B4-BE49-F238E27FC236}">
                <a16:creationId xmlns:a16="http://schemas.microsoft.com/office/drawing/2014/main" id="{AF39351E-A36D-3EEE-CE04-DC1570BBE44A}"/>
              </a:ext>
            </a:extLst>
          </p:cNvPr>
          <p:cNvSpPr txBox="1"/>
          <p:nvPr/>
        </p:nvSpPr>
        <p:spPr>
          <a:xfrm>
            <a:off x="8740140" y="4723169"/>
            <a:ext cx="2743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You are here</a:t>
            </a:r>
            <a:endParaRPr sz="3200" dirty="0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197F7A23-EDDE-BEA9-AF30-ACF8B2C5B4B8}"/>
              </a:ext>
            </a:extLst>
          </p:cNvPr>
          <p:cNvCxnSpPr>
            <a:stCxn id="24" idx="2"/>
            <a:endCxn id="21" idx="3"/>
          </p:cNvCxnSpPr>
          <p:nvPr/>
        </p:nvCxnSpPr>
        <p:spPr>
          <a:xfrm rot="5400000">
            <a:off x="8639190" y="4499444"/>
            <a:ext cx="664090" cy="2281011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949E858-4908-EE6C-A51C-E478A7732F89}"/>
              </a:ext>
            </a:extLst>
          </p:cNvPr>
          <p:cNvCxnSpPr/>
          <p:nvPr/>
        </p:nvCxnSpPr>
        <p:spPr>
          <a:xfrm flipV="1">
            <a:off x="8100060" y="1493520"/>
            <a:ext cx="0" cy="41320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858E44A-FC5E-195C-83AC-D51DF1D506DE}"/>
              </a:ext>
            </a:extLst>
          </p:cNvPr>
          <p:cNvSpPr/>
          <p:nvPr/>
        </p:nvSpPr>
        <p:spPr>
          <a:xfrm>
            <a:off x="5956306" y="3428996"/>
            <a:ext cx="6516681" cy="3519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F2F7D8-6D81-035A-E3D5-45D74BB8F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7" y="3516"/>
            <a:ext cx="3425483" cy="34254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686F35-46AD-0823-9920-D88B5C3DF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23" y="-6695"/>
            <a:ext cx="5392387" cy="3435694"/>
          </a:xfrm>
          <a:prstGeom prst="rect">
            <a:avLst/>
          </a:prstGeom>
        </p:spPr>
      </p:pic>
      <p:sp>
        <p:nvSpPr>
          <p:cNvPr id="630" name="Google Shape;63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DA4EA-8A2F-B468-19F2-62967BA92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93" y="3425484"/>
            <a:ext cx="6096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685228-C849-9F07-BD14-F81D50E1A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835" y="136526"/>
            <a:ext cx="1074503" cy="11779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AA020D-4D0D-6323-C7F0-9A9E3FD69B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9693" y="-569731"/>
            <a:ext cx="6096000" cy="39901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43A401-282A-E6EF-D372-AA27AD1A0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0461" y="3430547"/>
            <a:ext cx="6207570" cy="9724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6F2B3A-78F4-DD46-9025-19F92DCC95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725" y="4386862"/>
            <a:ext cx="2426498" cy="13649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EF4AC3C-1DB0-BE22-3307-D7DAE00139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005" y="5302735"/>
            <a:ext cx="2832100" cy="1593056"/>
          </a:xfrm>
          <a:prstGeom prst="rect">
            <a:avLst/>
          </a:prstGeom>
        </p:spPr>
      </p:pic>
      <p:pic>
        <p:nvPicPr>
          <p:cNvPr id="21" name="Google Shape;573;p32">
            <a:extLst>
              <a:ext uri="{FF2B5EF4-FFF2-40B4-BE49-F238E27FC236}">
                <a16:creationId xmlns:a16="http://schemas.microsoft.com/office/drawing/2014/main" id="{AA5A98D9-58BB-AA55-C663-1E9C383B1EE4}"/>
              </a:ext>
            </a:extLst>
          </p:cNvPr>
          <p:cNvPicPr preferRelativeResize="0"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192" y="3437617"/>
            <a:ext cx="2728384" cy="3425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C379695-5874-EE2E-9FCA-122084B77B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665" y="4426072"/>
            <a:ext cx="847720" cy="85859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0D2A971-75A9-48FB-F124-2B2BD0E431C6}"/>
              </a:ext>
            </a:extLst>
          </p:cNvPr>
          <p:cNvSpPr/>
          <p:nvPr/>
        </p:nvSpPr>
        <p:spPr>
          <a:xfrm>
            <a:off x="2514599" y="2748163"/>
            <a:ext cx="6095999" cy="6894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Computer Networks</a:t>
            </a:r>
            <a:endParaRPr lang="en-NL" sz="48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2C836A-6892-77F6-7164-CD6C8EC261A8}"/>
              </a:ext>
            </a:extLst>
          </p:cNvPr>
          <p:cNvSpPr/>
          <p:nvPr/>
        </p:nvSpPr>
        <p:spPr>
          <a:xfrm>
            <a:off x="1913774" y="80490"/>
            <a:ext cx="1729717" cy="5454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Exam</a:t>
            </a:r>
            <a:endParaRPr lang="en-NL" sz="4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D32C67-DD17-C898-8B78-7EF9E3FD1CEF}"/>
              </a:ext>
            </a:extLst>
          </p:cNvPr>
          <p:cNvSpPr/>
          <p:nvPr/>
        </p:nvSpPr>
        <p:spPr>
          <a:xfrm>
            <a:off x="7410475" y="80490"/>
            <a:ext cx="1729717" cy="5454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Lab</a:t>
            </a:r>
            <a:endParaRPr lang="en-NL" sz="4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594E295-EB98-56A3-03E3-7F7B12CEF514}"/>
              </a:ext>
            </a:extLst>
          </p:cNvPr>
          <p:cNvSpPr/>
          <p:nvPr/>
        </p:nvSpPr>
        <p:spPr>
          <a:xfrm>
            <a:off x="562997" y="6114985"/>
            <a:ext cx="4431270" cy="5454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Lectures+Tutorials</a:t>
            </a:r>
            <a:endParaRPr lang="en-NL" sz="4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B917442-E8BF-77EE-3C9B-5AF5DD28BE8B}"/>
              </a:ext>
            </a:extLst>
          </p:cNvPr>
          <p:cNvSpPr/>
          <p:nvPr/>
        </p:nvSpPr>
        <p:spPr>
          <a:xfrm>
            <a:off x="6854231" y="5953053"/>
            <a:ext cx="2635806" cy="5454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Self-Study</a:t>
            </a:r>
            <a:endParaRPr lang="en-NL" sz="40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8511C7F-0F50-DDFE-3731-BD1413DD05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8" y="3640423"/>
            <a:ext cx="762537" cy="7625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42B71A1-7290-0686-B5A2-E3D4F46CD8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06" y="3640423"/>
            <a:ext cx="786907" cy="83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8762388" y="-76200"/>
            <a:ext cx="3394710" cy="1766888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Course Activity Overview</a:t>
            </a:r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132" name="Google Shape;132;p17"/>
          <p:cNvSpPr/>
          <p:nvPr/>
        </p:nvSpPr>
        <p:spPr>
          <a:xfrm>
            <a:off x="0" y="1690688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Lectures</a:t>
            </a:r>
            <a:endParaRPr/>
          </a:p>
        </p:txBody>
      </p:sp>
      <p:sp>
        <p:nvSpPr>
          <p:cNvPr id="133" name="Google Shape;133;p17"/>
          <p:cNvSpPr/>
          <p:nvPr/>
        </p:nvSpPr>
        <p:spPr>
          <a:xfrm>
            <a:off x="0" y="2682240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Tutorials</a:t>
            </a:r>
            <a:endParaRPr/>
          </a:p>
        </p:txBody>
      </p:sp>
      <p:sp>
        <p:nvSpPr>
          <p:cNvPr id="134" name="Google Shape;134;p17"/>
          <p:cNvSpPr/>
          <p:nvPr/>
        </p:nvSpPr>
        <p:spPr>
          <a:xfrm>
            <a:off x="0" y="3686494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Self-Study</a:t>
            </a:r>
            <a:endParaRPr/>
          </a:p>
        </p:txBody>
      </p:sp>
      <p:sp>
        <p:nvSpPr>
          <p:cNvPr id="135" name="Google Shape;135;p17"/>
          <p:cNvSpPr/>
          <p:nvPr/>
        </p:nvSpPr>
        <p:spPr>
          <a:xfrm>
            <a:off x="0" y="4690748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</a:t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5692140" y="1516380"/>
            <a:ext cx="1089660" cy="442722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Midterm Exam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11087100" y="1460182"/>
            <a:ext cx="1089660" cy="4427220"/>
          </a:xfrm>
          <a:prstGeom prst="rect">
            <a:avLst/>
          </a:prstGeom>
          <a:solidFill>
            <a:schemeClr val="accent2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 Exam</a:t>
            </a:r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5250960" y="3833494"/>
            <a:ext cx="340723" cy="759162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7"/>
          <p:cNvSpPr/>
          <p:nvPr/>
        </p:nvSpPr>
        <p:spPr>
          <a:xfrm>
            <a:off x="10665514" y="3779240"/>
            <a:ext cx="340723" cy="80603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1339193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7"/>
          <p:cNvSpPr/>
          <p:nvPr/>
        </p:nvSpPr>
        <p:spPr>
          <a:xfrm>
            <a:off x="2391865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7"/>
          <p:cNvSpPr/>
          <p:nvPr/>
        </p:nvSpPr>
        <p:spPr>
          <a:xfrm>
            <a:off x="3504884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4636815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8441758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7"/>
          <p:cNvSpPr/>
          <p:nvPr/>
        </p:nvSpPr>
        <p:spPr>
          <a:xfrm>
            <a:off x="9829731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1329455" y="4866849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/>
          <p:nvPr/>
        </p:nvSpPr>
        <p:spPr>
          <a:xfrm>
            <a:off x="4657102" y="2915147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/>
          <p:nvPr/>
        </p:nvSpPr>
        <p:spPr>
          <a:xfrm>
            <a:off x="3504884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7180285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7"/>
          <p:cNvSpPr/>
          <p:nvPr/>
        </p:nvSpPr>
        <p:spPr>
          <a:xfrm>
            <a:off x="8441758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7"/>
          <p:cNvSpPr/>
          <p:nvPr/>
        </p:nvSpPr>
        <p:spPr>
          <a:xfrm>
            <a:off x="9829731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2391865" y="4866850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3504884" y="4866850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7"/>
          <p:cNvSpPr/>
          <p:nvPr/>
        </p:nvSpPr>
        <p:spPr>
          <a:xfrm>
            <a:off x="7180285" y="4866850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7"/>
          <p:cNvSpPr/>
          <p:nvPr/>
        </p:nvSpPr>
        <p:spPr>
          <a:xfrm>
            <a:off x="8441758" y="4866850"/>
            <a:ext cx="664754" cy="66475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7"/>
          <p:cNvSpPr/>
          <p:nvPr/>
        </p:nvSpPr>
        <p:spPr>
          <a:xfrm>
            <a:off x="9829731" y="4866850"/>
            <a:ext cx="664754" cy="66475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7"/>
          <p:cNvSpPr/>
          <p:nvPr/>
        </p:nvSpPr>
        <p:spPr>
          <a:xfrm>
            <a:off x="1304372" y="3833494"/>
            <a:ext cx="9190114" cy="759162"/>
          </a:xfrm>
          <a:prstGeom prst="rect">
            <a:avLst/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7"/>
          <p:cNvSpPr/>
          <p:nvPr/>
        </p:nvSpPr>
        <p:spPr>
          <a:xfrm>
            <a:off x="4636815" y="4866850"/>
            <a:ext cx="664754" cy="66475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7"/>
          <p:cNvSpPr/>
          <p:nvPr/>
        </p:nvSpPr>
        <p:spPr>
          <a:xfrm>
            <a:off x="8935262" y="1016724"/>
            <a:ext cx="267902" cy="267902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7"/>
          <p:cNvSpPr txBox="1"/>
          <p:nvPr/>
        </p:nvSpPr>
        <p:spPr>
          <a:xfrm>
            <a:off x="9203164" y="966009"/>
            <a:ext cx="20922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Mandatory deadline</a:t>
            </a:r>
            <a:endParaRPr/>
          </a:p>
        </p:txBody>
      </p:sp>
      <p:sp>
        <p:nvSpPr>
          <p:cNvPr id="163" name="Google Shape;163;p17"/>
          <p:cNvSpPr/>
          <p:nvPr/>
        </p:nvSpPr>
        <p:spPr>
          <a:xfrm>
            <a:off x="8935262" y="723932"/>
            <a:ext cx="267902" cy="267902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7"/>
          <p:cNvSpPr txBox="1"/>
          <p:nvPr/>
        </p:nvSpPr>
        <p:spPr>
          <a:xfrm>
            <a:off x="9203164" y="673217"/>
            <a:ext cx="1960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Mandatory session</a:t>
            </a:r>
            <a:endParaRPr/>
          </a:p>
        </p:txBody>
      </p:sp>
      <p:sp>
        <p:nvSpPr>
          <p:cNvPr id="165" name="Google Shape;165;p17"/>
          <p:cNvSpPr/>
          <p:nvPr/>
        </p:nvSpPr>
        <p:spPr>
          <a:xfrm>
            <a:off x="8935262" y="421986"/>
            <a:ext cx="267902" cy="267902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7"/>
          <p:cNvSpPr txBox="1"/>
          <p:nvPr/>
        </p:nvSpPr>
        <p:spPr>
          <a:xfrm>
            <a:off x="9203164" y="371271"/>
            <a:ext cx="10182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Deadline</a:t>
            </a:r>
            <a:endParaRPr/>
          </a:p>
        </p:txBody>
      </p:sp>
      <p:sp>
        <p:nvSpPr>
          <p:cNvPr id="167" name="Google Shape;167;p17"/>
          <p:cNvSpPr/>
          <p:nvPr/>
        </p:nvSpPr>
        <p:spPr>
          <a:xfrm>
            <a:off x="8935262" y="115686"/>
            <a:ext cx="267902" cy="267902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7"/>
          <p:cNvSpPr txBox="1"/>
          <p:nvPr/>
        </p:nvSpPr>
        <p:spPr>
          <a:xfrm>
            <a:off x="9203164" y="64971"/>
            <a:ext cx="8819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Session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3291791" y="4028409"/>
            <a:ext cx="1485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 1</a:t>
            </a:r>
            <a:endParaRPr dirty="0"/>
          </a:p>
        </p:txBody>
      </p:sp>
      <p:sp>
        <p:nvSpPr>
          <p:cNvPr id="170" name="Google Shape;170;p17"/>
          <p:cNvSpPr txBox="1"/>
          <p:nvPr/>
        </p:nvSpPr>
        <p:spPr>
          <a:xfrm>
            <a:off x="8702141" y="3997590"/>
            <a:ext cx="1485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 2</a:t>
            </a:r>
            <a:endParaRPr dirty="0"/>
          </a:p>
        </p:txBody>
      </p:sp>
      <p:cxnSp>
        <p:nvCxnSpPr>
          <p:cNvPr id="171" name="Google Shape;171;p17"/>
          <p:cNvCxnSpPr>
            <a:stCxn id="169" idx="3"/>
            <a:endCxn id="138" idx="1"/>
          </p:cNvCxnSpPr>
          <p:nvPr/>
        </p:nvCxnSpPr>
        <p:spPr>
          <a:xfrm>
            <a:off x="4777691" y="4213075"/>
            <a:ext cx="473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2" name="Google Shape;172;p17"/>
          <p:cNvCxnSpPr>
            <a:stCxn id="170" idx="3"/>
            <a:endCxn id="139" idx="1"/>
          </p:cNvCxnSpPr>
          <p:nvPr/>
        </p:nvCxnSpPr>
        <p:spPr>
          <a:xfrm>
            <a:off x="10188041" y="4182256"/>
            <a:ext cx="477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3" name="Google Shape;173;p17"/>
          <p:cNvSpPr/>
          <p:nvPr/>
        </p:nvSpPr>
        <p:spPr>
          <a:xfrm>
            <a:off x="1304371" y="2841454"/>
            <a:ext cx="734397" cy="734397"/>
          </a:xfrm>
          <a:prstGeom prst="rect">
            <a:avLst/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4" name="Google Shape;174;p17"/>
          <p:cNvCxnSpPr/>
          <p:nvPr/>
        </p:nvCxnSpPr>
        <p:spPr>
          <a:xfrm>
            <a:off x="8956377" y="1449122"/>
            <a:ext cx="258468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5" name="Google Shape;175;p17"/>
          <p:cNvSpPr txBox="1"/>
          <p:nvPr/>
        </p:nvSpPr>
        <p:spPr>
          <a:xfrm>
            <a:off x="9214845" y="1263542"/>
            <a:ext cx="1855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Participation path</a:t>
            </a: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1EA063-7520-ED40-8C4B-26ED8247D22F}"/>
              </a:ext>
            </a:extLst>
          </p:cNvPr>
          <p:cNvGrpSpPr/>
          <p:nvPr/>
        </p:nvGrpSpPr>
        <p:grpSpPr>
          <a:xfrm>
            <a:off x="1660212" y="1460242"/>
            <a:ext cx="9426764" cy="3738985"/>
            <a:chOff x="1660212" y="1460242"/>
            <a:chExt cx="9426764" cy="3738985"/>
          </a:xfrm>
        </p:grpSpPr>
        <p:grpSp>
          <p:nvGrpSpPr>
            <p:cNvPr id="176" name="Google Shape;176;p17"/>
            <p:cNvGrpSpPr/>
            <p:nvPr/>
          </p:nvGrpSpPr>
          <p:grpSpPr>
            <a:xfrm>
              <a:off x="1660212" y="1460242"/>
              <a:ext cx="9426764" cy="3738985"/>
              <a:chOff x="1660212" y="1460242"/>
              <a:chExt cx="9426764" cy="3738985"/>
            </a:xfrm>
          </p:grpSpPr>
          <p:grpSp>
            <p:nvGrpSpPr>
              <p:cNvPr id="177" name="Google Shape;177;p17"/>
              <p:cNvGrpSpPr/>
              <p:nvPr/>
            </p:nvGrpSpPr>
            <p:grpSpPr>
              <a:xfrm>
                <a:off x="1660212" y="1460242"/>
                <a:ext cx="9426764" cy="3738985"/>
                <a:chOff x="1660212" y="1460242"/>
                <a:chExt cx="9426764" cy="3738985"/>
              </a:xfrm>
            </p:grpSpPr>
            <p:cxnSp>
              <p:nvCxnSpPr>
                <p:cNvPr id="178" name="Google Shape;178;p17"/>
                <p:cNvCxnSpPr>
                  <a:endCxn id="140" idx="0"/>
                </p:cNvCxnSpPr>
                <p:nvPr/>
              </p:nvCxnSpPr>
              <p:spPr>
                <a:xfrm>
                  <a:off x="1668570" y="1460242"/>
                  <a:ext cx="3000" cy="3831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79" name="Google Shape;179;p17"/>
                <p:cNvCxnSpPr>
                  <a:cxnSpLocks/>
                  <a:endCxn id="147" idx="0"/>
                </p:cNvCxnSpPr>
                <p:nvPr/>
              </p:nvCxnSpPr>
              <p:spPr>
                <a:xfrm>
                  <a:off x="1660212" y="2503486"/>
                  <a:ext cx="1620" cy="2363363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80" name="Google Shape;180;p17"/>
                <p:cNvCxnSpPr>
                  <a:stCxn id="147" idx="3"/>
                  <a:endCxn id="141" idx="1"/>
                </p:cNvCxnSpPr>
                <p:nvPr/>
              </p:nvCxnSpPr>
              <p:spPr>
                <a:xfrm flipV="1">
                  <a:off x="1994209" y="2175719"/>
                  <a:ext cx="397656" cy="3023507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81" name="Google Shape;181;p17"/>
                <p:cNvCxnSpPr>
                  <a:cxnSpLocks/>
                  <a:stCxn id="141" idx="2"/>
                  <a:endCxn id="153" idx="0"/>
                </p:cNvCxnSpPr>
                <p:nvPr/>
              </p:nvCxnSpPr>
              <p:spPr>
                <a:xfrm>
                  <a:off x="2724242" y="2508096"/>
                  <a:ext cx="0" cy="235875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83" name="Google Shape;183;p17"/>
                <p:cNvCxnSpPr>
                  <a:stCxn id="153" idx="3"/>
                  <a:endCxn id="142" idx="1"/>
                </p:cNvCxnSpPr>
                <p:nvPr/>
              </p:nvCxnSpPr>
              <p:spPr>
                <a:xfrm rot="10800000" flipH="1">
                  <a:off x="3056619" y="2175827"/>
                  <a:ext cx="448200" cy="30234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84" name="Google Shape;184;p17"/>
                <p:cNvCxnSpPr/>
                <p:nvPr/>
              </p:nvCxnSpPr>
              <p:spPr>
                <a:xfrm>
                  <a:off x="3836894" y="2508096"/>
                  <a:ext cx="0" cy="388238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85" name="Google Shape;185;p17"/>
                <p:cNvCxnSpPr/>
                <p:nvPr/>
              </p:nvCxnSpPr>
              <p:spPr>
                <a:xfrm rot="10800000" flipH="1">
                  <a:off x="4169271" y="2175719"/>
                  <a:ext cx="448265" cy="3023508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86" name="Google Shape;186;p17"/>
                <p:cNvCxnSpPr>
                  <a:cxnSpLocks/>
                  <a:endCxn id="148" idx="0"/>
                </p:cNvCxnSpPr>
                <p:nvPr/>
              </p:nvCxnSpPr>
              <p:spPr>
                <a:xfrm>
                  <a:off x="4989479" y="2528493"/>
                  <a:ext cx="0" cy="38665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88" name="Google Shape;188;p17"/>
                <p:cNvCxnSpPr/>
                <p:nvPr/>
              </p:nvCxnSpPr>
              <p:spPr>
                <a:xfrm>
                  <a:off x="7508090" y="3574366"/>
                  <a:ext cx="0" cy="130576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89" name="Google Shape;189;p17"/>
                <p:cNvCxnSpPr>
                  <a:stCxn id="155" idx="3"/>
                  <a:endCxn id="145" idx="1"/>
                </p:cNvCxnSpPr>
                <p:nvPr/>
              </p:nvCxnSpPr>
              <p:spPr>
                <a:xfrm rot="10800000" flipH="1">
                  <a:off x="7845039" y="2175827"/>
                  <a:ext cx="596700" cy="30234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90" name="Google Shape;190;p17"/>
                <p:cNvCxnSpPr/>
                <p:nvPr/>
              </p:nvCxnSpPr>
              <p:spPr>
                <a:xfrm>
                  <a:off x="8765458" y="2521374"/>
                  <a:ext cx="0" cy="388238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91" name="Google Shape;191;p17"/>
                <p:cNvCxnSpPr/>
                <p:nvPr/>
              </p:nvCxnSpPr>
              <p:spPr>
                <a:xfrm>
                  <a:off x="8765458" y="3574366"/>
                  <a:ext cx="0" cy="130576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92" name="Google Shape;192;p17"/>
                <p:cNvCxnSpPr>
                  <a:stCxn id="156" idx="3"/>
                  <a:endCxn id="146" idx="1"/>
                </p:cNvCxnSpPr>
                <p:nvPr/>
              </p:nvCxnSpPr>
              <p:spPr>
                <a:xfrm rot="10800000" flipH="1">
                  <a:off x="9106512" y="2175827"/>
                  <a:ext cx="723300" cy="30234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93" name="Google Shape;193;p17"/>
                <p:cNvCxnSpPr/>
                <p:nvPr/>
              </p:nvCxnSpPr>
              <p:spPr>
                <a:xfrm>
                  <a:off x="10153297" y="2512907"/>
                  <a:ext cx="0" cy="388238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94" name="Google Shape;194;p17"/>
                <p:cNvCxnSpPr/>
                <p:nvPr/>
              </p:nvCxnSpPr>
              <p:spPr>
                <a:xfrm>
                  <a:off x="10153297" y="3565899"/>
                  <a:ext cx="0" cy="130576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95" name="Google Shape;195;p17"/>
                <p:cNvCxnSpPr>
                  <a:stCxn id="157" idx="3"/>
                  <a:endCxn id="139" idx="2"/>
                </p:cNvCxnSpPr>
                <p:nvPr/>
              </p:nvCxnSpPr>
              <p:spPr>
                <a:xfrm rot="10800000" flipH="1">
                  <a:off x="10494485" y="4585127"/>
                  <a:ext cx="341400" cy="614100"/>
                </a:xfrm>
                <a:prstGeom prst="bentConnector2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96" name="Google Shape;196;p17"/>
                <p:cNvCxnSpPr>
                  <a:stCxn id="159" idx="3"/>
                  <a:endCxn id="138" idx="2"/>
                </p:cNvCxnSpPr>
                <p:nvPr/>
              </p:nvCxnSpPr>
              <p:spPr>
                <a:xfrm rot="10800000" flipH="1">
                  <a:off x="5301569" y="4592627"/>
                  <a:ext cx="119700" cy="606600"/>
                </a:xfrm>
                <a:prstGeom prst="bentConnector2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97" name="Google Shape;197;p17"/>
                <p:cNvCxnSpPr>
                  <a:stCxn id="138" idx="0"/>
                  <a:endCxn id="136" idx="1"/>
                </p:cNvCxnSpPr>
                <p:nvPr/>
              </p:nvCxnSpPr>
              <p:spPr>
                <a:xfrm rot="-5400000">
                  <a:off x="5505022" y="3646294"/>
                  <a:ext cx="103500" cy="270900"/>
                </a:xfrm>
                <a:prstGeom prst="bentConnector2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98" name="Google Shape;198;p17"/>
                <p:cNvCxnSpPr>
                  <a:stCxn id="139" idx="0"/>
                  <a:endCxn id="137" idx="1"/>
                </p:cNvCxnSpPr>
                <p:nvPr/>
              </p:nvCxnSpPr>
              <p:spPr>
                <a:xfrm rot="-5400000">
                  <a:off x="10908776" y="3601040"/>
                  <a:ext cx="105300" cy="251100"/>
                </a:xfrm>
                <a:prstGeom prst="bentConnector2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cxnSp>
            <p:nvCxnSpPr>
              <p:cNvPr id="199" name="Google Shape;199;p17"/>
              <p:cNvCxnSpPr>
                <a:endCxn id="154" idx="0"/>
              </p:cNvCxnSpPr>
              <p:nvPr/>
            </p:nvCxnSpPr>
            <p:spPr>
              <a:xfrm>
                <a:off x="3836961" y="3555850"/>
                <a:ext cx="300" cy="13110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  <p:cxnSp>
          <p:nvCxnSpPr>
            <p:cNvPr id="79" name="Google Shape;186;p17">
              <a:extLst>
                <a:ext uri="{FF2B5EF4-FFF2-40B4-BE49-F238E27FC236}">
                  <a16:creationId xmlns:a16="http://schemas.microsoft.com/office/drawing/2014/main" id="{341648B5-3921-9348-A2A5-FA8CAC82C6F5}"/>
                </a:ext>
              </a:extLst>
            </p:cNvPr>
            <p:cNvCxnSpPr>
              <a:cxnSpLocks/>
              <a:endCxn id="159" idx="0"/>
            </p:cNvCxnSpPr>
            <p:nvPr/>
          </p:nvCxnSpPr>
          <p:spPr>
            <a:xfrm flipH="1">
              <a:off x="4969192" y="3574366"/>
              <a:ext cx="20288" cy="129248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82" name="Google Shape;160;p17">
            <a:extLst>
              <a:ext uri="{FF2B5EF4-FFF2-40B4-BE49-F238E27FC236}">
                <a16:creationId xmlns:a16="http://schemas.microsoft.com/office/drawing/2014/main" id="{B64BDA96-DFD4-3F4F-98CC-62C7585BB5AD}"/>
              </a:ext>
            </a:extLst>
          </p:cNvPr>
          <p:cNvSpPr/>
          <p:nvPr/>
        </p:nvSpPr>
        <p:spPr>
          <a:xfrm>
            <a:off x="7120273" y="1794189"/>
            <a:ext cx="734397" cy="734397"/>
          </a:xfrm>
          <a:prstGeom prst="rect">
            <a:avLst/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49;p17">
            <a:extLst>
              <a:ext uri="{FF2B5EF4-FFF2-40B4-BE49-F238E27FC236}">
                <a16:creationId xmlns:a16="http://schemas.microsoft.com/office/drawing/2014/main" id="{3BCACF58-32D6-EE13-7494-C88D43C292F7}"/>
              </a:ext>
            </a:extLst>
          </p:cNvPr>
          <p:cNvSpPr/>
          <p:nvPr/>
        </p:nvSpPr>
        <p:spPr>
          <a:xfrm>
            <a:off x="2391497" y="2893457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7983F-C33B-5E71-22C7-1375BC37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57BD741-FCFB-3BA4-8263-AED36939B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432" y="1102497"/>
            <a:ext cx="1533586" cy="153358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15DC3-6E83-757C-A19A-5E84DA02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F9FC0-13FD-FFE1-F48A-FF2013606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4</a:t>
            </a:fld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34FAFA-349D-06E1-41FD-D27F629AF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7" y="532798"/>
            <a:ext cx="2509910" cy="2509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D366D8-C4E7-9E75-ED5B-7EFD12D7D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67" y="3140477"/>
            <a:ext cx="3676397" cy="27439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CA0733-DBF5-FC7C-B157-3A7EE009B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3552486"/>
            <a:ext cx="5382376" cy="23319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73A6D-87FB-2F55-4747-26BEA6D860D7}"/>
              </a:ext>
            </a:extLst>
          </p:cNvPr>
          <p:cNvSpPr/>
          <p:nvPr/>
        </p:nvSpPr>
        <p:spPr>
          <a:xfrm>
            <a:off x="205467" y="5418620"/>
            <a:ext cx="11781066" cy="7591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600" dirty="0"/>
              <a:t>2. After this course, you understand browser magic</a:t>
            </a:r>
            <a:endParaRPr lang="LID4096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095DF0-1960-752C-2B9B-171D3F746ED2}"/>
              </a:ext>
            </a:extLst>
          </p:cNvPr>
          <p:cNvSpPr txBox="1"/>
          <p:nvPr/>
        </p:nvSpPr>
        <p:spPr>
          <a:xfrm>
            <a:off x="205467" y="71133"/>
            <a:ext cx="3996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(a) Type address in browser</a:t>
            </a:r>
            <a:endParaRPr lang="en-NL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80A4F2-0D79-439A-1216-53CBB27C1A0C}"/>
              </a:ext>
            </a:extLst>
          </p:cNvPr>
          <p:cNvCxnSpPr/>
          <p:nvPr/>
        </p:nvCxnSpPr>
        <p:spPr>
          <a:xfrm>
            <a:off x="3629465" y="1787753"/>
            <a:ext cx="459310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232749-C4AD-A58F-1339-DBF8C1695249}"/>
              </a:ext>
            </a:extLst>
          </p:cNvPr>
          <p:cNvSpPr txBox="1"/>
          <p:nvPr/>
        </p:nvSpPr>
        <p:spPr>
          <a:xfrm>
            <a:off x="7610645" y="500309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(b) Browser does magic</a:t>
            </a:r>
            <a:endParaRPr lang="en-NL" sz="2400" dirty="0"/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142DBA2-E8D3-D0B5-00A3-208658309F65}"/>
              </a:ext>
            </a:extLst>
          </p:cNvPr>
          <p:cNvCxnSpPr>
            <a:stCxn id="9" idx="3"/>
            <a:endCxn id="16" idx="3"/>
          </p:cNvCxnSpPr>
          <p:nvPr/>
        </p:nvCxnSpPr>
        <p:spPr>
          <a:xfrm flipH="1">
            <a:off x="9420976" y="1869290"/>
            <a:ext cx="675042" cy="2849163"/>
          </a:xfrm>
          <a:prstGeom prst="bentConnector3">
            <a:avLst>
              <a:gd name="adj1" fmla="val -190163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9C61738-E6FC-BDC0-2AC9-2970F6776D98}"/>
              </a:ext>
            </a:extLst>
          </p:cNvPr>
          <p:cNvSpPr txBox="1"/>
          <p:nvPr/>
        </p:nvSpPr>
        <p:spPr>
          <a:xfrm>
            <a:off x="4038600" y="2984904"/>
            <a:ext cx="3413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(c) You get a Web page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25384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20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/>
          <p:nvPr/>
        </p:nvSpPr>
        <p:spPr>
          <a:xfrm>
            <a:off x="8762388" y="-76200"/>
            <a:ext cx="3394710" cy="1766888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Course Activity Overview</a:t>
            </a:r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209" name="Google Shape;209;p18"/>
          <p:cNvSpPr/>
          <p:nvPr/>
        </p:nvSpPr>
        <p:spPr>
          <a:xfrm>
            <a:off x="0" y="1690688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Lectures</a:t>
            </a:r>
            <a:endParaRPr/>
          </a:p>
        </p:txBody>
      </p:sp>
      <p:sp>
        <p:nvSpPr>
          <p:cNvPr id="210" name="Google Shape;210;p18"/>
          <p:cNvSpPr/>
          <p:nvPr/>
        </p:nvSpPr>
        <p:spPr>
          <a:xfrm>
            <a:off x="0" y="2682240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Tutorials</a:t>
            </a:r>
            <a:endParaRPr/>
          </a:p>
        </p:txBody>
      </p:sp>
      <p:sp>
        <p:nvSpPr>
          <p:cNvPr id="211" name="Google Shape;211;p18"/>
          <p:cNvSpPr/>
          <p:nvPr/>
        </p:nvSpPr>
        <p:spPr>
          <a:xfrm>
            <a:off x="0" y="3686494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Self-Study</a:t>
            </a:r>
            <a:endParaRPr/>
          </a:p>
        </p:txBody>
      </p:sp>
      <p:sp>
        <p:nvSpPr>
          <p:cNvPr id="212" name="Google Shape;212;p18"/>
          <p:cNvSpPr/>
          <p:nvPr/>
        </p:nvSpPr>
        <p:spPr>
          <a:xfrm>
            <a:off x="0" y="4690748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</a:t>
            </a:r>
            <a:endParaRPr/>
          </a:p>
        </p:txBody>
      </p:sp>
      <p:sp>
        <p:nvSpPr>
          <p:cNvPr id="213" name="Google Shape;213;p18"/>
          <p:cNvSpPr/>
          <p:nvPr/>
        </p:nvSpPr>
        <p:spPr>
          <a:xfrm>
            <a:off x="5692140" y="1516380"/>
            <a:ext cx="1089660" cy="442722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Midterm Exam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4" name="Google Shape;214;p18"/>
          <p:cNvSpPr/>
          <p:nvPr/>
        </p:nvSpPr>
        <p:spPr>
          <a:xfrm>
            <a:off x="11087100" y="1460182"/>
            <a:ext cx="1089660" cy="4427220"/>
          </a:xfrm>
          <a:prstGeom prst="rect">
            <a:avLst/>
          </a:prstGeom>
          <a:solidFill>
            <a:schemeClr val="accent2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 Exam</a:t>
            </a:r>
            <a:endParaRPr/>
          </a:p>
        </p:txBody>
      </p:sp>
      <p:sp>
        <p:nvSpPr>
          <p:cNvPr id="215" name="Google Shape;215;p18"/>
          <p:cNvSpPr/>
          <p:nvPr/>
        </p:nvSpPr>
        <p:spPr>
          <a:xfrm>
            <a:off x="5250960" y="3833494"/>
            <a:ext cx="340723" cy="759162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8"/>
          <p:cNvSpPr/>
          <p:nvPr/>
        </p:nvSpPr>
        <p:spPr>
          <a:xfrm>
            <a:off x="10665514" y="3779240"/>
            <a:ext cx="340723" cy="80603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8"/>
          <p:cNvSpPr/>
          <p:nvPr/>
        </p:nvSpPr>
        <p:spPr>
          <a:xfrm>
            <a:off x="1339193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8"/>
          <p:cNvSpPr/>
          <p:nvPr/>
        </p:nvSpPr>
        <p:spPr>
          <a:xfrm>
            <a:off x="2391865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8"/>
          <p:cNvSpPr/>
          <p:nvPr/>
        </p:nvSpPr>
        <p:spPr>
          <a:xfrm>
            <a:off x="3504884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8"/>
          <p:cNvSpPr/>
          <p:nvPr/>
        </p:nvSpPr>
        <p:spPr>
          <a:xfrm>
            <a:off x="4636815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8"/>
          <p:cNvSpPr/>
          <p:nvPr/>
        </p:nvSpPr>
        <p:spPr>
          <a:xfrm>
            <a:off x="8441758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8"/>
          <p:cNvSpPr/>
          <p:nvPr/>
        </p:nvSpPr>
        <p:spPr>
          <a:xfrm>
            <a:off x="9829731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8"/>
          <p:cNvSpPr/>
          <p:nvPr/>
        </p:nvSpPr>
        <p:spPr>
          <a:xfrm>
            <a:off x="1339193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8"/>
          <p:cNvSpPr/>
          <p:nvPr/>
        </p:nvSpPr>
        <p:spPr>
          <a:xfrm>
            <a:off x="3504884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8"/>
          <p:cNvSpPr/>
          <p:nvPr/>
        </p:nvSpPr>
        <p:spPr>
          <a:xfrm>
            <a:off x="7180285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8"/>
          <p:cNvSpPr/>
          <p:nvPr/>
        </p:nvSpPr>
        <p:spPr>
          <a:xfrm>
            <a:off x="8441758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8"/>
          <p:cNvSpPr/>
          <p:nvPr/>
        </p:nvSpPr>
        <p:spPr>
          <a:xfrm>
            <a:off x="9829731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8"/>
          <p:cNvSpPr/>
          <p:nvPr/>
        </p:nvSpPr>
        <p:spPr>
          <a:xfrm>
            <a:off x="2391865" y="4866850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8"/>
          <p:cNvSpPr/>
          <p:nvPr/>
        </p:nvSpPr>
        <p:spPr>
          <a:xfrm>
            <a:off x="3504884" y="4866850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8"/>
          <p:cNvSpPr/>
          <p:nvPr/>
        </p:nvSpPr>
        <p:spPr>
          <a:xfrm>
            <a:off x="7180285" y="4866850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8"/>
          <p:cNvSpPr/>
          <p:nvPr/>
        </p:nvSpPr>
        <p:spPr>
          <a:xfrm>
            <a:off x="8441758" y="4866850"/>
            <a:ext cx="664754" cy="66475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8"/>
          <p:cNvSpPr/>
          <p:nvPr/>
        </p:nvSpPr>
        <p:spPr>
          <a:xfrm>
            <a:off x="9829731" y="4866850"/>
            <a:ext cx="664754" cy="66475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8"/>
          <p:cNvSpPr/>
          <p:nvPr/>
        </p:nvSpPr>
        <p:spPr>
          <a:xfrm>
            <a:off x="4636815" y="4866850"/>
            <a:ext cx="664754" cy="66475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8"/>
          <p:cNvSpPr/>
          <p:nvPr/>
        </p:nvSpPr>
        <p:spPr>
          <a:xfrm>
            <a:off x="8935262" y="1016724"/>
            <a:ext cx="267902" cy="267902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9203164" y="966009"/>
            <a:ext cx="20922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Mandatory deadline</a:t>
            </a:r>
            <a:endParaRPr/>
          </a:p>
        </p:txBody>
      </p:sp>
      <p:sp>
        <p:nvSpPr>
          <p:cNvPr id="238" name="Google Shape;238;p18"/>
          <p:cNvSpPr/>
          <p:nvPr/>
        </p:nvSpPr>
        <p:spPr>
          <a:xfrm>
            <a:off x="8935262" y="723932"/>
            <a:ext cx="267902" cy="267902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9203164" y="673217"/>
            <a:ext cx="1960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Mandatory session</a:t>
            </a:r>
            <a:endParaRPr/>
          </a:p>
        </p:txBody>
      </p:sp>
      <p:sp>
        <p:nvSpPr>
          <p:cNvPr id="240" name="Google Shape;240;p18"/>
          <p:cNvSpPr/>
          <p:nvPr/>
        </p:nvSpPr>
        <p:spPr>
          <a:xfrm>
            <a:off x="8935262" y="421986"/>
            <a:ext cx="267902" cy="267902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8"/>
          <p:cNvSpPr txBox="1"/>
          <p:nvPr/>
        </p:nvSpPr>
        <p:spPr>
          <a:xfrm>
            <a:off x="9203164" y="371271"/>
            <a:ext cx="10182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Deadline</a:t>
            </a:r>
            <a:endParaRPr/>
          </a:p>
        </p:txBody>
      </p:sp>
      <p:sp>
        <p:nvSpPr>
          <p:cNvPr id="242" name="Google Shape;242;p18"/>
          <p:cNvSpPr/>
          <p:nvPr/>
        </p:nvSpPr>
        <p:spPr>
          <a:xfrm>
            <a:off x="8935262" y="115686"/>
            <a:ext cx="267902" cy="267902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9203164" y="64971"/>
            <a:ext cx="8819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Session</a:t>
            </a:r>
            <a:endParaRPr/>
          </a:p>
        </p:txBody>
      </p:sp>
      <p:sp>
        <p:nvSpPr>
          <p:cNvPr id="244" name="Google Shape;244;p18"/>
          <p:cNvSpPr txBox="1"/>
          <p:nvPr/>
        </p:nvSpPr>
        <p:spPr>
          <a:xfrm>
            <a:off x="3291791" y="4028409"/>
            <a:ext cx="1485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 1</a:t>
            </a:r>
            <a:endParaRPr dirty="0"/>
          </a:p>
        </p:txBody>
      </p:sp>
      <p:sp>
        <p:nvSpPr>
          <p:cNvPr id="245" name="Google Shape;245;p18"/>
          <p:cNvSpPr txBox="1"/>
          <p:nvPr/>
        </p:nvSpPr>
        <p:spPr>
          <a:xfrm>
            <a:off x="9271661" y="4006169"/>
            <a:ext cx="10077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 2</a:t>
            </a:r>
            <a:endParaRPr dirty="0"/>
          </a:p>
        </p:txBody>
      </p:sp>
      <p:cxnSp>
        <p:nvCxnSpPr>
          <p:cNvPr id="246" name="Google Shape;246;p18"/>
          <p:cNvCxnSpPr>
            <a:stCxn id="244" idx="3"/>
            <a:endCxn id="215" idx="1"/>
          </p:cNvCxnSpPr>
          <p:nvPr/>
        </p:nvCxnSpPr>
        <p:spPr>
          <a:xfrm>
            <a:off x="4777691" y="4213075"/>
            <a:ext cx="473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7" name="Google Shape;247;p18"/>
          <p:cNvCxnSpPr>
            <a:cxnSpLocks/>
            <a:stCxn id="245" idx="3"/>
            <a:endCxn id="216" idx="1"/>
          </p:cNvCxnSpPr>
          <p:nvPr/>
        </p:nvCxnSpPr>
        <p:spPr>
          <a:xfrm flipV="1">
            <a:off x="10279381" y="4182257"/>
            <a:ext cx="386133" cy="8578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8" name="Google Shape;248;p18"/>
          <p:cNvCxnSpPr/>
          <p:nvPr/>
        </p:nvCxnSpPr>
        <p:spPr>
          <a:xfrm>
            <a:off x="8956377" y="1449122"/>
            <a:ext cx="258468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9" name="Google Shape;249;p18"/>
          <p:cNvSpPr txBox="1"/>
          <p:nvPr/>
        </p:nvSpPr>
        <p:spPr>
          <a:xfrm>
            <a:off x="9214845" y="1263542"/>
            <a:ext cx="1855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Participation path</a:t>
            </a:r>
            <a:endParaRPr/>
          </a:p>
        </p:txBody>
      </p:sp>
      <p:grpSp>
        <p:nvGrpSpPr>
          <p:cNvPr id="250" name="Google Shape;250;p18"/>
          <p:cNvGrpSpPr/>
          <p:nvPr/>
        </p:nvGrpSpPr>
        <p:grpSpPr>
          <a:xfrm>
            <a:off x="1660212" y="1460182"/>
            <a:ext cx="9426888" cy="3739045"/>
            <a:chOff x="1660212" y="1460182"/>
            <a:chExt cx="9426888" cy="3739045"/>
          </a:xfrm>
        </p:grpSpPr>
        <p:cxnSp>
          <p:nvCxnSpPr>
            <p:cNvPr id="251" name="Google Shape;251;p18"/>
            <p:cNvCxnSpPr/>
            <p:nvPr/>
          </p:nvCxnSpPr>
          <p:spPr>
            <a:xfrm>
              <a:off x="1668646" y="1460182"/>
              <a:ext cx="2924" cy="38316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52" name="Google Shape;252;p18"/>
            <p:cNvCxnSpPr/>
            <p:nvPr/>
          </p:nvCxnSpPr>
          <p:spPr>
            <a:xfrm>
              <a:off x="1660212" y="2503486"/>
              <a:ext cx="2924" cy="38316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53" name="Google Shape;253;p18"/>
            <p:cNvCxnSpPr/>
            <p:nvPr/>
          </p:nvCxnSpPr>
          <p:spPr>
            <a:xfrm rot="10800000" flipH="1">
              <a:off x="2003947" y="2175719"/>
              <a:ext cx="387918" cy="1052992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54" name="Google Shape;254;p18"/>
            <p:cNvCxnSpPr>
              <a:cxnSpLocks/>
              <a:endCxn id="230" idx="0"/>
            </p:cNvCxnSpPr>
            <p:nvPr/>
          </p:nvCxnSpPr>
          <p:spPr>
            <a:xfrm>
              <a:off x="2724242" y="2508096"/>
              <a:ext cx="0" cy="235875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56" name="Google Shape;256;p18"/>
            <p:cNvCxnSpPr/>
            <p:nvPr/>
          </p:nvCxnSpPr>
          <p:spPr>
            <a:xfrm rot="10800000" flipH="1">
              <a:off x="3056619" y="2175719"/>
              <a:ext cx="448265" cy="3023508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57" name="Google Shape;257;p18"/>
            <p:cNvCxnSpPr/>
            <p:nvPr/>
          </p:nvCxnSpPr>
          <p:spPr>
            <a:xfrm>
              <a:off x="3836894" y="2508096"/>
              <a:ext cx="0" cy="3882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58" name="Google Shape;258;p18"/>
            <p:cNvCxnSpPr>
              <a:stCxn id="226" idx="3"/>
              <a:endCxn id="220" idx="1"/>
            </p:cNvCxnSpPr>
            <p:nvPr/>
          </p:nvCxnSpPr>
          <p:spPr>
            <a:xfrm rot="10800000" flipH="1">
              <a:off x="4169638" y="2175711"/>
              <a:ext cx="467100" cy="10530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59" name="Google Shape;259;p18"/>
            <p:cNvCxnSpPr/>
            <p:nvPr/>
          </p:nvCxnSpPr>
          <p:spPr>
            <a:xfrm>
              <a:off x="4964654" y="2503486"/>
              <a:ext cx="4538" cy="236336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1" name="Google Shape;261;p18"/>
            <p:cNvCxnSpPr>
              <a:stCxn id="227" idx="3"/>
              <a:endCxn id="222" idx="1"/>
            </p:cNvCxnSpPr>
            <p:nvPr/>
          </p:nvCxnSpPr>
          <p:spPr>
            <a:xfrm rot="10800000" flipH="1">
              <a:off x="7845039" y="2175711"/>
              <a:ext cx="596700" cy="10530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2" name="Google Shape;262;p18"/>
            <p:cNvCxnSpPr/>
            <p:nvPr/>
          </p:nvCxnSpPr>
          <p:spPr>
            <a:xfrm>
              <a:off x="8765458" y="2521374"/>
              <a:ext cx="0" cy="3882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3" name="Google Shape;263;p18"/>
            <p:cNvCxnSpPr>
              <a:cxnSpLocks/>
              <a:stCxn id="233" idx="3"/>
              <a:endCxn id="223" idx="1"/>
            </p:cNvCxnSpPr>
            <p:nvPr/>
          </p:nvCxnSpPr>
          <p:spPr>
            <a:xfrm flipV="1">
              <a:off x="9106512" y="2175719"/>
              <a:ext cx="723219" cy="3023508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4" name="Google Shape;264;p18"/>
            <p:cNvCxnSpPr/>
            <p:nvPr/>
          </p:nvCxnSpPr>
          <p:spPr>
            <a:xfrm>
              <a:off x="10153297" y="2512907"/>
              <a:ext cx="0" cy="38823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5" name="Google Shape;265;p18"/>
            <p:cNvCxnSpPr/>
            <p:nvPr/>
          </p:nvCxnSpPr>
          <p:spPr>
            <a:xfrm>
              <a:off x="10153297" y="3565899"/>
              <a:ext cx="0" cy="130576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6" name="Google Shape;266;p18"/>
            <p:cNvCxnSpPr/>
            <p:nvPr/>
          </p:nvCxnSpPr>
          <p:spPr>
            <a:xfrm rot="10800000" flipH="1">
              <a:off x="10494485" y="4585273"/>
              <a:ext cx="341391" cy="613954"/>
            </a:xfrm>
            <a:prstGeom prst="bentConnector2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7" name="Google Shape;267;p18"/>
            <p:cNvCxnSpPr/>
            <p:nvPr/>
          </p:nvCxnSpPr>
          <p:spPr>
            <a:xfrm rot="10800000" flipH="1">
              <a:off x="5301569" y="4592656"/>
              <a:ext cx="119753" cy="606571"/>
            </a:xfrm>
            <a:prstGeom prst="bentConnector2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8" name="Google Shape;268;p18"/>
            <p:cNvCxnSpPr/>
            <p:nvPr/>
          </p:nvCxnSpPr>
          <p:spPr>
            <a:xfrm rot="-5400000">
              <a:off x="5504979" y="3646333"/>
              <a:ext cx="103504" cy="270818"/>
            </a:xfrm>
            <a:prstGeom prst="bentConnector2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9" name="Google Shape;269;p18"/>
            <p:cNvCxnSpPr/>
            <p:nvPr/>
          </p:nvCxnSpPr>
          <p:spPr>
            <a:xfrm rot="-5400000">
              <a:off x="10908764" y="3600904"/>
              <a:ext cx="105448" cy="251224"/>
            </a:xfrm>
            <a:prstGeom prst="bentConnector2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225" name="Google Shape;225;p18"/>
          <p:cNvSpPr/>
          <p:nvPr/>
        </p:nvSpPr>
        <p:spPr>
          <a:xfrm>
            <a:off x="4636738" y="2896327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262;p18">
            <a:extLst>
              <a:ext uri="{FF2B5EF4-FFF2-40B4-BE49-F238E27FC236}">
                <a16:creationId xmlns:a16="http://schemas.microsoft.com/office/drawing/2014/main" id="{7836663B-23A0-0E6B-71EB-79962C20F578}"/>
              </a:ext>
            </a:extLst>
          </p:cNvPr>
          <p:cNvCxnSpPr>
            <a:cxnSpLocks/>
            <a:stCxn id="228" idx="2"/>
            <a:endCxn id="233" idx="0"/>
          </p:cNvCxnSpPr>
          <p:nvPr/>
        </p:nvCxnSpPr>
        <p:spPr>
          <a:xfrm>
            <a:off x="8774135" y="3561088"/>
            <a:ext cx="0" cy="130576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"/>
          <p:cNvSpPr/>
          <p:nvPr/>
        </p:nvSpPr>
        <p:spPr>
          <a:xfrm>
            <a:off x="8762388" y="-76200"/>
            <a:ext cx="3394710" cy="1766888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Course Activity Overview</a:t>
            </a:r>
            <a:endParaRPr/>
          </a:p>
        </p:txBody>
      </p:sp>
      <p:sp>
        <p:nvSpPr>
          <p:cNvPr id="277" name="Google Shape;27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279" name="Google Shape;279;p19"/>
          <p:cNvSpPr/>
          <p:nvPr/>
        </p:nvSpPr>
        <p:spPr>
          <a:xfrm>
            <a:off x="0" y="1690688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Lectures</a:t>
            </a:r>
            <a:endParaRPr/>
          </a:p>
        </p:txBody>
      </p:sp>
      <p:sp>
        <p:nvSpPr>
          <p:cNvPr id="280" name="Google Shape;280;p19"/>
          <p:cNvSpPr/>
          <p:nvPr/>
        </p:nvSpPr>
        <p:spPr>
          <a:xfrm>
            <a:off x="0" y="2682240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Tutorials</a:t>
            </a:r>
            <a:endParaRPr/>
          </a:p>
        </p:txBody>
      </p:sp>
      <p:sp>
        <p:nvSpPr>
          <p:cNvPr id="281" name="Google Shape;281;p19"/>
          <p:cNvSpPr/>
          <p:nvPr/>
        </p:nvSpPr>
        <p:spPr>
          <a:xfrm>
            <a:off x="0" y="3686494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Self-Study</a:t>
            </a:r>
            <a:endParaRPr/>
          </a:p>
        </p:txBody>
      </p:sp>
      <p:sp>
        <p:nvSpPr>
          <p:cNvPr id="282" name="Google Shape;282;p19"/>
          <p:cNvSpPr/>
          <p:nvPr/>
        </p:nvSpPr>
        <p:spPr>
          <a:xfrm>
            <a:off x="0" y="4690748"/>
            <a:ext cx="12630150" cy="99155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</a:t>
            </a: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5692140" y="1516380"/>
            <a:ext cx="1089660" cy="442722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Midterm Exam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11087100" y="1460182"/>
            <a:ext cx="1089660" cy="4427220"/>
          </a:xfrm>
          <a:prstGeom prst="rect">
            <a:avLst/>
          </a:prstGeom>
          <a:solidFill>
            <a:schemeClr val="accent2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 Exam</a:t>
            </a:r>
            <a:endParaRPr/>
          </a:p>
        </p:txBody>
      </p:sp>
      <p:sp>
        <p:nvSpPr>
          <p:cNvPr id="285" name="Google Shape;285;p19"/>
          <p:cNvSpPr/>
          <p:nvPr/>
        </p:nvSpPr>
        <p:spPr>
          <a:xfrm>
            <a:off x="5250960" y="3833494"/>
            <a:ext cx="340723" cy="759162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9"/>
          <p:cNvSpPr/>
          <p:nvPr/>
        </p:nvSpPr>
        <p:spPr>
          <a:xfrm>
            <a:off x="10665514" y="3779240"/>
            <a:ext cx="340723" cy="80603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9"/>
          <p:cNvSpPr/>
          <p:nvPr/>
        </p:nvSpPr>
        <p:spPr>
          <a:xfrm>
            <a:off x="1339193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9"/>
          <p:cNvSpPr/>
          <p:nvPr/>
        </p:nvSpPr>
        <p:spPr>
          <a:xfrm>
            <a:off x="2391865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9"/>
          <p:cNvSpPr/>
          <p:nvPr/>
        </p:nvSpPr>
        <p:spPr>
          <a:xfrm>
            <a:off x="3504884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9"/>
          <p:cNvSpPr/>
          <p:nvPr/>
        </p:nvSpPr>
        <p:spPr>
          <a:xfrm>
            <a:off x="4636815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9"/>
          <p:cNvSpPr/>
          <p:nvPr/>
        </p:nvSpPr>
        <p:spPr>
          <a:xfrm>
            <a:off x="8441758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9"/>
          <p:cNvSpPr/>
          <p:nvPr/>
        </p:nvSpPr>
        <p:spPr>
          <a:xfrm>
            <a:off x="9829731" y="1843342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9"/>
          <p:cNvSpPr/>
          <p:nvPr/>
        </p:nvSpPr>
        <p:spPr>
          <a:xfrm>
            <a:off x="1339193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9"/>
          <p:cNvSpPr/>
          <p:nvPr/>
        </p:nvSpPr>
        <p:spPr>
          <a:xfrm>
            <a:off x="4636814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9"/>
          <p:cNvSpPr/>
          <p:nvPr/>
        </p:nvSpPr>
        <p:spPr>
          <a:xfrm>
            <a:off x="3504884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9"/>
          <p:cNvSpPr/>
          <p:nvPr/>
        </p:nvSpPr>
        <p:spPr>
          <a:xfrm>
            <a:off x="7180285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9"/>
          <p:cNvSpPr/>
          <p:nvPr/>
        </p:nvSpPr>
        <p:spPr>
          <a:xfrm>
            <a:off x="8441758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9"/>
          <p:cNvSpPr/>
          <p:nvPr/>
        </p:nvSpPr>
        <p:spPr>
          <a:xfrm>
            <a:off x="9829731" y="2896334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9"/>
          <p:cNvSpPr/>
          <p:nvPr/>
        </p:nvSpPr>
        <p:spPr>
          <a:xfrm>
            <a:off x="2391865" y="4866850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9"/>
          <p:cNvSpPr/>
          <p:nvPr/>
        </p:nvSpPr>
        <p:spPr>
          <a:xfrm>
            <a:off x="3504884" y="4866850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9"/>
          <p:cNvSpPr/>
          <p:nvPr/>
        </p:nvSpPr>
        <p:spPr>
          <a:xfrm>
            <a:off x="7180285" y="4866850"/>
            <a:ext cx="664754" cy="664754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9"/>
          <p:cNvSpPr/>
          <p:nvPr/>
        </p:nvSpPr>
        <p:spPr>
          <a:xfrm>
            <a:off x="8441758" y="4866850"/>
            <a:ext cx="664754" cy="66475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9"/>
          <p:cNvSpPr/>
          <p:nvPr/>
        </p:nvSpPr>
        <p:spPr>
          <a:xfrm>
            <a:off x="9829731" y="4866850"/>
            <a:ext cx="664754" cy="66475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9"/>
          <p:cNvSpPr/>
          <p:nvPr/>
        </p:nvSpPr>
        <p:spPr>
          <a:xfrm>
            <a:off x="4636815" y="4866850"/>
            <a:ext cx="664754" cy="664754"/>
          </a:xfrm>
          <a:prstGeom prst="rect">
            <a:avLst/>
          </a:prstGeom>
          <a:solidFill>
            <a:schemeClr val="accent2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9"/>
          <p:cNvSpPr/>
          <p:nvPr/>
        </p:nvSpPr>
        <p:spPr>
          <a:xfrm>
            <a:off x="8935262" y="1016724"/>
            <a:ext cx="267902" cy="267902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9"/>
          <p:cNvSpPr txBox="1"/>
          <p:nvPr/>
        </p:nvSpPr>
        <p:spPr>
          <a:xfrm>
            <a:off x="9203164" y="966009"/>
            <a:ext cx="20922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Mandatory deadline</a:t>
            </a:r>
            <a:endParaRPr/>
          </a:p>
        </p:txBody>
      </p:sp>
      <p:sp>
        <p:nvSpPr>
          <p:cNvPr id="308" name="Google Shape;308;p19"/>
          <p:cNvSpPr/>
          <p:nvPr/>
        </p:nvSpPr>
        <p:spPr>
          <a:xfrm>
            <a:off x="8935262" y="723932"/>
            <a:ext cx="267902" cy="267902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9"/>
          <p:cNvSpPr txBox="1"/>
          <p:nvPr/>
        </p:nvSpPr>
        <p:spPr>
          <a:xfrm>
            <a:off x="9203164" y="673217"/>
            <a:ext cx="19607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Mandatory session</a:t>
            </a:r>
            <a:endParaRPr/>
          </a:p>
        </p:txBody>
      </p:sp>
      <p:sp>
        <p:nvSpPr>
          <p:cNvPr id="310" name="Google Shape;310;p19"/>
          <p:cNvSpPr/>
          <p:nvPr/>
        </p:nvSpPr>
        <p:spPr>
          <a:xfrm>
            <a:off x="8935262" y="421986"/>
            <a:ext cx="267902" cy="267902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9"/>
          <p:cNvSpPr txBox="1"/>
          <p:nvPr/>
        </p:nvSpPr>
        <p:spPr>
          <a:xfrm>
            <a:off x="9203164" y="371271"/>
            <a:ext cx="10182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Deadline</a:t>
            </a:r>
            <a:endParaRPr/>
          </a:p>
        </p:txBody>
      </p:sp>
      <p:sp>
        <p:nvSpPr>
          <p:cNvPr id="312" name="Google Shape;312;p19"/>
          <p:cNvSpPr/>
          <p:nvPr/>
        </p:nvSpPr>
        <p:spPr>
          <a:xfrm>
            <a:off x="8935262" y="115686"/>
            <a:ext cx="267902" cy="267902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9"/>
          <p:cNvSpPr txBox="1"/>
          <p:nvPr/>
        </p:nvSpPr>
        <p:spPr>
          <a:xfrm>
            <a:off x="9203164" y="64971"/>
            <a:ext cx="8819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Session</a:t>
            </a:r>
            <a:endParaRPr/>
          </a:p>
        </p:txBody>
      </p:sp>
      <p:sp>
        <p:nvSpPr>
          <p:cNvPr id="314" name="Google Shape;314;p19"/>
          <p:cNvSpPr txBox="1"/>
          <p:nvPr/>
        </p:nvSpPr>
        <p:spPr>
          <a:xfrm>
            <a:off x="3291791" y="4028409"/>
            <a:ext cx="1485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 1</a:t>
            </a:r>
            <a:endParaRPr dirty="0"/>
          </a:p>
        </p:txBody>
      </p:sp>
      <p:sp>
        <p:nvSpPr>
          <p:cNvPr id="315" name="Google Shape;315;p19"/>
          <p:cNvSpPr txBox="1"/>
          <p:nvPr/>
        </p:nvSpPr>
        <p:spPr>
          <a:xfrm>
            <a:off x="8702141" y="3997590"/>
            <a:ext cx="1485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 2</a:t>
            </a:r>
            <a:endParaRPr dirty="0"/>
          </a:p>
        </p:txBody>
      </p:sp>
      <p:cxnSp>
        <p:nvCxnSpPr>
          <p:cNvPr id="316" name="Google Shape;316;p19"/>
          <p:cNvCxnSpPr>
            <a:stCxn id="314" idx="3"/>
            <a:endCxn id="285" idx="1"/>
          </p:cNvCxnSpPr>
          <p:nvPr/>
        </p:nvCxnSpPr>
        <p:spPr>
          <a:xfrm>
            <a:off x="4777691" y="4213075"/>
            <a:ext cx="473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7" name="Google Shape;317;p19"/>
          <p:cNvCxnSpPr>
            <a:stCxn id="315" idx="3"/>
            <a:endCxn id="286" idx="1"/>
          </p:cNvCxnSpPr>
          <p:nvPr/>
        </p:nvCxnSpPr>
        <p:spPr>
          <a:xfrm>
            <a:off x="10188041" y="4182256"/>
            <a:ext cx="477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8" name="Google Shape;318;p19"/>
          <p:cNvCxnSpPr/>
          <p:nvPr/>
        </p:nvCxnSpPr>
        <p:spPr>
          <a:xfrm>
            <a:off x="8956377" y="1449122"/>
            <a:ext cx="258468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9" name="Google Shape;319;p19"/>
          <p:cNvSpPr txBox="1"/>
          <p:nvPr/>
        </p:nvSpPr>
        <p:spPr>
          <a:xfrm>
            <a:off x="9214845" y="1263542"/>
            <a:ext cx="1855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Participation path</a:t>
            </a:r>
            <a:endParaRPr/>
          </a:p>
        </p:txBody>
      </p:sp>
      <p:grpSp>
        <p:nvGrpSpPr>
          <p:cNvPr id="320" name="Google Shape;320;p19"/>
          <p:cNvGrpSpPr/>
          <p:nvPr/>
        </p:nvGrpSpPr>
        <p:grpSpPr>
          <a:xfrm>
            <a:off x="1660212" y="1460182"/>
            <a:ext cx="9426888" cy="3739045"/>
            <a:chOff x="1660212" y="1460182"/>
            <a:chExt cx="9426888" cy="3739045"/>
          </a:xfrm>
        </p:grpSpPr>
        <p:cxnSp>
          <p:nvCxnSpPr>
            <p:cNvPr id="321" name="Google Shape;321;p19"/>
            <p:cNvCxnSpPr/>
            <p:nvPr/>
          </p:nvCxnSpPr>
          <p:spPr>
            <a:xfrm>
              <a:off x="1668646" y="1460182"/>
              <a:ext cx="2924" cy="38316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22" name="Google Shape;322;p19"/>
            <p:cNvCxnSpPr/>
            <p:nvPr/>
          </p:nvCxnSpPr>
          <p:spPr>
            <a:xfrm>
              <a:off x="1660212" y="2503486"/>
              <a:ext cx="2924" cy="38316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23" name="Google Shape;323;p19"/>
            <p:cNvCxnSpPr>
              <a:stCxn id="294" idx="3"/>
              <a:endCxn id="300" idx="1"/>
            </p:cNvCxnSpPr>
            <p:nvPr/>
          </p:nvCxnSpPr>
          <p:spPr>
            <a:xfrm>
              <a:off x="2003947" y="3228711"/>
              <a:ext cx="387900" cy="19704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24" name="Google Shape;324;p19"/>
            <p:cNvCxnSpPr>
              <a:stCxn id="301" idx="3"/>
              <a:endCxn id="305" idx="1"/>
            </p:cNvCxnSpPr>
            <p:nvPr/>
          </p:nvCxnSpPr>
          <p:spPr>
            <a:xfrm>
              <a:off x="4169638" y="5199227"/>
              <a:ext cx="4671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25" name="Google Shape;325;p19"/>
            <p:cNvCxnSpPr>
              <a:stCxn id="300" idx="3"/>
              <a:endCxn id="296" idx="1"/>
            </p:cNvCxnSpPr>
            <p:nvPr/>
          </p:nvCxnSpPr>
          <p:spPr>
            <a:xfrm rot="10800000" flipH="1">
              <a:off x="3056619" y="3228827"/>
              <a:ext cx="448200" cy="19704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26" name="Google Shape;326;p19"/>
            <p:cNvCxnSpPr>
              <a:stCxn id="296" idx="2"/>
              <a:endCxn id="301" idx="0"/>
            </p:cNvCxnSpPr>
            <p:nvPr/>
          </p:nvCxnSpPr>
          <p:spPr>
            <a:xfrm>
              <a:off x="3837261" y="3561088"/>
              <a:ext cx="0" cy="1305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27" name="Google Shape;327;p19"/>
            <p:cNvCxnSpPr>
              <a:stCxn id="302" idx="3"/>
              <a:endCxn id="303" idx="1"/>
            </p:cNvCxnSpPr>
            <p:nvPr/>
          </p:nvCxnSpPr>
          <p:spPr>
            <a:xfrm>
              <a:off x="7845039" y="5199227"/>
              <a:ext cx="5967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28" name="Google Shape;328;p19"/>
            <p:cNvCxnSpPr>
              <a:stCxn id="303" idx="3"/>
              <a:endCxn id="299" idx="1"/>
            </p:cNvCxnSpPr>
            <p:nvPr/>
          </p:nvCxnSpPr>
          <p:spPr>
            <a:xfrm rot="10800000" flipH="1">
              <a:off x="9106512" y="3228827"/>
              <a:ext cx="723300" cy="19704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29" name="Google Shape;329;p19"/>
            <p:cNvCxnSpPr/>
            <p:nvPr/>
          </p:nvCxnSpPr>
          <p:spPr>
            <a:xfrm>
              <a:off x="10153297" y="3565899"/>
              <a:ext cx="0" cy="130576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30" name="Google Shape;330;p19"/>
            <p:cNvCxnSpPr/>
            <p:nvPr/>
          </p:nvCxnSpPr>
          <p:spPr>
            <a:xfrm rot="10800000" flipH="1">
              <a:off x="10494485" y="4585273"/>
              <a:ext cx="341391" cy="613954"/>
            </a:xfrm>
            <a:prstGeom prst="bentConnector2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31" name="Google Shape;331;p19"/>
            <p:cNvCxnSpPr/>
            <p:nvPr/>
          </p:nvCxnSpPr>
          <p:spPr>
            <a:xfrm rot="10800000" flipH="1">
              <a:off x="5301569" y="4592656"/>
              <a:ext cx="119753" cy="606571"/>
            </a:xfrm>
            <a:prstGeom prst="bentConnector2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32" name="Google Shape;332;p19"/>
            <p:cNvCxnSpPr/>
            <p:nvPr/>
          </p:nvCxnSpPr>
          <p:spPr>
            <a:xfrm rot="-5400000">
              <a:off x="5504979" y="3646333"/>
              <a:ext cx="103504" cy="270818"/>
            </a:xfrm>
            <a:prstGeom prst="bentConnector2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33" name="Google Shape;333;p19"/>
            <p:cNvCxnSpPr/>
            <p:nvPr/>
          </p:nvCxnSpPr>
          <p:spPr>
            <a:xfrm rot="-5400000">
              <a:off x="10908764" y="3600904"/>
              <a:ext cx="105448" cy="251224"/>
            </a:xfrm>
            <a:prstGeom prst="bentConnector2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 dirty="0"/>
              <a:t>How Am I Graded?</a:t>
            </a:r>
            <a:endParaRPr dirty="0"/>
          </a:p>
        </p:txBody>
      </p:sp>
      <p:sp>
        <p:nvSpPr>
          <p:cNvPr id="757" name="Google Shape;757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sp>
        <p:nvSpPr>
          <p:cNvPr id="759" name="Google Shape;759;p49"/>
          <p:cNvSpPr txBox="1"/>
          <p:nvPr/>
        </p:nvSpPr>
        <p:spPr>
          <a:xfrm>
            <a:off x="1202994" y="5554960"/>
            <a:ext cx="9786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You cannot pass the course without passing the mandatory lab assignment.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FEA2FFC-7677-6446-91B3-ECD07E79995D}"/>
                  </a:ext>
                </a:extLst>
              </p:cNvPr>
              <p:cNvSpPr/>
              <p:nvPr/>
            </p:nvSpPr>
            <p:spPr>
              <a:xfrm>
                <a:off x="1030767" y="2878013"/>
                <a:ext cx="9623917" cy="1145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90000"/>
                  </a:lnSpc>
                  <a:buSzPts val="44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grade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exam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lab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class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self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study</m:t>
                          </m:r>
                        </m:num>
                        <m:den>
                          <m:r>
                            <a:rPr lang="ar-AE" sz="4000" i="1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ar-AE" sz="4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FEA2FFC-7677-6446-91B3-ECD07E7999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767" y="2878013"/>
                <a:ext cx="9623917" cy="11455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ECCE-BA0F-9443-B5FC-021388C6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5473A-D07B-B64B-ACB1-0F9075CC8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Collect points by:</a:t>
            </a:r>
          </a:p>
          <a:p>
            <a:r>
              <a:rPr lang="en-US" dirty="0"/>
              <a:t>Giving good answers to questions</a:t>
            </a:r>
          </a:p>
          <a:p>
            <a:r>
              <a:rPr lang="en-US" dirty="0"/>
              <a:t>Answering correctly questions from the </a:t>
            </a:r>
            <a:r>
              <a:rPr lang="en-US" i="1" dirty="0"/>
              <a:t>in-lecture quizzes</a:t>
            </a:r>
            <a:endParaRPr lang="en-US" dirty="0"/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83E78-C3B5-D648-B72A-382E5360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42869-1B26-5744-8D28-D8D2AD9F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43</a:t>
            </a:fld>
            <a:endParaRPr lang="LID4096"/>
          </a:p>
        </p:txBody>
      </p:sp>
      <p:sp>
        <p:nvSpPr>
          <p:cNvPr id="6" name="Google Shape;509;p27">
            <a:extLst>
              <a:ext uri="{FF2B5EF4-FFF2-40B4-BE49-F238E27FC236}">
                <a16:creationId xmlns:a16="http://schemas.microsoft.com/office/drawing/2014/main" id="{DD4250DC-DAC5-BD49-9B25-4CD1A54F80EF}"/>
              </a:ext>
            </a:extLst>
          </p:cNvPr>
          <p:cNvSpPr/>
          <p:nvPr/>
        </p:nvSpPr>
        <p:spPr>
          <a:xfrm>
            <a:off x="624114" y="4216402"/>
            <a:ext cx="10943771" cy="57331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First quiz is today!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586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 dirty="0"/>
              <a:t>Tutorials: Plenary Practice Sessions</a:t>
            </a:r>
            <a:endParaRPr dirty="0"/>
          </a:p>
        </p:txBody>
      </p:sp>
      <p:sp>
        <p:nvSpPr>
          <p:cNvPr id="506" name="Google Shape;506;p27"/>
          <p:cNvSpPr txBox="1">
            <a:spLocks noGrp="1"/>
          </p:cNvSpPr>
          <p:nvPr>
            <p:ph type="body" idx="1"/>
          </p:nvPr>
        </p:nvSpPr>
        <p:spPr>
          <a:xfrm>
            <a:off x="838200" y="1577340"/>
            <a:ext cx="10515600" cy="459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Please use:</a:t>
            </a:r>
          </a:p>
          <a:p>
            <a:pPr>
              <a:buClr>
                <a:srgbClr val="3F3F3F"/>
              </a:buClr>
              <a:buSzPct val="100000"/>
            </a:pPr>
            <a:r>
              <a:rPr lang="en-US" dirty="0"/>
              <a:t>Pen</a:t>
            </a:r>
          </a:p>
          <a:p>
            <a:pPr>
              <a:buClr>
                <a:srgbClr val="3F3F3F"/>
              </a:buClr>
              <a:buSzPct val="100000"/>
            </a:pPr>
            <a:r>
              <a:rPr lang="en-US" dirty="0"/>
              <a:t>Paper</a:t>
            </a:r>
          </a:p>
          <a:p>
            <a:pPr>
              <a:buClr>
                <a:srgbClr val="3F3F3F"/>
              </a:buClr>
              <a:buSzPct val="100000"/>
            </a:pPr>
            <a:endParaRPr lang="en-US" dirty="0"/>
          </a:p>
          <a:p>
            <a:pPr marL="0" indent="0">
              <a:buClr>
                <a:srgbClr val="3F3F3F"/>
              </a:buClr>
              <a:buSzPct val="100000"/>
              <a:buNone/>
            </a:pPr>
            <a:r>
              <a:rPr lang="en-US" dirty="0"/>
              <a:t>Do not use:</a:t>
            </a:r>
          </a:p>
          <a:p>
            <a:pPr>
              <a:buClr>
                <a:srgbClr val="3F3F3F"/>
              </a:buClr>
              <a:buSzPct val="100000"/>
            </a:pPr>
            <a:r>
              <a:rPr lang="en-US" dirty="0"/>
              <a:t>Calculators</a:t>
            </a:r>
          </a:p>
          <a:p>
            <a:pPr>
              <a:buClr>
                <a:srgbClr val="3F3F3F"/>
              </a:buClr>
              <a:buSzPct val="100000"/>
            </a:pPr>
            <a:r>
              <a:rPr lang="en-US" dirty="0"/>
              <a:t>AI Chatbots</a:t>
            </a:r>
          </a:p>
          <a:p>
            <a:pPr>
              <a:buClr>
                <a:srgbClr val="3F3F3F"/>
              </a:buClr>
              <a:buSzPct val="100000"/>
            </a:pPr>
            <a:r>
              <a:rPr lang="en-US" dirty="0"/>
              <a:t>Other external tools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 dirty="0"/>
          </a:p>
        </p:txBody>
      </p:sp>
      <p:sp>
        <p:nvSpPr>
          <p:cNvPr id="507" name="Google Shape;50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 dirty="0"/>
              <a:t>Self-Study: Completing Book Exercises</a:t>
            </a:r>
            <a:endParaRPr dirty="0"/>
          </a:p>
        </p:txBody>
      </p:sp>
      <p:sp>
        <p:nvSpPr>
          <p:cNvPr id="570" name="Google Shape;570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Complete exercises from the book in a group.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Earn more points by</a:t>
            </a:r>
            <a:br>
              <a:rPr lang="en-US" dirty="0"/>
            </a:br>
            <a:r>
              <a:rPr lang="en-US" dirty="0"/>
              <a:t>completing more chapters.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 dirty="0"/>
          </a:p>
        </p:txBody>
      </p:sp>
      <p:sp>
        <p:nvSpPr>
          <p:cNvPr id="571" name="Google Shape;57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pic>
        <p:nvPicPr>
          <p:cNvPr id="573" name="Google Shape;573;p3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6680" y="2675810"/>
            <a:ext cx="2635972" cy="3309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Self-Study Checkpoints</a:t>
            </a:r>
            <a:endParaRPr/>
          </a:p>
        </p:txBody>
      </p:sp>
      <p:sp>
        <p:nvSpPr>
          <p:cNvPr id="579" name="Google Shape;57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en-US" dirty="0"/>
              <a:t>Graded at two “checkpoints.”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en-US" dirty="0"/>
              <a:t>Part 1:</a:t>
            </a:r>
            <a:endParaRPr dirty="0"/>
          </a:p>
          <a:p>
            <a:pPr marL="228600" lvl="0" indent="-2374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Char char="•"/>
            </a:pPr>
            <a:r>
              <a:rPr lang="en-US" dirty="0"/>
              <a:t>If you successfully completed 2 chapters,</a:t>
            </a:r>
            <a:br>
              <a:rPr lang="en-US" dirty="0"/>
            </a:br>
            <a:r>
              <a:rPr lang="en-US" dirty="0"/>
              <a:t>you receive +500 points.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en-US" dirty="0"/>
              <a:t>Part 2:</a:t>
            </a:r>
            <a:endParaRPr dirty="0"/>
          </a:p>
          <a:p>
            <a:pPr marL="228600" lvl="0" indent="-2374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Char char="•"/>
            </a:pPr>
            <a:r>
              <a:rPr lang="en-US" dirty="0"/>
              <a:t>If you complete 2 more chapters, you receive +500 points.</a:t>
            </a:r>
            <a:endParaRPr dirty="0"/>
          </a:p>
          <a:p>
            <a:pPr marL="228600" lvl="0" indent="-2374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Char char="•"/>
            </a:pPr>
            <a:r>
              <a:rPr lang="en-US" dirty="0"/>
              <a:t>If you complete 4 more chapters, you receive +1000 points.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dirty="0"/>
          </a:p>
        </p:txBody>
      </p:sp>
      <p:sp>
        <p:nvSpPr>
          <p:cNvPr id="580" name="Google Shape;58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en-US"/>
              <a:t>How to Participate in the Self-Study?</a:t>
            </a:r>
            <a:endParaRPr/>
          </a:p>
        </p:txBody>
      </p:sp>
      <p:sp>
        <p:nvSpPr>
          <p:cNvPr id="588" name="Google Shape;588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Join a Self-Study group on Canvas.</a:t>
            </a:r>
            <a:br>
              <a:rPr lang="en-US" dirty="0"/>
            </a:br>
            <a:r>
              <a:rPr lang="en-US" b="1" i="1" dirty="0"/>
              <a:t>Deadline: 12 April.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 b="1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Submit your Self-Study Plan. </a:t>
            </a:r>
            <a:br>
              <a:rPr lang="en-US" dirty="0"/>
            </a:br>
            <a:r>
              <a:rPr lang="en-US" b="1" i="1" dirty="0"/>
              <a:t>Deadline: 12 April.</a:t>
            </a:r>
            <a:endParaRPr dirty="0"/>
          </a:p>
        </p:txBody>
      </p:sp>
      <p:sp>
        <p:nvSpPr>
          <p:cNvPr id="589" name="Google Shape;58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sp>
        <p:nvSpPr>
          <p:cNvPr id="6" name="Google Shape;509;p27">
            <a:extLst>
              <a:ext uri="{FF2B5EF4-FFF2-40B4-BE49-F238E27FC236}">
                <a16:creationId xmlns:a16="http://schemas.microsoft.com/office/drawing/2014/main" id="{771800A9-F0A7-724F-AE01-0BAA8D36810E}"/>
              </a:ext>
            </a:extLst>
          </p:cNvPr>
          <p:cNvSpPr/>
          <p:nvPr/>
        </p:nvSpPr>
        <p:spPr>
          <a:xfrm>
            <a:off x="1790700" y="4557128"/>
            <a:ext cx="8610600" cy="113968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We recommend starting as soon as possible, and not wait for this deadline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7"/>
          <p:cNvSpPr txBox="1">
            <a:spLocks noGrp="1"/>
          </p:cNvSpPr>
          <p:nvPr>
            <p:ph type="title"/>
          </p:nvPr>
        </p:nvSpPr>
        <p:spPr>
          <a:xfrm>
            <a:off x="140676" y="18255"/>
            <a:ext cx="1037492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 sz="6600" dirty="0"/>
              <a:t>Exams</a:t>
            </a:r>
            <a:endParaRPr sz="6600" dirty="0"/>
          </a:p>
        </p:txBody>
      </p:sp>
      <p:sp>
        <p:nvSpPr>
          <p:cNvPr id="629" name="Google Shape;629;p37"/>
          <p:cNvSpPr txBox="1">
            <a:spLocks noGrp="1"/>
          </p:cNvSpPr>
          <p:nvPr>
            <p:ph type="body" idx="1"/>
          </p:nvPr>
        </p:nvSpPr>
        <p:spPr>
          <a:xfrm>
            <a:off x="140677" y="1167618"/>
            <a:ext cx="11929403" cy="500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rgbClr val="3F3F3F"/>
              </a:buClr>
              <a:buSzPts val="4400"/>
            </a:pPr>
            <a:r>
              <a:rPr lang="en-US" sz="3600" dirty="0"/>
              <a:t>Midterm (April 22) and Final (May 31)</a:t>
            </a:r>
          </a:p>
          <a:p>
            <a:pPr>
              <a:buClr>
                <a:srgbClr val="3F3F3F"/>
              </a:buClr>
              <a:buSzPts val="4400"/>
            </a:pPr>
            <a:r>
              <a:rPr lang="en-US" sz="3600" dirty="0"/>
              <a:t>Computer-based (</a:t>
            </a:r>
            <a:r>
              <a:rPr lang="en-US" sz="3600" dirty="0" err="1"/>
              <a:t>TestVision</a:t>
            </a:r>
            <a:r>
              <a:rPr lang="en-US" sz="3600" dirty="0"/>
              <a:t>)</a:t>
            </a:r>
          </a:p>
          <a:p>
            <a:pPr>
              <a:buClr>
                <a:srgbClr val="3F3F3F"/>
              </a:buClr>
              <a:buSzPts val="4400"/>
            </a:pPr>
            <a:r>
              <a:rPr lang="en-US" sz="3600" dirty="0"/>
              <a:t>Multiple-choice questions</a:t>
            </a:r>
          </a:p>
          <a:p>
            <a:pPr>
              <a:buClr>
                <a:srgbClr val="3F3F3F"/>
              </a:buClr>
              <a:buSzPts val="4400"/>
            </a:pPr>
            <a:r>
              <a:rPr lang="en-US" sz="3600" dirty="0"/>
              <a:t>Every correctly answered question earns you 300 points</a:t>
            </a:r>
            <a:endParaRPr sz="3600" dirty="0"/>
          </a:p>
        </p:txBody>
      </p:sp>
      <p:sp>
        <p:nvSpPr>
          <p:cNvPr id="630" name="Google Shape;63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sp>
        <p:nvSpPr>
          <p:cNvPr id="6" name="Google Shape;509;p27">
            <a:extLst>
              <a:ext uri="{FF2B5EF4-FFF2-40B4-BE49-F238E27FC236}">
                <a16:creationId xmlns:a16="http://schemas.microsoft.com/office/drawing/2014/main" id="{97A09544-9467-594E-A1F7-10E1D081B4E5}"/>
              </a:ext>
            </a:extLst>
          </p:cNvPr>
          <p:cNvSpPr/>
          <p:nvPr/>
        </p:nvSpPr>
        <p:spPr>
          <a:xfrm>
            <a:off x="382814" y="5040762"/>
            <a:ext cx="11150600" cy="75036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cs typeface="Calibri"/>
                <a:sym typeface="Calibri"/>
              </a:rPr>
              <a:t>Register for the exam on </a:t>
            </a:r>
            <a:r>
              <a:rPr lang="en-US" sz="3200" dirty="0" err="1">
                <a:cs typeface="Calibri"/>
                <a:sym typeface="Calibri"/>
              </a:rPr>
              <a:t>VUnet</a:t>
            </a:r>
            <a:endParaRPr dirty="0"/>
          </a:p>
        </p:txBody>
      </p:sp>
      <p:sp>
        <p:nvSpPr>
          <p:cNvPr id="7" name="Google Shape;509;p27">
            <a:extLst>
              <a:ext uri="{FF2B5EF4-FFF2-40B4-BE49-F238E27FC236}">
                <a16:creationId xmlns:a16="http://schemas.microsoft.com/office/drawing/2014/main" id="{1ED9ECCF-110D-974C-AD89-A0FD7F2DBA86}"/>
              </a:ext>
            </a:extLst>
          </p:cNvPr>
          <p:cNvSpPr/>
          <p:nvPr/>
        </p:nvSpPr>
        <p:spPr>
          <a:xfrm>
            <a:off x="382814" y="3921598"/>
            <a:ext cx="11150600" cy="75036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cs typeface="Calibri"/>
                <a:sym typeface="Calibri"/>
              </a:rPr>
              <a:t>Getting 60% on the exam is not sufficient to pass the course!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871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2307-00F4-3342-9DF6-5EF8F091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Exam Content and Grades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42FBA-BD87-7F44-A593-17EEBB3C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42C82-7994-BD47-A5C9-67D318D3F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49</a:t>
            </a:fld>
            <a:endParaRPr lang="LID4096"/>
          </a:p>
        </p:txBody>
      </p:sp>
      <p:sp>
        <p:nvSpPr>
          <p:cNvPr id="6" name="Google Shape;509;p27">
            <a:extLst>
              <a:ext uri="{FF2B5EF4-FFF2-40B4-BE49-F238E27FC236}">
                <a16:creationId xmlns:a16="http://schemas.microsoft.com/office/drawing/2014/main" id="{8AD5606F-9E92-EC48-A797-A8D1C47071CB}"/>
              </a:ext>
            </a:extLst>
          </p:cNvPr>
          <p:cNvSpPr/>
          <p:nvPr/>
        </p:nvSpPr>
        <p:spPr>
          <a:xfrm>
            <a:off x="3223590" y="1868486"/>
            <a:ext cx="2039178" cy="78025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Chapter 1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Google Shape;509;p27">
            <a:extLst>
              <a:ext uri="{FF2B5EF4-FFF2-40B4-BE49-F238E27FC236}">
                <a16:creationId xmlns:a16="http://schemas.microsoft.com/office/drawing/2014/main" id="{6C5C0018-7DE3-9248-B4E7-0E3FEE41B094}"/>
              </a:ext>
            </a:extLst>
          </p:cNvPr>
          <p:cNvSpPr/>
          <p:nvPr/>
        </p:nvSpPr>
        <p:spPr>
          <a:xfrm>
            <a:off x="5390321" y="1868486"/>
            <a:ext cx="604630" cy="78025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2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" name="Google Shape;509;p27">
            <a:extLst>
              <a:ext uri="{FF2B5EF4-FFF2-40B4-BE49-F238E27FC236}">
                <a16:creationId xmlns:a16="http://schemas.microsoft.com/office/drawing/2014/main" id="{865C50EC-C9E1-A140-9678-1E2B2CF46B3A}"/>
              </a:ext>
            </a:extLst>
          </p:cNvPr>
          <p:cNvSpPr/>
          <p:nvPr/>
        </p:nvSpPr>
        <p:spPr>
          <a:xfrm>
            <a:off x="6117536" y="1868486"/>
            <a:ext cx="604630" cy="78025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3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" name="Google Shape;509;p27">
            <a:extLst>
              <a:ext uri="{FF2B5EF4-FFF2-40B4-BE49-F238E27FC236}">
                <a16:creationId xmlns:a16="http://schemas.microsoft.com/office/drawing/2014/main" id="{9E621628-2DDF-3C4D-8573-1123975F1CB5}"/>
              </a:ext>
            </a:extLst>
          </p:cNvPr>
          <p:cNvSpPr/>
          <p:nvPr/>
        </p:nvSpPr>
        <p:spPr>
          <a:xfrm>
            <a:off x="6831492" y="1868486"/>
            <a:ext cx="604630" cy="78025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cs typeface="Calibri"/>
                <a:sym typeface="Calibri"/>
              </a:rPr>
              <a:t>4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" name="Google Shape;509;p27">
            <a:extLst>
              <a:ext uri="{FF2B5EF4-FFF2-40B4-BE49-F238E27FC236}">
                <a16:creationId xmlns:a16="http://schemas.microsoft.com/office/drawing/2014/main" id="{A4B76DA2-6984-074B-9442-C091185B3355}"/>
              </a:ext>
            </a:extLst>
          </p:cNvPr>
          <p:cNvSpPr/>
          <p:nvPr/>
        </p:nvSpPr>
        <p:spPr>
          <a:xfrm>
            <a:off x="7558707" y="1868486"/>
            <a:ext cx="604630" cy="78025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5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" name="Google Shape;509;p27">
            <a:extLst>
              <a:ext uri="{FF2B5EF4-FFF2-40B4-BE49-F238E27FC236}">
                <a16:creationId xmlns:a16="http://schemas.microsoft.com/office/drawing/2014/main" id="{00A77261-9915-CA4F-800C-09FE804297A8}"/>
              </a:ext>
            </a:extLst>
          </p:cNvPr>
          <p:cNvSpPr/>
          <p:nvPr/>
        </p:nvSpPr>
        <p:spPr>
          <a:xfrm>
            <a:off x="8284262" y="1868486"/>
            <a:ext cx="604630" cy="78025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6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2" name="Google Shape;509;p27">
            <a:extLst>
              <a:ext uri="{FF2B5EF4-FFF2-40B4-BE49-F238E27FC236}">
                <a16:creationId xmlns:a16="http://schemas.microsoft.com/office/drawing/2014/main" id="{67C8408A-92FD-6B4A-8D75-702BE93FF07D}"/>
              </a:ext>
            </a:extLst>
          </p:cNvPr>
          <p:cNvSpPr/>
          <p:nvPr/>
        </p:nvSpPr>
        <p:spPr>
          <a:xfrm>
            <a:off x="9009817" y="1872112"/>
            <a:ext cx="604630" cy="78025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7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5" name="Google Shape;509;p27">
            <a:extLst>
              <a:ext uri="{FF2B5EF4-FFF2-40B4-BE49-F238E27FC236}">
                <a16:creationId xmlns:a16="http://schemas.microsoft.com/office/drawing/2014/main" id="{02C99B57-FDF2-2E42-92FF-88560FAF5A70}"/>
              </a:ext>
            </a:extLst>
          </p:cNvPr>
          <p:cNvSpPr/>
          <p:nvPr/>
        </p:nvSpPr>
        <p:spPr>
          <a:xfrm>
            <a:off x="1184412" y="2648743"/>
            <a:ext cx="2039178" cy="780257"/>
          </a:xfrm>
          <a:prstGeom prst="rect">
            <a:avLst/>
          </a:prstGeom>
          <a:ln>
            <a:noFill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Midterm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6" name="Google Shape;509;p27">
            <a:extLst>
              <a:ext uri="{FF2B5EF4-FFF2-40B4-BE49-F238E27FC236}">
                <a16:creationId xmlns:a16="http://schemas.microsoft.com/office/drawing/2014/main" id="{571812D8-B4F5-A54E-8288-AE99A3EAB09F}"/>
              </a:ext>
            </a:extLst>
          </p:cNvPr>
          <p:cNvSpPr/>
          <p:nvPr/>
        </p:nvSpPr>
        <p:spPr>
          <a:xfrm>
            <a:off x="1184412" y="3429000"/>
            <a:ext cx="2039178" cy="780257"/>
          </a:xfrm>
          <a:prstGeom prst="rect">
            <a:avLst/>
          </a:prstGeom>
          <a:ln>
            <a:noFill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Final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" name="Google Shape;509;p27">
            <a:extLst>
              <a:ext uri="{FF2B5EF4-FFF2-40B4-BE49-F238E27FC236}">
                <a16:creationId xmlns:a16="http://schemas.microsoft.com/office/drawing/2014/main" id="{B049F916-547C-764A-8A8E-928A29E1735D}"/>
              </a:ext>
            </a:extLst>
          </p:cNvPr>
          <p:cNvSpPr/>
          <p:nvPr/>
        </p:nvSpPr>
        <p:spPr>
          <a:xfrm>
            <a:off x="1184412" y="4201316"/>
            <a:ext cx="2039178" cy="780257"/>
          </a:xfrm>
          <a:prstGeom prst="rect">
            <a:avLst/>
          </a:prstGeom>
          <a:ln>
            <a:noFill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Resit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48AE87-4262-3941-ACD3-434278BA01FF}"/>
              </a:ext>
            </a:extLst>
          </p:cNvPr>
          <p:cNvSpPr txBox="1"/>
          <p:nvPr/>
        </p:nvSpPr>
        <p:spPr>
          <a:xfrm>
            <a:off x="3894365" y="266683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0D7356-8905-6549-94D5-001A17BD3242}"/>
              </a:ext>
            </a:extLst>
          </p:cNvPr>
          <p:cNvSpPr txBox="1"/>
          <p:nvPr/>
        </p:nvSpPr>
        <p:spPr>
          <a:xfrm>
            <a:off x="5343822" y="266683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AE35F5-6DFF-A84B-86A5-921C06F944C1}"/>
              </a:ext>
            </a:extLst>
          </p:cNvPr>
          <p:cNvSpPr txBox="1"/>
          <p:nvPr/>
        </p:nvSpPr>
        <p:spPr>
          <a:xfrm>
            <a:off x="3896847" y="351946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EECBD6-4C04-D347-8C02-0A6771A98C71}"/>
              </a:ext>
            </a:extLst>
          </p:cNvPr>
          <p:cNvSpPr txBox="1"/>
          <p:nvPr/>
        </p:nvSpPr>
        <p:spPr>
          <a:xfrm>
            <a:off x="6079503" y="351946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E0B9A9-5108-DF46-8AB2-8FCF6BAC7605}"/>
              </a:ext>
            </a:extLst>
          </p:cNvPr>
          <p:cNvSpPr txBox="1"/>
          <p:nvPr/>
        </p:nvSpPr>
        <p:spPr>
          <a:xfrm>
            <a:off x="5346304" y="351946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55F76B-CB80-2545-9D92-664FE7C512E7}"/>
              </a:ext>
            </a:extLst>
          </p:cNvPr>
          <p:cNvSpPr txBox="1"/>
          <p:nvPr/>
        </p:nvSpPr>
        <p:spPr>
          <a:xfrm>
            <a:off x="3894365" y="425507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C4C7CF-3967-5445-BB9F-B56C723653BA}"/>
              </a:ext>
            </a:extLst>
          </p:cNvPr>
          <p:cNvSpPr txBox="1"/>
          <p:nvPr/>
        </p:nvSpPr>
        <p:spPr>
          <a:xfrm>
            <a:off x="6077021" y="425507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2B0917-DB66-214E-82E8-FD0D7D231783}"/>
              </a:ext>
            </a:extLst>
          </p:cNvPr>
          <p:cNvSpPr txBox="1"/>
          <p:nvPr/>
        </p:nvSpPr>
        <p:spPr>
          <a:xfrm>
            <a:off x="5343822" y="425507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E620E2-0A7A-4246-8443-9540D1FFDB3F}"/>
              </a:ext>
            </a:extLst>
          </p:cNvPr>
          <p:cNvSpPr txBox="1"/>
          <p:nvPr/>
        </p:nvSpPr>
        <p:spPr>
          <a:xfrm>
            <a:off x="7545901" y="351946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5C1A5F-569D-B043-AB00-D3FBC8B38264}"/>
              </a:ext>
            </a:extLst>
          </p:cNvPr>
          <p:cNvSpPr txBox="1"/>
          <p:nvPr/>
        </p:nvSpPr>
        <p:spPr>
          <a:xfrm>
            <a:off x="6812702" y="351946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6CD5BE-DB7C-3844-885E-99C7750DE1E6}"/>
              </a:ext>
            </a:extLst>
          </p:cNvPr>
          <p:cNvSpPr txBox="1"/>
          <p:nvPr/>
        </p:nvSpPr>
        <p:spPr>
          <a:xfrm>
            <a:off x="7543419" y="425507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36BAAF-4BAA-D841-B5C7-9012EFD46D37}"/>
              </a:ext>
            </a:extLst>
          </p:cNvPr>
          <p:cNvSpPr txBox="1"/>
          <p:nvPr/>
        </p:nvSpPr>
        <p:spPr>
          <a:xfrm>
            <a:off x="6810220" y="425507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F664F8-09CA-C043-B11D-9AD9DAE9A5E7}"/>
              </a:ext>
            </a:extLst>
          </p:cNvPr>
          <p:cNvSpPr txBox="1"/>
          <p:nvPr/>
        </p:nvSpPr>
        <p:spPr>
          <a:xfrm>
            <a:off x="9012299" y="351946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C94105-F63E-5F47-9B8A-F312CE099B06}"/>
              </a:ext>
            </a:extLst>
          </p:cNvPr>
          <p:cNvSpPr txBox="1"/>
          <p:nvPr/>
        </p:nvSpPr>
        <p:spPr>
          <a:xfrm>
            <a:off x="8279100" y="351946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C56886-809D-4744-92EE-5C5E7289EDCE}"/>
              </a:ext>
            </a:extLst>
          </p:cNvPr>
          <p:cNvSpPr txBox="1"/>
          <p:nvPr/>
        </p:nvSpPr>
        <p:spPr>
          <a:xfrm>
            <a:off x="9009817" y="425507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5C306F-2686-FE48-843D-96AEAB94B015}"/>
              </a:ext>
            </a:extLst>
          </p:cNvPr>
          <p:cNvSpPr txBox="1"/>
          <p:nvPr/>
        </p:nvSpPr>
        <p:spPr>
          <a:xfrm>
            <a:off x="8276618" y="425507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16F4DB-9473-284C-85E0-9BB9C2713F1F}"/>
              </a:ext>
            </a:extLst>
          </p:cNvPr>
          <p:cNvSpPr txBox="1"/>
          <p:nvPr/>
        </p:nvSpPr>
        <p:spPr>
          <a:xfrm>
            <a:off x="144906" y="5396630"/>
            <a:ext cx="3182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dirty="0"/>
              <a:t>Final Exam Grade: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336CFBA-A578-D34E-829F-64AC699D8CB0}"/>
              </a:ext>
            </a:extLst>
          </p:cNvPr>
          <p:cNvGrpSpPr/>
          <p:nvPr/>
        </p:nvGrpSpPr>
        <p:grpSpPr>
          <a:xfrm>
            <a:off x="3485675" y="2716635"/>
            <a:ext cx="4022173" cy="3215569"/>
            <a:chOff x="3485675" y="2716635"/>
            <a:chExt cx="4022173" cy="321556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3A8F3C5-496A-C24D-A66D-70798FD6A5E8}"/>
                </a:ext>
              </a:extLst>
            </p:cNvPr>
            <p:cNvGrpSpPr/>
            <p:nvPr/>
          </p:nvGrpSpPr>
          <p:grpSpPr>
            <a:xfrm>
              <a:off x="3485676" y="3503950"/>
              <a:ext cx="4022172" cy="2428254"/>
              <a:chOff x="3485676" y="3503950"/>
              <a:chExt cx="4022172" cy="2428254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5467D19-E740-E140-AB46-C45885ABC125}"/>
                  </a:ext>
                </a:extLst>
              </p:cNvPr>
              <p:cNvSpPr txBox="1"/>
              <p:nvPr/>
            </p:nvSpPr>
            <p:spPr>
              <a:xfrm>
                <a:off x="5075689" y="5408984"/>
                <a:ext cx="8643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2800" dirty="0"/>
                  <a:t>max</a:t>
                </a:r>
              </a:p>
            </p:txBody>
          </p:sp>
          <p:sp>
            <p:nvSpPr>
              <p:cNvPr id="45" name="Left Brace 44">
                <a:extLst>
                  <a:ext uri="{FF2B5EF4-FFF2-40B4-BE49-F238E27FC236}">
                    <a16:creationId xmlns:a16="http://schemas.microsoft.com/office/drawing/2014/main" id="{CD326540-6F55-824F-BFE6-4A4B15AB4311}"/>
                  </a:ext>
                </a:extLst>
              </p:cNvPr>
              <p:cNvSpPr/>
              <p:nvPr/>
            </p:nvSpPr>
            <p:spPr>
              <a:xfrm rot="16200000">
                <a:off x="5259881" y="3178230"/>
                <a:ext cx="490330" cy="4005605"/>
              </a:xfrm>
              <a:prstGeom prst="leftBrac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L" sz="2000" dirty="0"/>
              </a:p>
            </p:txBody>
          </p:sp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F1174E35-CCD8-CE4C-A142-B4B943690206}"/>
                  </a:ext>
                </a:extLst>
              </p:cNvPr>
              <p:cNvSpPr/>
              <p:nvPr/>
            </p:nvSpPr>
            <p:spPr>
              <a:xfrm>
                <a:off x="3485676" y="4266427"/>
                <a:ext cx="4022170" cy="658086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B6F553E5-1BE1-3048-90D9-F1756BBFCEAA}"/>
                  </a:ext>
                </a:extLst>
              </p:cNvPr>
              <p:cNvSpPr/>
              <p:nvPr/>
            </p:nvSpPr>
            <p:spPr>
              <a:xfrm>
                <a:off x="3485676" y="3503950"/>
                <a:ext cx="4022170" cy="658086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A7BD1D58-54C7-8C42-8C57-35B8307967F3}"/>
                </a:ext>
              </a:extLst>
            </p:cNvPr>
            <p:cNvSpPr/>
            <p:nvPr/>
          </p:nvSpPr>
          <p:spPr>
            <a:xfrm>
              <a:off x="3485675" y="2716635"/>
              <a:ext cx="4022171" cy="658086"/>
            </a:xfrm>
            <a:prstGeom prst="round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D8ED17-CE8B-C54D-9BE2-512D61CABB25}"/>
              </a:ext>
            </a:extLst>
          </p:cNvPr>
          <p:cNvGrpSpPr/>
          <p:nvPr/>
        </p:nvGrpSpPr>
        <p:grpSpPr>
          <a:xfrm>
            <a:off x="6647629" y="3503950"/>
            <a:ext cx="2995615" cy="2453838"/>
            <a:chOff x="6639864" y="3495579"/>
            <a:chExt cx="2995615" cy="245383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87C4F22-D4FA-E140-BF34-333267B7D825}"/>
                </a:ext>
              </a:extLst>
            </p:cNvPr>
            <p:cNvSpPr txBox="1"/>
            <p:nvPr/>
          </p:nvSpPr>
          <p:spPr>
            <a:xfrm>
              <a:off x="8160564" y="5426197"/>
              <a:ext cx="8643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800" dirty="0"/>
                <a:t>max</a:t>
              </a:r>
            </a:p>
          </p:txBody>
        </p:sp>
        <p:sp>
          <p:nvSpPr>
            <p:cNvPr id="46" name="Left Brace 45">
              <a:extLst>
                <a:ext uri="{FF2B5EF4-FFF2-40B4-BE49-F238E27FC236}">
                  <a16:creationId xmlns:a16="http://schemas.microsoft.com/office/drawing/2014/main" id="{71453606-1DCE-C647-A71F-87BA7A2867F0}"/>
                </a:ext>
              </a:extLst>
            </p:cNvPr>
            <p:cNvSpPr/>
            <p:nvPr/>
          </p:nvSpPr>
          <p:spPr>
            <a:xfrm rot="16200000">
              <a:off x="8349693" y="4161442"/>
              <a:ext cx="490330" cy="2039179"/>
            </a:xfrm>
            <a:prstGeom prst="leftBrac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 sz="20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9328106-C5D9-B44C-B577-C181CA0346F7}"/>
                </a:ext>
              </a:extLst>
            </p:cNvPr>
            <p:cNvSpPr txBox="1"/>
            <p:nvPr/>
          </p:nvSpPr>
          <p:spPr>
            <a:xfrm>
              <a:off x="6639864" y="5426197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800" dirty="0"/>
                <a:t>+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46942BCB-B74D-8447-BFD5-7BB7731965A4}"/>
                </a:ext>
              </a:extLst>
            </p:cNvPr>
            <p:cNvSpPr/>
            <p:nvPr/>
          </p:nvSpPr>
          <p:spPr>
            <a:xfrm>
              <a:off x="7575269" y="3495579"/>
              <a:ext cx="2039178" cy="658086"/>
            </a:xfrm>
            <a:prstGeom prst="round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502C331A-7AE8-B64F-B553-A560D8DB478D}"/>
                </a:ext>
              </a:extLst>
            </p:cNvPr>
            <p:cNvSpPr/>
            <p:nvPr/>
          </p:nvSpPr>
          <p:spPr>
            <a:xfrm>
              <a:off x="7575269" y="4256970"/>
              <a:ext cx="2060210" cy="658086"/>
            </a:xfrm>
            <a:prstGeom prst="round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F1A7EF3-0F32-960D-C908-98FE48E56A60}"/>
              </a:ext>
            </a:extLst>
          </p:cNvPr>
          <p:cNvSpPr txBox="1"/>
          <p:nvPr/>
        </p:nvSpPr>
        <p:spPr>
          <a:xfrm>
            <a:off x="6077021" y="266683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683646-9B17-C76A-286D-F9B893637296}"/>
              </a:ext>
            </a:extLst>
          </p:cNvPr>
          <p:cNvSpPr txBox="1"/>
          <p:nvPr/>
        </p:nvSpPr>
        <p:spPr>
          <a:xfrm>
            <a:off x="6815635" y="268712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/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6761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FAEBDE-4C8C-9112-DB0A-692ACA3BA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23" y="1618669"/>
            <a:ext cx="7806153" cy="4547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5CCD6-E035-1480-A49E-2DACC914E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FBE2BB-5646-9626-E0EC-F9E775194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4" y="427148"/>
            <a:ext cx="6393773" cy="37088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ABA7C-9DD5-C20D-1F12-C26F8B40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945" y="6356350"/>
            <a:ext cx="9444110" cy="365125"/>
          </a:xfrm>
        </p:spPr>
        <p:txBody>
          <a:bodyPr/>
          <a:lstStyle/>
          <a:p>
            <a:r>
              <a:rPr lang="en-US"/>
              <a:t>Image source: Nvidia, NASA, </a:t>
            </a:r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https://www.pbs.org/newshour/science/katie-bouman-hardly-knew-what-a-black-hole-was-her-algorithm-helped-us-see-one</a:t>
            </a:r>
            <a:r>
              <a:rPr lang="en-US"/>
              <a:t> 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2EE95-ED77-0048-52C9-B6F9619A0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5</a:t>
            </a:fld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919D7B-35CF-E2D3-18A9-65C88E6AD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" y="4449781"/>
            <a:ext cx="1522975" cy="1522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3334ED-1E88-3E25-94C6-D26A03595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80" y="75321"/>
            <a:ext cx="4582828" cy="25842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20B519-B2E2-BE0A-09A0-825AB3C56A97}"/>
              </a:ext>
            </a:extLst>
          </p:cNvPr>
          <p:cNvSpPr/>
          <p:nvPr/>
        </p:nvSpPr>
        <p:spPr>
          <a:xfrm>
            <a:off x="205467" y="5095596"/>
            <a:ext cx="11781066" cy="11654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3600" dirty="0"/>
              <a:t>3. After this course, you understand how networks enable new applications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412904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0"/>
              <a:buFont typeface="Calibri"/>
              <a:buNone/>
            </a:pPr>
            <a:r>
              <a:rPr lang="en-US"/>
              <a:t>Lab</a:t>
            </a:r>
            <a:endParaRPr/>
          </a:p>
        </p:txBody>
      </p:sp>
      <p:sp>
        <p:nvSpPr>
          <p:cNvPr id="646" name="Google Shape;646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400"/>
              <a:buNone/>
            </a:pPr>
            <a:r>
              <a:rPr lang="en-US"/>
              <a:t>Logistics</a:t>
            </a:r>
            <a:endParaRPr/>
          </a:p>
        </p:txBody>
      </p:sp>
      <p:sp>
        <p:nvSpPr>
          <p:cNvPr id="647" name="Google Shape;64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Lab</a:t>
            </a:r>
            <a:endParaRPr/>
          </a:p>
        </p:txBody>
      </p:sp>
      <p:sp>
        <p:nvSpPr>
          <p:cNvPr id="684" name="Google Shape;684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Labs on Wednesdays and Fridays.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Use the Canvas groups page to enroll for the</a:t>
            </a:r>
            <a:r>
              <a:rPr lang="en-US" b="1" dirty="0"/>
              <a:t> </a:t>
            </a:r>
            <a:r>
              <a:rPr lang="en-US" dirty="0"/>
              <a:t>one of the sessions.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 dirty="0"/>
          </a:p>
        </p:txBody>
      </p:sp>
      <p:sp>
        <p:nvSpPr>
          <p:cNvPr id="685" name="Google Shape;68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Lab</a:t>
            </a:r>
            <a:endParaRPr/>
          </a:p>
        </p:txBody>
      </p:sp>
      <p:sp>
        <p:nvSpPr>
          <p:cNvPr id="694" name="Google Shape;694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Lab Guide specifies several optional assignments</a:t>
            </a:r>
            <a:endParaRPr b="1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b="1" i="1" dirty="0"/>
              <a:t>Assignment 1 and 2 are mandatory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For assignment descriptions,</a:t>
            </a:r>
            <a:br>
              <a:rPr lang="en-US" dirty="0"/>
            </a:br>
            <a:r>
              <a:rPr lang="en-US" dirty="0"/>
              <a:t>see the </a:t>
            </a:r>
            <a:r>
              <a:rPr lang="en-US" b="1" i="1" dirty="0"/>
              <a:t>Lab Guide</a:t>
            </a:r>
            <a:r>
              <a:rPr lang="en-US" dirty="0"/>
              <a:t> on Canvas.</a:t>
            </a:r>
            <a:endParaRPr dirty="0"/>
          </a:p>
        </p:txBody>
      </p:sp>
      <p:sp>
        <p:nvSpPr>
          <p:cNvPr id="695" name="Google Shape;69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Lab</a:t>
            </a:r>
            <a:endParaRPr/>
          </a:p>
        </p:txBody>
      </p:sp>
      <p:sp>
        <p:nvSpPr>
          <p:cNvPr id="704" name="Google Shape;704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Collect points by Completing Lab assignments.</a:t>
            </a:r>
            <a:endParaRPr dirty="0"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Char char="•"/>
            </a:pPr>
            <a:r>
              <a:rPr lang="en-US" dirty="0"/>
              <a:t>Small reward for the mandatory assignments</a:t>
            </a:r>
            <a:endParaRPr dirty="0"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Char char="•"/>
            </a:pPr>
            <a:r>
              <a:rPr lang="en-US" dirty="0"/>
              <a:t>Larger rewards for the optional assignments</a:t>
            </a:r>
            <a:endParaRPr dirty="0"/>
          </a:p>
        </p:txBody>
      </p:sp>
      <p:sp>
        <p:nvSpPr>
          <p:cNvPr id="705" name="Google Shape;705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4"/>
          <p:cNvSpPr txBox="1">
            <a:spLocks noGrp="1"/>
          </p:cNvSpPr>
          <p:nvPr>
            <p:ph type="title"/>
          </p:nvPr>
        </p:nvSpPr>
        <p:spPr>
          <a:xfrm>
            <a:off x="106680" y="136525"/>
            <a:ext cx="10515600" cy="753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 dirty="0"/>
              <a:t>How to Participate in the Lab?</a:t>
            </a:r>
            <a:endParaRPr dirty="0"/>
          </a:p>
        </p:txBody>
      </p:sp>
      <p:sp>
        <p:nvSpPr>
          <p:cNvPr id="712" name="Google Shape;712;p44"/>
          <p:cNvSpPr txBox="1">
            <a:spLocks noGrp="1"/>
          </p:cNvSpPr>
          <p:nvPr>
            <p:ph type="body" idx="1"/>
          </p:nvPr>
        </p:nvSpPr>
        <p:spPr>
          <a:xfrm>
            <a:off x="838199" y="11340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+mj-lt"/>
              <a:buAutoNum type="arabicPeriod"/>
            </a:pPr>
            <a:r>
              <a:rPr lang="en-US" dirty="0"/>
              <a:t>On Canvas, create a </a:t>
            </a:r>
            <a:r>
              <a:rPr lang="en-US" dirty="0" err="1"/>
              <a:t>CodeGrade</a:t>
            </a:r>
            <a:r>
              <a:rPr lang="en-US" dirty="0"/>
              <a:t> group for each assignment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+mj-lt"/>
              <a:buAutoNum type="arabicPeriod"/>
            </a:pPr>
            <a:endParaRPr lang="en-US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+mj-lt"/>
              <a:buAutoNum type="arabicPeriod"/>
            </a:pPr>
            <a:endParaRPr lang="en-US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+mj-lt"/>
              <a:buAutoNum type="arabicPeriod"/>
            </a:pPr>
            <a:r>
              <a:rPr lang="en-US" dirty="0"/>
              <a:t>Complete the assignment(s)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+mj-lt"/>
              <a:buAutoNum type="arabicPeriod"/>
            </a:pPr>
            <a:r>
              <a:rPr lang="en-US" dirty="0"/>
              <a:t>Submit the assignment(s) on Canvas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+mj-lt"/>
              <a:buAutoNum type="arabicPeriod"/>
            </a:pPr>
            <a:r>
              <a:rPr lang="en-US" dirty="0"/>
              <a:t>Enqueue </a:t>
            </a:r>
            <a:r>
              <a:rPr lang="en-US" b="1" dirty="0"/>
              <a:t>during</a:t>
            </a:r>
            <a:r>
              <a:rPr lang="en-US" dirty="0"/>
              <a:t> the lab to discuss your solution with a TA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Show and explain your solution for the two mandatory assignments during a lab session in </a:t>
            </a:r>
            <a:r>
              <a:rPr lang="en-US" b="1" i="1" dirty="0"/>
              <a:t>week 4 </a:t>
            </a:r>
            <a:r>
              <a:rPr lang="en-US" dirty="0"/>
              <a:t>and</a:t>
            </a:r>
            <a:r>
              <a:rPr lang="en-US" i="1" dirty="0"/>
              <a:t> </a:t>
            </a:r>
            <a:r>
              <a:rPr lang="en-US" b="1" i="1" dirty="0"/>
              <a:t>week 7 </a:t>
            </a:r>
            <a:r>
              <a:rPr lang="en-US" dirty="0"/>
              <a:t>at the latest, respectively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Show and explain your solution for other assignments during a lab session during or in </a:t>
            </a:r>
            <a:r>
              <a:rPr lang="en-US" b="1" i="1" dirty="0"/>
              <a:t>week 8 </a:t>
            </a:r>
            <a:r>
              <a:rPr lang="en-US" dirty="0"/>
              <a:t>at the latest</a:t>
            </a:r>
            <a:endParaRPr dirty="0"/>
          </a:p>
        </p:txBody>
      </p:sp>
      <p:sp>
        <p:nvSpPr>
          <p:cNvPr id="713" name="Google Shape;71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sp>
        <p:nvSpPr>
          <p:cNvPr id="6" name="Google Shape;509;p27">
            <a:extLst>
              <a:ext uri="{FF2B5EF4-FFF2-40B4-BE49-F238E27FC236}">
                <a16:creationId xmlns:a16="http://schemas.microsoft.com/office/drawing/2014/main" id="{CCA9209B-F870-F141-8F70-0BA415AEC48B}"/>
              </a:ext>
            </a:extLst>
          </p:cNvPr>
          <p:cNvSpPr/>
          <p:nvPr/>
        </p:nvSpPr>
        <p:spPr>
          <a:xfrm>
            <a:off x="490330" y="5485364"/>
            <a:ext cx="11211339" cy="10535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cs typeface="Calibri"/>
                <a:sym typeface="Calibri"/>
              </a:rPr>
              <a:t>Assignments uploaded to Canvas are not accepted without without TA approval obtained during the lab</a:t>
            </a:r>
            <a:endParaRPr dirty="0"/>
          </a:p>
        </p:txBody>
      </p:sp>
      <p:sp>
        <p:nvSpPr>
          <p:cNvPr id="2" name="Google Shape;509;p27">
            <a:extLst>
              <a:ext uri="{FF2B5EF4-FFF2-40B4-BE49-F238E27FC236}">
                <a16:creationId xmlns:a16="http://schemas.microsoft.com/office/drawing/2014/main" id="{3837DD9D-00E9-4D38-C98C-AC116460A8BE}"/>
              </a:ext>
            </a:extLst>
          </p:cNvPr>
          <p:cNvSpPr/>
          <p:nvPr/>
        </p:nvSpPr>
        <p:spPr>
          <a:xfrm>
            <a:off x="490329" y="1537124"/>
            <a:ext cx="11211339" cy="52379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cs typeface="Calibri"/>
                <a:sym typeface="Calibri"/>
              </a:rPr>
              <a:t>Resit</a:t>
            </a:r>
            <a:r>
              <a:rPr lang="en-US" sz="2400" dirty="0">
                <a:cs typeface="Calibri"/>
                <a:sym typeface="Calibri"/>
              </a:rPr>
              <a:t> students: please team up with another </a:t>
            </a:r>
            <a:r>
              <a:rPr lang="en-US" sz="2400" dirty="0" err="1">
                <a:cs typeface="Calibri"/>
                <a:sym typeface="Calibri"/>
              </a:rPr>
              <a:t>resit</a:t>
            </a:r>
            <a:r>
              <a:rPr lang="en-US" sz="2400" dirty="0">
                <a:cs typeface="Calibri"/>
                <a:sym typeface="Calibri"/>
              </a:rPr>
              <a:t> student or work by yourself</a:t>
            </a: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 dirty="0"/>
              <a:t>Lab Logistics</a:t>
            </a:r>
            <a:endParaRPr dirty="0"/>
          </a:p>
        </p:txBody>
      </p:sp>
      <p:sp>
        <p:nvSpPr>
          <p:cNvPr id="721" name="Google Shape;721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Important: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AutoNum type="arabicPeriod"/>
            </a:pPr>
            <a:r>
              <a:rPr lang="en-US" dirty="0"/>
              <a:t>The assignments may take more than 4 hours to complete.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AutoNum type="arabicPeriod"/>
            </a:pPr>
            <a:r>
              <a:rPr lang="en-US" dirty="0"/>
              <a:t>Getting your assignment approved takes time.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Complete the assignments before the day of their deadline!</a:t>
            </a:r>
            <a:endParaRPr dirty="0"/>
          </a:p>
        </p:txBody>
      </p:sp>
      <p:sp>
        <p:nvSpPr>
          <p:cNvPr id="722" name="Google Shape;72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How to Hand in Lab Assignments</a:t>
            </a:r>
            <a:endParaRPr/>
          </a:p>
        </p:txBody>
      </p:sp>
      <p:sp>
        <p:nvSpPr>
          <p:cNvPr id="729" name="Google Shape;729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08564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en-US"/>
              <a:t>Submission System:</a:t>
            </a:r>
            <a:endParaRPr/>
          </a:p>
          <a:p>
            <a:pPr marL="742950" lvl="0" indent="-742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AutoNum type="arabicPeriod"/>
            </a:pPr>
            <a:r>
              <a:rPr lang="en-US"/>
              <a:t>Complete assignment.</a:t>
            </a:r>
            <a:endParaRPr/>
          </a:p>
          <a:p>
            <a:pPr marL="742950" lvl="0" indent="-742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AutoNum type="arabicPeriod"/>
            </a:pPr>
            <a:r>
              <a:rPr lang="en-US"/>
              <a:t>Upload code/report to Canvas.</a:t>
            </a:r>
            <a:endParaRPr/>
          </a:p>
          <a:p>
            <a:pPr marL="742950" lvl="0" indent="-742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AutoNum type="arabicPeriod"/>
            </a:pPr>
            <a:r>
              <a:rPr lang="en-US"/>
              <a:t>Enter Queue ➡</a:t>
            </a:r>
            <a:endParaRPr/>
          </a:p>
          <a:p>
            <a:pPr marL="742950" lvl="0" indent="-742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AutoNum type="arabicPeriod"/>
            </a:pPr>
            <a:r>
              <a:rPr lang="en-US"/>
              <a:t>Wait for, and discuss with, TA.</a:t>
            </a:r>
            <a:endParaRPr/>
          </a:p>
          <a:p>
            <a:pPr marL="742950" lvl="0" indent="-742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AutoNum type="arabicPeriod"/>
            </a:pPr>
            <a:r>
              <a:rPr lang="en-US"/>
              <a:t>✅ Assignment approved.</a:t>
            </a:r>
            <a:br>
              <a:rPr lang="en-US"/>
            </a:br>
            <a:r>
              <a:rPr lang="en-US"/>
              <a:t>		-or-</a:t>
            </a:r>
            <a:br>
              <a:rPr lang="en-US"/>
            </a:br>
            <a:r>
              <a:rPr lang="en-US"/>
              <a:t>❌ Go to step 1.</a:t>
            </a:r>
            <a:endParaRPr/>
          </a:p>
        </p:txBody>
      </p:sp>
      <p:sp>
        <p:nvSpPr>
          <p:cNvPr id="730" name="Google Shape;730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  <p:pic>
        <p:nvPicPr>
          <p:cNvPr id="732" name="Google Shape;73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3848" y="1870075"/>
            <a:ext cx="5977191" cy="4201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How to Hand in Lab Assignments</a:t>
            </a:r>
            <a:endParaRPr/>
          </a:p>
        </p:txBody>
      </p:sp>
      <p:sp>
        <p:nvSpPr>
          <p:cNvPr id="738" name="Google Shape;738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We use a </a:t>
            </a:r>
            <a:r>
              <a:rPr lang="en-US" b="1" i="1" dirty="0"/>
              <a:t>queue</a:t>
            </a:r>
            <a:r>
              <a:rPr lang="en-US" dirty="0"/>
              <a:t>, which means First-Come, First-Serve (FCFS)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r>
              <a:rPr lang="en-US" dirty="0"/>
              <a:t>Important:</a:t>
            </a:r>
            <a:endParaRPr dirty="0"/>
          </a:p>
          <a:p>
            <a:pPr marL="742950" lvl="0" indent="-742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AutoNum type="arabicPeriod"/>
            </a:pPr>
            <a:r>
              <a:rPr lang="en-US" dirty="0"/>
              <a:t>Queue closes </a:t>
            </a:r>
            <a:r>
              <a:rPr lang="en-US" b="1" i="1" dirty="0"/>
              <a:t>before</a:t>
            </a:r>
            <a:r>
              <a:rPr lang="en-US" dirty="0"/>
              <a:t> the end of the lab session.</a:t>
            </a:r>
            <a:endParaRPr dirty="0"/>
          </a:p>
          <a:p>
            <a:pPr marL="742950" lvl="0" indent="-742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AutoNum type="arabicPeriod"/>
            </a:pPr>
            <a:r>
              <a:rPr lang="en-US" dirty="0"/>
              <a:t>Closed queue not a valid excuse for not completing assignments.</a:t>
            </a:r>
            <a:endParaRPr dirty="0"/>
          </a:p>
        </p:txBody>
      </p:sp>
      <p:sp>
        <p:nvSpPr>
          <p:cNvPr id="739" name="Google Shape;73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  <p:sp>
        <p:nvSpPr>
          <p:cNvPr id="741" name="Google Shape;741;p47"/>
          <p:cNvSpPr/>
          <p:nvPr/>
        </p:nvSpPr>
        <p:spPr>
          <a:xfrm>
            <a:off x="1045465" y="5863094"/>
            <a:ext cx="2993135" cy="630095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Enqueue on time</a:t>
            </a:r>
            <a:endParaRPr/>
          </a:p>
        </p:txBody>
      </p:sp>
      <p:sp>
        <p:nvSpPr>
          <p:cNvPr id="742" name="Google Shape;742;p47"/>
          <p:cNvSpPr/>
          <p:nvPr/>
        </p:nvSpPr>
        <p:spPr>
          <a:xfrm>
            <a:off x="4245865" y="5839917"/>
            <a:ext cx="7336535" cy="630095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not wait until last session before the deadline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5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0"/>
              <a:buFont typeface="Calibri"/>
              <a:buNone/>
            </a:pPr>
            <a:r>
              <a:rPr lang="en-US"/>
              <a:t>Lab Assignments</a:t>
            </a:r>
            <a:endParaRPr/>
          </a:p>
        </p:txBody>
      </p:sp>
      <p:sp>
        <p:nvSpPr>
          <p:cNvPr id="765" name="Google Shape;765;p5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400"/>
              <a:buNone/>
            </a:pPr>
            <a:r>
              <a:rPr lang="en-US"/>
              <a:t>Getting Started</a:t>
            </a:r>
            <a:endParaRPr/>
          </a:p>
        </p:txBody>
      </p:sp>
      <p:sp>
        <p:nvSpPr>
          <p:cNvPr id="766" name="Google Shape;76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382874" y="5293933"/>
            <a:ext cx="795975" cy="795975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Network layer services</a:t>
            </a:r>
            <a:endParaRPr/>
          </a:p>
        </p:txBody>
      </p:sp>
      <p:sp>
        <p:nvSpPr>
          <p:cNvPr id="774" name="Google Shape;774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/>
          </a:p>
        </p:txBody>
      </p:sp>
      <p:sp>
        <p:nvSpPr>
          <p:cNvPr id="775" name="Google Shape;77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  <p:sp>
        <p:nvSpPr>
          <p:cNvPr id="777" name="Google Shape;777;p51"/>
          <p:cNvSpPr/>
          <p:nvPr/>
        </p:nvSpPr>
        <p:spPr>
          <a:xfrm>
            <a:off x="7027613" y="5276264"/>
            <a:ext cx="2494759" cy="72266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Physical layer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51"/>
          <p:cNvSpPr/>
          <p:nvPr/>
        </p:nvSpPr>
        <p:spPr>
          <a:xfrm>
            <a:off x="7027611" y="1339961"/>
            <a:ext cx="2494759" cy="72266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Application layer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51"/>
          <p:cNvSpPr txBox="1"/>
          <p:nvPr/>
        </p:nvSpPr>
        <p:spPr>
          <a:xfrm>
            <a:off x="2142739" y="5388917"/>
            <a:ext cx="487496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Sends bits over a physical medium</a:t>
            </a:r>
            <a:endParaRPr/>
          </a:p>
        </p:txBody>
      </p:sp>
      <p:grpSp>
        <p:nvGrpSpPr>
          <p:cNvPr id="780" name="Google Shape;780;p51"/>
          <p:cNvGrpSpPr/>
          <p:nvPr/>
        </p:nvGrpSpPr>
        <p:grpSpPr>
          <a:xfrm>
            <a:off x="2142743" y="3888170"/>
            <a:ext cx="7379628" cy="1322187"/>
            <a:chOff x="618743" y="3667453"/>
            <a:chExt cx="7379628" cy="1322187"/>
          </a:xfrm>
        </p:grpSpPr>
        <p:grpSp>
          <p:nvGrpSpPr>
            <p:cNvPr id="781" name="Google Shape;781;p51"/>
            <p:cNvGrpSpPr/>
            <p:nvPr/>
          </p:nvGrpSpPr>
          <p:grpSpPr>
            <a:xfrm>
              <a:off x="5503612" y="3667453"/>
              <a:ext cx="2494759" cy="1322187"/>
              <a:chOff x="5503612" y="3667453"/>
              <a:chExt cx="2494759" cy="1322187"/>
            </a:xfrm>
          </p:grpSpPr>
          <p:sp>
            <p:nvSpPr>
              <p:cNvPr id="782" name="Google Shape;782;p51"/>
              <p:cNvSpPr/>
              <p:nvPr/>
            </p:nvSpPr>
            <p:spPr>
              <a:xfrm>
                <a:off x="5503612" y="3667453"/>
                <a:ext cx="2494759" cy="132218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Data link layer</a:t>
                </a:r>
                <a:endParaRPr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51"/>
              <p:cNvSpPr/>
              <p:nvPr/>
            </p:nvSpPr>
            <p:spPr>
              <a:xfrm>
                <a:off x="5657812" y="4185697"/>
                <a:ext cx="2186352" cy="669386"/>
              </a:xfrm>
              <a:prstGeom prst="rect">
                <a:avLst/>
              </a:prstGeom>
              <a:solidFill>
                <a:schemeClr val="accent5"/>
              </a:solidFill>
              <a:ln w="190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Medium Access Control</a:t>
                </a:r>
                <a:endParaRPr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51"/>
            <p:cNvSpPr txBox="1"/>
            <p:nvPr/>
          </p:nvSpPr>
          <p:spPr>
            <a:xfrm>
              <a:off x="618743" y="3890253"/>
              <a:ext cx="48749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Sends frames from one machine to another over a single link</a:t>
              </a:r>
              <a:endParaRPr/>
            </a:p>
          </p:txBody>
        </p:sp>
      </p:grpSp>
      <p:grpSp>
        <p:nvGrpSpPr>
          <p:cNvPr id="785" name="Google Shape;785;p51"/>
          <p:cNvGrpSpPr/>
          <p:nvPr/>
        </p:nvGrpSpPr>
        <p:grpSpPr>
          <a:xfrm>
            <a:off x="2142743" y="2991146"/>
            <a:ext cx="7379628" cy="830997"/>
            <a:chOff x="618743" y="2854515"/>
            <a:chExt cx="7379628" cy="830997"/>
          </a:xfrm>
        </p:grpSpPr>
        <p:sp>
          <p:nvSpPr>
            <p:cNvPr id="786" name="Google Shape;786;p51"/>
            <p:cNvSpPr/>
            <p:nvPr/>
          </p:nvSpPr>
          <p:spPr>
            <a:xfrm>
              <a:off x="5503612" y="2889386"/>
              <a:ext cx="2494759" cy="722669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Network Layer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51"/>
            <p:cNvSpPr txBox="1"/>
            <p:nvPr/>
          </p:nvSpPr>
          <p:spPr>
            <a:xfrm>
              <a:off x="618743" y="2854515"/>
              <a:ext cx="48749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Sends packets from one </a:t>
              </a: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machine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to another over a network</a:t>
              </a:r>
              <a:endParaRPr/>
            </a:p>
          </p:txBody>
        </p:sp>
      </p:grpSp>
      <p:grpSp>
        <p:nvGrpSpPr>
          <p:cNvPr id="788" name="Google Shape;788;p51"/>
          <p:cNvGrpSpPr/>
          <p:nvPr/>
        </p:nvGrpSpPr>
        <p:grpSpPr>
          <a:xfrm>
            <a:off x="2142743" y="2093520"/>
            <a:ext cx="7379626" cy="830997"/>
            <a:chOff x="618743" y="2051479"/>
            <a:chExt cx="7379626" cy="830997"/>
          </a:xfrm>
        </p:grpSpPr>
        <p:sp>
          <p:nvSpPr>
            <p:cNvPr id="789" name="Google Shape;789;p51"/>
            <p:cNvSpPr/>
            <p:nvPr/>
          </p:nvSpPr>
          <p:spPr>
            <a:xfrm>
              <a:off x="5503610" y="2118026"/>
              <a:ext cx="2494759" cy="722669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Transport layer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51"/>
            <p:cNvSpPr txBox="1"/>
            <p:nvPr/>
          </p:nvSpPr>
          <p:spPr>
            <a:xfrm>
              <a:off x="618743" y="2051479"/>
              <a:ext cx="48749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Sends segments from one </a:t>
              </a: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process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to another (over a network)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824CE-8994-4782-9EE0-F3EAA831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devices connected to the internet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13B29-9058-42EC-B637-F412C5BAD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Likely exceeds 20 billion connected devices</a:t>
            </a:r>
          </a:p>
          <a:p>
            <a:r>
              <a:rPr lang="en-US" dirty="0"/>
              <a:t>Yearly increase of 10%</a:t>
            </a:r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6B726-AD10-41A7-9FF4-17AED54F5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829" y="6356350"/>
            <a:ext cx="9492342" cy="365125"/>
          </a:xfrm>
        </p:spPr>
        <p:txBody>
          <a:bodyPr/>
          <a:lstStyle/>
          <a:p>
            <a:pPr algn="l"/>
            <a:r>
              <a:rPr lang="en-US"/>
              <a:t>Download Cisco report:</a:t>
            </a:r>
            <a:br>
              <a:rPr lang="en-US"/>
            </a:b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https://www.cisco.com/c/en/us/solutions/collateral/executive-perspectives/annual-internet-report/white-paper-c11-741490.html</a:t>
            </a:r>
            <a:r>
              <a:rPr lang="en-US"/>
              <a:t> 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7B05B-46CE-4A2C-99AB-87B437B7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6</a:t>
            </a:fld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6F2F6-0DBA-7347-976F-E79446ED9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424" y="2798226"/>
            <a:ext cx="9383151" cy="33787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FB6A38-3AB6-4BE6-9927-0AB4B9FDB4F6}"/>
              </a:ext>
            </a:extLst>
          </p:cNvPr>
          <p:cNvSpPr/>
          <p:nvPr/>
        </p:nvSpPr>
        <p:spPr>
          <a:xfrm>
            <a:off x="8817062" y="1825625"/>
            <a:ext cx="3201875" cy="10268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n-US" sz="2800" dirty="0"/>
              <a:t>Q: How much traffic is generated by these users?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9519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2"/>
          <p:cNvSpPr/>
          <p:nvPr/>
        </p:nvSpPr>
        <p:spPr>
          <a:xfrm>
            <a:off x="8874942" y="1923722"/>
            <a:ext cx="498566" cy="37525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Network layer services</a:t>
            </a:r>
            <a:endParaRPr/>
          </a:p>
        </p:txBody>
      </p:sp>
      <p:sp>
        <p:nvSpPr>
          <p:cNvPr id="797" name="Google Shape;797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None/>
            </a:pPr>
            <a:endParaRPr/>
          </a:p>
        </p:txBody>
      </p:sp>
      <p:sp>
        <p:nvSpPr>
          <p:cNvPr id="798" name="Google Shape;79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  <p:sp>
        <p:nvSpPr>
          <p:cNvPr id="800" name="Google Shape;800;p52"/>
          <p:cNvSpPr/>
          <p:nvPr/>
        </p:nvSpPr>
        <p:spPr>
          <a:xfrm>
            <a:off x="7027611" y="1339961"/>
            <a:ext cx="2494759" cy="72266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Application layer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1" name="Google Shape;801;p52"/>
          <p:cNvGrpSpPr/>
          <p:nvPr/>
        </p:nvGrpSpPr>
        <p:grpSpPr>
          <a:xfrm>
            <a:off x="2142743" y="2093520"/>
            <a:ext cx="7379626" cy="830997"/>
            <a:chOff x="618743" y="2051479"/>
            <a:chExt cx="7379626" cy="830997"/>
          </a:xfrm>
        </p:grpSpPr>
        <p:sp>
          <p:nvSpPr>
            <p:cNvPr id="802" name="Google Shape;802;p52"/>
            <p:cNvSpPr/>
            <p:nvPr/>
          </p:nvSpPr>
          <p:spPr>
            <a:xfrm>
              <a:off x="5503610" y="2118026"/>
              <a:ext cx="2494759" cy="722669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Transport layer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52"/>
            <p:cNvSpPr txBox="1"/>
            <p:nvPr/>
          </p:nvSpPr>
          <p:spPr>
            <a:xfrm>
              <a:off x="618743" y="2051479"/>
              <a:ext cx="48749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Sends segments from one </a:t>
              </a: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process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to another (over a network)</a:t>
              </a:r>
              <a:endParaRPr/>
            </a:p>
          </p:txBody>
        </p:sp>
      </p:grpSp>
      <p:sp>
        <p:nvSpPr>
          <p:cNvPr id="804" name="Google Shape;804;p52"/>
          <p:cNvSpPr/>
          <p:nvPr/>
        </p:nvSpPr>
        <p:spPr>
          <a:xfrm>
            <a:off x="2142744" y="3327346"/>
            <a:ext cx="3953257" cy="950364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is the service used by your application</a:t>
            </a:r>
            <a:endParaRPr/>
          </a:p>
        </p:txBody>
      </p:sp>
      <p:cxnSp>
        <p:nvCxnSpPr>
          <p:cNvPr id="805" name="Google Shape;805;p52"/>
          <p:cNvCxnSpPr>
            <a:stCxn id="806" idx="3"/>
            <a:endCxn id="795" idx="3"/>
          </p:cNvCxnSpPr>
          <p:nvPr/>
        </p:nvCxnSpPr>
        <p:spPr>
          <a:xfrm rot="10800000">
            <a:off x="9373582" y="2111428"/>
            <a:ext cx="397800" cy="1691100"/>
          </a:xfrm>
          <a:prstGeom prst="bentConnector3">
            <a:avLst>
              <a:gd name="adj1" fmla="val -57467"/>
            </a:avLst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06" name="Google Shape;806;p52"/>
          <p:cNvSpPr/>
          <p:nvPr/>
        </p:nvSpPr>
        <p:spPr>
          <a:xfrm>
            <a:off x="6778597" y="3327346"/>
            <a:ext cx="2992785" cy="950364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kind of interface does it use?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Socket Primitives in TCP</a:t>
            </a:r>
            <a:endParaRPr/>
          </a:p>
        </p:txBody>
      </p:sp>
      <p:sp>
        <p:nvSpPr>
          <p:cNvPr id="813" name="Google Shape;813;p53"/>
          <p:cNvSpPr txBox="1">
            <a:spLocks noGrp="1"/>
          </p:cNvSpPr>
          <p:nvPr>
            <p:ph type="body" idx="1"/>
          </p:nvPr>
        </p:nvSpPr>
        <p:spPr>
          <a:xfrm>
            <a:off x="826770" y="1394703"/>
            <a:ext cx="5269230" cy="116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en-US" b="1" dirty="0"/>
              <a:t>Socket</a:t>
            </a:r>
            <a:r>
              <a:rPr lang="en-US" dirty="0"/>
              <a:t> – create a new communication </a:t>
            </a:r>
            <a:r>
              <a:rPr lang="en-US" i="1" dirty="0"/>
              <a:t>endpoint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814" name="Google Shape;81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  <p:sp>
        <p:nvSpPr>
          <p:cNvPr id="816" name="Google Shape;816;p53"/>
          <p:cNvSpPr txBox="1"/>
          <p:nvPr/>
        </p:nvSpPr>
        <p:spPr>
          <a:xfrm>
            <a:off x="826770" y="4876369"/>
            <a:ext cx="788669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Send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send data to the other application.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receive data from the other application.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close the connection.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53"/>
          <p:cNvSpPr txBox="1"/>
          <p:nvPr/>
        </p:nvSpPr>
        <p:spPr>
          <a:xfrm>
            <a:off x="7970518" y="2151513"/>
            <a:ext cx="3943350" cy="310854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Bind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assign a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address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the socket.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wait for a connection.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Accept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passively accept an incoming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connection request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818" name="Google Shape;818;p53"/>
          <p:cNvSpPr txBox="1"/>
          <p:nvPr/>
        </p:nvSpPr>
        <p:spPr>
          <a:xfrm>
            <a:off x="826770" y="2815619"/>
            <a:ext cx="394335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connect to a remote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socket.</a:t>
            </a:r>
            <a:endParaRPr/>
          </a:p>
        </p:txBody>
      </p:sp>
      <p:sp>
        <p:nvSpPr>
          <p:cNvPr id="819" name="Google Shape;819;p53"/>
          <p:cNvSpPr/>
          <p:nvPr/>
        </p:nvSpPr>
        <p:spPr>
          <a:xfrm>
            <a:off x="7970518" y="1394703"/>
            <a:ext cx="3943349" cy="75681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Used to allow incoming connections</a:t>
            </a:r>
            <a:endParaRPr dirty="0"/>
          </a:p>
        </p:txBody>
      </p:sp>
      <p:sp>
        <p:nvSpPr>
          <p:cNvPr id="820" name="Google Shape;820;p53"/>
          <p:cNvSpPr/>
          <p:nvPr/>
        </p:nvSpPr>
        <p:spPr>
          <a:xfrm>
            <a:off x="652032" y="3905128"/>
            <a:ext cx="3886543" cy="776696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Q: Are we missing something?</a:t>
            </a:r>
            <a:endParaRPr sz="259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TCP Sockets in Python</a:t>
            </a:r>
            <a:endParaRPr/>
          </a:p>
        </p:txBody>
      </p:sp>
      <p:sp>
        <p:nvSpPr>
          <p:cNvPr id="827" name="Google Shape;827;p54"/>
          <p:cNvSpPr txBox="1">
            <a:spLocks noGrp="1"/>
          </p:cNvSpPr>
          <p:nvPr>
            <p:ph type="body" idx="1"/>
          </p:nvPr>
        </p:nvSpPr>
        <p:spPr>
          <a:xfrm>
            <a:off x="502920" y="1411203"/>
            <a:ext cx="12077700" cy="51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2000"/>
              <a:buNone/>
            </a:pPr>
            <a:r>
              <a:rPr lang="en-US" sz="20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# Import the socket library.</a:t>
            </a:r>
            <a:endParaRPr sz="2000" dirty="0">
              <a:solidFill>
                <a:srgbClr val="000000"/>
              </a:solidFill>
              <a:latin typeface="Consolas" panose="020B0609020204030204" pitchFamily="49" charset="0"/>
              <a:ea typeface="Arial"/>
              <a:cs typeface="Consolas" panose="020B0609020204030204" pitchFamily="49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00DB"/>
              </a:buClr>
              <a:buSzPts val="2000"/>
              <a:buNone/>
            </a:pPr>
            <a:r>
              <a:rPr lang="en-US" sz="2000" dirty="0">
                <a:solidFill>
                  <a:srgbClr val="AF00DB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import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 socket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ts val="2000"/>
              <a:buNone/>
            </a:pPr>
            <a:r>
              <a:rPr lang="en-US" sz="20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# Create a new socket.</a:t>
            </a:r>
            <a:endParaRPr sz="2000" dirty="0">
              <a:solidFill>
                <a:srgbClr val="000000"/>
              </a:solidFill>
              <a:latin typeface="Consolas" panose="020B0609020204030204" pitchFamily="49" charset="0"/>
              <a:ea typeface="Arial"/>
              <a:cs typeface="Consolas" panose="020B0609020204030204" pitchFamily="49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s = 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socket.socket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socket.AF_INET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socket.SOCK_STREAM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ts val="2000"/>
              <a:buNone/>
            </a:pPr>
            <a:r>
              <a:rPr lang="en-US" sz="20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# Connect to another application.</a:t>
            </a:r>
            <a:endParaRPr sz="2000" dirty="0">
              <a:solidFill>
                <a:srgbClr val="000000"/>
              </a:solidFill>
              <a:latin typeface="Consolas" panose="020B0609020204030204" pitchFamily="49" charset="0"/>
              <a:ea typeface="Arial"/>
              <a:cs typeface="Consolas" panose="020B0609020204030204" pitchFamily="49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s.connect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((</a:t>
            </a:r>
            <a:r>
              <a:rPr lang="en-US" sz="2000" dirty="0">
                <a:solidFill>
                  <a:srgbClr val="A31515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"hostname"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port_number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))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ts val="2000"/>
              <a:buNone/>
            </a:pPr>
            <a:r>
              <a:rPr lang="en-US" sz="20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# Send bytes.</a:t>
            </a:r>
            <a:endParaRPr sz="2000" dirty="0">
              <a:solidFill>
                <a:srgbClr val="000000"/>
              </a:solidFill>
              <a:latin typeface="Consolas" panose="020B0609020204030204" pitchFamily="49" charset="0"/>
              <a:ea typeface="Arial"/>
              <a:cs typeface="Consolas" panose="020B0609020204030204" pitchFamily="49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num_bytes_sent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 = 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s.send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(buffer)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s.sendall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(buffer)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ts val="2000"/>
              <a:buNone/>
            </a:pPr>
            <a:r>
              <a:rPr lang="en-US" sz="20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# Receive bytes.</a:t>
            </a:r>
            <a:endParaRPr sz="2000" dirty="0">
              <a:solidFill>
                <a:srgbClr val="000000"/>
              </a:solidFill>
              <a:latin typeface="Consolas" panose="020B0609020204030204" pitchFamily="49" charset="0"/>
              <a:ea typeface="Arial"/>
              <a:cs typeface="Consolas" panose="020B0609020204030204" pitchFamily="49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buffer = 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s.recv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(</a:t>
            </a:r>
            <a:r>
              <a:rPr lang="en-US" sz="20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2048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ts val="2000"/>
              <a:buNone/>
            </a:pPr>
            <a:r>
              <a:rPr lang="en-US" sz="20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# Close connection.</a:t>
            </a:r>
            <a:endParaRPr sz="2000" dirty="0">
              <a:solidFill>
                <a:srgbClr val="000000"/>
              </a:solidFill>
              <a:latin typeface="Consolas" panose="020B0609020204030204" pitchFamily="49" charset="0"/>
              <a:ea typeface="Arial"/>
              <a:cs typeface="Consolas" panose="020B0609020204030204" pitchFamily="49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s.close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()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sz="2000" dirty="0">
              <a:solidFill>
                <a:srgbClr val="33333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8" name="Google Shape;828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  <p:cxnSp>
        <p:nvCxnSpPr>
          <p:cNvPr id="830" name="Google Shape;830;p54"/>
          <p:cNvCxnSpPr>
            <a:stCxn id="831" idx="2"/>
          </p:cNvCxnSpPr>
          <p:nvPr/>
        </p:nvCxnSpPr>
        <p:spPr>
          <a:xfrm flipH="1">
            <a:off x="4789200" y="1854000"/>
            <a:ext cx="1259400" cy="6555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32" name="Google Shape;832;p54"/>
          <p:cNvCxnSpPr>
            <a:stCxn id="833" idx="2"/>
          </p:cNvCxnSpPr>
          <p:nvPr/>
        </p:nvCxnSpPr>
        <p:spPr>
          <a:xfrm flipH="1">
            <a:off x="7826015" y="1850677"/>
            <a:ext cx="1312800" cy="6588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31" name="Google Shape;831;p54"/>
          <p:cNvSpPr/>
          <p:nvPr/>
        </p:nvSpPr>
        <p:spPr>
          <a:xfrm>
            <a:off x="4489922" y="1338222"/>
            <a:ext cx="3117356" cy="515778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Network layer protocol</a:t>
            </a:r>
            <a:endParaRPr dirty="0"/>
          </a:p>
        </p:txBody>
      </p:sp>
      <p:sp>
        <p:nvSpPr>
          <p:cNvPr id="833" name="Google Shape;833;p54"/>
          <p:cNvSpPr/>
          <p:nvPr/>
        </p:nvSpPr>
        <p:spPr>
          <a:xfrm>
            <a:off x="7652136" y="1334899"/>
            <a:ext cx="2973357" cy="515778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Transport layer protocol</a:t>
            </a:r>
            <a:endParaRPr/>
          </a:p>
        </p:txBody>
      </p:sp>
      <p:cxnSp>
        <p:nvCxnSpPr>
          <p:cNvPr id="834" name="Google Shape;834;p54"/>
          <p:cNvCxnSpPr>
            <a:stCxn id="835" idx="1"/>
          </p:cNvCxnSpPr>
          <p:nvPr/>
        </p:nvCxnSpPr>
        <p:spPr>
          <a:xfrm flipH="1">
            <a:off x="3276866" y="4697849"/>
            <a:ext cx="589500" cy="4020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835" name="Google Shape;835;p54"/>
          <p:cNvSpPr/>
          <p:nvPr/>
        </p:nvSpPr>
        <p:spPr>
          <a:xfrm>
            <a:off x="3866366" y="4439960"/>
            <a:ext cx="3959649" cy="515778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Max number of bytes to receive</a:t>
            </a:r>
            <a:endParaRPr/>
          </a:p>
        </p:txBody>
      </p:sp>
      <p:grpSp>
        <p:nvGrpSpPr>
          <p:cNvPr id="836" name="Google Shape;836;p54"/>
          <p:cNvGrpSpPr/>
          <p:nvPr/>
        </p:nvGrpSpPr>
        <p:grpSpPr>
          <a:xfrm>
            <a:off x="9467831" y="2468756"/>
            <a:ext cx="2478318" cy="3684309"/>
            <a:chOff x="6983710" y="1339961"/>
            <a:chExt cx="3195139" cy="4749947"/>
          </a:xfrm>
        </p:grpSpPr>
        <p:pic>
          <p:nvPicPr>
            <p:cNvPr id="837" name="Google Shape;837;p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9382874" y="5293933"/>
              <a:ext cx="795975" cy="79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8" name="Google Shape;838;p54"/>
            <p:cNvSpPr/>
            <p:nvPr/>
          </p:nvSpPr>
          <p:spPr>
            <a:xfrm>
              <a:off x="6983713" y="5276264"/>
              <a:ext cx="2494759" cy="722669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Physical layer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54"/>
            <p:cNvSpPr/>
            <p:nvPr/>
          </p:nvSpPr>
          <p:spPr>
            <a:xfrm>
              <a:off x="6983711" y="1339961"/>
              <a:ext cx="2494759" cy="722669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Application layer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54"/>
            <p:cNvSpPr/>
            <p:nvPr/>
          </p:nvSpPr>
          <p:spPr>
            <a:xfrm>
              <a:off x="6983710" y="2160067"/>
              <a:ext cx="2494759" cy="722669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Transport layer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54"/>
            <p:cNvSpPr/>
            <p:nvPr/>
          </p:nvSpPr>
          <p:spPr>
            <a:xfrm>
              <a:off x="6983712" y="3026017"/>
              <a:ext cx="2494759" cy="722669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Network Layer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54"/>
            <p:cNvSpPr/>
            <p:nvPr/>
          </p:nvSpPr>
          <p:spPr>
            <a:xfrm>
              <a:off x="6983712" y="3888170"/>
              <a:ext cx="2494759" cy="132218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 link layer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7137912" y="4406414"/>
              <a:ext cx="2186352" cy="669386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Medium Access Control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en-US"/>
              <a:t>TCP provides</a:t>
            </a:r>
            <a:br>
              <a:rPr lang="en-US"/>
            </a:br>
            <a:r>
              <a:rPr lang="en-US"/>
              <a:t>a reliable byte-stream</a:t>
            </a:r>
            <a:endParaRPr/>
          </a:p>
        </p:txBody>
      </p:sp>
      <p:sp>
        <p:nvSpPr>
          <p:cNvPr id="849" name="Google Shape;849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52509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AutoNum type="arabicPeriod"/>
            </a:pPr>
            <a:r>
              <a:rPr lang="en-US" dirty="0"/>
              <a:t>The program waits until data is available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AutoNum type="arabicPeriod"/>
            </a:pPr>
            <a:r>
              <a:rPr lang="en-US" dirty="0"/>
              <a:t>It may return an arbitrary number of bytes</a:t>
            </a:r>
            <a:endParaRPr dirty="0"/>
          </a:p>
        </p:txBody>
      </p:sp>
      <p:sp>
        <p:nvSpPr>
          <p:cNvPr id="850" name="Google Shape;850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  <p:sp>
        <p:nvSpPr>
          <p:cNvPr id="852" name="Google Shape;852;p55"/>
          <p:cNvSpPr/>
          <p:nvPr/>
        </p:nvSpPr>
        <p:spPr>
          <a:xfrm>
            <a:off x="4904936" y="326489"/>
            <a:ext cx="6925926" cy="635342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Q: What does this mean for your application?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3" name="Google Shape;853;p55"/>
          <p:cNvGrpSpPr/>
          <p:nvPr/>
        </p:nvGrpSpPr>
        <p:grpSpPr>
          <a:xfrm>
            <a:off x="5614848" y="2360280"/>
            <a:ext cx="6040885" cy="431491"/>
            <a:chOff x="1439171" y="4147351"/>
            <a:chExt cx="6040885" cy="431491"/>
          </a:xfrm>
        </p:grpSpPr>
        <p:sp>
          <p:nvSpPr>
            <p:cNvPr id="854" name="Google Shape;854;p55"/>
            <p:cNvSpPr/>
            <p:nvPr/>
          </p:nvSpPr>
          <p:spPr>
            <a:xfrm>
              <a:off x="1439171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55"/>
            <p:cNvSpPr/>
            <p:nvPr/>
          </p:nvSpPr>
          <p:spPr>
            <a:xfrm>
              <a:off x="1870663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55"/>
            <p:cNvSpPr/>
            <p:nvPr/>
          </p:nvSpPr>
          <p:spPr>
            <a:xfrm>
              <a:off x="2302155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55"/>
            <p:cNvSpPr/>
            <p:nvPr/>
          </p:nvSpPr>
          <p:spPr>
            <a:xfrm>
              <a:off x="2733647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55"/>
            <p:cNvSpPr/>
            <p:nvPr/>
          </p:nvSpPr>
          <p:spPr>
            <a:xfrm>
              <a:off x="3165139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55"/>
            <p:cNvSpPr/>
            <p:nvPr/>
          </p:nvSpPr>
          <p:spPr>
            <a:xfrm>
              <a:off x="3596631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55"/>
            <p:cNvSpPr/>
            <p:nvPr/>
          </p:nvSpPr>
          <p:spPr>
            <a:xfrm>
              <a:off x="4028123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55"/>
            <p:cNvSpPr/>
            <p:nvPr/>
          </p:nvSpPr>
          <p:spPr>
            <a:xfrm>
              <a:off x="4459615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55"/>
            <p:cNvSpPr/>
            <p:nvPr/>
          </p:nvSpPr>
          <p:spPr>
            <a:xfrm>
              <a:off x="4891107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55"/>
            <p:cNvSpPr/>
            <p:nvPr/>
          </p:nvSpPr>
          <p:spPr>
            <a:xfrm>
              <a:off x="5322599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55"/>
            <p:cNvSpPr/>
            <p:nvPr/>
          </p:nvSpPr>
          <p:spPr>
            <a:xfrm>
              <a:off x="5754091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55"/>
            <p:cNvSpPr/>
            <p:nvPr/>
          </p:nvSpPr>
          <p:spPr>
            <a:xfrm>
              <a:off x="6185583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55"/>
            <p:cNvSpPr/>
            <p:nvPr/>
          </p:nvSpPr>
          <p:spPr>
            <a:xfrm>
              <a:off x="6617075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55"/>
            <p:cNvSpPr/>
            <p:nvPr/>
          </p:nvSpPr>
          <p:spPr>
            <a:xfrm>
              <a:off x="7048564" y="4147351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8" name="Google Shape;868;p55"/>
          <p:cNvGrpSpPr/>
          <p:nvPr/>
        </p:nvGrpSpPr>
        <p:grpSpPr>
          <a:xfrm>
            <a:off x="5614848" y="3399416"/>
            <a:ext cx="3020441" cy="431491"/>
            <a:chOff x="1439171" y="4578845"/>
            <a:chExt cx="3020441" cy="431491"/>
          </a:xfrm>
        </p:grpSpPr>
        <p:sp>
          <p:nvSpPr>
            <p:cNvPr id="869" name="Google Shape;869;p55"/>
            <p:cNvSpPr/>
            <p:nvPr/>
          </p:nvSpPr>
          <p:spPr>
            <a:xfrm>
              <a:off x="1439171" y="4578845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55"/>
            <p:cNvSpPr/>
            <p:nvPr/>
          </p:nvSpPr>
          <p:spPr>
            <a:xfrm>
              <a:off x="1870662" y="4578845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55"/>
            <p:cNvSpPr/>
            <p:nvPr/>
          </p:nvSpPr>
          <p:spPr>
            <a:xfrm>
              <a:off x="2302153" y="4578845"/>
              <a:ext cx="431492" cy="431491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\n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55"/>
            <p:cNvSpPr/>
            <p:nvPr/>
          </p:nvSpPr>
          <p:spPr>
            <a:xfrm>
              <a:off x="2733644" y="4578845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55"/>
            <p:cNvSpPr/>
            <p:nvPr/>
          </p:nvSpPr>
          <p:spPr>
            <a:xfrm>
              <a:off x="3165135" y="4578845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55"/>
            <p:cNvSpPr/>
            <p:nvPr/>
          </p:nvSpPr>
          <p:spPr>
            <a:xfrm>
              <a:off x="3596626" y="4578845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55"/>
            <p:cNvSpPr/>
            <p:nvPr/>
          </p:nvSpPr>
          <p:spPr>
            <a:xfrm>
              <a:off x="4028120" y="4578845"/>
              <a:ext cx="431492" cy="431491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\n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6" name="Google Shape;876;p55"/>
          <p:cNvGrpSpPr/>
          <p:nvPr/>
        </p:nvGrpSpPr>
        <p:grpSpPr>
          <a:xfrm>
            <a:off x="5614848" y="5477691"/>
            <a:ext cx="4767220" cy="431491"/>
            <a:chOff x="1460131" y="5446498"/>
            <a:chExt cx="4767220" cy="431491"/>
          </a:xfrm>
        </p:grpSpPr>
        <p:sp>
          <p:nvSpPr>
            <p:cNvPr id="877" name="Google Shape;877;p55"/>
            <p:cNvSpPr/>
            <p:nvPr/>
          </p:nvSpPr>
          <p:spPr>
            <a:xfrm>
              <a:off x="5362288" y="5446498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55"/>
            <p:cNvSpPr/>
            <p:nvPr/>
          </p:nvSpPr>
          <p:spPr>
            <a:xfrm>
              <a:off x="5795859" y="5446498"/>
              <a:ext cx="431492" cy="431491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\n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55"/>
            <p:cNvSpPr/>
            <p:nvPr/>
          </p:nvSpPr>
          <p:spPr>
            <a:xfrm>
              <a:off x="1460131" y="5446498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55"/>
            <p:cNvSpPr/>
            <p:nvPr/>
          </p:nvSpPr>
          <p:spPr>
            <a:xfrm>
              <a:off x="1893704" y="5446498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55"/>
            <p:cNvSpPr/>
            <p:nvPr/>
          </p:nvSpPr>
          <p:spPr>
            <a:xfrm>
              <a:off x="2327277" y="5446498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55"/>
            <p:cNvSpPr/>
            <p:nvPr/>
          </p:nvSpPr>
          <p:spPr>
            <a:xfrm>
              <a:off x="2760850" y="5446498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55"/>
            <p:cNvSpPr/>
            <p:nvPr/>
          </p:nvSpPr>
          <p:spPr>
            <a:xfrm>
              <a:off x="3194423" y="5446498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55"/>
            <p:cNvSpPr/>
            <p:nvPr/>
          </p:nvSpPr>
          <p:spPr>
            <a:xfrm>
              <a:off x="3627996" y="5446498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55"/>
            <p:cNvSpPr/>
            <p:nvPr/>
          </p:nvSpPr>
          <p:spPr>
            <a:xfrm>
              <a:off x="4061569" y="5446498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 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55"/>
            <p:cNvSpPr/>
            <p:nvPr/>
          </p:nvSpPr>
          <p:spPr>
            <a:xfrm>
              <a:off x="4495142" y="5446498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55"/>
            <p:cNvSpPr/>
            <p:nvPr/>
          </p:nvSpPr>
          <p:spPr>
            <a:xfrm>
              <a:off x="4928715" y="5446498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8" name="Google Shape;888;p55"/>
          <p:cNvSpPr/>
          <p:nvPr/>
        </p:nvSpPr>
        <p:spPr>
          <a:xfrm>
            <a:off x="5614848" y="1825625"/>
            <a:ext cx="24160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s.recv(</a:t>
            </a:r>
            <a:r>
              <a:rPr lang="en-US" sz="2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2048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889" name="Google Shape;889;p55"/>
          <p:cNvSpPr/>
          <p:nvPr/>
        </p:nvSpPr>
        <p:spPr>
          <a:xfrm>
            <a:off x="5614848" y="2864761"/>
            <a:ext cx="24160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s.recv(</a:t>
            </a:r>
            <a:r>
              <a:rPr lang="en-US" sz="2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2048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890" name="Google Shape;890;p55"/>
          <p:cNvSpPr/>
          <p:nvPr/>
        </p:nvSpPr>
        <p:spPr>
          <a:xfrm>
            <a:off x="5614848" y="3903897"/>
            <a:ext cx="24160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s.recv(</a:t>
            </a:r>
            <a:r>
              <a:rPr lang="en-US" sz="2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2048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891" name="Google Shape;891;p55"/>
          <p:cNvSpPr/>
          <p:nvPr/>
        </p:nvSpPr>
        <p:spPr>
          <a:xfrm>
            <a:off x="5614848" y="4943033"/>
            <a:ext cx="24160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s.recv(</a:t>
            </a:r>
            <a:r>
              <a:rPr lang="en-US" sz="2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2048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grpSp>
        <p:nvGrpSpPr>
          <p:cNvPr id="892" name="Google Shape;892;p55"/>
          <p:cNvGrpSpPr/>
          <p:nvPr/>
        </p:nvGrpSpPr>
        <p:grpSpPr>
          <a:xfrm>
            <a:off x="5614848" y="4438552"/>
            <a:ext cx="6052390" cy="431491"/>
            <a:chOff x="5614848" y="4438552"/>
            <a:chExt cx="6052390" cy="431491"/>
          </a:xfrm>
        </p:grpSpPr>
        <p:sp>
          <p:nvSpPr>
            <p:cNvPr id="893" name="Google Shape;893;p55"/>
            <p:cNvSpPr/>
            <p:nvPr/>
          </p:nvSpPr>
          <p:spPr>
            <a:xfrm>
              <a:off x="5614848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55"/>
            <p:cNvSpPr/>
            <p:nvPr/>
          </p:nvSpPr>
          <p:spPr>
            <a:xfrm>
              <a:off x="6047225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55"/>
            <p:cNvSpPr/>
            <p:nvPr/>
          </p:nvSpPr>
          <p:spPr>
            <a:xfrm>
              <a:off x="6479602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55"/>
            <p:cNvSpPr/>
            <p:nvPr/>
          </p:nvSpPr>
          <p:spPr>
            <a:xfrm>
              <a:off x="6911979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55"/>
            <p:cNvSpPr/>
            <p:nvPr/>
          </p:nvSpPr>
          <p:spPr>
            <a:xfrm>
              <a:off x="7344356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55"/>
            <p:cNvSpPr/>
            <p:nvPr/>
          </p:nvSpPr>
          <p:spPr>
            <a:xfrm>
              <a:off x="7776733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55"/>
            <p:cNvSpPr/>
            <p:nvPr/>
          </p:nvSpPr>
          <p:spPr>
            <a:xfrm>
              <a:off x="8209110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55"/>
            <p:cNvSpPr/>
            <p:nvPr/>
          </p:nvSpPr>
          <p:spPr>
            <a:xfrm>
              <a:off x="8641487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55"/>
            <p:cNvSpPr/>
            <p:nvPr/>
          </p:nvSpPr>
          <p:spPr>
            <a:xfrm>
              <a:off x="9073864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55"/>
            <p:cNvSpPr/>
            <p:nvPr/>
          </p:nvSpPr>
          <p:spPr>
            <a:xfrm>
              <a:off x="9506241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55"/>
            <p:cNvSpPr/>
            <p:nvPr/>
          </p:nvSpPr>
          <p:spPr>
            <a:xfrm>
              <a:off x="9938618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55"/>
            <p:cNvSpPr/>
            <p:nvPr/>
          </p:nvSpPr>
          <p:spPr>
            <a:xfrm>
              <a:off x="10370995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 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55"/>
            <p:cNvSpPr/>
            <p:nvPr/>
          </p:nvSpPr>
          <p:spPr>
            <a:xfrm>
              <a:off x="10803372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55"/>
            <p:cNvSpPr/>
            <p:nvPr/>
          </p:nvSpPr>
          <p:spPr>
            <a:xfrm>
              <a:off x="11235746" y="4438552"/>
              <a:ext cx="431492" cy="431491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 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/>
              <a:t>Threading Python</a:t>
            </a:r>
            <a:endParaRPr/>
          </a:p>
        </p:txBody>
      </p:sp>
      <p:sp>
        <p:nvSpPr>
          <p:cNvPr id="913" name="Google Shape;913;p56"/>
          <p:cNvSpPr txBox="1">
            <a:spLocks noGrp="1"/>
          </p:cNvSpPr>
          <p:nvPr>
            <p:ph type="body" idx="1"/>
          </p:nvPr>
        </p:nvSpPr>
        <p:spPr>
          <a:xfrm>
            <a:off x="320040" y="1690688"/>
            <a:ext cx="1226058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None/>
            </a:pPr>
            <a:r>
              <a:rPr lang="en-US" sz="66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# Import threading library.</a:t>
            </a:r>
            <a:endParaRPr sz="6600" dirty="0">
              <a:solidFill>
                <a:srgbClr val="AF00DB"/>
              </a:solidFill>
              <a:latin typeface="Consolas" panose="020B0609020204030204" pitchFamily="49" charset="0"/>
              <a:ea typeface="Arial"/>
              <a:cs typeface="Consolas" panose="020B0609020204030204" pitchFamily="49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00DB"/>
              </a:buClr>
              <a:buSzPct val="100000"/>
              <a:buNone/>
            </a:pPr>
            <a:r>
              <a:rPr lang="en-US" sz="6600" dirty="0">
                <a:solidFill>
                  <a:srgbClr val="AF00DB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import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 threading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ct val="100000"/>
              <a:buNone/>
            </a:pPr>
            <a:r>
              <a:rPr lang="en-US" sz="66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# A regular call to print.</a:t>
            </a:r>
            <a:endParaRPr sz="6600" dirty="0">
              <a:solidFill>
                <a:srgbClr val="000000"/>
              </a:solidFill>
              <a:latin typeface="Consolas" panose="020B0609020204030204" pitchFamily="49" charset="0"/>
              <a:ea typeface="Arial"/>
              <a:cs typeface="Consolas" panose="020B0609020204030204" pitchFamily="49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95E26"/>
              </a:buClr>
              <a:buSzPct val="100000"/>
              <a:buNone/>
            </a:pPr>
            <a:r>
              <a:rPr lang="en-US" sz="6600" dirty="0">
                <a:solidFill>
                  <a:srgbClr val="795E26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print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(</a:t>
            </a:r>
            <a:r>
              <a:rPr lang="en-US" sz="6600" dirty="0">
                <a:solidFill>
                  <a:srgbClr val="A31515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"Hello"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, </a:t>
            </a:r>
            <a:r>
              <a:rPr lang="en-US" sz="6600" dirty="0">
                <a:solidFill>
                  <a:srgbClr val="A31515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"World"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ct val="100000"/>
              <a:buNone/>
            </a:pPr>
            <a:r>
              <a:rPr lang="en-US" sz="66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# A threaded call to print.</a:t>
            </a:r>
            <a:endParaRPr sz="6600" dirty="0">
              <a:solidFill>
                <a:srgbClr val="000000"/>
              </a:solidFill>
              <a:latin typeface="Consolas" panose="020B0609020204030204" pitchFamily="49" charset="0"/>
              <a:ea typeface="Arial"/>
              <a:cs typeface="Consolas" panose="020B0609020204030204" pitchFamily="49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t = </a:t>
            </a:r>
            <a:r>
              <a:rPr lang="en-US" sz="66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threading.Thread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(</a:t>
            </a:r>
            <a:r>
              <a:rPr lang="en-US" sz="6600" dirty="0">
                <a:solidFill>
                  <a:srgbClr val="00108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target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=</a:t>
            </a:r>
            <a:r>
              <a:rPr lang="en-US" sz="6600" dirty="0">
                <a:solidFill>
                  <a:srgbClr val="795E26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print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, </a:t>
            </a:r>
            <a:r>
              <a:rPr lang="en-US" sz="6600" dirty="0" err="1">
                <a:solidFill>
                  <a:srgbClr val="00108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args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=(</a:t>
            </a:r>
            <a:r>
              <a:rPr lang="en-US" sz="6600" dirty="0">
                <a:solidFill>
                  <a:srgbClr val="A31515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"Hello"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, </a:t>
            </a:r>
            <a:r>
              <a:rPr lang="en-US" sz="6600" dirty="0">
                <a:solidFill>
                  <a:srgbClr val="A31515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"World"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))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ct val="100000"/>
              <a:buNone/>
            </a:pPr>
            <a:r>
              <a:rPr lang="en-US" sz="66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# Run target in new thread.</a:t>
            </a:r>
            <a:endParaRPr sz="6600" dirty="0">
              <a:solidFill>
                <a:srgbClr val="000000"/>
              </a:solidFill>
              <a:latin typeface="Consolas" panose="020B0609020204030204" pitchFamily="49" charset="0"/>
              <a:ea typeface="Arial"/>
              <a:cs typeface="Consolas" panose="020B0609020204030204" pitchFamily="49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66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t.start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()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ct val="100000"/>
              <a:buNone/>
            </a:pPr>
            <a:r>
              <a:rPr lang="en-US" sz="6600" dirty="0">
                <a:solidFill>
                  <a:srgbClr val="008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# Wait 100ms for thread to finish.</a:t>
            </a:r>
            <a:endParaRPr sz="6600" dirty="0">
              <a:solidFill>
                <a:srgbClr val="000000"/>
              </a:solidFill>
              <a:latin typeface="Consolas" panose="020B0609020204030204" pitchFamily="49" charset="0"/>
              <a:ea typeface="Arial"/>
              <a:cs typeface="Consolas" panose="020B0609020204030204" pitchFamily="49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6600" dirty="0" err="1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t.join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(</a:t>
            </a:r>
            <a:r>
              <a:rPr lang="en-US" sz="6600" dirty="0">
                <a:solidFill>
                  <a:srgbClr val="09885A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0.1</a:t>
            </a:r>
            <a:r>
              <a:rPr lang="en-US" sz="6600" dirty="0">
                <a:solidFill>
                  <a:srgbClr val="000000"/>
                </a:solidFill>
                <a:latin typeface="Consolas" panose="020B0609020204030204" pitchFamily="49" charset="0"/>
                <a:ea typeface="Arial"/>
                <a:cs typeface="Consolas" panose="020B0609020204030204" pitchFamily="49" charset="0"/>
                <a:sym typeface="Arial"/>
              </a:rPr>
              <a:t>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9600" dirty="0">
              <a:latin typeface="Consolas" panose="020B0609020204030204" pitchFamily="49" charset="0"/>
              <a:ea typeface="Times New Roman"/>
              <a:cs typeface="Consolas" panose="020B0609020204030204" pitchFamily="49" charset="0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6600" dirty="0">
              <a:latin typeface="Consolas" panose="020B0609020204030204" pitchFamily="49" charset="0"/>
              <a:ea typeface="Times New Roman"/>
              <a:cs typeface="Consolas" panose="020B0609020204030204" pitchFamily="49" charset="0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dirty="0">
              <a:solidFill>
                <a:srgbClr val="333333"/>
              </a:solidFill>
              <a:latin typeface="Consolas" panose="020B0609020204030204" pitchFamily="49" charset="0"/>
              <a:ea typeface="Consolas"/>
              <a:cs typeface="Consolas" panose="020B0609020204030204" pitchFamily="49" charset="0"/>
              <a:sym typeface="Consolas"/>
            </a:endParaRPr>
          </a:p>
        </p:txBody>
      </p:sp>
      <p:sp>
        <p:nvSpPr>
          <p:cNvPr id="914" name="Google Shape;91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93B8-7E34-5447-993B-06508FB71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Course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DFBF1-0F0B-5640-9017-2E15B0483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8343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Course Material: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Course Slides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Book:</a:t>
            </a:r>
            <a:br>
              <a:rPr lang="en-US" dirty="0"/>
            </a:br>
            <a:r>
              <a:rPr lang="en-US" dirty="0"/>
              <a:t>Computer Networks,</a:t>
            </a:r>
            <a:br>
              <a:rPr lang="en-US" dirty="0"/>
            </a:br>
            <a:r>
              <a:rPr lang="en-US" b="1" dirty="0"/>
              <a:t>6th</a:t>
            </a:r>
            <a:r>
              <a:rPr lang="en-US" dirty="0"/>
              <a:t> edition,</a:t>
            </a:r>
            <a:br>
              <a:rPr lang="en-US" dirty="0"/>
            </a:br>
            <a:r>
              <a:rPr lang="en-US" dirty="0"/>
              <a:t>Andrew S. Tanenbaum, Nick </a:t>
            </a:r>
            <a:r>
              <a:rPr lang="en-US" dirty="0" err="1"/>
              <a:t>Feamster</a:t>
            </a:r>
            <a:r>
              <a:rPr lang="en-US" dirty="0"/>
              <a:t>, and David J. Wetherall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95FA-3DB7-B34D-A3ED-C3E13CDE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B1A7A-4C6F-C543-B5F5-3C6FC3A3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65</a:t>
            </a:fld>
            <a:endParaRPr lang="LID4096"/>
          </a:p>
        </p:txBody>
      </p:sp>
      <p:pic>
        <p:nvPicPr>
          <p:cNvPr id="6" name="Google Shape;101;p14">
            <a:extLst>
              <a:ext uri="{FF2B5EF4-FFF2-40B4-BE49-F238E27FC236}">
                <a16:creationId xmlns:a16="http://schemas.microsoft.com/office/drawing/2014/main" id="{909E64F1-0701-2049-BC69-1ACCC1C61B3D}"/>
              </a:ext>
            </a:extLst>
          </p:cNvPr>
          <p:cNvPicPr preferRelativeResize="0"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5532" y="1315051"/>
            <a:ext cx="3604846" cy="4523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876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</a:pPr>
            <a:r>
              <a:rPr lang="en-US" dirty="0"/>
              <a:t>Other Computer Networks Books</a:t>
            </a:r>
            <a:endParaRPr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  <p:pic>
        <p:nvPicPr>
          <p:cNvPr id="109" name="Google Shape;109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38948" y="1690687"/>
            <a:ext cx="2743200" cy="34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7445861" y="5091112"/>
            <a:ext cx="31293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Kurose and Ross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1" name="Google Shape;111;p15"/>
          <p:cNvGrpSpPr/>
          <p:nvPr/>
        </p:nvGrpSpPr>
        <p:grpSpPr>
          <a:xfrm>
            <a:off x="1930162" y="1690687"/>
            <a:ext cx="3474924" cy="3923605"/>
            <a:chOff x="2463562" y="1789747"/>
            <a:chExt cx="3474924" cy="3923605"/>
          </a:xfrm>
        </p:grpSpPr>
        <p:sp>
          <p:nvSpPr>
            <p:cNvPr id="112" name="Google Shape;112;p15"/>
            <p:cNvSpPr txBox="1"/>
            <p:nvPr/>
          </p:nvSpPr>
          <p:spPr>
            <a:xfrm>
              <a:off x="2463562" y="5190172"/>
              <a:ext cx="347492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Peterson and Davie</a:t>
              </a:r>
              <a:endParaRPr dirty="0"/>
            </a:p>
          </p:txBody>
        </p:sp>
        <p:pic>
          <p:nvPicPr>
            <p:cNvPr id="113" name="Google Shape;113;p15" descr="Image result for computer networks systems approach 6th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20451" y="1789747"/>
              <a:ext cx="2761145" cy="3400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" name="Google Shape;114;p15"/>
          <p:cNvSpPr txBox="1"/>
          <p:nvPr/>
        </p:nvSpPr>
        <p:spPr>
          <a:xfrm>
            <a:off x="1769331" y="5610959"/>
            <a:ext cx="37965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Available for free at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hlink"/>
                </a:solidFill>
                <a:ea typeface="Calibri"/>
                <a:cs typeface="Calibri"/>
                <a:sym typeface="Calibri"/>
                <a:hlinkClick r:id="rId5"/>
              </a:rPr>
              <a:t>https://book.systemsapproach.org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E220-3D4C-7C46-BEC7-CDBEED415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06" y="136525"/>
            <a:ext cx="7724076" cy="724215"/>
          </a:xfrm>
        </p:spPr>
        <p:txBody>
          <a:bodyPr/>
          <a:lstStyle/>
          <a:p>
            <a:r>
              <a:rPr lang="en-NL" dirty="0"/>
              <a:t>How to Study</a:t>
            </a:r>
            <a:r>
              <a:rPr lang="en-US" dirty="0"/>
              <a:t> </a:t>
            </a:r>
            <a:r>
              <a:rPr lang="en-NL" dirty="0"/>
              <a:t>(for this Course)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95C03-B3CF-2543-B1A6-C5C15B443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647" y="2655695"/>
            <a:ext cx="5768047" cy="420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Teaching (us) and learning (you)</a:t>
            </a:r>
          </a:p>
          <a:p>
            <a:pPr marL="0" indent="0">
              <a:buNone/>
            </a:pPr>
            <a:r>
              <a:rPr lang="en-US" dirty="0"/>
              <a:t>Our recommendations:</a:t>
            </a:r>
          </a:p>
          <a:p>
            <a:r>
              <a:rPr lang="en-NL" dirty="0"/>
              <a:t>Producing is better than consuming</a:t>
            </a:r>
            <a:r>
              <a:rPr lang="en-US" dirty="0"/>
              <a:t> (Do exercises, write programs, quiz yourself, etc.)</a:t>
            </a:r>
          </a:p>
          <a:p>
            <a:r>
              <a:rPr lang="en-US" dirty="0"/>
              <a:t>Learn how to study effectively</a:t>
            </a:r>
            <a:endParaRPr lang="en-NL" dirty="0"/>
          </a:p>
          <a:p>
            <a:pPr lvl="1"/>
            <a:r>
              <a:rPr lang="en-US" dirty="0"/>
              <a:t>Example books: </a:t>
            </a:r>
            <a:r>
              <a:rPr lang="en-NL" dirty="0"/>
              <a:t>Make It Stick</a:t>
            </a:r>
            <a:r>
              <a:rPr lang="en-US" dirty="0"/>
              <a:t>, H</a:t>
            </a:r>
            <a:r>
              <a:rPr lang="en-NL" dirty="0"/>
              <a:t>ow to Become a Straight-A Student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D90AC-6150-B943-8BCE-9C74CC0A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https://unsplash.com/photos/CmGkazPyiKQ</a:t>
            </a:r>
            <a:r>
              <a:rPr lang="en-US"/>
              <a:t> 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F5DFE-E9B7-3A4A-A2F7-9CD8F15A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67</a:t>
            </a:fld>
            <a:endParaRPr lang="LID4096"/>
          </a:p>
        </p:txBody>
      </p:sp>
      <p:pic>
        <p:nvPicPr>
          <p:cNvPr id="1030" name="Picture 6" descr="Make It Stick : The Science of Successful Learning | 9780674729018 | Peter  C. Brown |... | bol.com">
            <a:extLst>
              <a:ext uri="{FF2B5EF4-FFF2-40B4-BE49-F238E27FC236}">
                <a16:creationId xmlns:a16="http://schemas.microsoft.com/office/drawing/2014/main" id="{0404DDB3-A733-9F46-9147-74B3866A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492" y="40421"/>
            <a:ext cx="1628550" cy="247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to Become a Straight-A Student: The Unconventional Strategies Real  College Students Use to Score High While Studying Less : Newport, Cal:  Amazon.nl: Boeken">
            <a:extLst>
              <a:ext uri="{FF2B5EF4-FFF2-40B4-BE49-F238E27FC236}">
                <a16:creationId xmlns:a16="http://schemas.microsoft.com/office/drawing/2014/main" id="{699B286A-0DC7-5D4C-A3B7-36D51CDF7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144" y="8732"/>
            <a:ext cx="1628550" cy="251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A6B009-E814-414A-B09F-086D8FD87903}"/>
              </a:ext>
            </a:extLst>
          </p:cNvPr>
          <p:cNvSpPr txBox="1">
            <a:spLocks/>
          </p:cNvSpPr>
          <p:nvPr/>
        </p:nvSpPr>
        <p:spPr>
          <a:xfrm>
            <a:off x="5610665" y="2817991"/>
            <a:ext cx="3894667" cy="3194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B3C21F-D860-FE5F-57AB-84B1173F4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2" y="1631746"/>
            <a:ext cx="5930398" cy="395359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71DA82-6EAD-03AD-659D-420065FBE1F0}"/>
              </a:ext>
            </a:extLst>
          </p:cNvPr>
          <p:cNvSpPr txBox="1">
            <a:spLocks/>
          </p:cNvSpPr>
          <p:nvPr/>
        </p:nvSpPr>
        <p:spPr>
          <a:xfrm>
            <a:off x="656154" y="840494"/>
            <a:ext cx="5768047" cy="481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Or: how we view our own course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62715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47F9D96-7EF9-8311-37ED-AC3042693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2200" y="60320"/>
            <a:ext cx="1620000" cy="162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B29AAF6-6BE0-2AEC-78D5-4DD8A0BF1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346" y="29852"/>
            <a:ext cx="1620000" cy="162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BF44E8E-0E66-BEC4-14EA-2AA04F0DD8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0491" y="75727"/>
            <a:ext cx="1620000" cy="1620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5A94E3-1A7B-2723-1BCF-EE173BCB9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0776" y="1553057"/>
            <a:ext cx="1620000" cy="16200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F9228-CC40-6378-7736-9996DB91E6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3489" y="1553057"/>
            <a:ext cx="1620000" cy="16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0EEEEA-D3FA-BC88-C9B2-208FC717B8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" y="1556860"/>
            <a:ext cx="1620000" cy="16123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83B7DA-57E3-46A4-B9C7-CCBC5D1310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3"/>
          <a:stretch/>
        </p:blipFill>
        <p:spPr>
          <a:xfrm>
            <a:off x="8777132" y="1553057"/>
            <a:ext cx="1620000" cy="162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ECA895-D2A8-0BCB-C22D-E29379911E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846" y="1553057"/>
            <a:ext cx="1620000" cy="162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BA6CDA3-5E05-B01F-EECB-5205B224D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6202" y="1556860"/>
            <a:ext cx="1620001" cy="161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E5F5E9E-F7D5-AD7E-2756-D86A6B64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2559" y="1553057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63BAF8-38AD-FCFC-6B14-364389657FB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8308" y="3090697"/>
            <a:ext cx="1619998" cy="16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D2C646-8B8D-DE4C-0548-A2BE30739C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178" y="3090697"/>
            <a:ext cx="1619999" cy="16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68A5E4-601B-9B99-5A49-67999441D4D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9554" y="3090697"/>
            <a:ext cx="1620000" cy="16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E8EF1F-55C7-4EAA-DD8C-4C843ECE39C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0801" y="3090697"/>
            <a:ext cx="1620000" cy="16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02E347-551D-0DBD-80BD-5CF2076392C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931" y="3090697"/>
            <a:ext cx="1620000" cy="162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98FFBAC-25DB-FAF9-9D6D-3D9B969A89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424" y="3090697"/>
            <a:ext cx="1620000" cy="16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B10F66-8243-7AB9-3336-C81A38C9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482840" cy="1066124"/>
          </a:xfrm>
        </p:spPr>
        <p:txBody>
          <a:bodyPr/>
          <a:lstStyle/>
          <a:p>
            <a:pPr algn="ctr"/>
            <a:r>
              <a:rPr lang="en-US" b="1" dirty="0"/>
              <a:t>Meet the Team!</a:t>
            </a:r>
            <a:endParaRPr lang="en-NL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E63D9-9B8E-4C9C-746C-A5A1BA9CA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73814-87FC-82B9-B77F-C79F0A88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68</a:t>
            </a:fld>
            <a:endParaRPr lang="LID4096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1399D0-8FE9-71B8-B788-A8E2714587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335" y="4595650"/>
            <a:ext cx="1620000" cy="16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09588A-7BD8-7A86-6CA5-3B842865BBA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/>
          <a:stretch/>
        </p:blipFill>
        <p:spPr>
          <a:xfrm>
            <a:off x="8781033" y="4595650"/>
            <a:ext cx="1620000" cy="16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3685F-CF49-7DF3-EFA0-B2729B15FBF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96" y="4595650"/>
            <a:ext cx="1620000" cy="16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164383-3A0B-9527-278E-37C0E20EA7E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4732" y="4595650"/>
            <a:ext cx="1620000" cy="16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2D6AF3-ED3C-DCDF-DB2A-1FC4C16DD0F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3637" y="4595650"/>
            <a:ext cx="1620000" cy="162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5EDD8D8-4E0E-00E0-A486-B5E99B93645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939" y="4595650"/>
            <a:ext cx="1620000" cy="162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1158A5-660F-E3A7-71F1-9A1D0090462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1694" y="4595650"/>
            <a:ext cx="1654547" cy="1620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C9B6819-5B09-414B-C9C9-F1B4DA38AEA0}"/>
              </a:ext>
            </a:extLst>
          </p:cNvPr>
          <p:cNvSpPr/>
          <p:nvPr/>
        </p:nvSpPr>
        <p:spPr>
          <a:xfrm>
            <a:off x="1569903" y="6395697"/>
            <a:ext cx="9401175" cy="2864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+11 others whose picture I could not get in time (sorry!)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1612402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52BC0-A1D8-A940-8CAE-E8148E64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How to Contact the Team?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D5746-8F23-9A4D-BA9D-29A5570ED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Talk to us </a:t>
            </a:r>
            <a:r>
              <a:rPr lang="en-US" sz="3200" dirty="0"/>
              <a:t>at the lab/lecture/tutorial</a:t>
            </a:r>
          </a:p>
          <a:p>
            <a:r>
              <a:rPr lang="en-US" sz="3200" dirty="0"/>
              <a:t>Expected response time: </a:t>
            </a:r>
            <a:r>
              <a:rPr lang="en-US" sz="3200" i="1" dirty="0"/>
              <a:t>minutes</a:t>
            </a:r>
          </a:p>
          <a:p>
            <a:pPr marL="0" indent="0">
              <a:buNone/>
            </a:pPr>
            <a:r>
              <a:rPr lang="en-NL" sz="3200" b="1" dirty="0"/>
              <a:t>Canvas discussion board</a:t>
            </a:r>
          </a:p>
          <a:p>
            <a:r>
              <a:rPr lang="en-US" sz="3200" dirty="0"/>
              <a:t>Expected response time</a:t>
            </a:r>
            <a:r>
              <a:rPr lang="en-NL" sz="3200" dirty="0"/>
              <a:t>: </a:t>
            </a:r>
            <a:r>
              <a:rPr lang="en-US" sz="3200" i="1" dirty="0"/>
              <a:t>hours</a:t>
            </a:r>
          </a:p>
          <a:p>
            <a:pPr marL="0" indent="0">
              <a:buNone/>
            </a:pPr>
            <a:r>
              <a:rPr lang="en-US" sz="3200" b="1" dirty="0"/>
              <a:t>Mail us </a:t>
            </a:r>
            <a:r>
              <a:rPr lang="en-US" sz="3200" dirty="0"/>
              <a:t>at </a:t>
            </a:r>
            <a:r>
              <a:rPr lang="en-US" sz="3200" dirty="0">
                <a:hlinkClick r:id="rId2"/>
              </a:rPr>
              <a:t>compnet2024.beta@vu.nl</a:t>
            </a:r>
            <a:endParaRPr lang="en-US" sz="3200" dirty="0"/>
          </a:p>
          <a:p>
            <a:r>
              <a:rPr lang="en-US" sz="3200" dirty="0"/>
              <a:t>Expected response time: </a:t>
            </a:r>
            <a:r>
              <a:rPr lang="en-US" sz="3200" i="1" dirty="0"/>
              <a:t>days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9DD12-8F33-9248-93E9-B7AF6C5F8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D2B03-E262-B549-BD55-B0D02D28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69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81404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3796A-A0B2-4CBA-8E1F-0E1C233C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39" y="136525"/>
            <a:ext cx="3206262" cy="1325563"/>
          </a:xfrm>
        </p:spPr>
        <p:txBody>
          <a:bodyPr/>
          <a:lstStyle/>
          <a:p>
            <a:r>
              <a:rPr lang="en-US" dirty="0"/>
              <a:t>Global traffic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6DBEE-2CDA-4236-A425-9C67C3B7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57" y="168008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 Exabyte = 1,000 Petabyte = 1,000,000 Terabyte</a:t>
            </a:r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13050-22B4-45BE-BC80-4DB0D873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743" y="6356350"/>
            <a:ext cx="9158514" cy="365125"/>
          </a:xfrm>
        </p:spPr>
        <p:txBody>
          <a:bodyPr/>
          <a:lstStyle/>
          <a:p>
            <a:r>
              <a:rPr lang="en-US"/>
              <a:t>https://www.cisco.com/c/en/us/solutions/collateral/service-provider/visual-networking-index-vni/vni-hyperconnectivity-wp.html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E16A5-E60F-4C52-88F2-96C313B7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20150-79EA-4927-9648-59F167CBB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39" y="2263078"/>
            <a:ext cx="9939864" cy="3958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140D4-BB7C-3F45-846F-B63BB84E1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12" y="70602"/>
            <a:ext cx="9642134" cy="62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6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F1673-FB34-4019-969D-160158130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766F1-E056-473C-8A4C-EE8D12191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Participate in the Entry Quiz! Earn your first points!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the course syllabus (10 pages)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Obtain a copy of the book!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a lab partner.</a:t>
            </a:r>
            <a:br>
              <a:rPr lang="en-US" dirty="0"/>
            </a:br>
            <a:r>
              <a:rPr lang="en-US" dirty="0"/>
              <a:t>The lab is done in teams of </a:t>
            </a:r>
            <a:r>
              <a:rPr lang="en-US" b="1" dirty="0"/>
              <a:t>2 </a:t>
            </a:r>
            <a:r>
              <a:rPr lang="en-US" dirty="0"/>
              <a:t>students.</a:t>
            </a:r>
            <a:endParaRPr lang="en-US" b="1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Register your group on Canvas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Can’t find a partner? Look for one on the Canvas discussion board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Contact the Computer Networks team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Start looking for a self-study team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7A1E6-6A76-4216-9FA6-5BAE22408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673A1-6E2E-4FA3-8491-307697F0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t>70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6927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2B7C1-CA6A-C541-86AD-0310675FC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stop: Physical Layer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FF473-2318-3745-A499-5469859B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F3046-DDFB-AE48-BA95-5D34FCB18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71</a:t>
            </a:fld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EB7861-04E9-9D18-91DF-0F656483F37D}"/>
              </a:ext>
            </a:extLst>
          </p:cNvPr>
          <p:cNvGrpSpPr/>
          <p:nvPr/>
        </p:nvGrpSpPr>
        <p:grpSpPr>
          <a:xfrm>
            <a:off x="5234940" y="970702"/>
            <a:ext cx="5742074" cy="3957913"/>
            <a:chOff x="3091067" y="2840412"/>
            <a:chExt cx="4631803" cy="31926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9A3662-B8C7-FCA6-3D84-AA9389183B22}"/>
                </a:ext>
              </a:extLst>
            </p:cNvPr>
            <p:cNvGrpSpPr/>
            <p:nvPr/>
          </p:nvGrpSpPr>
          <p:grpSpPr>
            <a:xfrm>
              <a:off x="5924025" y="2840412"/>
              <a:ext cx="1798845" cy="3192622"/>
              <a:chOff x="7084381" y="2002782"/>
              <a:chExt cx="1329116" cy="235893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C9889C1-C638-70FD-4C12-49C19BFD2176}"/>
                  </a:ext>
                </a:extLst>
              </p:cNvPr>
              <p:cNvSpPr/>
              <p:nvPr/>
            </p:nvSpPr>
            <p:spPr>
              <a:xfrm>
                <a:off x="7084382" y="3976710"/>
                <a:ext cx="1329115" cy="385011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Physical layer</a:t>
                </a:r>
                <a:endParaRPr lang="LID4096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B648039-32C1-25B2-4D8D-A51A0A9F2976}"/>
                  </a:ext>
                </a:extLst>
              </p:cNvPr>
              <p:cNvSpPr/>
              <p:nvPr/>
            </p:nvSpPr>
            <p:spPr>
              <a:xfrm>
                <a:off x="7084382" y="3242784"/>
                <a:ext cx="1329115" cy="70441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Data link layer</a:t>
                </a:r>
                <a:endParaRPr lang="LID4096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3348359-2937-58B2-497B-C0021880A48E}"/>
                  </a:ext>
                </a:extLst>
              </p:cNvPr>
              <p:cNvSpPr/>
              <p:nvPr/>
            </p:nvSpPr>
            <p:spPr>
              <a:xfrm>
                <a:off x="7166534" y="3518885"/>
                <a:ext cx="1164807" cy="356624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Medium Access Control</a:t>
                </a:r>
                <a:endParaRPr lang="LID4096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6593B4E-5B4B-1D68-BE48-E0EF0B4BA1E5}"/>
                  </a:ext>
                </a:extLst>
              </p:cNvPr>
              <p:cNvSpPr/>
              <p:nvPr/>
            </p:nvSpPr>
            <p:spPr>
              <a:xfrm>
                <a:off x="7084382" y="2828259"/>
                <a:ext cx="1329115" cy="385011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Network Layer</a:t>
                </a:r>
                <a:endParaRPr lang="LID4096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BC3F509-415C-DA02-8CB7-7D27224C0422}"/>
                  </a:ext>
                </a:extLst>
              </p:cNvPr>
              <p:cNvSpPr/>
              <p:nvPr/>
            </p:nvSpPr>
            <p:spPr>
              <a:xfrm>
                <a:off x="7084381" y="2417307"/>
                <a:ext cx="1329115" cy="385011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Transport layer</a:t>
                </a:r>
                <a:endParaRPr lang="LID4096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C525AC4-909C-90B3-823B-B88A5FC1B5A1}"/>
                  </a:ext>
                </a:extLst>
              </p:cNvPr>
              <p:cNvSpPr/>
              <p:nvPr/>
            </p:nvSpPr>
            <p:spPr>
              <a:xfrm>
                <a:off x="7084381" y="2002782"/>
                <a:ext cx="1329115" cy="385011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Application layer</a:t>
                </a:r>
                <a:endParaRPr lang="LID4096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13967B-9319-FF09-369F-782B28200FBE}"/>
                </a:ext>
              </a:extLst>
            </p:cNvPr>
            <p:cNvSpPr/>
            <p:nvPr/>
          </p:nvSpPr>
          <p:spPr>
            <a:xfrm>
              <a:off x="3091067" y="5499135"/>
              <a:ext cx="2289750" cy="521079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</a:rPr>
                <a:t>Next Monday</a:t>
              </a:r>
              <a:endParaRPr lang="LID4096" sz="3200" b="1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93FFD76-5169-006D-54D2-8D88D3B8C671}"/>
                </a:ext>
              </a:extLst>
            </p:cNvPr>
            <p:cNvCxnSpPr>
              <a:cxnSpLocks/>
            </p:cNvCxnSpPr>
            <p:nvPr/>
          </p:nvCxnSpPr>
          <p:spPr>
            <a:xfrm>
              <a:off x="5372340" y="5759675"/>
              <a:ext cx="55168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EE4C14-FE5B-C2A9-D918-D9F6DE1A9EF3}"/>
              </a:ext>
            </a:extLst>
          </p:cNvPr>
          <p:cNvCxnSpPr>
            <a:cxnSpLocks/>
          </p:cNvCxnSpPr>
          <p:nvPr/>
        </p:nvCxnSpPr>
        <p:spPr>
          <a:xfrm flipV="1">
            <a:off x="11401395" y="1261623"/>
            <a:ext cx="0" cy="40471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404817D-EBC2-6251-3BD3-A24DADC0DF12}"/>
              </a:ext>
            </a:extLst>
          </p:cNvPr>
          <p:cNvSpPr/>
          <p:nvPr/>
        </p:nvSpPr>
        <p:spPr>
          <a:xfrm>
            <a:off x="8746972" y="4971335"/>
            <a:ext cx="2230037" cy="6459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8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AC380-A2F7-1F16-8745-4AD547A39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B3FDF-CE0A-CD76-9DD2-BEA3048C4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3586A-5E46-A0A7-4819-B688CD98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E76B5-021F-7B4F-39D8-95945BC9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8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D91CDA-A023-6DB0-2D6B-FA42AC9A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570"/>
            <a:ext cx="12192000" cy="3819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1165D-092D-DA2D-26F0-24150A47E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125"/>
            <a:ext cx="12192000" cy="567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4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78DFA-D12D-3B4B-9F7E-357E2031E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3D0401-AD2B-CF43-BD6C-9C7EC047A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83" y="2446468"/>
            <a:ext cx="5845629" cy="143241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2B767-C734-FD4A-B684-8A89AEF9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3086" y="6262009"/>
            <a:ext cx="7445828" cy="365125"/>
          </a:xfrm>
        </p:spPr>
        <p:txBody>
          <a:bodyPr anchor="t"/>
          <a:lstStyle/>
          <a:p>
            <a:pPr algn="l"/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Further reading on Facebook outage:</a:t>
            </a:r>
          </a:p>
          <a:p>
            <a:pPr marL="228600" indent="-228600" algn="l">
              <a:buAutoNum type="arabicPeriod"/>
            </a:pPr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https://blog.cloudflare.com/october-2021-facebook-outage/</a:t>
            </a:r>
          </a:p>
          <a:p>
            <a:pPr marL="228600" indent="-228600" algn="l">
              <a:buAutoNum type="arabicPeriod"/>
            </a:pPr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https://engineering.fb.com/2021/10/05/networking-traffic/outage-details/</a:t>
            </a:r>
            <a:r>
              <a:rPr lang="en-US"/>
              <a:t> </a:t>
            </a:r>
          </a:p>
          <a:p>
            <a:pPr marL="228600" indent="-228600" algn="l">
              <a:buAutoNum type="arabicPeriod"/>
            </a:pPr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6FC24-B511-6145-A367-491330AF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0C5DF-5A93-4A6F-A2C5-08984139AF6D}" type="slidenum">
              <a:rPr lang="LID4096" smtClean="0"/>
              <a:pPr/>
              <a:t>9</a:t>
            </a:fld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73A447-004E-AC40-95E5-6577C09F6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82" y="108120"/>
            <a:ext cx="4737233" cy="2143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5F593B-A7C0-CE4A-929F-724321E69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3" y="4073656"/>
            <a:ext cx="6064250" cy="150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FD36B-4A28-610C-AC41-EBC46008C1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0" y="0"/>
            <a:ext cx="5142493" cy="626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9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2475</Words>
  <Application>Microsoft Office PowerPoint</Application>
  <PresentationFormat>Widescreen</PresentationFormat>
  <Paragraphs>657</Paragraphs>
  <Slides>71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Cambria Math</vt:lpstr>
      <vt:lpstr>Consolas</vt:lpstr>
      <vt:lpstr>Times New Roman</vt:lpstr>
      <vt:lpstr>Office Theme</vt:lpstr>
      <vt:lpstr>Computer Networks X_400487</vt:lpstr>
      <vt:lpstr>PowerPoint Presentation</vt:lpstr>
      <vt:lpstr>PowerPoint Presentation</vt:lpstr>
      <vt:lpstr>PowerPoint Presentation</vt:lpstr>
      <vt:lpstr>PowerPoint Presentation</vt:lpstr>
      <vt:lpstr>Number of devices connected to the internet</vt:lpstr>
      <vt:lpstr>Global traffic</vt:lpstr>
      <vt:lpstr>PowerPoint Presentation</vt:lpstr>
      <vt:lpstr>PowerPoint Presentation</vt:lpstr>
      <vt:lpstr>PowerPoint Presentation</vt:lpstr>
      <vt:lpstr>Why are existing systems not good enough?</vt:lpstr>
      <vt:lpstr>Early telephone system</vt:lpstr>
      <vt:lpstr>Telephone switching</vt:lpstr>
      <vt:lpstr>Hierarchical topology</vt:lpstr>
      <vt:lpstr>Hierarchical topology</vt:lpstr>
      <vt:lpstr>Military is a big fan of resilient systems</vt:lpstr>
      <vt:lpstr>Network designed by the National Physical Laboratory</vt:lpstr>
      <vt:lpstr>The ARPANET A mesh-structured network</vt:lpstr>
      <vt:lpstr>The ARPANET Fault tolerance</vt:lpstr>
      <vt:lpstr>The ARPANET Growth over time</vt:lpstr>
      <vt:lpstr>The ARPANET Network state in 1973</vt:lpstr>
      <vt:lpstr>PowerPoint Presentation</vt:lpstr>
      <vt:lpstr>Layered architecture</vt:lpstr>
      <vt:lpstr>Layered architecture in computer networks: an analogy</vt:lpstr>
      <vt:lpstr>Layered architecture in computer networks: an overview</vt:lpstr>
      <vt:lpstr>Illusion of direct communication</vt:lpstr>
      <vt:lpstr>How scale affects networks design</vt:lpstr>
      <vt:lpstr>How the medium affects network design</vt:lpstr>
      <vt:lpstr>An example protocol</vt:lpstr>
      <vt:lpstr>Encapsulation in a protocol stack</vt:lpstr>
      <vt:lpstr>The power of a layered design</vt:lpstr>
      <vt:lpstr>Multiple reference models for computer networks</vt:lpstr>
      <vt:lpstr>OSI versus TCP/IP</vt:lpstr>
      <vt:lpstr>The model used in this course</vt:lpstr>
      <vt:lpstr>The OSI reference model</vt:lpstr>
      <vt:lpstr>Protocols and Networks from the TCP/IP model</vt:lpstr>
      <vt:lpstr>Roadmap of the Computer Networks Course</vt:lpstr>
      <vt:lpstr>PowerPoint Presentation</vt:lpstr>
      <vt:lpstr>Course Activity Overview</vt:lpstr>
      <vt:lpstr>Course Activity Overview</vt:lpstr>
      <vt:lpstr>Course Activity Overview</vt:lpstr>
      <vt:lpstr>How Am I Graded?</vt:lpstr>
      <vt:lpstr>Lectures</vt:lpstr>
      <vt:lpstr>Tutorials: Plenary Practice Sessions</vt:lpstr>
      <vt:lpstr>Self-Study: Completing Book Exercises</vt:lpstr>
      <vt:lpstr>Self-Study Checkpoints</vt:lpstr>
      <vt:lpstr>How to Participate in the Self-Study?</vt:lpstr>
      <vt:lpstr>Exams</vt:lpstr>
      <vt:lpstr>Exam Content and Grades</vt:lpstr>
      <vt:lpstr>Lab</vt:lpstr>
      <vt:lpstr>Lab</vt:lpstr>
      <vt:lpstr>Lab</vt:lpstr>
      <vt:lpstr>Lab</vt:lpstr>
      <vt:lpstr>How to Participate in the Lab?</vt:lpstr>
      <vt:lpstr>Lab Logistics</vt:lpstr>
      <vt:lpstr>How to Hand in Lab Assignments</vt:lpstr>
      <vt:lpstr>How to Hand in Lab Assignments</vt:lpstr>
      <vt:lpstr>Lab Assignments</vt:lpstr>
      <vt:lpstr>Network layer services</vt:lpstr>
      <vt:lpstr>Network layer services</vt:lpstr>
      <vt:lpstr>Socket Primitives in TCP</vt:lpstr>
      <vt:lpstr>TCP Sockets in Python</vt:lpstr>
      <vt:lpstr>TCP provides a reliable byte-stream</vt:lpstr>
      <vt:lpstr>Threading Python</vt:lpstr>
      <vt:lpstr>Course Material</vt:lpstr>
      <vt:lpstr>Other Computer Networks Books</vt:lpstr>
      <vt:lpstr>How to Study (for this Course)</vt:lpstr>
      <vt:lpstr>Meet the Team!</vt:lpstr>
      <vt:lpstr>How to Contact the Team?</vt:lpstr>
      <vt:lpstr>Next steps</vt:lpstr>
      <vt:lpstr>Next stop: Physical Layer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2019-02-15T07:30:37Z</dcterms:created>
  <dcterms:modified xsi:type="dcterms:W3CDTF">2024-10-08T15:10:22Z</dcterms:modified>
</cp:coreProperties>
</file>