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04"/>
  </p:notesMasterIdLst>
  <p:sldIdLst>
    <p:sldId id="596" r:id="rId2"/>
    <p:sldId id="622" r:id="rId3"/>
    <p:sldId id="623" r:id="rId4"/>
    <p:sldId id="602" r:id="rId5"/>
    <p:sldId id="604" r:id="rId6"/>
    <p:sldId id="617" r:id="rId7"/>
    <p:sldId id="603" r:id="rId8"/>
    <p:sldId id="608" r:id="rId9"/>
    <p:sldId id="382" r:id="rId10"/>
    <p:sldId id="390" r:id="rId11"/>
    <p:sldId id="383" r:id="rId12"/>
    <p:sldId id="609" r:id="rId13"/>
    <p:sldId id="384" r:id="rId14"/>
    <p:sldId id="536" r:id="rId15"/>
    <p:sldId id="292" r:id="rId16"/>
    <p:sldId id="318" r:id="rId17"/>
    <p:sldId id="319" r:id="rId18"/>
    <p:sldId id="293" r:id="rId19"/>
    <p:sldId id="613" r:id="rId20"/>
    <p:sldId id="610" r:id="rId21"/>
    <p:sldId id="385" r:id="rId22"/>
    <p:sldId id="611" r:id="rId23"/>
    <p:sldId id="600" r:id="rId24"/>
    <p:sldId id="294" r:id="rId25"/>
    <p:sldId id="327" r:id="rId26"/>
    <p:sldId id="328" r:id="rId27"/>
    <p:sldId id="329" r:id="rId28"/>
    <p:sldId id="330" r:id="rId29"/>
    <p:sldId id="612" r:id="rId30"/>
    <p:sldId id="331" r:id="rId31"/>
    <p:sldId id="334" r:id="rId32"/>
    <p:sldId id="616" r:id="rId33"/>
    <p:sldId id="316" r:id="rId34"/>
    <p:sldId id="291" r:id="rId35"/>
    <p:sldId id="380" r:id="rId36"/>
    <p:sldId id="381" r:id="rId37"/>
    <p:sldId id="386" r:id="rId38"/>
    <p:sldId id="391" r:id="rId39"/>
    <p:sldId id="387" r:id="rId40"/>
    <p:sldId id="389" r:id="rId41"/>
    <p:sldId id="415" r:id="rId42"/>
    <p:sldId id="323" r:id="rId43"/>
    <p:sldId id="320" r:id="rId44"/>
    <p:sldId id="325" r:id="rId45"/>
    <p:sldId id="326" r:id="rId46"/>
    <p:sldId id="615" r:id="rId47"/>
    <p:sldId id="410" r:id="rId48"/>
    <p:sldId id="298" r:id="rId49"/>
    <p:sldId id="412" r:id="rId50"/>
    <p:sldId id="336" r:id="rId51"/>
    <p:sldId id="411" r:id="rId52"/>
    <p:sldId id="335" r:id="rId53"/>
    <p:sldId id="337" r:id="rId54"/>
    <p:sldId id="427" r:id="rId55"/>
    <p:sldId id="262" r:id="rId56"/>
    <p:sldId id="263" r:id="rId57"/>
    <p:sldId id="265" r:id="rId58"/>
    <p:sldId id="354" r:id="rId59"/>
    <p:sldId id="605" r:id="rId60"/>
    <p:sldId id="343" r:id="rId61"/>
    <p:sldId id="274" r:id="rId62"/>
    <p:sldId id="273" r:id="rId63"/>
    <p:sldId id="282" r:id="rId64"/>
    <p:sldId id="356" r:id="rId65"/>
    <p:sldId id="358" r:id="rId66"/>
    <p:sldId id="359" r:id="rId67"/>
    <p:sldId id="360" r:id="rId68"/>
    <p:sldId id="362" r:id="rId69"/>
    <p:sldId id="361" r:id="rId70"/>
    <p:sldId id="278" r:id="rId71"/>
    <p:sldId id="363" r:id="rId72"/>
    <p:sldId id="364" r:id="rId73"/>
    <p:sldId id="370" r:id="rId74"/>
    <p:sldId id="365" r:id="rId75"/>
    <p:sldId id="371" r:id="rId76"/>
    <p:sldId id="366" r:id="rId77"/>
    <p:sldId id="372" r:id="rId78"/>
    <p:sldId id="280" r:id="rId79"/>
    <p:sldId id="284" r:id="rId80"/>
    <p:sldId id="283" r:id="rId81"/>
    <p:sldId id="428" r:id="rId82"/>
    <p:sldId id="619" r:id="rId83"/>
    <p:sldId id="620" r:id="rId84"/>
    <p:sldId id="621" r:id="rId85"/>
    <p:sldId id="288" r:id="rId86"/>
    <p:sldId id="377" r:id="rId87"/>
    <p:sldId id="379" r:id="rId88"/>
    <p:sldId id="593" r:id="rId89"/>
    <p:sldId id="594" r:id="rId90"/>
    <p:sldId id="281" r:id="rId91"/>
    <p:sldId id="312" r:id="rId92"/>
    <p:sldId id="313" r:id="rId93"/>
    <p:sldId id="583" r:id="rId94"/>
    <p:sldId id="285" r:id="rId95"/>
    <p:sldId id="373" r:id="rId96"/>
    <p:sldId id="392" r:id="rId97"/>
    <p:sldId id="393" r:id="rId98"/>
    <p:sldId id="394" r:id="rId99"/>
    <p:sldId id="395" r:id="rId100"/>
    <p:sldId id="396" r:id="rId101"/>
    <p:sldId id="614" r:id="rId102"/>
    <p:sldId id="429"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ernet protocols" id="{8AA78FEB-54B3-014F-90C2-447303EB7EB0}">
          <p14:sldIdLst>
            <p14:sldId id="596"/>
            <p14:sldId id="622"/>
            <p14:sldId id="623"/>
            <p14:sldId id="602"/>
            <p14:sldId id="604"/>
            <p14:sldId id="617"/>
            <p14:sldId id="603"/>
            <p14:sldId id="608"/>
            <p14:sldId id="382"/>
            <p14:sldId id="390"/>
            <p14:sldId id="383"/>
            <p14:sldId id="609"/>
            <p14:sldId id="384"/>
            <p14:sldId id="536"/>
            <p14:sldId id="292"/>
            <p14:sldId id="318"/>
            <p14:sldId id="319"/>
            <p14:sldId id="293"/>
            <p14:sldId id="613"/>
            <p14:sldId id="610"/>
            <p14:sldId id="385"/>
            <p14:sldId id="611"/>
            <p14:sldId id="600"/>
            <p14:sldId id="294"/>
            <p14:sldId id="327"/>
            <p14:sldId id="328"/>
            <p14:sldId id="329"/>
            <p14:sldId id="330"/>
            <p14:sldId id="612"/>
            <p14:sldId id="331"/>
            <p14:sldId id="334"/>
            <p14:sldId id="616"/>
            <p14:sldId id="316"/>
            <p14:sldId id="291"/>
            <p14:sldId id="380"/>
            <p14:sldId id="381"/>
            <p14:sldId id="386"/>
            <p14:sldId id="391"/>
            <p14:sldId id="387"/>
            <p14:sldId id="389"/>
          </p14:sldIdLst>
        </p14:section>
        <p14:section name="subnet and prefix" id="{665E35E6-4493-AC4B-B66F-5C4B81C67DE1}">
          <p14:sldIdLst>
            <p14:sldId id="415"/>
            <p14:sldId id="323"/>
            <p14:sldId id="320"/>
            <p14:sldId id="325"/>
            <p14:sldId id="326"/>
            <p14:sldId id="615"/>
          </p14:sldIdLst>
        </p14:section>
        <p14:section name="internet control protocols" id="{06ED5E38-E255-5746-84EF-9F7BA879962F}">
          <p14:sldIdLst>
            <p14:sldId id="410"/>
            <p14:sldId id="298"/>
            <p14:sldId id="412"/>
            <p14:sldId id="336"/>
            <p14:sldId id="411"/>
            <p14:sldId id="335"/>
            <p14:sldId id="337"/>
          </p14:sldIdLst>
        </p14:section>
        <p14:section name="connection(less) and resource allocation" id="{917AFA72-CB90-2B48-9280-F84E8AA8CB7B}">
          <p14:sldIdLst>
            <p14:sldId id="427"/>
            <p14:sldId id="262"/>
            <p14:sldId id="263"/>
            <p14:sldId id="265"/>
            <p14:sldId id="354"/>
          </p14:sldIdLst>
        </p14:section>
        <p14:section name="congestion control" id="{D1D56CA6-7D95-4811-8229-BEC86157C1DA}">
          <p14:sldIdLst>
            <p14:sldId id="605"/>
            <p14:sldId id="343"/>
            <p14:sldId id="274"/>
            <p14:sldId id="273"/>
            <p14:sldId id="282"/>
            <p14:sldId id="356"/>
            <p14:sldId id="358"/>
            <p14:sldId id="359"/>
            <p14:sldId id="360"/>
            <p14:sldId id="362"/>
            <p14:sldId id="361"/>
            <p14:sldId id="278"/>
            <p14:sldId id="363"/>
            <p14:sldId id="364"/>
            <p14:sldId id="370"/>
            <p14:sldId id="365"/>
            <p14:sldId id="371"/>
            <p14:sldId id="366"/>
            <p14:sldId id="372"/>
            <p14:sldId id="280"/>
            <p14:sldId id="284"/>
            <p14:sldId id="283"/>
            <p14:sldId id="428"/>
            <p14:sldId id="619"/>
            <p14:sldId id="620"/>
            <p14:sldId id="621"/>
            <p14:sldId id="288"/>
            <p14:sldId id="377"/>
            <p14:sldId id="379"/>
            <p14:sldId id="593"/>
            <p14:sldId id="594"/>
            <p14:sldId id="281"/>
            <p14:sldId id="312"/>
            <p14:sldId id="313"/>
          </p14:sldIdLst>
        </p14:section>
        <p14:section name="quality of service" id="{0B5E0FD7-5EB0-4325-A6CC-537FAC8C591D}">
          <p14:sldIdLst>
            <p14:sldId id="583"/>
            <p14:sldId id="285"/>
            <p14:sldId id="373"/>
            <p14:sldId id="392"/>
            <p14:sldId id="393"/>
            <p14:sldId id="394"/>
            <p14:sldId id="395"/>
            <p14:sldId id="396"/>
          </p14:sldIdLst>
        </p14:section>
        <p14:section name="quiz" id="{6F99D860-4DF5-43BA-9FC0-A5DC0355A2BC}">
          <p14:sldIdLst>
            <p14:sldId id="614"/>
          </p14:sldIdLst>
        </p14:section>
        <p14:section name="end" id="{67A10090-377F-034B-8436-A2D077A03EF6}">
          <p14:sldIdLst>
            <p14:sldId id="429"/>
          </p14:sldIdLst>
        </p14:section>
        <p14:section name="hidden" id="{525A8D98-3FBE-6B44-9D28-F351624FB1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2" autoAdjust="0"/>
    <p:restoredTop sz="83616" autoAdjust="0"/>
  </p:normalViewPr>
  <p:slideViewPr>
    <p:cSldViewPr snapToGrid="0">
      <p:cViewPr varScale="1">
        <p:scale>
          <a:sx n="113" d="100"/>
          <a:sy n="113" d="100"/>
        </p:scale>
        <p:origin x="1056" y="4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DBAB7-3584-4B7F-8725-798B1F331937}" type="datetimeFigureOut">
              <a:rPr lang="LID4096" smtClean="0"/>
              <a:t>10/08/2024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D1459-CAAC-4A27-B983-569879066D99}" type="slidenum">
              <a:rPr lang="LID4096" smtClean="0"/>
              <a:t>‹#›</a:t>
            </a:fld>
            <a:endParaRPr lang="LID4096"/>
          </a:p>
        </p:txBody>
      </p:sp>
    </p:spTree>
    <p:extLst>
      <p:ext uri="{BB962C8B-B14F-4D97-AF65-F5344CB8AC3E}">
        <p14:creationId xmlns:p14="http://schemas.microsoft.com/office/powerpoint/2010/main" val="748061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1</a:t>
            </a:fld>
            <a:endParaRPr lang="LID4096"/>
          </a:p>
        </p:txBody>
      </p:sp>
    </p:spTree>
    <p:extLst>
      <p:ext uri="{BB962C8B-B14F-4D97-AF65-F5344CB8AC3E}">
        <p14:creationId xmlns:p14="http://schemas.microsoft.com/office/powerpoint/2010/main" val="86920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15</a:t>
            </a:fld>
            <a:endParaRPr lang="LID4096"/>
          </a:p>
        </p:txBody>
      </p:sp>
    </p:spTree>
    <p:extLst>
      <p:ext uri="{BB962C8B-B14F-4D97-AF65-F5344CB8AC3E}">
        <p14:creationId xmlns:p14="http://schemas.microsoft.com/office/powerpoint/2010/main" val="40589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16</a:t>
            </a:fld>
            <a:endParaRPr lang="LID4096"/>
          </a:p>
        </p:txBody>
      </p:sp>
    </p:spTree>
    <p:extLst>
      <p:ext uri="{BB962C8B-B14F-4D97-AF65-F5344CB8AC3E}">
        <p14:creationId xmlns:p14="http://schemas.microsoft.com/office/powerpoint/2010/main" val="4169841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17</a:t>
            </a:fld>
            <a:endParaRPr lang="LID4096"/>
          </a:p>
        </p:txBody>
      </p:sp>
    </p:spTree>
    <p:extLst>
      <p:ext uri="{BB962C8B-B14F-4D97-AF65-F5344CB8AC3E}">
        <p14:creationId xmlns:p14="http://schemas.microsoft.com/office/powerpoint/2010/main" val="303804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19</a:t>
            </a:fld>
            <a:endParaRPr lang="LID4096"/>
          </a:p>
        </p:txBody>
      </p:sp>
    </p:spTree>
    <p:extLst>
      <p:ext uri="{BB962C8B-B14F-4D97-AF65-F5344CB8AC3E}">
        <p14:creationId xmlns:p14="http://schemas.microsoft.com/office/powerpoint/2010/main" val="1736661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21</a:t>
            </a:fld>
            <a:endParaRPr lang="LID4096"/>
          </a:p>
        </p:txBody>
      </p:sp>
    </p:spTree>
    <p:extLst>
      <p:ext uri="{BB962C8B-B14F-4D97-AF65-F5344CB8AC3E}">
        <p14:creationId xmlns:p14="http://schemas.microsoft.com/office/powerpoint/2010/main" val="3359706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23</a:t>
            </a:fld>
            <a:endParaRPr lang="LID4096"/>
          </a:p>
        </p:txBody>
      </p:sp>
    </p:spTree>
    <p:extLst>
      <p:ext uri="{BB962C8B-B14F-4D97-AF65-F5344CB8AC3E}">
        <p14:creationId xmlns:p14="http://schemas.microsoft.com/office/powerpoint/2010/main" val="171971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24</a:t>
            </a:fld>
            <a:endParaRPr lang="LID4096"/>
          </a:p>
        </p:txBody>
      </p:sp>
    </p:spTree>
    <p:extLst>
      <p:ext uri="{BB962C8B-B14F-4D97-AF65-F5344CB8AC3E}">
        <p14:creationId xmlns:p14="http://schemas.microsoft.com/office/powerpoint/2010/main" val="3527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25</a:t>
            </a:fld>
            <a:endParaRPr lang="LID4096"/>
          </a:p>
        </p:txBody>
      </p:sp>
    </p:spTree>
    <p:extLst>
      <p:ext uri="{BB962C8B-B14F-4D97-AF65-F5344CB8AC3E}">
        <p14:creationId xmlns:p14="http://schemas.microsoft.com/office/powerpoint/2010/main" val="350479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28</a:t>
            </a:fld>
            <a:endParaRPr lang="LID4096"/>
          </a:p>
        </p:txBody>
      </p:sp>
    </p:spTree>
    <p:extLst>
      <p:ext uri="{BB962C8B-B14F-4D97-AF65-F5344CB8AC3E}">
        <p14:creationId xmlns:p14="http://schemas.microsoft.com/office/powerpoint/2010/main" val="7874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33</a:t>
            </a:fld>
            <a:endParaRPr lang="LID4096"/>
          </a:p>
        </p:txBody>
      </p:sp>
    </p:spTree>
    <p:extLst>
      <p:ext uri="{BB962C8B-B14F-4D97-AF65-F5344CB8AC3E}">
        <p14:creationId xmlns:p14="http://schemas.microsoft.com/office/powerpoint/2010/main" val="61966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2</a:t>
            </a:fld>
            <a:endParaRPr lang="LID4096"/>
          </a:p>
        </p:txBody>
      </p:sp>
    </p:spTree>
    <p:extLst>
      <p:ext uri="{BB962C8B-B14F-4D97-AF65-F5344CB8AC3E}">
        <p14:creationId xmlns:p14="http://schemas.microsoft.com/office/powerpoint/2010/main" val="2366423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34</a:t>
            </a:fld>
            <a:endParaRPr lang="LID4096"/>
          </a:p>
        </p:txBody>
      </p:sp>
    </p:spTree>
    <p:extLst>
      <p:ext uri="{BB962C8B-B14F-4D97-AF65-F5344CB8AC3E}">
        <p14:creationId xmlns:p14="http://schemas.microsoft.com/office/powerpoint/2010/main" val="2267860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42</a:t>
            </a:fld>
            <a:endParaRPr lang="LID4096"/>
          </a:p>
        </p:txBody>
      </p:sp>
    </p:spTree>
    <p:extLst>
      <p:ext uri="{BB962C8B-B14F-4D97-AF65-F5344CB8AC3E}">
        <p14:creationId xmlns:p14="http://schemas.microsoft.com/office/powerpoint/2010/main" val="2321402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43</a:t>
            </a:fld>
            <a:endParaRPr lang="LID4096"/>
          </a:p>
        </p:txBody>
      </p:sp>
    </p:spTree>
    <p:extLst>
      <p:ext uri="{BB962C8B-B14F-4D97-AF65-F5344CB8AC3E}">
        <p14:creationId xmlns:p14="http://schemas.microsoft.com/office/powerpoint/2010/main" val="3186611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53</a:t>
            </a:fld>
            <a:endParaRPr lang="LID4096"/>
          </a:p>
        </p:txBody>
      </p:sp>
    </p:spTree>
    <p:extLst>
      <p:ext uri="{BB962C8B-B14F-4D97-AF65-F5344CB8AC3E}">
        <p14:creationId xmlns:p14="http://schemas.microsoft.com/office/powerpoint/2010/main" val="225746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55</a:t>
            </a:fld>
            <a:endParaRPr lang="LID4096"/>
          </a:p>
        </p:txBody>
      </p:sp>
    </p:spTree>
    <p:extLst>
      <p:ext uri="{BB962C8B-B14F-4D97-AF65-F5344CB8AC3E}">
        <p14:creationId xmlns:p14="http://schemas.microsoft.com/office/powerpoint/2010/main" val="1143205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56</a:t>
            </a:fld>
            <a:endParaRPr lang="LID4096"/>
          </a:p>
        </p:txBody>
      </p:sp>
    </p:spTree>
    <p:extLst>
      <p:ext uri="{BB962C8B-B14F-4D97-AF65-F5344CB8AC3E}">
        <p14:creationId xmlns:p14="http://schemas.microsoft.com/office/powerpoint/2010/main" val="1812552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57</a:t>
            </a:fld>
            <a:endParaRPr lang="LID4096"/>
          </a:p>
        </p:txBody>
      </p:sp>
    </p:spTree>
    <p:extLst>
      <p:ext uri="{BB962C8B-B14F-4D97-AF65-F5344CB8AC3E}">
        <p14:creationId xmlns:p14="http://schemas.microsoft.com/office/powerpoint/2010/main" val="2743672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59</a:t>
            </a:fld>
            <a:endParaRPr lang="LID4096"/>
          </a:p>
        </p:txBody>
      </p:sp>
    </p:spTree>
    <p:extLst>
      <p:ext uri="{BB962C8B-B14F-4D97-AF65-F5344CB8AC3E}">
        <p14:creationId xmlns:p14="http://schemas.microsoft.com/office/powerpoint/2010/main" val="340044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60</a:t>
            </a:fld>
            <a:endParaRPr lang="LID4096"/>
          </a:p>
        </p:txBody>
      </p:sp>
    </p:spTree>
    <p:extLst>
      <p:ext uri="{BB962C8B-B14F-4D97-AF65-F5344CB8AC3E}">
        <p14:creationId xmlns:p14="http://schemas.microsoft.com/office/powerpoint/2010/main" val="4195564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61</a:t>
            </a:fld>
            <a:endParaRPr lang="LID4096"/>
          </a:p>
        </p:txBody>
      </p:sp>
    </p:spTree>
    <p:extLst>
      <p:ext uri="{BB962C8B-B14F-4D97-AF65-F5344CB8AC3E}">
        <p14:creationId xmlns:p14="http://schemas.microsoft.com/office/powerpoint/2010/main" val="216278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4</a:t>
            </a:fld>
            <a:endParaRPr lang="LID4096"/>
          </a:p>
        </p:txBody>
      </p:sp>
    </p:spTree>
    <p:extLst>
      <p:ext uri="{BB962C8B-B14F-4D97-AF65-F5344CB8AC3E}">
        <p14:creationId xmlns:p14="http://schemas.microsoft.com/office/powerpoint/2010/main" val="3472968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62</a:t>
            </a:fld>
            <a:endParaRPr lang="LID4096"/>
          </a:p>
        </p:txBody>
      </p:sp>
    </p:spTree>
    <p:extLst>
      <p:ext uri="{BB962C8B-B14F-4D97-AF65-F5344CB8AC3E}">
        <p14:creationId xmlns:p14="http://schemas.microsoft.com/office/powerpoint/2010/main" val="2510646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63</a:t>
            </a:fld>
            <a:endParaRPr lang="LID4096"/>
          </a:p>
        </p:txBody>
      </p:sp>
    </p:spTree>
    <p:extLst>
      <p:ext uri="{BB962C8B-B14F-4D97-AF65-F5344CB8AC3E}">
        <p14:creationId xmlns:p14="http://schemas.microsoft.com/office/powerpoint/2010/main" val="3370000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64</a:t>
            </a:fld>
            <a:endParaRPr lang="LID4096"/>
          </a:p>
        </p:txBody>
      </p:sp>
    </p:spTree>
    <p:extLst>
      <p:ext uri="{BB962C8B-B14F-4D97-AF65-F5344CB8AC3E}">
        <p14:creationId xmlns:p14="http://schemas.microsoft.com/office/powerpoint/2010/main" val="322053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65</a:t>
            </a:fld>
            <a:endParaRPr lang="LID4096"/>
          </a:p>
        </p:txBody>
      </p:sp>
    </p:spTree>
    <p:extLst>
      <p:ext uri="{BB962C8B-B14F-4D97-AF65-F5344CB8AC3E}">
        <p14:creationId xmlns:p14="http://schemas.microsoft.com/office/powerpoint/2010/main" val="2839058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69</a:t>
            </a:fld>
            <a:endParaRPr lang="LID4096"/>
          </a:p>
        </p:txBody>
      </p:sp>
    </p:spTree>
    <p:extLst>
      <p:ext uri="{BB962C8B-B14F-4D97-AF65-F5344CB8AC3E}">
        <p14:creationId xmlns:p14="http://schemas.microsoft.com/office/powerpoint/2010/main" val="2320099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70</a:t>
            </a:fld>
            <a:endParaRPr lang="LID4096"/>
          </a:p>
        </p:txBody>
      </p:sp>
    </p:spTree>
    <p:extLst>
      <p:ext uri="{BB962C8B-B14F-4D97-AF65-F5344CB8AC3E}">
        <p14:creationId xmlns:p14="http://schemas.microsoft.com/office/powerpoint/2010/main" val="2306537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71</a:t>
            </a:fld>
            <a:endParaRPr lang="LID4096"/>
          </a:p>
        </p:txBody>
      </p:sp>
    </p:spTree>
    <p:extLst>
      <p:ext uri="{BB962C8B-B14F-4D97-AF65-F5344CB8AC3E}">
        <p14:creationId xmlns:p14="http://schemas.microsoft.com/office/powerpoint/2010/main" val="335627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72</a:t>
            </a:fld>
            <a:endParaRPr lang="LID4096"/>
          </a:p>
        </p:txBody>
      </p:sp>
    </p:spTree>
    <p:extLst>
      <p:ext uri="{BB962C8B-B14F-4D97-AF65-F5344CB8AC3E}">
        <p14:creationId xmlns:p14="http://schemas.microsoft.com/office/powerpoint/2010/main" val="2155382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73</a:t>
            </a:fld>
            <a:endParaRPr lang="LID4096"/>
          </a:p>
        </p:txBody>
      </p:sp>
    </p:spTree>
    <p:extLst>
      <p:ext uri="{BB962C8B-B14F-4D97-AF65-F5344CB8AC3E}">
        <p14:creationId xmlns:p14="http://schemas.microsoft.com/office/powerpoint/2010/main" val="3565807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74</a:t>
            </a:fld>
            <a:endParaRPr lang="LID4096"/>
          </a:p>
        </p:txBody>
      </p:sp>
    </p:spTree>
    <p:extLst>
      <p:ext uri="{BB962C8B-B14F-4D97-AF65-F5344CB8AC3E}">
        <p14:creationId xmlns:p14="http://schemas.microsoft.com/office/powerpoint/2010/main" val="290063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5</a:t>
            </a:fld>
            <a:endParaRPr lang="LID4096"/>
          </a:p>
        </p:txBody>
      </p:sp>
    </p:spTree>
    <p:extLst>
      <p:ext uri="{BB962C8B-B14F-4D97-AF65-F5344CB8AC3E}">
        <p14:creationId xmlns:p14="http://schemas.microsoft.com/office/powerpoint/2010/main" val="1041903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75</a:t>
            </a:fld>
            <a:endParaRPr lang="LID4096"/>
          </a:p>
        </p:txBody>
      </p:sp>
    </p:spTree>
    <p:extLst>
      <p:ext uri="{BB962C8B-B14F-4D97-AF65-F5344CB8AC3E}">
        <p14:creationId xmlns:p14="http://schemas.microsoft.com/office/powerpoint/2010/main" val="4158469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76</a:t>
            </a:fld>
            <a:endParaRPr lang="LID4096"/>
          </a:p>
        </p:txBody>
      </p:sp>
    </p:spTree>
    <p:extLst>
      <p:ext uri="{BB962C8B-B14F-4D97-AF65-F5344CB8AC3E}">
        <p14:creationId xmlns:p14="http://schemas.microsoft.com/office/powerpoint/2010/main" val="2079758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77</a:t>
            </a:fld>
            <a:endParaRPr lang="LID4096"/>
          </a:p>
        </p:txBody>
      </p:sp>
    </p:spTree>
    <p:extLst>
      <p:ext uri="{BB962C8B-B14F-4D97-AF65-F5344CB8AC3E}">
        <p14:creationId xmlns:p14="http://schemas.microsoft.com/office/powerpoint/2010/main" val="2125027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78</a:t>
            </a:fld>
            <a:endParaRPr lang="LID4096"/>
          </a:p>
        </p:txBody>
      </p:sp>
    </p:spTree>
    <p:extLst>
      <p:ext uri="{BB962C8B-B14F-4D97-AF65-F5344CB8AC3E}">
        <p14:creationId xmlns:p14="http://schemas.microsoft.com/office/powerpoint/2010/main" val="2531956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79</a:t>
            </a:fld>
            <a:endParaRPr lang="LID4096"/>
          </a:p>
        </p:txBody>
      </p:sp>
    </p:spTree>
    <p:extLst>
      <p:ext uri="{BB962C8B-B14F-4D97-AF65-F5344CB8AC3E}">
        <p14:creationId xmlns:p14="http://schemas.microsoft.com/office/powerpoint/2010/main" val="2364225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80</a:t>
            </a:fld>
            <a:endParaRPr lang="LID4096"/>
          </a:p>
        </p:txBody>
      </p:sp>
    </p:spTree>
    <p:extLst>
      <p:ext uri="{BB962C8B-B14F-4D97-AF65-F5344CB8AC3E}">
        <p14:creationId xmlns:p14="http://schemas.microsoft.com/office/powerpoint/2010/main" val="1283619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82</a:t>
            </a:fld>
            <a:endParaRPr lang="LID4096"/>
          </a:p>
        </p:txBody>
      </p:sp>
    </p:spTree>
    <p:extLst>
      <p:ext uri="{BB962C8B-B14F-4D97-AF65-F5344CB8AC3E}">
        <p14:creationId xmlns:p14="http://schemas.microsoft.com/office/powerpoint/2010/main" val="1523046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83</a:t>
            </a:fld>
            <a:endParaRPr lang="LID4096"/>
          </a:p>
        </p:txBody>
      </p:sp>
    </p:spTree>
    <p:extLst>
      <p:ext uri="{BB962C8B-B14F-4D97-AF65-F5344CB8AC3E}">
        <p14:creationId xmlns:p14="http://schemas.microsoft.com/office/powerpoint/2010/main" val="3989858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FFD1459-CAAC-4A27-B983-569879066D99}" type="slidenum">
              <a:rPr lang="LID4096" smtClean="0"/>
              <a:t>84</a:t>
            </a:fld>
            <a:endParaRPr lang="LID4096"/>
          </a:p>
        </p:txBody>
      </p:sp>
    </p:spTree>
    <p:extLst>
      <p:ext uri="{BB962C8B-B14F-4D97-AF65-F5344CB8AC3E}">
        <p14:creationId xmlns:p14="http://schemas.microsoft.com/office/powerpoint/2010/main" val="812278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D1459-CAAC-4A27-B983-569879066D99}" type="slidenum">
              <a:rPr lang="LID4096" smtClean="0"/>
              <a:t>85</a:t>
            </a:fld>
            <a:endParaRPr lang="LID4096"/>
          </a:p>
        </p:txBody>
      </p:sp>
    </p:spTree>
    <p:extLst>
      <p:ext uri="{BB962C8B-B14F-4D97-AF65-F5344CB8AC3E}">
        <p14:creationId xmlns:p14="http://schemas.microsoft.com/office/powerpoint/2010/main" val="12702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7</a:t>
            </a:fld>
            <a:endParaRPr lang="LID4096"/>
          </a:p>
        </p:txBody>
      </p:sp>
    </p:spTree>
    <p:extLst>
      <p:ext uri="{BB962C8B-B14F-4D97-AF65-F5344CB8AC3E}">
        <p14:creationId xmlns:p14="http://schemas.microsoft.com/office/powerpoint/2010/main" val="3519158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86</a:t>
            </a:fld>
            <a:endParaRPr lang="LID4096"/>
          </a:p>
        </p:txBody>
      </p:sp>
    </p:spTree>
    <p:extLst>
      <p:ext uri="{BB962C8B-B14F-4D97-AF65-F5344CB8AC3E}">
        <p14:creationId xmlns:p14="http://schemas.microsoft.com/office/powerpoint/2010/main" val="438769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87</a:t>
            </a:fld>
            <a:endParaRPr lang="LID4096"/>
          </a:p>
        </p:txBody>
      </p:sp>
    </p:spTree>
    <p:extLst>
      <p:ext uri="{BB962C8B-B14F-4D97-AF65-F5344CB8AC3E}">
        <p14:creationId xmlns:p14="http://schemas.microsoft.com/office/powerpoint/2010/main" val="293606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91</a:t>
            </a:fld>
            <a:endParaRPr lang="LID4096"/>
          </a:p>
        </p:txBody>
      </p:sp>
    </p:spTree>
    <p:extLst>
      <p:ext uri="{BB962C8B-B14F-4D97-AF65-F5344CB8AC3E}">
        <p14:creationId xmlns:p14="http://schemas.microsoft.com/office/powerpoint/2010/main" val="1462931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92</a:t>
            </a:fld>
            <a:endParaRPr lang="LID4096"/>
          </a:p>
        </p:txBody>
      </p:sp>
    </p:spTree>
    <p:extLst>
      <p:ext uri="{BB962C8B-B14F-4D97-AF65-F5344CB8AC3E}">
        <p14:creationId xmlns:p14="http://schemas.microsoft.com/office/powerpoint/2010/main" val="1509523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94</a:t>
            </a:fld>
            <a:endParaRPr lang="LID4096"/>
          </a:p>
        </p:txBody>
      </p:sp>
    </p:spTree>
    <p:extLst>
      <p:ext uri="{BB962C8B-B14F-4D97-AF65-F5344CB8AC3E}">
        <p14:creationId xmlns:p14="http://schemas.microsoft.com/office/powerpoint/2010/main" val="1586095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95</a:t>
            </a:fld>
            <a:endParaRPr lang="LID4096"/>
          </a:p>
        </p:txBody>
      </p:sp>
    </p:spTree>
    <p:extLst>
      <p:ext uri="{BB962C8B-B14F-4D97-AF65-F5344CB8AC3E}">
        <p14:creationId xmlns:p14="http://schemas.microsoft.com/office/powerpoint/2010/main" val="666577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96</a:t>
            </a:fld>
            <a:endParaRPr lang="LID4096"/>
          </a:p>
        </p:txBody>
      </p:sp>
    </p:spTree>
    <p:extLst>
      <p:ext uri="{BB962C8B-B14F-4D97-AF65-F5344CB8AC3E}">
        <p14:creationId xmlns:p14="http://schemas.microsoft.com/office/powerpoint/2010/main" val="3198799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97</a:t>
            </a:fld>
            <a:endParaRPr lang="LID4096"/>
          </a:p>
        </p:txBody>
      </p:sp>
    </p:spTree>
    <p:extLst>
      <p:ext uri="{BB962C8B-B14F-4D97-AF65-F5344CB8AC3E}">
        <p14:creationId xmlns:p14="http://schemas.microsoft.com/office/powerpoint/2010/main" val="2606764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98</a:t>
            </a:fld>
            <a:endParaRPr lang="LID4096"/>
          </a:p>
        </p:txBody>
      </p:sp>
    </p:spTree>
    <p:extLst>
      <p:ext uri="{BB962C8B-B14F-4D97-AF65-F5344CB8AC3E}">
        <p14:creationId xmlns:p14="http://schemas.microsoft.com/office/powerpoint/2010/main" val="2207439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99</a:t>
            </a:fld>
            <a:endParaRPr lang="LID4096"/>
          </a:p>
        </p:txBody>
      </p:sp>
    </p:spTree>
    <p:extLst>
      <p:ext uri="{BB962C8B-B14F-4D97-AF65-F5344CB8AC3E}">
        <p14:creationId xmlns:p14="http://schemas.microsoft.com/office/powerpoint/2010/main" val="165206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10</a:t>
            </a:fld>
            <a:endParaRPr lang="LID4096"/>
          </a:p>
        </p:txBody>
      </p:sp>
    </p:spTree>
    <p:extLst>
      <p:ext uri="{BB962C8B-B14F-4D97-AF65-F5344CB8AC3E}">
        <p14:creationId xmlns:p14="http://schemas.microsoft.com/office/powerpoint/2010/main" val="1764508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100</a:t>
            </a:fld>
            <a:endParaRPr lang="LID4096"/>
          </a:p>
        </p:txBody>
      </p:sp>
    </p:spTree>
    <p:extLst>
      <p:ext uri="{BB962C8B-B14F-4D97-AF65-F5344CB8AC3E}">
        <p14:creationId xmlns:p14="http://schemas.microsoft.com/office/powerpoint/2010/main" val="744950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11</a:t>
            </a:fld>
            <a:endParaRPr lang="LID4096"/>
          </a:p>
        </p:txBody>
      </p:sp>
    </p:spTree>
    <p:extLst>
      <p:ext uri="{BB962C8B-B14F-4D97-AF65-F5344CB8AC3E}">
        <p14:creationId xmlns:p14="http://schemas.microsoft.com/office/powerpoint/2010/main" val="34032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FFD1459-CAAC-4A27-B983-569879066D99}" type="slidenum">
              <a:rPr lang="LID4096" smtClean="0"/>
              <a:t>13</a:t>
            </a:fld>
            <a:endParaRPr lang="LID4096"/>
          </a:p>
        </p:txBody>
      </p:sp>
    </p:spTree>
    <p:extLst>
      <p:ext uri="{BB962C8B-B14F-4D97-AF65-F5344CB8AC3E}">
        <p14:creationId xmlns:p14="http://schemas.microsoft.com/office/powerpoint/2010/main" val="274884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FD1459-CAAC-4A27-B983-569879066D99}" type="slidenum">
              <a:rPr lang="LID4096" smtClean="0"/>
              <a:t>14</a:t>
            </a:fld>
            <a:endParaRPr lang="LID4096"/>
          </a:p>
        </p:txBody>
      </p:sp>
    </p:spTree>
    <p:extLst>
      <p:ext uri="{BB962C8B-B14F-4D97-AF65-F5344CB8AC3E}">
        <p14:creationId xmlns:p14="http://schemas.microsoft.com/office/powerpoint/2010/main" val="128306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0DBDCEF-05C5-4279-8CE9-B6114D2CD81A}" type="datetime1">
              <a:rPr lang="LID4096" smtClean="0"/>
              <a:pPr/>
              <a:t>10/08/2024</a:t>
            </a:fld>
            <a:endParaRPr lang="LID4096"/>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ID4096"/>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D90C5DF-5A93-4A6F-A2C5-08984139AF6D}" type="slidenum">
              <a:rPr lang="LID4096" smtClean="0"/>
              <a:pPr/>
              <a:t>‹#›</a:t>
            </a:fld>
            <a:endParaRPr lang="LID4096"/>
          </a:p>
        </p:txBody>
      </p:sp>
    </p:spTree>
    <p:extLst>
      <p:ext uri="{BB962C8B-B14F-4D97-AF65-F5344CB8AC3E}">
        <p14:creationId xmlns:p14="http://schemas.microsoft.com/office/powerpoint/2010/main" val="68298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2D8DD6-7153-4CF4-8D56-EC136A06CFAA}" type="datetime1">
              <a:rPr lang="LID4096" smtClean="0"/>
              <a:t>10/08/2024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260272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3852D6-17C0-4779-ADAB-73B59F81A6CB}" type="datetime1">
              <a:rPr lang="LID4096" smtClean="0"/>
              <a:t>10/08/2024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383855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034ECDFF-CA32-47DC-A7F5-100B10A91E00}" type="datetime1">
              <a:rPr lang="LID4096" smtClean="0"/>
              <a:pPr/>
              <a:t>10/08/2024</a:t>
            </a:fld>
            <a:endParaRPr lang="LID4096"/>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ID4096"/>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D90C5DF-5A93-4A6F-A2C5-08984139AF6D}" type="slidenum">
              <a:rPr lang="LID4096" smtClean="0"/>
              <a:pPr/>
              <a:t>‹#›</a:t>
            </a:fld>
            <a:endParaRPr lang="LID4096"/>
          </a:p>
        </p:txBody>
      </p:sp>
    </p:spTree>
    <p:extLst>
      <p:ext uri="{BB962C8B-B14F-4D97-AF65-F5344CB8AC3E}">
        <p14:creationId xmlns:p14="http://schemas.microsoft.com/office/powerpoint/2010/main" val="183451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6A98E36F-0081-43EF-ADA1-8E629BBC23AF}" type="datetime1">
              <a:rPr lang="LID4096" smtClean="0"/>
              <a:pPr/>
              <a:t>10/08/2024</a:t>
            </a:fld>
            <a:endParaRPr lang="LID4096"/>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ID4096"/>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D90C5DF-5A93-4A6F-A2C5-08984139AF6D}" type="slidenum">
              <a:rPr lang="LID4096" smtClean="0"/>
              <a:pPr/>
              <a:t>‹#›</a:t>
            </a:fld>
            <a:endParaRPr lang="LID4096"/>
          </a:p>
        </p:txBody>
      </p:sp>
    </p:spTree>
    <p:extLst>
      <p:ext uri="{BB962C8B-B14F-4D97-AF65-F5344CB8AC3E}">
        <p14:creationId xmlns:p14="http://schemas.microsoft.com/office/powerpoint/2010/main" val="258907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9ACFE6-9D2E-416E-97B2-9E29352E44E3}" type="datetime1">
              <a:rPr lang="LID4096" smtClean="0"/>
              <a:t>10/08/2024</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2206805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66EB35-05F7-4A87-8964-427C37CB3F84}" type="datetime1">
              <a:rPr lang="LID4096" smtClean="0"/>
              <a:t>10/08/2024</a:t>
            </a:fld>
            <a:endParaRPr lang="LID4096"/>
          </a:p>
        </p:txBody>
      </p:sp>
      <p:sp>
        <p:nvSpPr>
          <p:cNvPr id="8" name="Footer Placeholder 7"/>
          <p:cNvSpPr>
            <a:spLocks noGrp="1"/>
          </p:cNvSpPr>
          <p:nvPr>
            <p:ph type="ftr" sz="quarter" idx="11"/>
          </p:nvPr>
        </p:nvSpPr>
        <p:spPr/>
        <p:txBody>
          <a:bodyPr/>
          <a:lstStyle/>
          <a:p>
            <a:endParaRPr lang="LID4096"/>
          </a:p>
        </p:txBody>
      </p:sp>
      <p:sp>
        <p:nvSpPr>
          <p:cNvPr id="9" name="Slide Number Placeholder 8"/>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235228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95EDA0-8CF6-47F6-8C28-6E4739D1747A}" type="datetime1">
              <a:rPr lang="LID4096" smtClean="0"/>
              <a:t>10/08/2024</a:t>
            </a:fld>
            <a:endParaRPr lang="LID4096"/>
          </a:p>
        </p:txBody>
      </p:sp>
      <p:sp>
        <p:nvSpPr>
          <p:cNvPr id="4" name="Footer Placeholder 3"/>
          <p:cNvSpPr>
            <a:spLocks noGrp="1"/>
          </p:cNvSpPr>
          <p:nvPr>
            <p:ph type="ftr" sz="quarter" idx="11"/>
          </p:nvPr>
        </p:nvSpPr>
        <p:spPr/>
        <p:txBody>
          <a:bodyPr/>
          <a:lstStyle/>
          <a:p>
            <a:endParaRPr lang="LID4096"/>
          </a:p>
        </p:txBody>
      </p:sp>
      <p:sp>
        <p:nvSpPr>
          <p:cNvPr id="5" name="Slide Number Placeholder 4"/>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601178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B2066-586A-45B0-97CD-3A4E3190A314}" type="datetime1">
              <a:rPr lang="LID4096" smtClean="0"/>
              <a:t>10/08/2024</a:t>
            </a:fld>
            <a:endParaRPr lang="LID4096"/>
          </a:p>
        </p:txBody>
      </p:sp>
      <p:sp>
        <p:nvSpPr>
          <p:cNvPr id="3" name="Footer Placeholder 2"/>
          <p:cNvSpPr>
            <a:spLocks noGrp="1"/>
          </p:cNvSpPr>
          <p:nvPr>
            <p:ph type="ftr" sz="quarter" idx="11"/>
          </p:nvPr>
        </p:nvSpPr>
        <p:spPr/>
        <p:txBody>
          <a:bodyPr/>
          <a:lstStyle/>
          <a:p>
            <a:endParaRPr lang="LID4096"/>
          </a:p>
        </p:txBody>
      </p:sp>
      <p:sp>
        <p:nvSpPr>
          <p:cNvPr id="4" name="Slide Number Placeholder 3"/>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41519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BF716E-F82F-4694-92F2-064D175225F1}" type="datetime1">
              <a:rPr lang="LID4096" smtClean="0"/>
              <a:t>10/08/2024</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1625003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6D9E7-F6B6-40C5-AC1A-522E35085724}" type="datetime1">
              <a:rPr lang="LID4096" smtClean="0"/>
              <a:t>10/08/2024</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3D90C5DF-5A93-4A6F-A2C5-08984139AF6D}" type="slidenum">
              <a:rPr lang="LID4096" smtClean="0"/>
              <a:t>‹#›</a:t>
            </a:fld>
            <a:endParaRPr lang="LID4096"/>
          </a:p>
        </p:txBody>
      </p:sp>
    </p:spTree>
    <p:extLst>
      <p:ext uri="{BB962C8B-B14F-4D97-AF65-F5344CB8AC3E}">
        <p14:creationId xmlns:p14="http://schemas.microsoft.com/office/powerpoint/2010/main" val="2248965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5BFD8-D00C-4252-B25E-A85BD0D8A54B}" type="datetime1">
              <a:rPr lang="LID4096" smtClean="0"/>
              <a:t>10/08/2024</a:t>
            </a:fld>
            <a:endParaRPr lang="LID4096"/>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0C5DF-5A93-4A6F-A2C5-08984139AF6D}" type="slidenum">
              <a:rPr lang="LID4096" smtClean="0"/>
              <a:pPr/>
              <a:t>‹#›</a:t>
            </a:fld>
            <a:endParaRPr lang="LID4096" dirty="0"/>
          </a:p>
        </p:txBody>
      </p:sp>
      <p:sp>
        <p:nvSpPr>
          <p:cNvPr id="7" name="Rectangle 6">
            <a:extLst>
              <a:ext uri="{FF2B5EF4-FFF2-40B4-BE49-F238E27FC236}">
                <a16:creationId xmlns:a16="http://schemas.microsoft.com/office/drawing/2014/main" id="{C92C8421-8F02-344A-873D-2900657BA909}"/>
              </a:ext>
            </a:extLst>
          </p:cNvPr>
          <p:cNvSpPr/>
          <p:nvPr userDrawn="1"/>
        </p:nvSpPr>
        <p:spPr>
          <a:xfrm>
            <a:off x="-282854" y="6296150"/>
            <a:ext cx="12757708" cy="74321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LID4096" sz="1800" dirty="0"/>
          </a:p>
        </p:txBody>
      </p:sp>
      <p:sp>
        <p:nvSpPr>
          <p:cNvPr id="8" name="Text Placeholder 7">
            <a:extLst>
              <a:ext uri="{FF2B5EF4-FFF2-40B4-BE49-F238E27FC236}">
                <a16:creationId xmlns:a16="http://schemas.microsoft.com/office/drawing/2014/main" id="{68215FFE-2851-6951-6328-66ED2C0099BC}"/>
              </a:ext>
            </a:extLst>
          </p:cNvPr>
          <p:cNvSpPr txBox="1">
            <a:spLocks/>
          </p:cNvSpPr>
          <p:nvPr userDrawn="1"/>
        </p:nvSpPr>
        <p:spPr>
          <a:xfrm>
            <a:off x="0" y="6311900"/>
            <a:ext cx="1346826" cy="455448"/>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bg1"/>
                </a:solidFill>
              </a:rPr>
              <a:t>Copyright Jesse Donkervliet 2024</a:t>
            </a:r>
            <a:endParaRPr lang="en-NL" sz="1200" dirty="0">
              <a:solidFill>
                <a:schemeClr val="bg1"/>
              </a:solidFill>
            </a:endParaRPr>
          </a:p>
        </p:txBody>
      </p:sp>
    </p:spTree>
    <p:extLst>
      <p:ext uri="{BB962C8B-B14F-4D97-AF65-F5344CB8AC3E}">
        <p14:creationId xmlns:p14="http://schemas.microsoft.com/office/powerpoint/2010/main" val="804388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0.png"/><Relationship Id="rId5" Type="http://schemas.microsoft.com/office/2007/relationships/hdphoto" Target="../media/hdphoto1.wdp"/><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121.png"/><Relationship Id="rId3" Type="http://schemas.openxmlformats.org/officeDocument/2006/relationships/image" Target="../media/image140.png"/><Relationship Id="rId21" Type="http://schemas.openxmlformats.org/officeDocument/2006/relationships/image" Target="../media/image31.png"/><Relationship Id="rId7" Type="http://schemas.openxmlformats.org/officeDocument/2006/relationships/image" Target="../media/image171.png"/><Relationship Id="rId12" Type="http://schemas.openxmlformats.org/officeDocument/2006/relationships/image" Target="../media/image220.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262.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211.png"/><Relationship Id="rId24" Type="http://schemas.openxmlformats.org/officeDocument/2006/relationships/image" Target="../media/image34.png"/><Relationship Id="rId5" Type="http://schemas.openxmlformats.org/officeDocument/2006/relationships/image" Target="../media/image150.png"/><Relationship Id="rId15" Type="http://schemas.openxmlformats.org/officeDocument/2006/relationships/image" Target="../media/image251.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1.png"/><Relationship Id="rId19" Type="http://schemas.openxmlformats.org/officeDocument/2006/relationships/image" Target="../media/image110.png"/><Relationship Id="rId4" Type="http://schemas.openxmlformats.org/officeDocument/2006/relationships/image" Target="../media/image16.png"/><Relationship Id="rId9" Type="http://schemas.openxmlformats.org/officeDocument/2006/relationships/image" Target="../media/image191.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webp"/><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0.png"/><Relationship Id="rId7" Type="http://schemas.openxmlformats.org/officeDocument/2006/relationships/image" Target="../media/image25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image" Target="../media/image4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0.png"/><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0.png"/><Relationship Id="rId9" Type="http://schemas.openxmlformats.org/officeDocument/2006/relationships/image" Target="../media/image120.pn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48.png"/><Relationship Id="rId12" Type="http://schemas.openxmlformats.org/officeDocument/2006/relationships/image" Target="../media/image4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460.png"/><Relationship Id="rId10" Type="http://schemas.openxmlformats.org/officeDocument/2006/relationships/image" Target="../media/image52.png"/><Relationship Id="rId4" Type="http://schemas.openxmlformats.org/officeDocument/2006/relationships/image" Target="../media/image450.png"/><Relationship Id="rId9" Type="http://schemas.openxmlformats.org/officeDocument/2006/relationships/image" Target="../media/image50.png"/><Relationship Id="rId14"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jpg"/><Relationship Id="rId3" Type="http://schemas.openxmlformats.org/officeDocument/2006/relationships/image" Target="../media/image36.png"/><Relationship Id="rId7" Type="http://schemas.openxmlformats.org/officeDocument/2006/relationships/image" Target="../media/image46.png"/><Relationship Id="rId12" Type="http://schemas.openxmlformats.org/officeDocument/2006/relationships/image" Target="../media/image54.jp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53.jpg"/><Relationship Id="rId5" Type="http://schemas.openxmlformats.org/officeDocument/2006/relationships/image" Target="../media/image45.png"/><Relationship Id="rId10" Type="http://schemas.openxmlformats.org/officeDocument/2006/relationships/image" Target="../media/image52.jpg"/><Relationship Id="rId4" Type="http://schemas.openxmlformats.org/officeDocument/2006/relationships/image" Target="../media/image44.png"/><Relationship Id="rId9" Type="http://schemas.openxmlformats.org/officeDocument/2006/relationships/image" Target="../media/image4.png"/><Relationship Id="rId14" Type="http://schemas.openxmlformats.org/officeDocument/2006/relationships/image" Target="../media/image56.jpg"/></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81.xml"/><Relationship Id="rId4" Type="http://schemas.openxmlformats.org/officeDocument/2006/relationships/slide" Target="slide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unsplash.com/photos/fN603qcEA7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250.png"/><Relationship Id="rId7" Type="http://schemas.openxmlformats.org/officeDocument/2006/relationships/image" Target="../media/image29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261.png"/></Relationships>
</file>

<file path=ppt/slides/_rels/slide87.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26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image" Target="../media/image320.png"/><Relationship Id="rId4" Type="http://schemas.openxmlformats.org/officeDocument/2006/relationships/image" Target="../media/image270.png"/></Relationships>
</file>

<file path=ppt/slides/_rels/slide88.xml.rels><?xml version="1.0" encoding="UTF-8" standalone="yes"?>
<Relationships xmlns="http://schemas.openxmlformats.org/package/2006/relationships"><Relationship Id="rId3" Type="http://schemas.openxmlformats.org/officeDocument/2006/relationships/hyperlink" Target="https://www.atlarge-research.com/auta" TargetMode="External"/><Relationship Id="rId7"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atlarge-research.com/pdfs/nsdi_perfvar.pdf" TargetMode="External"/><Relationship Id="rId5" Type="http://schemas.openxmlformats.org/officeDocument/2006/relationships/hyperlink" Target="https://www.atlarge-research.com/aiosup" TargetMode="External"/><Relationship Id="rId4" Type="http://schemas.openxmlformats.org/officeDocument/2006/relationships/hyperlink" Target="https://www.atlarge-research.com/acustura"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atlarge-research.com/acustura" TargetMode="External"/><Relationship Id="rId2" Type="http://schemas.openxmlformats.org/officeDocument/2006/relationships/hyperlink" Target="https://www.atlarge-research.com/auta"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atlarge-research.com/pdfs/nsdi_perfvar.pdf" TargetMode="External"/><Relationship Id="rId4" Type="http://schemas.openxmlformats.org/officeDocument/2006/relationships/hyperlink" Target="https://www.atlarge-research.com/aiosup"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0.emf"/><Relationship Id="rId7" Type="http://schemas.openxmlformats.org/officeDocument/2006/relationships/image" Target="../media/image7.jpeg"/><Relationship Id="rId2" Type="http://schemas.openxmlformats.org/officeDocument/2006/relationships/image" Target="../media/image69.e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4E06-E45B-4491-8400-9F9E71251819}"/>
              </a:ext>
            </a:extLst>
          </p:cNvPr>
          <p:cNvSpPr>
            <a:spLocks noGrp="1"/>
          </p:cNvSpPr>
          <p:nvPr>
            <p:ph type="ctrTitle"/>
          </p:nvPr>
        </p:nvSpPr>
        <p:spPr>
          <a:xfrm>
            <a:off x="211911" y="136525"/>
            <a:ext cx="9144000" cy="2387600"/>
          </a:xfrm>
        </p:spPr>
        <p:txBody>
          <a:bodyPr>
            <a:normAutofit/>
          </a:bodyPr>
          <a:lstStyle/>
          <a:p>
            <a:pPr algn="l"/>
            <a:r>
              <a:rPr lang="en-US" sz="7200" dirty="0"/>
              <a:t>Computer Networks</a:t>
            </a:r>
            <a:br>
              <a:rPr lang="en-US" sz="7200" dirty="0"/>
            </a:br>
            <a:r>
              <a:rPr lang="en-US" sz="7200" dirty="0"/>
              <a:t>X_400487</a:t>
            </a:r>
            <a:endParaRPr lang="LID4096" sz="7200" dirty="0"/>
          </a:p>
        </p:txBody>
      </p:sp>
      <p:sp>
        <p:nvSpPr>
          <p:cNvPr id="3" name="Subtitle 2">
            <a:extLst>
              <a:ext uri="{FF2B5EF4-FFF2-40B4-BE49-F238E27FC236}">
                <a16:creationId xmlns:a16="http://schemas.microsoft.com/office/drawing/2014/main" id="{AF3DE709-9033-4B7F-B111-3CC74D562E69}"/>
              </a:ext>
            </a:extLst>
          </p:cNvPr>
          <p:cNvSpPr>
            <a:spLocks noGrp="1"/>
          </p:cNvSpPr>
          <p:nvPr>
            <p:ph type="subTitle" idx="1"/>
          </p:nvPr>
        </p:nvSpPr>
        <p:spPr>
          <a:xfrm>
            <a:off x="211911" y="2487669"/>
            <a:ext cx="9144000" cy="1655762"/>
          </a:xfrm>
        </p:spPr>
        <p:txBody>
          <a:bodyPr>
            <a:normAutofit/>
          </a:bodyPr>
          <a:lstStyle/>
          <a:p>
            <a:pPr algn="l"/>
            <a:r>
              <a:rPr lang="en-US" sz="4000" dirty="0"/>
              <a:t>Lecture 8</a:t>
            </a:r>
          </a:p>
          <a:p>
            <a:pPr algn="l"/>
            <a:r>
              <a:rPr lang="en-US" sz="4000" dirty="0"/>
              <a:t>Chapter 5: The Network Layer—Part 2</a:t>
            </a:r>
          </a:p>
        </p:txBody>
      </p:sp>
      <p:sp>
        <p:nvSpPr>
          <p:cNvPr id="6" name="Footer Placeholder 5">
            <a:extLst>
              <a:ext uri="{FF2B5EF4-FFF2-40B4-BE49-F238E27FC236}">
                <a16:creationId xmlns:a16="http://schemas.microsoft.com/office/drawing/2014/main" id="{BA22C75E-3905-44C1-8112-3F3BCD836281}"/>
              </a:ext>
            </a:extLst>
          </p:cNvPr>
          <p:cNvSpPr>
            <a:spLocks noGrp="1"/>
          </p:cNvSpPr>
          <p:nvPr>
            <p:ph type="ftr" sz="quarter" idx="11"/>
          </p:nvPr>
        </p:nvSpPr>
        <p:spPr/>
        <p:txBody>
          <a:bodyPr/>
          <a:lstStyle/>
          <a:p>
            <a:r>
              <a:rPr lang="en-US" dirty="0"/>
              <a:t>Vrije Universiteit Amsterdam</a:t>
            </a:r>
            <a:endParaRPr lang="LID4096" dirty="0"/>
          </a:p>
        </p:txBody>
      </p:sp>
      <p:pic>
        <p:nvPicPr>
          <p:cNvPr id="5" name="Picture 4">
            <a:extLst>
              <a:ext uri="{FF2B5EF4-FFF2-40B4-BE49-F238E27FC236}">
                <a16:creationId xmlns:a16="http://schemas.microsoft.com/office/drawing/2014/main" id="{C2996E4C-E109-5C4F-B418-86C18CD49A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1930" y="4563582"/>
            <a:ext cx="1492035" cy="1492035"/>
          </a:xfrm>
          <a:prstGeom prst="ellipse">
            <a:avLst/>
          </a:prstGeom>
        </p:spPr>
      </p:pic>
      <p:sp>
        <p:nvSpPr>
          <p:cNvPr id="8" name="TextBox 7">
            <a:extLst>
              <a:ext uri="{FF2B5EF4-FFF2-40B4-BE49-F238E27FC236}">
                <a16:creationId xmlns:a16="http://schemas.microsoft.com/office/drawing/2014/main" id="{5E318696-7F8B-6D46-8C92-CFCB5BEA6E9D}"/>
              </a:ext>
            </a:extLst>
          </p:cNvPr>
          <p:cNvSpPr txBox="1"/>
          <p:nvPr/>
        </p:nvSpPr>
        <p:spPr>
          <a:xfrm>
            <a:off x="1916898" y="4875269"/>
            <a:ext cx="7129814" cy="707886"/>
          </a:xfrm>
          <a:prstGeom prst="rect">
            <a:avLst/>
          </a:prstGeom>
          <a:noFill/>
        </p:spPr>
        <p:txBody>
          <a:bodyPr wrap="square" rtlCol="0">
            <a:spAutoFit/>
          </a:bodyPr>
          <a:lstStyle/>
          <a:p>
            <a:r>
              <a:rPr lang="en-NL" sz="4000" dirty="0"/>
              <a:t>Lecturer: Jesse Donkervliet</a:t>
            </a:r>
          </a:p>
        </p:txBody>
      </p:sp>
      <p:pic>
        <p:nvPicPr>
          <p:cNvPr id="9" name="Picture 2">
            <a:extLst>
              <a:ext uri="{FF2B5EF4-FFF2-40B4-BE49-F238E27FC236}">
                <a16:creationId xmlns:a16="http://schemas.microsoft.com/office/drawing/2014/main" id="{BCA0E69D-D9AA-ED42-A86B-A5128D8DD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9257" y="5470631"/>
            <a:ext cx="2420806" cy="72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3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a:p>
            <a:endParaRPr lang="en-US" dirty="0"/>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10</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27BE3F73-A42A-41A2-A09D-9F4A5FABD5E9}"/>
              </a:ext>
            </a:extLst>
          </p:cNvPr>
          <p:cNvSpPr/>
          <p:nvPr/>
        </p:nvSpPr>
        <p:spPr>
          <a:xfrm>
            <a:off x="1065897" y="5502533"/>
            <a:ext cx="10060206" cy="59914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What is the value of this field?</a:t>
            </a:r>
            <a:endParaRPr lang="LID4096" sz="2800" dirty="0"/>
          </a:p>
        </p:txBody>
      </p:sp>
    </p:spTree>
    <p:extLst>
      <p:ext uri="{BB962C8B-B14F-4D97-AF65-F5344CB8AC3E}">
        <p14:creationId xmlns:p14="http://schemas.microsoft.com/office/powerpoint/2010/main" val="1636656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 descr="https://stocknews.com/wp-content/uploads/2017/11/skype_2017_logo.png">
            <a:extLst>
              <a:ext uri="{FF2B5EF4-FFF2-40B4-BE49-F238E27FC236}">
                <a16:creationId xmlns:a16="http://schemas.microsoft.com/office/drawing/2014/main" id="{13130C34-CD60-433A-AB8B-76FB9FB0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344" y="5118395"/>
            <a:ext cx="1289780" cy="5159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fthmb.tqn.com/YgnWp-C0fJzx5jLqjLXq3x5LnQM=/768x0/filters:no_upscale()/spotify-logo-56af6aec3df78cf772c42c66.PNG">
            <a:extLst>
              <a:ext uri="{FF2B5EF4-FFF2-40B4-BE49-F238E27FC236}">
                <a16:creationId xmlns:a16="http://schemas.microsoft.com/office/drawing/2014/main" id="{CEBE646E-F1DC-4BDE-9773-AD89EA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495" y="2217383"/>
            <a:ext cx="993478" cy="496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F05DE9-E6A5-4413-9C57-4AB3355616FD}"/>
              </a:ext>
            </a:extLst>
          </p:cNvPr>
          <p:cNvSpPr>
            <a:spLocks noGrp="1"/>
          </p:cNvSpPr>
          <p:nvPr>
            <p:ph type="title"/>
          </p:nvPr>
        </p:nvSpPr>
        <p:spPr>
          <a:xfrm>
            <a:off x="2152650" y="365127"/>
            <a:ext cx="7886700" cy="1325563"/>
          </a:xfrm>
        </p:spPr>
        <p:txBody>
          <a:bodyPr/>
          <a:lstStyle/>
          <a:p>
            <a:r>
              <a:rPr lang="en-US" dirty="0"/>
              <a:t>Different applications have different requirements</a:t>
            </a:r>
          </a:p>
        </p:txBody>
      </p:sp>
      <p:sp>
        <p:nvSpPr>
          <p:cNvPr id="5" name="Slide Number Placeholder 4">
            <a:extLst>
              <a:ext uri="{FF2B5EF4-FFF2-40B4-BE49-F238E27FC236}">
                <a16:creationId xmlns:a16="http://schemas.microsoft.com/office/drawing/2014/main" id="{F41EE77B-2B00-4573-8A85-088944FCBF80}"/>
              </a:ext>
            </a:extLst>
          </p:cNvPr>
          <p:cNvSpPr>
            <a:spLocks noGrp="1"/>
          </p:cNvSpPr>
          <p:nvPr>
            <p:ph type="sldNum" sz="quarter" idx="12"/>
          </p:nvPr>
        </p:nvSpPr>
        <p:spPr/>
        <p:txBody>
          <a:bodyPr/>
          <a:lstStyle/>
          <a:p>
            <a:fld id="{3D90C5DF-5A93-4A6F-A2C5-08984139AF6D}" type="slidenum">
              <a:rPr lang="LID4096" smtClean="0"/>
              <a:t>100</a:t>
            </a:fld>
            <a:endParaRPr lang="LID4096"/>
          </a:p>
        </p:txBody>
      </p:sp>
      <p:sp>
        <p:nvSpPr>
          <p:cNvPr id="9" name="Rectangle 8">
            <a:extLst>
              <a:ext uri="{FF2B5EF4-FFF2-40B4-BE49-F238E27FC236}">
                <a16:creationId xmlns:a16="http://schemas.microsoft.com/office/drawing/2014/main" id="{1BC75CF7-83F4-4A34-BEA7-E4B20252D365}"/>
              </a:ext>
            </a:extLst>
          </p:cNvPr>
          <p:cNvSpPr/>
          <p:nvPr/>
        </p:nvSpPr>
        <p:spPr>
          <a:xfrm>
            <a:off x="7222379" y="1782185"/>
            <a:ext cx="2964474" cy="446358"/>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File sharing</a:t>
            </a:r>
          </a:p>
        </p:txBody>
      </p:sp>
      <p:sp>
        <p:nvSpPr>
          <p:cNvPr id="10" name="Rectangle 9">
            <a:extLst>
              <a:ext uri="{FF2B5EF4-FFF2-40B4-BE49-F238E27FC236}">
                <a16:creationId xmlns:a16="http://schemas.microsoft.com/office/drawing/2014/main" id="{2B369240-3D0E-44F3-B5A8-B0DF335F85FA}"/>
              </a:ext>
            </a:extLst>
          </p:cNvPr>
          <p:cNvSpPr/>
          <p:nvPr/>
        </p:nvSpPr>
        <p:spPr>
          <a:xfrm>
            <a:off x="7222379" y="2648609"/>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Audio on demand</a:t>
            </a:r>
          </a:p>
        </p:txBody>
      </p:sp>
      <p:sp>
        <p:nvSpPr>
          <p:cNvPr id="11" name="Rectangle 10">
            <a:extLst>
              <a:ext uri="{FF2B5EF4-FFF2-40B4-BE49-F238E27FC236}">
                <a16:creationId xmlns:a16="http://schemas.microsoft.com/office/drawing/2014/main" id="{3A0D4F25-9135-47CD-BD02-FA4BF3398764}"/>
              </a:ext>
            </a:extLst>
          </p:cNvPr>
          <p:cNvSpPr/>
          <p:nvPr/>
        </p:nvSpPr>
        <p:spPr>
          <a:xfrm>
            <a:off x="7222379" y="3627867"/>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 on demand</a:t>
            </a:r>
          </a:p>
        </p:txBody>
      </p:sp>
      <p:sp>
        <p:nvSpPr>
          <p:cNvPr id="12" name="Rectangle 11">
            <a:extLst>
              <a:ext uri="{FF2B5EF4-FFF2-40B4-BE49-F238E27FC236}">
                <a16:creationId xmlns:a16="http://schemas.microsoft.com/office/drawing/2014/main" id="{BCF36EF4-C8EC-41AC-BEE5-2E62D87A19BE}"/>
              </a:ext>
            </a:extLst>
          </p:cNvPr>
          <p:cNvSpPr/>
          <p:nvPr/>
        </p:nvSpPr>
        <p:spPr>
          <a:xfrm>
            <a:off x="7222379" y="4607125"/>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Telephony</a:t>
            </a:r>
          </a:p>
        </p:txBody>
      </p:sp>
      <p:pic>
        <p:nvPicPr>
          <p:cNvPr id="4100" name="Picture 4" descr="https://upload.wikimedia.org/wikipedia/commons/thumb/0/08/Netflix_2015_logo.svg/2000px-Netflix_2015_logo.svg.png">
            <a:extLst>
              <a:ext uri="{FF2B5EF4-FFF2-40B4-BE49-F238E27FC236}">
                <a16:creationId xmlns:a16="http://schemas.microsoft.com/office/drawing/2014/main" id="{50ABD024-960E-453D-BB04-83F1C6596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283" y="3302146"/>
            <a:ext cx="1093905" cy="295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D21DDC-DFB0-4861-A423-68A9B83C230C}"/>
              </a:ext>
            </a:extLst>
          </p:cNvPr>
          <p:cNvSpPr/>
          <p:nvPr/>
        </p:nvSpPr>
        <p:spPr>
          <a:xfrm>
            <a:off x="2368061" y="496570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cxnSp>
        <p:nvCxnSpPr>
          <p:cNvPr id="21" name="Straight Arrow Connector 20">
            <a:extLst>
              <a:ext uri="{FF2B5EF4-FFF2-40B4-BE49-F238E27FC236}">
                <a16:creationId xmlns:a16="http://schemas.microsoft.com/office/drawing/2014/main" id="{D2FA2D68-9219-4FE6-8D81-649FE8B74253}"/>
              </a:ext>
            </a:extLst>
          </p:cNvPr>
          <p:cNvCxnSpPr>
            <a:cxnSpLocks/>
            <a:stCxn id="6" idx="3"/>
            <a:endCxn id="13" idx="1"/>
          </p:cNvCxnSpPr>
          <p:nvPr/>
        </p:nvCxnSpPr>
        <p:spPr>
          <a:xfrm>
            <a:off x="4249615" y="2448659"/>
            <a:ext cx="2972764" cy="3399003"/>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3B1BF0A-0B7F-4F4A-B443-00A440382E79}"/>
              </a:ext>
            </a:extLst>
          </p:cNvPr>
          <p:cNvCxnSpPr>
            <a:cxnSpLocks/>
            <a:stCxn id="7" idx="3"/>
            <a:endCxn id="13" idx="1"/>
          </p:cNvCxnSpPr>
          <p:nvPr/>
        </p:nvCxnSpPr>
        <p:spPr>
          <a:xfrm>
            <a:off x="4249615" y="3415163"/>
            <a:ext cx="2972764" cy="2432498"/>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336088C-CE4F-47D7-A2AF-2066FD4E8DB4}"/>
              </a:ext>
            </a:extLst>
          </p:cNvPr>
          <p:cNvCxnSpPr>
            <a:cxnSpLocks/>
            <a:stCxn id="8" idx="3"/>
            <a:endCxn id="13" idx="1"/>
          </p:cNvCxnSpPr>
          <p:nvPr/>
        </p:nvCxnSpPr>
        <p:spPr>
          <a:xfrm>
            <a:off x="4249615" y="4381669"/>
            <a:ext cx="2972764" cy="1465993"/>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FEFEB7D3-D1CC-4FA2-B28B-CCA26A38D34C}"/>
              </a:ext>
            </a:extLst>
          </p:cNvPr>
          <p:cNvSpPr/>
          <p:nvPr/>
        </p:nvSpPr>
        <p:spPr>
          <a:xfrm>
            <a:off x="2368061" y="2066193"/>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7" name="Rectangle 6">
            <a:extLst>
              <a:ext uri="{FF2B5EF4-FFF2-40B4-BE49-F238E27FC236}">
                <a16:creationId xmlns:a16="http://schemas.microsoft.com/office/drawing/2014/main" id="{BDC9D726-C979-4901-8E58-52C463046191}"/>
              </a:ext>
            </a:extLst>
          </p:cNvPr>
          <p:cNvSpPr/>
          <p:nvPr/>
        </p:nvSpPr>
        <p:spPr>
          <a:xfrm>
            <a:off x="2368061" y="3032698"/>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8" name="Rectangle 7">
            <a:extLst>
              <a:ext uri="{FF2B5EF4-FFF2-40B4-BE49-F238E27FC236}">
                <a16:creationId xmlns:a16="http://schemas.microsoft.com/office/drawing/2014/main" id="{1F2D4C0E-8B5E-41F3-9285-0A9967CEFAEF}"/>
              </a:ext>
            </a:extLst>
          </p:cNvPr>
          <p:cNvSpPr/>
          <p:nvPr/>
        </p:nvSpPr>
        <p:spPr>
          <a:xfrm>
            <a:off x="2368061" y="3999203"/>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13" name="Rectangle 12">
            <a:extLst>
              <a:ext uri="{FF2B5EF4-FFF2-40B4-BE49-F238E27FC236}">
                <a16:creationId xmlns:a16="http://schemas.microsoft.com/office/drawing/2014/main" id="{ED9EDA97-67B0-47CA-B4A7-092DB49ABF4A}"/>
              </a:ext>
            </a:extLst>
          </p:cNvPr>
          <p:cNvSpPr/>
          <p:nvPr/>
        </p:nvSpPr>
        <p:spPr>
          <a:xfrm>
            <a:off x="7222379" y="5586384"/>
            <a:ext cx="2964474" cy="522554"/>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Videoconferencing</a:t>
            </a:r>
          </a:p>
        </p:txBody>
      </p:sp>
      <p:grpSp>
        <p:nvGrpSpPr>
          <p:cNvPr id="30" name="Group 29">
            <a:extLst>
              <a:ext uri="{FF2B5EF4-FFF2-40B4-BE49-F238E27FC236}">
                <a16:creationId xmlns:a16="http://schemas.microsoft.com/office/drawing/2014/main" id="{69843E36-978E-4B60-A2A0-594B65C70968}"/>
              </a:ext>
            </a:extLst>
          </p:cNvPr>
          <p:cNvGrpSpPr/>
          <p:nvPr/>
        </p:nvGrpSpPr>
        <p:grpSpPr>
          <a:xfrm>
            <a:off x="8377339" y="163936"/>
            <a:ext cx="2079887" cy="1450241"/>
            <a:chOff x="6853338" y="163935"/>
            <a:chExt cx="2079887" cy="1450241"/>
          </a:xfrm>
        </p:grpSpPr>
        <p:grpSp>
          <p:nvGrpSpPr>
            <p:cNvPr id="31" name="Group 30">
              <a:extLst>
                <a:ext uri="{FF2B5EF4-FFF2-40B4-BE49-F238E27FC236}">
                  <a16:creationId xmlns:a16="http://schemas.microsoft.com/office/drawing/2014/main" id="{5E1B7768-874A-4774-8AEB-AE5BAC9D744C}"/>
                </a:ext>
              </a:extLst>
            </p:cNvPr>
            <p:cNvGrpSpPr/>
            <p:nvPr/>
          </p:nvGrpSpPr>
          <p:grpSpPr>
            <a:xfrm>
              <a:off x="6853338" y="163935"/>
              <a:ext cx="2079887" cy="702779"/>
              <a:chOff x="6778249" y="612654"/>
              <a:chExt cx="2079887" cy="702779"/>
            </a:xfrm>
          </p:grpSpPr>
          <p:cxnSp>
            <p:nvCxnSpPr>
              <p:cNvPr id="37" name="Straight Arrow Connector 36">
                <a:extLst>
                  <a:ext uri="{FF2B5EF4-FFF2-40B4-BE49-F238E27FC236}">
                    <a16:creationId xmlns:a16="http://schemas.microsoft.com/office/drawing/2014/main" id="{AE9C182B-4ACD-4717-8EB4-E2318EE4C015}"/>
                  </a:ext>
                </a:extLst>
              </p:cNvPr>
              <p:cNvCxnSpPr>
                <a:cxnSpLocks/>
              </p:cNvCxnSpPr>
              <p:nvPr/>
            </p:nvCxnSpPr>
            <p:spPr>
              <a:xfrm>
                <a:off x="7453312" y="820280"/>
                <a:ext cx="729762" cy="0"/>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9555337C-AAA0-4205-8C62-B9C54357BDCD}"/>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9" name="Rectangle 38">
                <a:extLst>
                  <a:ext uri="{FF2B5EF4-FFF2-40B4-BE49-F238E27FC236}">
                    <a16:creationId xmlns:a16="http://schemas.microsoft.com/office/drawing/2014/main" id="{3E158164-64C3-4CFA-8941-33AB93B0FCA8}"/>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40" name="TextBox 39">
                <a:extLst>
                  <a:ext uri="{FF2B5EF4-FFF2-40B4-BE49-F238E27FC236}">
                    <a16:creationId xmlns:a16="http://schemas.microsoft.com/office/drawing/2014/main" id="{061CD99E-0702-4CB0-900D-797DB8BD6ECC}"/>
                  </a:ext>
                </a:extLst>
              </p:cNvPr>
              <p:cNvSpPr txBox="1"/>
              <p:nvPr/>
            </p:nvSpPr>
            <p:spPr>
              <a:xfrm>
                <a:off x="6778249" y="946101"/>
                <a:ext cx="2079887" cy="369332"/>
              </a:xfrm>
              <a:prstGeom prst="rect">
                <a:avLst/>
              </a:prstGeom>
              <a:noFill/>
            </p:spPr>
            <p:txBody>
              <a:bodyPr wrap="square" rtlCol="0">
                <a:spAutoFit/>
              </a:bodyPr>
              <a:lstStyle/>
              <a:p>
                <a:pPr algn="ctr"/>
                <a:r>
                  <a:rPr lang="en-US" dirty="0"/>
                  <a:t>strict requirement</a:t>
                </a:r>
                <a:endParaRPr lang="en-GB" dirty="0"/>
              </a:p>
            </p:txBody>
          </p:sp>
        </p:grpSp>
        <p:grpSp>
          <p:nvGrpSpPr>
            <p:cNvPr id="32" name="Group 31">
              <a:extLst>
                <a:ext uri="{FF2B5EF4-FFF2-40B4-BE49-F238E27FC236}">
                  <a16:creationId xmlns:a16="http://schemas.microsoft.com/office/drawing/2014/main" id="{27CF708A-37C1-4C29-BA74-FEA5610BC73F}"/>
                </a:ext>
              </a:extLst>
            </p:cNvPr>
            <p:cNvGrpSpPr/>
            <p:nvPr/>
          </p:nvGrpSpPr>
          <p:grpSpPr>
            <a:xfrm>
              <a:off x="6853338" y="931275"/>
              <a:ext cx="2079887" cy="682901"/>
              <a:chOff x="6778249" y="612654"/>
              <a:chExt cx="2079887" cy="682901"/>
            </a:xfrm>
          </p:grpSpPr>
          <p:cxnSp>
            <p:nvCxnSpPr>
              <p:cNvPr id="33" name="Straight Arrow Connector 32">
                <a:extLst>
                  <a:ext uri="{FF2B5EF4-FFF2-40B4-BE49-F238E27FC236}">
                    <a16:creationId xmlns:a16="http://schemas.microsoft.com/office/drawing/2014/main" id="{FDF24AB5-68DF-4972-8DF1-2B1E207A55AF}"/>
                  </a:ext>
                </a:extLst>
              </p:cNvPr>
              <p:cNvCxnSpPr>
                <a:cxnSpLocks/>
              </p:cNvCxnSpPr>
              <p:nvPr/>
            </p:nvCxnSpPr>
            <p:spPr>
              <a:xfrm>
                <a:off x="7453312" y="820280"/>
                <a:ext cx="729762" cy="0"/>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112A324D-0942-479B-AB98-A557416E74DB}"/>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5" name="Rectangle 34">
                <a:extLst>
                  <a:ext uri="{FF2B5EF4-FFF2-40B4-BE49-F238E27FC236}">
                    <a16:creationId xmlns:a16="http://schemas.microsoft.com/office/drawing/2014/main" id="{E5DFDDEE-6821-46BF-B546-DD8EE25D59D5}"/>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6" name="TextBox 35">
                <a:extLst>
                  <a:ext uri="{FF2B5EF4-FFF2-40B4-BE49-F238E27FC236}">
                    <a16:creationId xmlns:a16="http://schemas.microsoft.com/office/drawing/2014/main" id="{40B9DAFD-E22D-48DB-957B-4F5E44C038D9}"/>
                  </a:ext>
                </a:extLst>
              </p:cNvPr>
              <p:cNvSpPr txBox="1"/>
              <p:nvPr/>
            </p:nvSpPr>
            <p:spPr>
              <a:xfrm>
                <a:off x="6778249" y="926223"/>
                <a:ext cx="2079887" cy="369332"/>
              </a:xfrm>
              <a:prstGeom prst="rect">
                <a:avLst/>
              </a:prstGeom>
              <a:noFill/>
            </p:spPr>
            <p:txBody>
              <a:bodyPr wrap="square" rtlCol="0">
                <a:spAutoFit/>
              </a:bodyPr>
              <a:lstStyle/>
              <a:p>
                <a:pPr algn="ctr"/>
                <a:r>
                  <a:rPr lang="en-US" dirty="0"/>
                  <a:t>weak requirement</a:t>
                </a:r>
                <a:endParaRPr lang="en-GB" dirty="0"/>
              </a:p>
            </p:txBody>
          </p:sp>
        </p:grpSp>
      </p:grpSp>
    </p:spTree>
    <p:extLst>
      <p:ext uri="{BB962C8B-B14F-4D97-AF65-F5344CB8AC3E}">
        <p14:creationId xmlns:p14="http://schemas.microsoft.com/office/powerpoint/2010/main" val="11259818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103B-D722-C117-3FDD-9BCF67881471}"/>
              </a:ext>
            </a:extLst>
          </p:cNvPr>
          <p:cNvSpPr>
            <a:spLocks noGrp="1"/>
          </p:cNvSpPr>
          <p:nvPr>
            <p:ph type="title"/>
          </p:nvPr>
        </p:nvSpPr>
        <p:spPr/>
        <p:txBody>
          <a:bodyPr/>
          <a:lstStyle/>
          <a:p>
            <a:r>
              <a:rPr lang="en-US" dirty="0"/>
              <a:t>Quiz Time!</a:t>
            </a:r>
            <a:endParaRPr lang="en-NL" dirty="0"/>
          </a:p>
        </p:txBody>
      </p:sp>
      <p:sp>
        <p:nvSpPr>
          <p:cNvPr id="3" name="Content Placeholder 2">
            <a:extLst>
              <a:ext uri="{FF2B5EF4-FFF2-40B4-BE49-F238E27FC236}">
                <a16:creationId xmlns:a16="http://schemas.microsoft.com/office/drawing/2014/main" id="{7A523153-5FAD-7481-1745-48BB192399E8}"/>
              </a:ext>
            </a:extLst>
          </p:cNvPr>
          <p:cNvSpPr>
            <a:spLocks noGrp="1"/>
          </p:cNvSpPr>
          <p:nvPr>
            <p:ph idx="1"/>
          </p:nvPr>
        </p:nvSpPr>
        <p:spPr>
          <a:xfrm>
            <a:off x="838199" y="1825625"/>
            <a:ext cx="10914321" cy="4351338"/>
          </a:xfrm>
        </p:spPr>
        <p:txBody>
          <a:bodyPr>
            <a:normAutofit lnSpcReduction="10000"/>
          </a:bodyPr>
          <a:lstStyle/>
          <a:p>
            <a:pPr marL="0" indent="0">
              <a:buNone/>
            </a:pPr>
            <a:r>
              <a:rPr lang="en-US" sz="3200" dirty="0"/>
              <a:t>10-15(?) minutes</a:t>
            </a:r>
          </a:p>
          <a:p>
            <a:pPr marL="0" indent="0">
              <a:buNone/>
            </a:pPr>
            <a:r>
              <a:rPr lang="en-US" sz="3200" b="1" dirty="0"/>
              <a:t>Correct answers without explanation do </a:t>
            </a:r>
            <a:r>
              <a:rPr lang="en-US" sz="3200" b="1" i="1" u="sng" dirty="0"/>
              <a:t>not</a:t>
            </a:r>
            <a:r>
              <a:rPr lang="en-US" sz="3200" b="1" dirty="0"/>
              <a:t> get points!</a:t>
            </a:r>
          </a:p>
          <a:p>
            <a:pPr marL="0" indent="0">
              <a:buNone/>
            </a:pPr>
            <a:endParaRPr lang="en-US" sz="3200" dirty="0"/>
          </a:p>
          <a:p>
            <a:pPr marL="0" indent="0">
              <a:buNone/>
            </a:pPr>
            <a:r>
              <a:rPr lang="en-US" sz="3200" dirty="0"/>
              <a:t>Please </a:t>
            </a:r>
            <a:r>
              <a:rPr lang="en-US" sz="3200" b="1" i="1" u="sng" dirty="0"/>
              <a:t>do not</a:t>
            </a:r>
            <a:r>
              <a:rPr lang="en-US" sz="3200" dirty="0"/>
              <a:t> use external resources, including:</a:t>
            </a:r>
          </a:p>
          <a:p>
            <a:r>
              <a:rPr lang="en-US" sz="3200" dirty="0"/>
              <a:t>ChatGPT (forget AI, use and train your </a:t>
            </a:r>
            <a:r>
              <a:rPr lang="en-US" sz="3200" b="1" dirty="0"/>
              <a:t>RI</a:t>
            </a:r>
            <a:r>
              <a:rPr lang="en-US" sz="3200" dirty="0"/>
              <a:t> [Real Intelligence!])</a:t>
            </a:r>
          </a:p>
          <a:p>
            <a:r>
              <a:rPr lang="en-US" sz="3200" dirty="0"/>
              <a:t>Anything on or via the Internet (the Web, chat apps, </a:t>
            </a:r>
            <a:r>
              <a:rPr lang="en-US" sz="3200" dirty="0" err="1"/>
              <a:t>etc</a:t>
            </a:r>
            <a:r>
              <a:rPr lang="en-US" sz="3200" dirty="0"/>
              <a:t>)</a:t>
            </a:r>
          </a:p>
          <a:p>
            <a:r>
              <a:rPr lang="en-US" sz="3200" dirty="0"/>
              <a:t>Answers from your neighbors</a:t>
            </a:r>
          </a:p>
          <a:p>
            <a:r>
              <a:rPr lang="en-US" sz="3200" dirty="0"/>
              <a:t>The book / slides</a:t>
            </a:r>
          </a:p>
          <a:p>
            <a:pPr marL="0" indent="0">
              <a:buNone/>
            </a:pPr>
            <a:endParaRPr lang="en-NL" sz="3200" dirty="0"/>
          </a:p>
        </p:txBody>
      </p:sp>
      <p:sp>
        <p:nvSpPr>
          <p:cNvPr id="4" name="Footer Placeholder 3">
            <a:extLst>
              <a:ext uri="{FF2B5EF4-FFF2-40B4-BE49-F238E27FC236}">
                <a16:creationId xmlns:a16="http://schemas.microsoft.com/office/drawing/2014/main" id="{3389C516-7F0B-2174-3418-7F9F86F8B85E}"/>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4997A6F-AF9B-4CB9-626D-FA583735FA71}"/>
              </a:ext>
            </a:extLst>
          </p:cNvPr>
          <p:cNvSpPr>
            <a:spLocks noGrp="1"/>
          </p:cNvSpPr>
          <p:nvPr>
            <p:ph type="sldNum" sz="quarter" idx="12"/>
          </p:nvPr>
        </p:nvSpPr>
        <p:spPr/>
        <p:txBody>
          <a:bodyPr/>
          <a:lstStyle/>
          <a:p>
            <a:fld id="{3D90C5DF-5A93-4A6F-A2C5-08984139AF6D}" type="slidenum">
              <a:rPr lang="LID4096" smtClean="0"/>
              <a:pPr/>
              <a:t>101</a:t>
            </a:fld>
            <a:endParaRPr lang="LID4096"/>
          </a:p>
        </p:txBody>
      </p:sp>
    </p:spTree>
    <p:extLst>
      <p:ext uri="{BB962C8B-B14F-4D97-AF65-F5344CB8AC3E}">
        <p14:creationId xmlns:p14="http://schemas.microsoft.com/office/powerpoint/2010/main" val="818728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93DB-4E2C-1C44-B361-944B6C2844C5}"/>
              </a:ext>
            </a:extLst>
          </p:cNvPr>
          <p:cNvSpPr>
            <a:spLocks noGrp="1"/>
          </p:cNvSpPr>
          <p:nvPr>
            <p:ph type="title"/>
          </p:nvPr>
        </p:nvSpPr>
        <p:spPr/>
        <p:txBody>
          <a:bodyPr/>
          <a:lstStyle/>
          <a:p>
            <a:r>
              <a:rPr lang="en-NL" dirty="0"/>
              <a:t>Network Layer Summary</a:t>
            </a:r>
          </a:p>
        </p:txBody>
      </p:sp>
      <p:sp>
        <p:nvSpPr>
          <p:cNvPr id="3" name="Content Placeholder 2">
            <a:extLst>
              <a:ext uri="{FF2B5EF4-FFF2-40B4-BE49-F238E27FC236}">
                <a16:creationId xmlns:a16="http://schemas.microsoft.com/office/drawing/2014/main" id="{ED6105AA-8757-114A-ABF1-C418E9922ADF}"/>
              </a:ext>
            </a:extLst>
          </p:cNvPr>
          <p:cNvSpPr>
            <a:spLocks noGrp="1"/>
          </p:cNvSpPr>
          <p:nvPr>
            <p:ph sz="half" idx="1"/>
          </p:nvPr>
        </p:nvSpPr>
        <p:spPr>
          <a:xfrm>
            <a:off x="366482" y="1825625"/>
            <a:ext cx="5791203" cy="4351338"/>
          </a:xfrm>
        </p:spPr>
        <p:txBody>
          <a:bodyPr>
            <a:normAutofit fontScale="70000" lnSpcReduction="20000"/>
          </a:bodyPr>
          <a:lstStyle/>
          <a:p>
            <a:pPr marL="0" indent="0">
              <a:buNone/>
            </a:pPr>
            <a:r>
              <a:rPr lang="en-NL" b="1" dirty="0"/>
              <a:t>Networking</a:t>
            </a:r>
          </a:p>
          <a:p>
            <a:r>
              <a:rPr lang="en-NL" dirty="0"/>
              <a:t>Routing Algorithms:</a:t>
            </a:r>
          </a:p>
          <a:p>
            <a:pPr lvl="1"/>
            <a:r>
              <a:rPr lang="en-NL" dirty="0"/>
              <a:t>Distance Vector</a:t>
            </a:r>
          </a:p>
          <a:p>
            <a:pPr lvl="1"/>
            <a:r>
              <a:rPr lang="en-NL" dirty="0"/>
              <a:t>Link State</a:t>
            </a:r>
          </a:p>
          <a:p>
            <a:pPr lvl="1"/>
            <a:r>
              <a:rPr lang="en-NL" dirty="0"/>
              <a:t>Hierarchical</a:t>
            </a:r>
          </a:p>
          <a:p>
            <a:r>
              <a:rPr lang="en-NL" dirty="0"/>
              <a:t>Problem of scale: too many addresses</a:t>
            </a:r>
          </a:p>
          <a:p>
            <a:pPr lvl="1"/>
            <a:r>
              <a:rPr lang="en-NL" dirty="0"/>
              <a:t>Not enough address space (solved by IPv6)</a:t>
            </a:r>
          </a:p>
          <a:p>
            <a:pPr lvl="1"/>
            <a:r>
              <a:rPr lang="en-NL" dirty="0"/>
              <a:t>Routing tables too large</a:t>
            </a:r>
            <a:br>
              <a:rPr lang="en-NL" dirty="0"/>
            </a:br>
            <a:r>
              <a:rPr lang="en-NL" dirty="0"/>
              <a:t>(problem reduced by aggregation)</a:t>
            </a:r>
          </a:p>
          <a:p>
            <a:r>
              <a:rPr lang="en-NL" dirty="0"/>
              <a:t>Network configuration</a:t>
            </a:r>
          </a:p>
          <a:p>
            <a:pPr lvl="1"/>
            <a:r>
              <a:rPr lang="en-NL" dirty="0"/>
              <a:t>Obtaining an address (DHCP)</a:t>
            </a:r>
          </a:p>
          <a:p>
            <a:pPr lvl="1"/>
            <a:r>
              <a:rPr lang="en-NL" dirty="0"/>
              <a:t>Looking up corresponding MAC address (ARP)</a:t>
            </a:r>
          </a:p>
          <a:p>
            <a:pPr lvl="1"/>
            <a:endParaRPr lang="en-NL" dirty="0"/>
          </a:p>
        </p:txBody>
      </p:sp>
      <p:sp>
        <p:nvSpPr>
          <p:cNvPr id="4" name="Content Placeholder 3">
            <a:extLst>
              <a:ext uri="{FF2B5EF4-FFF2-40B4-BE49-F238E27FC236}">
                <a16:creationId xmlns:a16="http://schemas.microsoft.com/office/drawing/2014/main" id="{30299A57-FD46-1947-96E6-F60FED92AE34}"/>
              </a:ext>
            </a:extLst>
          </p:cNvPr>
          <p:cNvSpPr>
            <a:spLocks noGrp="1"/>
          </p:cNvSpPr>
          <p:nvPr>
            <p:ph sz="half" idx="2"/>
          </p:nvPr>
        </p:nvSpPr>
        <p:spPr>
          <a:xfrm>
            <a:off x="6259283" y="1825625"/>
            <a:ext cx="5794829" cy="4351338"/>
          </a:xfrm>
        </p:spPr>
        <p:txBody>
          <a:bodyPr>
            <a:normAutofit fontScale="70000" lnSpcReduction="20000"/>
          </a:bodyPr>
          <a:lstStyle/>
          <a:p>
            <a:pPr marL="0" indent="0">
              <a:buNone/>
            </a:pPr>
            <a:r>
              <a:rPr lang="en-NL" b="1" dirty="0"/>
              <a:t>Internetworking</a:t>
            </a:r>
          </a:p>
          <a:p>
            <a:r>
              <a:rPr lang="en-NL" dirty="0"/>
              <a:t>Different networks have different properties</a:t>
            </a:r>
          </a:p>
          <a:p>
            <a:r>
              <a:rPr lang="en-NL" dirty="0"/>
              <a:t>Using a common protocol (IP).</a:t>
            </a:r>
          </a:p>
          <a:p>
            <a:r>
              <a:rPr lang="en-NL" dirty="0"/>
              <a:t>Tunneling through networks with other protocols.</a:t>
            </a:r>
          </a:p>
          <a:p>
            <a:r>
              <a:rPr lang="en-NL" dirty="0"/>
              <a:t>MLPS supports multiple protocols, for faster switching </a:t>
            </a:r>
          </a:p>
          <a:p>
            <a:r>
              <a:rPr lang="en-NL" dirty="0"/>
              <a:t>Within Autonomous Systems (e.g., OSPF)</a:t>
            </a:r>
          </a:p>
          <a:p>
            <a:r>
              <a:rPr lang="en-NL" dirty="0"/>
              <a:t>Between Autonomous Systems (e.g., BGP)</a:t>
            </a:r>
          </a:p>
          <a:p>
            <a:pPr marL="0" indent="0">
              <a:buNone/>
            </a:pPr>
            <a:r>
              <a:rPr lang="en-NL" b="1" dirty="0"/>
              <a:t>Resource Management</a:t>
            </a:r>
          </a:p>
          <a:p>
            <a:r>
              <a:rPr lang="en-NL" dirty="0"/>
              <a:t>Connectionless and Connection-oriented approaches</a:t>
            </a:r>
          </a:p>
          <a:p>
            <a:r>
              <a:rPr lang="en-NL" dirty="0"/>
              <a:t>Congestion Control (RED, ECN, etc.)</a:t>
            </a:r>
          </a:p>
          <a:p>
            <a:r>
              <a:rPr lang="en-NL" dirty="0"/>
              <a:t>Traffic Shaping (Token Bucket, Leaky Bucket)</a:t>
            </a:r>
          </a:p>
        </p:txBody>
      </p:sp>
      <p:sp>
        <p:nvSpPr>
          <p:cNvPr id="5" name="Footer Placeholder 4">
            <a:extLst>
              <a:ext uri="{FF2B5EF4-FFF2-40B4-BE49-F238E27FC236}">
                <a16:creationId xmlns:a16="http://schemas.microsoft.com/office/drawing/2014/main" id="{E403D6EE-5617-3542-A8EB-58D0EE680C2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44E42A5-4C37-A045-A0BF-FAF2A988A950}"/>
              </a:ext>
            </a:extLst>
          </p:cNvPr>
          <p:cNvSpPr>
            <a:spLocks noGrp="1"/>
          </p:cNvSpPr>
          <p:nvPr>
            <p:ph type="sldNum" sz="quarter" idx="12"/>
          </p:nvPr>
        </p:nvSpPr>
        <p:spPr/>
        <p:txBody>
          <a:bodyPr/>
          <a:lstStyle/>
          <a:p>
            <a:fld id="{3D90C5DF-5A93-4A6F-A2C5-08984139AF6D}" type="slidenum">
              <a:rPr lang="LID4096" smtClean="0"/>
              <a:t>102</a:t>
            </a:fld>
            <a:endParaRPr lang="LID4096"/>
          </a:p>
        </p:txBody>
      </p:sp>
    </p:spTree>
    <p:extLst>
      <p:ext uri="{BB962C8B-B14F-4D97-AF65-F5344CB8AC3E}">
        <p14:creationId xmlns:p14="http://schemas.microsoft.com/office/powerpoint/2010/main" val="405387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a:p>
            <a:endParaRPr lang="en-US" dirty="0"/>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11</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27BE3F73-A42A-41A2-A09D-9F4A5FABD5E9}"/>
              </a:ext>
            </a:extLst>
          </p:cNvPr>
          <p:cNvSpPr/>
          <p:nvPr/>
        </p:nvSpPr>
        <p:spPr>
          <a:xfrm>
            <a:off x="1065897" y="5502533"/>
            <a:ext cx="10060206" cy="59914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Why have this field?</a:t>
            </a:r>
            <a:endParaRPr lang="LID4096" sz="2800" dirty="0"/>
          </a:p>
        </p:txBody>
      </p:sp>
    </p:spTree>
    <p:extLst>
      <p:ext uri="{BB962C8B-B14F-4D97-AF65-F5344CB8AC3E}">
        <p14:creationId xmlns:p14="http://schemas.microsoft.com/office/powerpoint/2010/main" val="380761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B119-8CBE-142D-A347-EBD03B278530}"/>
              </a:ext>
            </a:extLst>
          </p:cNvPr>
          <p:cNvSpPr>
            <a:spLocks noGrp="1"/>
          </p:cNvSpPr>
          <p:nvPr>
            <p:ph type="title"/>
          </p:nvPr>
        </p:nvSpPr>
        <p:spPr/>
        <p:txBody>
          <a:bodyPr/>
          <a:lstStyle/>
          <a:p>
            <a:r>
              <a:rPr lang="en-US" dirty="0"/>
              <a:t>Challenges Addressed by IPv4 Protocol Design</a:t>
            </a:r>
            <a:endParaRPr lang="en-NL" dirty="0"/>
          </a:p>
        </p:txBody>
      </p:sp>
      <p:sp>
        <p:nvSpPr>
          <p:cNvPr id="3" name="Content Placeholder 2">
            <a:extLst>
              <a:ext uri="{FF2B5EF4-FFF2-40B4-BE49-F238E27FC236}">
                <a16:creationId xmlns:a16="http://schemas.microsoft.com/office/drawing/2014/main" id="{1441100A-E37B-8A2D-D067-FCCB546B84B3}"/>
              </a:ext>
            </a:extLst>
          </p:cNvPr>
          <p:cNvSpPr>
            <a:spLocks noGrp="1"/>
          </p:cNvSpPr>
          <p:nvPr>
            <p:ph idx="1"/>
          </p:nvPr>
        </p:nvSpPr>
        <p:spPr/>
        <p:txBody>
          <a:bodyPr>
            <a:normAutofit/>
          </a:bodyPr>
          <a:lstStyle/>
          <a:p>
            <a:pPr marL="514350" indent="-514350">
              <a:buFont typeface="+mj-lt"/>
              <a:buAutoNum type="arabicPeriod"/>
            </a:pPr>
            <a:r>
              <a:rPr lang="en-US" sz="3200" dirty="0"/>
              <a:t>Error detection/correction</a:t>
            </a:r>
          </a:p>
          <a:p>
            <a:pPr marL="514350" indent="-514350">
              <a:buFont typeface="+mj-lt"/>
              <a:buAutoNum type="arabicPeriod"/>
            </a:pPr>
            <a:r>
              <a:rPr lang="en-US" sz="3200" strike="sngStrike" dirty="0"/>
              <a:t>Preventing permanently looping packets</a:t>
            </a:r>
          </a:p>
          <a:p>
            <a:pPr marL="514350" indent="-514350">
              <a:buFont typeface="+mj-lt"/>
              <a:buAutoNum type="arabicPeriod"/>
            </a:pPr>
            <a:r>
              <a:rPr lang="en-US" sz="3200" dirty="0"/>
              <a:t>Globally identifying computers</a:t>
            </a:r>
          </a:p>
          <a:p>
            <a:pPr marL="514350" indent="-514350">
              <a:buFont typeface="+mj-lt"/>
              <a:buAutoNum type="arabicPeriod"/>
            </a:pPr>
            <a:r>
              <a:rPr lang="en-US" sz="3200" dirty="0"/>
              <a:t>Carrying packets over links with different size requirements</a:t>
            </a:r>
          </a:p>
        </p:txBody>
      </p:sp>
      <p:sp>
        <p:nvSpPr>
          <p:cNvPr id="4" name="Footer Placeholder 3">
            <a:extLst>
              <a:ext uri="{FF2B5EF4-FFF2-40B4-BE49-F238E27FC236}">
                <a16:creationId xmlns:a16="http://schemas.microsoft.com/office/drawing/2014/main" id="{BC356630-F3A5-A825-1828-EB82C76F5A86}"/>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0599EBA-E324-5A91-BCDB-7868D47EE272}"/>
              </a:ext>
            </a:extLst>
          </p:cNvPr>
          <p:cNvSpPr>
            <a:spLocks noGrp="1"/>
          </p:cNvSpPr>
          <p:nvPr>
            <p:ph type="sldNum" sz="quarter" idx="12"/>
          </p:nvPr>
        </p:nvSpPr>
        <p:spPr/>
        <p:txBody>
          <a:bodyPr/>
          <a:lstStyle/>
          <a:p>
            <a:fld id="{3D90C5DF-5A93-4A6F-A2C5-08984139AF6D}" type="slidenum">
              <a:rPr lang="LID4096" smtClean="0"/>
              <a:pPr/>
              <a:t>12</a:t>
            </a:fld>
            <a:endParaRPr lang="LID4096"/>
          </a:p>
        </p:txBody>
      </p:sp>
    </p:spTree>
    <p:extLst>
      <p:ext uri="{BB962C8B-B14F-4D97-AF65-F5344CB8AC3E}">
        <p14:creationId xmlns:p14="http://schemas.microsoft.com/office/powerpoint/2010/main" val="285285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13</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72B58D18-C286-4226-A9F2-22DCA50A4A22}"/>
              </a:ext>
            </a:extLst>
          </p:cNvPr>
          <p:cNvSpPr/>
          <p:nvPr/>
        </p:nvSpPr>
        <p:spPr>
          <a:xfrm>
            <a:off x="1065897" y="5502533"/>
            <a:ext cx="10060206" cy="59914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Why have this field?</a:t>
            </a:r>
            <a:endParaRPr lang="LID4096" sz="2800" dirty="0"/>
          </a:p>
        </p:txBody>
      </p:sp>
      <p:grpSp>
        <p:nvGrpSpPr>
          <p:cNvPr id="14" name="Group 13">
            <a:extLst>
              <a:ext uri="{FF2B5EF4-FFF2-40B4-BE49-F238E27FC236}">
                <a16:creationId xmlns:a16="http://schemas.microsoft.com/office/drawing/2014/main" id="{544B7D51-FFA8-E3E2-07AB-9960AEDEC369}"/>
              </a:ext>
            </a:extLst>
          </p:cNvPr>
          <p:cNvGrpSpPr/>
          <p:nvPr/>
        </p:nvGrpSpPr>
        <p:grpSpPr>
          <a:xfrm>
            <a:off x="5975498" y="589685"/>
            <a:ext cx="4260111" cy="2550464"/>
            <a:chOff x="5975498" y="589685"/>
            <a:chExt cx="4260111" cy="2550464"/>
          </a:xfrm>
        </p:grpSpPr>
        <p:sp>
          <p:nvSpPr>
            <p:cNvPr id="6" name="Rectangle 5">
              <a:extLst>
                <a:ext uri="{FF2B5EF4-FFF2-40B4-BE49-F238E27FC236}">
                  <a16:creationId xmlns:a16="http://schemas.microsoft.com/office/drawing/2014/main" id="{1BFD7202-608D-5875-ED21-BFA277EB1ABF}"/>
                </a:ext>
              </a:extLst>
            </p:cNvPr>
            <p:cNvSpPr/>
            <p:nvPr/>
          </p:nvSpPr>
          <p:spPr>
            <a:xfrm>
              <a:off x="5975498" y="2605039"/>
              <a:ext cx="4260111" cy="5351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7" name="Group 6">
              <a:extLst>
                <a:ext uri="{FF2B5EF4-FFF2-40B4-BE49-F238E27FC236}">
                  <a16:creationId xmlns:a16="http://schemas.microsoft.com/office/drawing/2014/main" id="{68080FC4-3959-3D8B-01E0-D39CD8C62954}"/>
                </a:ext>
              </a:extLst>
            </p:cNvPr>
            <p:cNvGrpSpPr/>
            <p:nvPr/>
          </p:nvGrpSpPr>
          <p:grpSpPr>
            <a:xfrm>
              <a:off x="6321638" y="589685"/>
              <a:ext cx="3567829" cy="2015354"/>
              <a:chOff x="4777889" y="596773"/>
              <a:chExt cx="3567829" cy="2015354"/>
            </a:xfrm>
          </p:grpSpPr>
          <p:cxnSp>
            <p:nvCxnSpPr>
              <p:cNvPr id="9" name="Straight Arrow Connector 8">
                <a:extLst>
                  <a:ext uri="{FF2B5EF4-FFF2-40B4-BE49-F238E27FC236}">
                    <a16:creationId xmlns:a16="http://schemas.microsoft.com/office/drawing/2014/main" id="{23DEA83A-B807-79CC-61DF-068BBAB0D80F}"/>
                  </a:ext>
                </a:extLst>
              </p:cNvPr>
              <p:cNvCxnSpPr>
                <a:cxnSpLocks/>
                <a:stCxn id="10" idx="2"/>
                <a:endCxn id="6" idx="0"/>
              </p:cNvCxnSpPr>
              <p:nvPr/>
            </p:nvCxnSpPr>
            <p:spPr>
              <a:xfrm>
                <a:off x="6561804" y="1443006"/>
                <a:ext cx="1" cy="1169121"/>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76D57EC-9370-7FE4-3EB4-C5B751478274}"/>
                  </a:ext>
                </a:extLst>
              </p:cNvPr>
              <p:cNvSpPr/>
              <p:nvPr/>
            </p:nvSpPr>
            <p:spPr>
              <a:xfrm>
                <a:off x="4777889" y="596773"/>
                <a:ext cx="3567829" cy="846233"/>
              </a:xfrm>
              <a:prstGeom prst="rect">
                <a:avLst/>
              </a:prstGeom>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2400" dirty="0"/>
                  <a:t>16 bit length field </a:t>
                </a:r>
                <a:r>
                  <a:rPr lang="en-US" sz="2400" dirty="0">
                    <a:sym typeface="Wingdings" panose="05000000000000000000" pitchFamily="2" charset="2"/>
                  </a:rPr>
                  <a:t> packet size can reach 64KiB</a:t>
                </a:r>
                <a:endParaRPr lang="en-US" sz="2400" dirty="0"/>
              </a:p>
            </p:txBody>
          </p:sp>
        </p:grpSp>
      </p:grpSp>
    </p:spTree>
    <p:extLst>
      <p:ext uri="{BB962C8B-B14F-4D97-AF65-F5344CB8AC3E}">
        <p14:creationId xmlns:p14="http://schemas.microsoft.com/office/powerpoint/2010/main" val="65911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DEC707C4-3B03-4C9E-9CD6-F7E74FA4A8CE}"/>
              </a:ext>
            </a:extLst>
          </p:cNvPr>
          <p:cNvGrpSpPr/>
          <p:nvPr/>
        </p:nvGrpSpPr>
        <p:grpSpPr>
          <a:xfrm>
            <a:off x="6621465" y="4895240"/>
            <a:ext cx="1968380" cy="1147018"/>
            <a:chOff x="5097465" y="4895240"/>
            <a:chExt cx="1968380" cy="1147018"/>
          </a:xfrm>
        </p:grpSpPr>
        <p:cxnSp>
          <p:nvCxnSpPr>
            <p:cNvPr id="9" name="Straight Connector 8">
              <a:extLst>
                <a:ext uri="{FF2B5EF4-FFF2-40B4-BE49-F238E27FC236}">
                  <a16:creationId xmlns:a16="http://schemas.microsoft.com/office/drawing/2014/main" id="{F8D384F2-68FF-479E-8D4B-5C8BB4219A74}"/>
                </a:ext>
              </a:extLst>
            </p:cNvPr>
            <p:cNvCxnSpPr/>
            <p:nvPr/>
          </p:nvCxnSpPr>
          <p:spPr>
            <a:xfrm>
              <a:off x="5132426" y="4895240"/>
              <a:ext cx="0" cy="5721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A11FD05-60CA-48BA-B468-F80A6C8EE22D}"/>
                </a:ext>
              </a:extLst>
            </p:cNvPr>
            <p:cNvCxnSpPr>
              <a:cxnSpLocks/>
            </p:cNvCxnSpPr>
            <p:nvPr/>
          </p:nvCxnSpPr>
          <p:spPr>
            <a:xfrm>
              <a:off x="5794295" y="4926770"/>
              <a:ext cx="1187530" cy="5405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D018B72-04FC-4E51-946D-3C9373645343}"/>
                </a:ext>
              </a:extLst>
            </p:cNvPr>
            <p:cNvSpPr/>
            <p:nvPr/>
          </p:nvSpPr>
          <p:spPr>
            <a:xfrm>
              <a:off x="5097465" y="5395928"/>
              <a:ext cx="750770" cy="6463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err="1"/>
                <a:t>Pri</a:t>
              </a:r>
              <a:endParaRPr lang="en-GB" dirty="0"/>
            </a:p>
          </p:txBody>
        </p:sp>
        <p:sp>
          <p:nvSpPr>
            <p:cNvPr id="55" name="Rectangle 54">
              <a:extLst>
                <a:ext uri="{FF2B5EF4-FFF2-40B4-BE49-F238E27FC236}">
                  <a16:creationId xmlns:a16="http://schemas.microsoft.com/office/drawing/2014/main" id="{3B02E99F-5CCF-4A73-BB52-E82BF44878D6}"/>
                </a:ext>
              </a:extLst>
            </p:cNvPr>
            <p:cNvSpPr/>
            <p:nvPr/>
          </p:nvSpPr>
          <p:spPr>
            <a:xfrm>
              <a:off x="5845096" y="5395928"/>
              <a:ext cx="469979" cy="6463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CFI</a:t>
              </a:r>
            </a:p>
          </p:txBody>
        </p:sp>
        <p:sp>
          <p:nvSpPr>
            <p:cNvPr id="56" name="Rectangle 55">
              <a:extLst>
                <a:ext uri="{FF2B5EF4-FFF2-40B4-BE49-F238E27FC236}">
                  <a16:creationId xmlns:a16="http://schemas.microsoft.com/office/drawing/2014/main" id="{3A16875D-7B39-4149-84DC-328CA68633B5}"/>
                </a:ext>
              </a:extLst>
            </p:cNvPr>
            <p:cNvSpPr/>
            <p:nvPr/>
          </p:nvSpPr>
          <p:spPr>
            <a:xfrm>
              <a:off x="6315075" y="5395928"/>
              <a:ext cx="750770" cy="6463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b="1" dirty="0"/>
                <a:t>VLAN ID</a:t>
              </a:r>
            </a:p>
          </p:txBody>
        </p: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0B643EA-5568-4C47-8EDA-B9DC2C2F4EEE}"/>
                  </a:ext>
                </a:extLst>
              </p:cNvPr>
              <p:cNvSpPr>
                <a:spLocks noGrp="1"/>
              </p:cNvSpPr>
              <p:nvPr>
                <p:ph type="title"/>
              </p:nvPr>
            </p:nvSpPr>
            <p:spPr/>
            <p:txBody>
              <a:bodyPr/>
              <a:lstStyle/>
              <a:p>
                <a:r>
                  <a:rPr lang="en-US" dirty="0"/>
                  <a:t>802.3 </a:t>
                </a:r>
                <a14:m>
                  <m:oMath xmlns:m="http://schemas.openxmlformats.org/officeDocument/2006/math">
                    <m:r>
                      <a:rPr lang="en-US" i="1">
                        <a:latin typeface="Cambria Math" panose="02040503050406030204" pitchFamily="18" charset="0"/>
                      </a:rPr>
                      <m:t>→</m:t>
                    </m:r>
                  </m:oMath>
                </a14:m>
                <a:r>
                  <a:rPr lang="en-US" dirty="0"/>
                  <a:t> 802.1Q</a:t>
                </a:r>
                <a:endParaRPr lang="LID4096" dirty="0"/>
              </a:p>
            </p:txBody>
          </p:sp>
        </mc:Choice>
        <mc:Fallback xmlns="">
          <p:sp>
            <p:nvSpPr>
              <p:cNvPr id="2" name="Title 1">
                <a:extLst>
                  <a:ext uri="{FF2B5EF4-FFF2-40B4-BE49-F238E27FC236}">
                    <a16:creationId xmlns:a16="http://schemas.microsoft.com/office/drawing/2014/main" id="{10B643EA-5568-4C47-8EDA-B9DC2C2F4EEE}"/>
                  </a:ext>
                </a:extLst>
              </p:cNvPr>
              <p:cNvSpPr>
                <a:spLocks noGrp="1" noRot="1" noChangeAspect="1" noMove="1" noResize="1" noEditPoints="1" noAdjustHandles="1" noChangeArrowheads="1" noChangeShapeType="1" noTextEdit="1"/>
              </p:cNvSpPr>
              <p:nvPr>
                <p:ph type="title"/>
              </p:nvPr>
            </p:nvSpPr>
            <p:spPr>
              <a:blipFill>
                <a:blip r:embed="rId3"/>
                <a:stretch>
                  <a:fillRect l="-309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EB5E0529-270D-40E6-B4C3-F95D397447D6}"/>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D09004DA-73FF-4C45-A023-DA402DA36807}"/>
              </a:ext>
            </a:extLst>
          </p:cNvPr>
          <p:cNvSpPr>
            <a:spLocks noGrp="1"/>
          </p:cNvSpPr>
          <p:nvPr>
            <p:ph type="sldNum" sz="quarter" idx="12"/>
          </p:nvPr>
        </p:nvSpPr>
        <p:spPr/>
        <p:txBody>
          <a:bodyPr/>
          <a:lstStyle/>
          <a:p>
            <a:fld id="{3D90C5DF-5A93-4A6F-A2C5-08984139AF6D}" type="slidenum">
              <a:rPr lang="LID4096" smtClean="0"/>
              <a:t>14</a:t>
            </a:fld>
            <a:endParaRPr lang="LID4096"/>
          </a:p>
        </p:txBody>
      </p:sp>
      <p:grpSp>
        <p:nvGrpSpPr>
          <p:cNvPr id="17" name="Group 16">
            <a:extLst>
              <a:ext uri="{FF2B5EF4-FFF2-40B4-BE49-F238E27FC236}">
                <a16:creationId xmlns:a16="http://schemas.microsoft.com/office/drawing/2014/main" id="{B5A7A778-74FF-43AF-9A09-61857F464D01}"/>
              </a:ext>
            </a:extLst>
          </p:cNvPr>
          <p:cNvGrpSpPr/>
          <p:nvPr/>
        </p:nvGrpSpPr>
        <p:grpSpPr>
          <a:xfrm>
            <a:off x="1845552" y="2560543"/>
            <a:ext cx="8500897" cy="646330"/>
            <a:chOff x="254220" y="2989744"/>
            <a:chExt cx="9720942" cy="638503"/>
          </a:xfrm>
        </p:grpSpPr>
        <p:sp>
          <p:nvSpPr>
            <p:cNvPr id="10" name="Rectangle 9">
              <a:extLst>
                <a:ext uri="{FF2B5EF4-FFF2-40B4-BE49-F238E27FC236}">
                  <a16:creationId xmlns:a16="http://schemas.microsoft.com/office/drawing/2014/main" id="{9A7D2F9A-EEA8-4414-BC33-9A5F03CA9158}"/>
                </a:ext>
              </a:extLst>
            </p:cNvPr>
            <p:cNvSpPr/>
            <p:nvPr/>
          </p:nvSpPr>
          <p:spPr>
            <a:xfrm>
              <a:off x="6271236" y="2989744"/>
              <a:ext cx="1983291"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Data</a:t>
              </a:r>
              <a:endParaRPr lang="en-GB" dirty="0"/>
            </a:p>
          </p:txBody>
        </p:sp>
        <p:sp>
          <p:nvSpPr>
            <p:cNvPr id="11" name="Rectangle 10">
              <a:extLst>
                <a:ext uri="{FF2B5EF4-FFF2-40B4-BE49-F238E27FC236}">
                  <a16:creationId xmlns:a16="http://schemas.microsoft.com/office/drawing/2014/main" id="{5D4444AF-5B64-4B71-89FB-3C6D8EEDB7FE}"/>
                </a:ext>
              </a:extLst>
            </p:cNvPr>
            <p:cNvSpPr/>
            <p:nvPr/>
          </p:nvSpPr>
          <p:spPr>
            <a:xfrm>
              <a:off x="254220" y="2989744"/>
              <a:ext cx="2160000"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Preamble</a:t>
              </a:r>
            </a:p>
          </p:txBody>
        </p:sp>
        <p:sp>
          <p:nvSpPr>
            <p:cNvPr id="12" name="Rectangle 11">
              <a:extLst>
                <a:ext uri="{FF2B5EF4-FFF2-40B4-BE49-F238E27FC236}">
                  <a16:creationId xmlns:a16="http://schemas.microsoft.com/office/drawing/2014/main" id="{561D99A5-F942-44CE-9D57-11E3CE876A2F}"/>
                </a:ext>
              </a:extLst>
            </p:cNvPr>
            <p:cNvSpPr/>
            <p:nvPr/>
          </p:nvSpPr>
          <p:spPr>
            <a:xfrm>
              <a:off x="2433474" y="2989744"/>
              <a:ext cx="1620000"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a:t>
              </a:r>
            </a:p>
            <a:p>
              <a:pPr algn="ctr"/>
              <a:r>
                <a:rPr lang="en-GB" dirty="0"/>
                <a:t>address</a:t>
              </a:r>
            </a:p>
          </p:txBody>
        </p:sp>
        <p:sp>
          <p:nvSpPr>
            <p:cNvPr id="13" name="Rectangle 12">
              <a:extLst>
                <a:ext uri="{FF2B5EF4-FFF2-40B4-BE49-F238E27FC236}">
                  <a16:creationId xmlns:a16="http://schemas.microsoft.com/office/drawing/2014/main" id="{AA1E5943-2489-41FC-875F-A0554F5768A4}"/>
                </a:ext>
              </a:extLst>
            </p:cNvPr>
            <p:cNvSpPr/>
            <p:nvPr/>
          </p:nvSpPr>
          <p:spPr>
            <a:xfrm>
              <a:off x="4072728" y="2989744"/>
              <a:ext cx="1620000"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a:t>
              </a:r>
            </a:p>
            <a:p>
              <a:pPr algn="ctr"/>
              <a:r>
                <a:rPr lang="en-GB" dirty="0"/>
                <a:t>address</a:t>
              </a:r>
            </a:p>
          </p:txBody>
        </p:sp>
        <p:sp>
          <p:nvSpPr>
            <p:cNvPr id="14" name="Rectangle 13">
              <a:extLst>
                <a:ext uri="{FF2B5EF4-FFF2-40B4-BE49-F238E27FC236}">
                  <a16:creationId xmlns:a16="http://schemas.microsoft.com/office/drawing/2014/main" id="{87FC1DC8-C884-48A8-8817-1955BA165C69}"/>
                </a:ext>
              </a:extLst>
            </p:cNvPr>
            <p:cNvSpPr/>
            <p:nvPr/>
          </p:nvSpPr>
          <p:spPr>
            <a:xfrm>
              <a:off x="5711982" y="2989744"/>
              <a:ext cx="540000"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T/L</a:t>
              </a:r>
            </a:p>
          </p:txBody>
        </p:sp>
        <p:sp>
          <p:nvSpPr>
            <p:cNvPr id="15" name="Rectangle 14">
              <a:extLst>
                <a:ext uri="{FF2B5EF4-FFF2-40B4-BE49-F238E27FC236}">
                  <a16:creationId xmlns:a16="http://schemas.microsoft.com/office/drawing/2014/main" id="{F35AF226-11BD-46BD-987E-4BA70BCA8BB9}"/>
                </a:ext>
              </a:extLst>
            </p:cNvPr>
            <p:cNvSpPr/>
            <p:nvPr/>
          </p:nvSpPr>
          <p:spPr>
            <a:xfrm>
              <a:off x="8273781" y="2989744"/>
              <a:ext cx="602128"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a:t>
              </a:r>
            </a:p>
          </p:txBody>
        </p:sp>
        <p:sp>
          <p:nvSpPr>
            <p:cNvPr id="16" name="Rectangle 15">
              <a:extLst>
                <a:ext uri="{FF2B5EF4-FFF2-40B4-BE49-F238E27FC236}">
                  <a16:creationId xmlns:a16="http://schemas.microsoft.com/office/drawing/2014/main" id="{9047D1A6-3643-41D7-88CD-CC7AB860AE3B}"/>
                </a:ext>
              </a:extLst>
            </p:cNvPr>
            <p:cNvSpPr/>
            <p:nvPr/>
          </p:nvSpPr>
          <p:spPr>
            <a:xfrm>
              <a:off x="8895162" y="2989744"/>
              <a:ext cx="1080000" cy="6385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CRC</a:t>
              </a:r>
            </a:p>
          </p:txBody>
        </p:sp>
      </p:grpSp>
      <p:grpSp>
        <p:nvGrpSpPr>
          <p:cNvPr id="18" name="Group 17">
            <a:extLst>
              <a:ext uri="{FF2B5EF4-FFF2-40B4-BE49-F238E27FC236}">
                <a16:creationId xmlns:a16="http://schemas.microsoft.com/office/drawing/2014/main" id="{80181AF8-20BD-4C6B-8E67-6A4E79119271}"/>
              </a:ext>
            </a:extLst>
          </p:cNvPr>
          <p:cNvGrpSpPr/>
          <p:nvPr/>
        </p:nvGrpSpPr>
        <p:grpSpPr>
          <a:xfrm>
            <a:off x="1845552" y="3206874"/>
            <a:ext cx="8500897" cy="314093"/>
            <a:chOff x="254220" y="2989744"/>
            <a:chExt cx="9720942" cy="638503"/>
          </a:xfrm>
          <a:noFill/>
        </p:grpSpPr>
        <p:sp>
          <p:nvSpPr>
            <p:cNvPr id="19" name="Rectangle 18">
              <a:extLst>
                <a:ext uri="{FF2B5EF4-FFF2-40B4-BE49-F238E27FC236}">
                  <a16:creationId xmlns:a16="http://schemas.microsoft.com/office/drawing/2014/main" id="{834EF9F8-9ED3-4437-BCCD-21D9B91B890E}"/>
                </a:ext>
              </a:extLst>
            </p:cNvPr>
            <p:cNvSpPr/>
            <p:nvPr/>
          </p:nvSpPr>
          <p:spPr>
            <a:xfrm>
              <a:off x="6271236" y="2989744"/>
              <a:ext cx="1983291"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solidFill>
                    <a:schemeClr val="tx1"/>
                  </a:solidFill>
                </a:rPr>
                <a:t>0-1500</a:t>
              </a:r>
              <a:endParaRPr lang="en-GB" dirty="0">
                <a:solidFill>
                  <a:schemeClr val="tx1"/>
                </a:solidFill>
              </a:endParaRPr>
            </a:p>
          </p:txBody>
        </p:sp>
        <p:sp>
          <p:nvSpPr>
            <p:cNvPr id="20" name="Rectangle 19">
              <a:extLst>
                <a:ext uri="{FF2B5EF4-FFF2-40B4-BE49-F238E27FC236}">
                  <a16:creationId xmlns:a16="http://schemas.microsoft.com/office/drawing/2014/main" id="{F1BB02D9-5EB8-468E-855E-097CA8B22D1F}"/>
                </a:ext>
              </a:extLst>
            </p:cNvPr>
            <p:cNvSpPr/>
            <p:nvPr/>
          </p:nvSpPr>
          <p:spPr>
            <a:xfrm>
              <a:off x="254220" y="2989744"/>
              <a:ext cx="2160000"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r>
                <a:rPr lang="en-GB" dirty="0">
                  <a:solidFill>
                    <a:schemeClr val="tx1"/>
                  </a:solidFill>
                </a:rPr>
                <a:t>Bytes:	8</a:t>
              </a:r>
            </a:p>
          </p:txBody>
        </p:sp>
        <p:sp>
          <p:nvSpPr>
            <p:cNvPr id="21" name="Rectangle 20">
              <a:extLst>
                <a:ext uri="{FF2B5EF4-FFF2-40B4-BE49-F238E27FC236}">
                  <a16:creationId xmlns:a16="http://schemas.microsoft.com/office/drawing/2014/main" id="{D488299A-C47B-478F-AA31-5FDA03843332}"/>
                </a:ext>
              </a:extLst>
            </p:cNvPr>
            <p:cNvSpPr/>
            <p:nvPr/>
          </p:nvSpPr>
          <p:spPr>
            <a:xfrm>
              <a:off x="2433474" y="2989744"/>
              <a:ext cx="1620000"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6</a:t>
              </a:r>
            </a:p>
          </p:txBody>
        </p:sp>
        <p:sp>
          <p:nvSpPr>
            <p:cNvPr id="22" name="Rectangle 21">
              <a:extLst>
                <a:ext uri="{FF2B5EF4-FFF2-40B4-BE49-F238E27FC236}">
                  <a16:creationId xmlns:a16="http://schemas.microsoft.com/office/drawing/2014/main" id="{7504F6CD-CB1F-46CB-B492-026DC673C133}"/>
                </a:ext>
              </a:extLst>
            </p:cNvPr>
            <p:cNvSpPr/>
            <p:nvPr/>
          </p:nvSpPr>
          <p:spPr>
            <a:xfrm>
              <a:off x="4072728" y="2989744"/>
              <a:ext cx="1620000"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6</a:t>
              </a:r>
            </a:p>
          </p:txBody>
        </p:sp>
        <p:sp>
          <p:nvSpPr>
            <p:cNvPr id="23" name="Rectangle 22">
              <a:extLst>
                <a:ext uri="{FF2B5EF4-FFF2-40B4-BE49-F238E27FC236}">
                  <a16:creationId xmlns:a16="http://schemas.microsoft.com/office/drawing/2014/main" id="{0108730F-8B28-4EBF-99D4-F83F5561BE31}"/>
                </a:ext>
              </a:extLst>
            </p:cNvPr>
            <p:cNvSpPr/>
            <p:nvPr/>
          </p:nvSpPr>
          <p:spPr>
            <a:xfrm>
              <a:off x="5711982" y="2989744"/>
              <a:ext cx="540000"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2</a:t>
              </a:r>
            </a:p>
          </p:txBody>
        </p:sp>
        <p:sp>
          <p:nvSpPr>
            <p:cNvPr id="24" name="Rectangle 23">
              <a:extLst>
                <a:ext uri="{FF2B5EF4-FFF2-40B4-BE49-F238E27FC236}">
                  <a16:creationId xmlns:a16="http://schemas.microsoft.com/office/drawing/2014/main" id="{79CBB96D-ACD1-4DAA-B1E0-AB6845C11D36}"/>
                </a:ext>
              </a:extLst>
            </p:cNvPr>
            <p:cNvSpPr/>
            <p:nvPr/>
          </p:nvSpPr>
          <p:spPr>
            <a:xfrm>
              <a:off x="8273781" y="2989744"/>
              <a:ext cx="602128"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0-46</a:t>
              </a:r>
            </a:p>
          </p:txBody>
        </p:sp>
        <p:sp>
          <p:nvSpPr>
            <p:cNvPr id="25" name="Rectangle 24">
              <a:extLst>
                <a:ext uri="{FF2B5EF4-FFF2-40B4-BE49-F238E27FC236}">
                  <a16:creationId xmlns:a16="http://schemas.microsoft.com/office/drawing/2014/main" id="{42720BBC-05F5-40AB-8DB5-C29DF400BF23}"/>
                </a:ext>
              </a:extLst>
            </p:cNvPr>
            <p:cNvSpPr/>
            <p:nvPr/>
          </p:nvSpPr>
          <p:spPr>
            <a:xfrm>
              <a:off x="8895162" y="2989744"/>
              <a:ext cx="1080000" cy="638503"/>
            </a:xfrm>
            <a:prstGeom prst="rect">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4</a:t>
              </a:r>
            </a:p>
          </p:txBody>
        </p:sp>
      </p:grpSp>
      <p:grpSp>
        <p:nvGrpSpPr>
          <p:cNvPr id="74" name="Group 73">
            <a:extLst>
              <a:ext uri="{FF2B5EF4-FFF2-40B4-BE49-F238E27FC236}">
                <a16:creationId xmlns:a16="http://schemas.microsoft.com/office/drawing/2014/main" id="{D08F2F40-4ED9-4695-BF2B-AB860A6F9556}"/>
              </a:ext>
            </a:extLst>
          </p:cNvPr>
          <p:cNvGrpSpPr/>
          <p:nvPr/>
        </p:nvGrpSpPr>
        <p:grpSpPr>
          <a:xfrm>
            <a:off x="2196123" y="1343444"/>
            <a:ext cx="4658316" cy="2976888"/>
            <a:chOff x="672123" y="1343444"/>
            <a:chExt cx="4658316" cy="2976888"/>
          </a:xfrm>
        </p:grpSpPr>
        <p:cxnSp>
          <p:nvCxnSpPr>
            <p:cNvPr id="70" name="Straight Arrow Connector 69">
              <a:extLst>
                <a:ext uri="{FF2B5EF4-FFF2-40B4-BE49-F238E27FC236}">
                  <a16:creationId xmlns:a16="http://schemas.microsoft.com/office/drawing/2014/main" id="{76CAB54C-6EE9-43F8-BF68-3C8E2D528DAF}"/>
                </a:ext>
              </a:extLst>
            </p:cNvPr>
            <p:cNvCxnSpPr>
              <a:cxnSpLocks/>
            </p:cNvCxnSpPr>
            <p:nvPr/>
          </p:nvCxnSpPr>
          <p:spPr>
            <a:xfrm>
              <a:off x="3937921" y="2036818"/>
              <a:ext cx="595979" cy="2283514"/>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B43A6C-24A0-4BE0-9737-1363C1D080FF}"/>
                </a:ext>
              </a:extLst>
            </p:cNvPr>
            <p:cNvCxnSpPr>
              <a:cxnSpLocks/>
              <a:endCxn id="14" idx="0"/>
            </p:cNvCxnSpPr>
            <p:nvPr/>
          </p:nvCxnSpPr>
          <p:spPr>
            <a:xfrm>
              <a:off x="3937921" y="1999859"/>
              <a:ext cx="1392518" cy="560684"/>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4A11CEF-C88D-459F-9970-427E0E7DCACC}"/>
                </a:ext>
              </a:extLst>
            </p:cNvPr>
            <p:cNvSpPr/>
            <p:nvPr/>
          </p:nvSpPr>
          <p:spPr>
            <a:xfrm>
              <a:off x="672123" y="1343444"/>
              <a:ext cx="3567829" cy="846233"/>
            </a:xfrm>
            <a:prstGeom prst="rect">
              <a:avLst/>
            </a:prstGeom>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2400" dirty="0"/>
                <a:t>VLAN type &gt; 1500, interpreted as </a:t>
              </a:r>
              <a:r>
                <a:rPr lang="en-US" sz="2400" i="1" dirty="0"/>
                <a:t>type</a:t>
              </a:r>
              <a:endParaRPr lang="en-US" sz="2400" dirty="0"/>
            </a:p>
          </p:txBody>
        </p:sp>
      </p:grpSp>
      <p:sp>
        <p:nvSpPr>
          <p:cNvPr id="6" name="TextBox 5">
            <a:extLst>
              <a:ext uri="{FF2B5EF4-FFF2-40B4-BE49-F238E27FC236}">
                <a16:creationId xmlns:a16="http://schemas.microsoft.com/office/drawing/2014/main" id="{E2F6DFB9-84DC-4A63-A025-D474039C4F02}"/>
              </a:ext>
            </a:extLst>
          </p:cNvPr>
          <p:cNvSpPr txBox="1"/>
          <p:nvPr/>
        </p:nvSpPr>
        <p:spPr>
          <a:xfrm>
            <a:off x="1845551" y="2191860"/>
            <a:ext cx="1998812" cy="369332"/>
          </a:xfrm>
          <a:prstGeom prst="rect">
            <a:avLst/>
          </a:prstGeom>
          <a:noFill/>
        </p:spPr>
        <p:txBody>
          <a:bodyPr wrap="square" rtlCol="0">
            <a:spAutoFit/>
          </a:bodyPr>
          <a:lstStyle/>
          <a:p>
            <a:r>
              <a:rPr lang="en-US" dirty="0"/>
              <a:t>802.3 Frame layout</a:t>
            </a:r>
          </a:p>
        </p:txBody>
      </p:sp>
      <p:grpSp>
        <p:nvGrpSpPr>
          <p:cNvPr id="65" name="Group 64">
            <a:extLst>
              <a:ext uri="{FF2B5EF4-FFF2-40B4-BE49-F238E27FC236}">
                <a16:creationId xmlns:a16="http://schemas.microsoft.com/office/drawing/2014/main" id="{35CDD664-C790-43FB-BCD4-AFAF0FDC97A8}"/>
              </a:ext>
            </a:extLst>
          </p:cNvPr>
          <p:cNvGrpSpPr/>
          <p:nvPr/>
        </p:nvGrpSpPr>
        <p:grpSpPr>
          <a:xfrm>
            <a:off x="2718640" y="3275980"/>
            <a:ext cx="4720386" cy="1695460"/>
            <a:chOff x="1194640" y="3275980"/>
            <a:chExt cx="4720386" cy="1695460"/>
          </a:xfrm>
        </p:grpSpPr>
        <p:sp>
          <p:nvSpPr>
            <p:cNvPr id="48" name="TextBox 47">
              <a:extLst>
                <a:ext uri="{FF2B5EF4-FFF2-40B4-BE49-F238E27FC236}">
                  <a16:creationId xmlns:a16="http://schemas.microsoft.com/office/drawing/2014/main" id="{ED8B1823-0A4B-40BB-83DD-5B8CB068FDE9}"/>
                </a:ext>
              </a:extLst>
            </p:cNvPr>
            <p:cNvSpPr txBox="1"/>
            <p:nvPr/>
          </p:nvSpPr>
          <p:spPr>
            <a:xfrm>
              <a:off x="1194640" y="3983398"/>
              <a:ext cx="3339260" cy="369332"/>
            </a:xfrm>
            <a:prstGeom prst="rect">
              <a:avLst/>
            </a:prstGeom>
            <a:noFill/>
          </p:spPr>
          <p:txBody>
            <a:bodyPr wrap="square" rtlCol="0">
              <a:spAutoFit/>
            </a:bodyPr>
            <a:lstStyle/>
            <a:p>
              <a:r>
                <a:rPr lang="en-US" dirty="0"/>
                <a:t>802.1Q Frame modifications:</a:t>
              </a:r>
            </a:p>
          </p:txBody>
        </p:sp>
        <p:grpSp>
          <p:nvGrpSpPr>
            <p:cNvPr id="64" name="Group 63">
              <a:extLst>
                <a:ext uri="{FF2B5EF4-FFF2-40B4-BE49-F238E27FC236}">
                  <a16:creationId xmlns:a16="http://schemas.microsoft.com/office/drawing/2014/main" id="{53E16BA1-5A04-4F13-9FA6-5EE711DA92F6}"/>
                </a:ext>
              </a:extLst>
            </p:cNvPr>
            <p:cNvGrpSpPr/>
            <p:nvPr/>
          </p:nvGrpSpPr>
          <p:grpSpPr>
            <a:xfrm>
              <a:off x="4239952" y="3275980"/>
              <a:ext cx="1675074" cy="1695460"/>
              <a:chOff x="4239952" y="3275980"/>
              <a:chExt cx="1675074" cy="1695460"/>
            </a:xfrm>
          </p:grpSpPr>
          <p:sp>
            <p:nvSpPr>
              <p:cNvPr id="49" name="Rectangle 48">
                <a:extLst>
                  <a:ext uri="{FF2B5EF4-FFF2-40B4-BE49-F238E27FC236}">
                    <a16:creationId xmlns:a16="http://schemas.microsoft.com/office/drawing/2014/main" id="{33D4AE71-3F5B-4C58-96E5-E8B9D4DAE26E}"/>
                  </a:ext>
                </a:extLst>
              </p:cNvPr>
              <p:cNvSpPr/>
              <p:nvPr/>
            </p:nvSpPr>
            <p:spPr>
              <a:xfrm>
                <a:off x="4346688" y="4325110"/>
                <a:ext cx="747638" cy="6463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VLAN</a:t>
                </a:r>
              </a:p>
            </p:txBody>
          </p:sp>
          <p:sp>
            <p:nvSpPr>
              <p:cNvPr id="50" name="Rectangle 49">
                <a:extLst>
                  <a:ext uri="{FF2B5EF4-FFF2-40B4-BE49-F238E27FC236}">
                    <a16:creationId xmlns:a16="http://schemas.microsoft.com/office/drawing/2014/main" id="{3900C277-4F55-44DD-942C-12EF8027C981}"/>
                  </a:ext>
                </a:extLst>
              </p:cNvPr>
              <p:cNvSpPr/>
              <p:nvPr/>
            </p:nvSpPr>
            <p:spPr>
              <a:xfrm>
                <a:off x="5094326" y="4325110"/>
                <a:ext cx="750770" cy="6463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Tag</a:t>
                </a:r>
              </a:p>
            </p:txBody>
          </p:sp>
          <p:sp>
            <p:nvSpPr>
              <p:cNvPr id="51" name="Rectangle 50">
                <a:extLst>
                  <a:ext uri="{FF2B5EF4-FFF2-40B4-BE49-F238E27FC236}">
                    <a16:creationId xmlns:a16="http://schemas.microsoft.com/office/drawing/2014/main" id="{0200F916-DE07-4A50-B1B5-D75C18E3297A}"/>
                  </a:ext>
                </a:extLst>
              </p:cNvPr>
              <p:cNvSpPr/>
              <p:nvPr/>
            </p:nvSpPr>
            <p:spPr>
              <a:xfrm>
                <a:off x="4474869" y="3991305"/>
                <a:ext cx="472226"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2</a:t>
                </a:r>
              </a:p>
            </p:txBody>
          </p:sp>
          <p:sp>
            <p:nvSpPr>
              <p:cNvPr id="52" name="Rectangle 51">
                <a:extLst>
                  <a:ext uri="{FF2B5EF4-FFF2-40B4-BE49-F238E27FC236}">
                    <a16:creationId xmlns:a16="http://schemas.microsoft.com/office/drawing/2014/main" id="{31C16F93-79E2-4C6F-A094-14768F94B692}"/>
                  </a:ext>
                </a:extLst>
              </p:cNvPr>
              <p:cNvSpPr/>
              <p:nvPr/>
            </p:nvSpPr>
            <p:spPr>
              <a:xfrm>
                <a:off x="5224073" y="3991305"/>
                <a:ext cx="472226"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2</a:t>
                </a:r>
              </a:p>
            </p:txBody>
          </p:sp>
          <p:sp>
            <p:nvSpPr>
              <p:cNvPr id="7" name="Right Brace 6">
                <a:extLst>
                  <a:ext uri="{FF2B5EF4-FFF2-40B4-BE49-F238E27FC236}">
                    <a16:creationId xmlns:a16="http://schemas.microsoft.com/office/drawing/2014/main" id="{7DBA9E79-2B25-4EFE-96A7-D74633078845}"/>
                  </a:ext>
                </a:extLst>
              </p:cNvPr>
              <p:cNvSpPr/>
              <p:nvPr/>
            </p:nvSpPr>
            <p:spPr>
              <a:xfrm rot="16200000">
                <a:off x="4453292" y="3062640"/>
                <a:ext cx="1248394" cy="1675074"/>
              </a:xfrm>
              <a:prstGeom prst="righ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Rectangle 65">
            <a:extLst>
              <a:ext uri="{FF2B5EF4-FFF2-40B4-BE49-F238E27FC236}">
                <a16:creationId xmlns:a16="http://schemas.microsoft.com/office/drawing/2014/main" id="{F2AD1E97-0A4A-4038-98E7-4E883CCCFD6B}"/>
              </a:ext>
            </a:extLst>
          </p:cNvPr>
          <p:cNvSpPr/>
          <p:nvPr/>
        </p:nvSpPr>
        <p:spPr>
          <a:xfrm>
            <a:off x="1494981" y="5208790"/>
            <a:ext cx="4111584" cy="859949"/>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fontScale="85000" lnSpcReduction="10000"/>
          </a:bodyPr>
          <a:lstStyle/>
          <a:p>
            <a:pPr algn="ctr"/>
            <a:r>
              <a:rPr lang="en-US" sz="2800" dirty="0"/>
              <a:t>Q: How do non-VLAN aware bridges handle these frames?</a:t>
            </a:r>
            <a:endParaRPr lang="LID4096" sz="2800" dirty="0"/>
          </a:p>
        </p:txBody>
      </p:sp>
      <p:grpSp>
        <p:nvGrpSpPr>
          <p:cNvPr id="79" name="Group 78">
            <a:extLst>
              <a:ext uri="{FF2B5EF4-FFF2-40B4-BE49-F238E27FC236}">
                <a16:creationId xmlns:a16="http://schemas.microsoft.com/office/drawing/2014/main" id="{BB97D52C-753F-49DC-B28C-2AE98121B556}"/>
              </a:ext>
            </a:extLst>
          </p:cNvPr>
          <p:cNvGrpSpPr/>
          <p:nvPr/>
        </p:nvGrpSpPr>
        <p:grpSpPr>
          <a:xfrm>
            <a:off x="8589845" y="5341338"/>
            <a:ext cx="1810122" cy="755962"/>
            <a:chOff x="7065845" y="5341338"/>
            <a:chExt cx="1810122" cy="755962"/>
          </a:xfrm>
        </p:grpSpPr>
        <p:cxnSp>
          <p:nvCxnSpPr>
            <p:cNvPr id="76" name="Straight Arrow Connector 75">
              <a:extLst>
                <a:ext uri="{FF2B5EF4-FFF2-40B4-BE49-F238E27FC236}">
                  <a16:creationId xmlns:a16="http://schemas.microsoft.com/office/drawing/2014/main" id="{9055186D-DDBE-4CF9-BB17-191CE1373A4D}"/>
                </a:ext>
              </a:extLst>
            </p:cNvPr>
            <p:cNvCxnSpPr>
              <a:cxnSpLocks/>
              <a:stCxn id="75" idx="1"/>
              <a:endCxn id="56" idx="3"/>
            </p:cNvCxnSpPr>
            <p:nvPr/>
          </p:nvCxnSpPr>
          <p:spPr>
            <a:xfrm flipH="1" flipV="1">
              <a:off x="7065845" y="5719093"/>
              <a:ext cx="812150" cy="226"/>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576AAF9A-40F0-41C7-B867-A560DEAB0842}"/>
                </a:ext>
              </a:extLst>
            </p:cNvPr>
            <p:cNvSpPr/>
            <p:nvPr/>
          </p:nvSpPr>
          <p:spPr>
            <a:xfrm>
              <a:off x="7877995" y="5341338"/>
              <a:ext cx="997972" cy="75596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0000" lnSpcReduction="20000"/>
            </a:bodyPr>
            <a:lstStyle/>
            <a:p>
              <a:pPr algn="ctr"/>
              <a:r>
                <a:rPr lang="en-US" sz="4800" dirty="0"/>
                <a:t>VLAN ID (color)</a:t>
              </a:r>
            </a:p>
          </p:txBody>
        </p:sp>
      </p:grpSp>
      <p:pic>
        <p:nvPicPr>
          <p:cNvPr id="8" name="Picture 7">
            <a:extLst>
              <a:ext uri="{FF2B5EF4-FFF2-40B4-BE49-F238E27FC236}">
                <a16:creationId xmlns:a16="http://schemas.microsoft.com/office/drawing/2014/main" id="{39009551-6F51-567B-E373-3B59A6B65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9693" y="33492"/>
            <a:ext cx="3759903" cy="2128104"/>
          </a:xfrm>
          <a:prstGeom prst="rect">
            <a:avLst/>
          </a:prstGeom>
        </p:spPr>
      </p:pic>
      <p:sp>
        <p:nvSpPr>
          <p:cNvPr id="3" name="Rectangle 2">
            <a:extLst>
              <a:ext uri="{FF2B5EF4-FFF2-40B4-BE49-F238E27FC236}">
                <a16:creationId xmlns:a16="http://schemas.microsoft.com/office/drawing/2014/main" id="{1926BBD8-33A4-FF6A-4BE5-7DD37D5E0B69}"/>
              </a:ext>
            </a:extLst>
          </p:cNvPr>
          <p:cNvSpPr/>
          <p:nvPr/>
        </p:nvSpPr>
        <p:spPr>
          <a:xfrm>
            <a:off x="7000255" y="2420646"/>
            <a:ext cx="2001978" cy="11450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4217AC51-0D83-9666-6D94-25EE061F4F13}"/>
              </a:ext>
            </a:extLst>
          </p:cNvPr>
          <p:cNvSpPr/>
          <p:nvPr/>
        </p:nvSpPr>
        <p:spPr>
          <a:xfrm>
            <a:off x="7629884" y="3697442"/>
            <a:ext cx="4439712" cy="1184593"/>
          </a:xfrm>
          <a:prstGeom prst="rect">
            <a:avLst/>
          </a:prstGeom>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2800" b="1" i="1" u="sng" dirty="0"/>
              <a:t>Maximum frame size differs across link-layer protocols!</a:t>
            </a:r>
          </a:p>
        </p:txBody>
      </p:sp>
    </p:spTree>
    <p:extLst>
      <p:ext uri="{BB962C8B-B14F-4D97-AF65-F5344CB8AC3E}">
        <p14:creationId xmlns:p14="http://schemas.microsoft.com/office/powerpoint/2010/main" val="34952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3D56-1CED-4FB7-9B18-686911832729}"/>
              </a:ext>
            </a:extLst>
          </p:cNvPr>
          <p:cNvSpPr>
            <a:spLocks noGrp="1"/>
          </p:cNvSpPr>
          <p:nvPr>
            <p:ph type="title"/>
          </p:nvPr>
        </p:nvSpPr>
        <p:spPr/>
        <p:txBody>
          <a:bodyPr/>
          <a:lstStyle/>
          <a:p>
            <a:r>
              <a:rPr lang="en-US" dirty="0"/>
              <a:t>Packet fragmentation</a:t>
            </a:r>
            <a:br>
              <a:rPr lang="en-US" dirty="0"/>
            </a:br>
            <a:r>
              <a:rPr lang="en-US" dirty="0"/>
              <a:t>Transparent fragmentation</a:t>
            </a:r>
          </a:p>
        </p:txBody>
      </p:sp>
      <p:sp>
        <p:nvSpPr>
          <p:cNvPr id="3" name="Content Placeholder 2">
            <a:extLst>
              <a:ext uri="{FF2B5EF4-FFF2-40B4-BE49-F238E27FC236}">
                <a16:creationId xmlns:a16="http://schemas.microsoft.com/office/drawing/2014/main" id="{B92F8DDB-2DDC-45FB-A203-36788E5893E9}"/>
              </a:ext>
            </a:extLst>
          </p:cNvPr>
          <p:cNvSpPr>
            <a:spLocks noGrp="1"/>
          </p:cNvSpPr>
          <p:nvPr>
            <p:ph idx="1"/>
          </p:nvPr>
        </p:nvSpPr>
        <p:spPr/>
        <p:txBody>
          <a:bodyPr/>
          <a:lstStyle/>
          <a:p>
            <a:pPr marL="0" indent="0">
              <a:buNone/>
            </a:pPr>
            <a:r>
              <a:rPr lang="en-US" dirty="0"/>
              <a:t>Packet size can be limited by hardware, software, protocols, law, etc.</a:t>
            </a:r>
          </a:p>
        </p:txBody>
      </p:sp>
      <p:sp>
        <p:nvSpPr>
          <p:cNvPr id="4" name="Footer Placeholder 3">
            <a:extLst>
              <a:ext uri="{FF2B5EF4-FFF2-40B4-BE49-F238E27FC236}">
                <a16:creationId xmlns:a16="http://schemas.microsoft.com/office/drawing/2014/main" id="{A32AA6AC-0946-4183-9D3C-91D77BB38882}"/>
              </a:ext>
            </a:extLst>
          </p:cNvPr>
          <p:cNvSpPr>
            <a:spLocks noGrp="1"/>
          </p:cNvSpPr>
          <p:nvPr>
            <p:ph type="ftr" sz="quarter" idx="11"/>
          </p:nvPr>
        </p:nvSpPr>
        <p:spPr/>
        <p:txBody>
          <a:bodyPr/>
          <a:lstStyle/>
          <a:p>
            <a:endParaRPr lang="LID4096" dirty="0"/>
          </a:p>
        </p:txBody>
      </p:sp>
      <p:sp>
        <p:nvSpPr>
          <p:cNvPr id="5" name="Slide Number Placeholder 4">
            <a:extLst>
              <a:ext uri="{FF2B5EF4-FFF2-40B4-BE49-F238E27FC236}">
                <a16:creationId xmlns:a16="http://schemas.microsoft.com/office/drawing/2014/main" id="{99C13A1E-3B72-4F6C-A5D2-F4CCDF00FE39}"/>
              </a:ext>
            </a:extLst>
          </p:cNvPr>
          <p:cNvSpPr>
            <a:spLocks noGrp="1"/>
          </p:cNvSpPr>
          <p:nvPr>
            <p:ph type="sldNum" sz="quarter" idx="12"/>
          </p:nvPr>
        </p:nvSpPr>
        <p:spPr/>
        <p:txBody>
          <a:bodyPr/>
          <a:lstStyle/>
          <a:p>
            <a:fld id="{3D90C5DF-5A93-4A6F-A2C5-08984139AF6D}" type="slidenum">
              <a:rPr lang="LID4096" smtClean="0"/>
              <a:t>15</a:t>
            </a:fld>
            <a:endParaRPr lang="LID4096"/>
          </a:p>
        </p:txBody>
      </p:sp>
      <p:cxnSp>
        <p:nvCxnSpPr>
          <p:cNvPr id="6" name="Straight Connector 5">
            <a:extLst>
              <a:ext uri="{FF2B5EF4-FFF2-40B4-BE49-F238E27FC236}">
                <a16:creationId xmlns:a16="http://schemas.microsoft.com/office/drawing/2014/main" id="{F243E09F-E733-412B-8DCC-1E654C1247BB}"/>
              </a:ext>
            </a:extLst>
          </p:cNvPr>
          <p:cNvCxnSpPr>
            <a:cxnSpLocks/>
            <a:stCxn id="8" idx="3"/>
            <a:endCxn id="9" idx="1"/>
          </p:cNvCxnSpPr>
          <p:nvPr/>
        </p:nvCxnSpPr>
        <p:spPr>
          <a:xfrm>
            <a:off x="4475338" y="5443946"/>
            <a:ext cx="3056685" cy="0"/>
          </a:xfrm>
          <a:prstGeom prst="line">
            <a:avLst/>
          </a:prstGeom>
          <a:ln w="381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59EA59-8E33-4B76-8E4A-52F5B4E7BFEC}"/>
              </a:ext>
            </a:extLst>
          </p:cNvPr>
          <p:cNvCxnSpPr>
            <a:cxnSpLocks/>
            <a:stCxn id="9" idx="3"/>
          </p:cNvCxnSpPr>
          <p:nvPr/>
        </p:nvCxnSpPr>
        <p:spPr>
          <a:xfrm flipV="1">
            <a:off x="8333486" y="3948542"/>
            <a:ext cx="1127008" cy="1495404"/>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534C08-F217-4F2B-BD20-CC083CD33330}"/>
              </a:ext>
            </a:extLst>
          </p:cNvPr>
          <p:cNvCxnSpPr>
            <a:cxnSpLocks/>
            <a:endCxn id="8" idx="1"/>
          </p:cNvCxnSpPr>
          <p:nvPr/>
        </p:nvCxnSpPr>
        <p:spPr>
          <a:xfrm>
            <a:off x="2546866" y="4001294"/>
            <a:ext cx="1139241" cy="1442653"/>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FE368A6-6B93-4254-999A-39095B0DCCBC}"/>
              </a:ext>
            </a:extLst>
          </p:cNvPr>
          <p:cNvSpPr/>
          <p:nvPr/>
        </p:nvSpPr>
        <p:spPr>
          <a:xfrm>
            <a:off x="8333486" y="322092"/>
            <a:ext cx="2215913" cy="141163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What can cause packet size limits?</a:t>
            </a:r>
            <a:endParaRPr lang="LID4096" sz="2800" dirty="0"/>
          </a:p>
        </p:txBody>
      </p:sp>
      <p:sp>
        <p:nvSpPr>
          <p:cNvPr id="20" name="Rectangle 19">
            <a:extLst>
              <a:ext uri="{FF2B5EF4-FFF2-40B4-BE49-F238E27FC236}">
                <a16:creationId xmlns:a16="http://schemas.microsoft.com/office/drawing/2014/main" id="{9E321B8F-2A79-49E7-988B-803518FE3466}"/>
              </a:ext>
            </a:extLst>
          </p:cNvPr>
          <p:cNvSpPr/>
          <p:nvPr/>
        </p:nvSpPr>
        <p:spPr>
          <a:xfrm>
            <a:off x="2651009" y="3162473"/>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1" name="Rectangle 20">
            <a:extLst>
              <a:ext uri="{FF2B5EF4-FFF2-40B4-BE49-F238E27FC236}">
                <a16:creationId xmlns:a16="http://schemas.microsoft.com/office/drawing/2014/main" id="{F78A0CDC-8454-4D36-B1CD-5FE06A2A5FF1}"/>
              </a:ext>
            </a:extLst>
          </p:cNvPr>
          <p:cNvSpPr/>
          <p:nvPr/>
        </p:nvSpPr>
        <p:spPr>
          <a:xfrm>
            <a:off x="3702330" y="4298921"/>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nvGrpSpPr>
          <p:cNvPr id="26" name="Group 25">
            <a:extLst>
              <a:ext uri="{FF2B5EF4-FFF2-40B4-BE49-F238E27FC236}">
                <a16:creationId xmlns:a16="http://schemas.microsoft.com/office/drawing/2014/main" id="{CBA4A603-7FAB-4637-8C6A-2DF8F8DC7ED6}"/>
              </a:ext>
            </a:extLst>
          </p:cNvPr>
          <p:cNvGrpSpPr/>
          <p:nvPr/>
        </p:nvGrpSpPr>
        <p:grpSpPr>
          <a:xfrm>
            <a:off x="4732591" y="4335335"/>
            <a:ext cx="676653" cy="676301"/>
            <a:chOff x="2307971" y="4317716"/>
            <a:chExt cx="676653" cy="676301"/>
          </a:xfrm>
        </p:grpSpPr>
        <p:sp>
          <p:nvSpPr>
            <p:cNvPr id="22" name="Rectangle 21">
              <a:extLst>
                <a:ext uri="{FF2B5EF4-FFF2-40B4-BE49-F238E27FC236}">
                  <a16:creationId xmlns:a16="http://schemas.microsoft.com/office/drawing/2014/main" id="{35FEA293-D786-4FDF-BFFA-56570B7BE05C}"/>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3" name="Rectangle 22">
              <a:extLst>
                <a:ext uri="{FF2B5EF4-FFF2-40B4-BE49-F238E27FC236}">
                  <a16:creationId xmlns:a16="http://schemas.microsoft.com/office/drawing/2014/main" id="{531A8D72-29F4-4A11-99A6-309DA48A9BF3}"/>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4" name="Rectangle 23">
              <a:extLst>
                <a:ext uri="{FF2B5EF4-FFF2-40B4-BE49-F238E27FC236}">
                  <a16:creationId xmlns:a16="http://schemas.microsoft.com/office/drawing/2014/main" id="{0927E306-3104-46BD-B6A4-90592B74370F}"/>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5" name="Rectangle 24">
              <a:extLst>
                <a:ext uri="{FF2B5EF4-FFF2-40B4-BE49-F238E27FC236}">
                  <a16:creationId xmlns:a16="http://schemas.microsoft.com/office/drawing/2014/main" id="{F80C87D5-49C5-45EE-9A22-C1E365CE6CCC}"/>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pic>
        <p:nvPicPr>
          <p:cNvPr id="7" name="Picture 6">
            <a:extLst>
              <a:ext uri="{FF2B5EF4-FFF2-40B4-BE49-F238E27FC236}">
                <a16:creationId xmlns:a16="http://schemas.microsoft.com/office/drawing/2014/main" id="{168EEFA5-995D-42FB-856F-A6E5F8B74372}"/>
              </a:ext>
            </a:extLst>
          </p:cNvPr>
          <p:cNvPicPr>
            <a:picLocks noChangeAspect="1"/>
          </p:cNvPicPr>
          <p:nvPr/>
        </p:nvPicPr>
        <p:blipFill>
          <a:blip r:embed="rId3"/>
          <a:stretch>
            <a:fillRect/>
          </a:stretch>
        </p:blipFill>
        <p:spPr>
          <a:xfrm>
            <a:off x="2048507" y="3679241"/>
            <a:ext cx="498359" cy="644106"/>
          </a:xfrm>
          <a:prstGeom prst="rect">
            <a:avLst/>
          </a:prstGeom>
        </p:spPr>
      </p:pic>
      <p:pic>
        <p:nvPicPr>
          <p:cNvPr id="8" name="Picture 7">
            <a:extLst>
              <a:ext uri="{FF2B5EF4-FFF2-40B4-BE49-F238E27FC236}">
                <a16:creationId xmlns:a16="http://schemas.microsoft.com/office/drawing/2014/main" id="{29F7DAC9-03A7-4C75-821A-5A3051C8C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07" y="5047570"/>
            <a:ext cx="789231" cy="792753"/>
          </a:xfrm>
          <a:prstGeom prst="rect">
            <a:avLst/>
          </a:prstGeom>
        </p:spPr>
      </p:pic>
      <p:pic>
        <p:nvPicPr>
          <p:cNvPr id="9" name="Picture 8">
            <a:extLst>
              <a:ext uri="{FF2B5EF4-FFF2-40B4-BE49-F238E27FC236}">
                <a16:creationId xmlns:a16="http://schemas.microsoft.com/office/drawing/2014/main" id="{0F5506EB-7833-4F06-9732-0DF7E9822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022" y="5041426"/>
            <a:ext cx="801464" cy="805041"/>
          </a:xfrm>
          <a:prstGeom prst="rect">
            <a:avLst/>
          </a:prstGeom>
        </p:spPr>
      </p:pic>
      <p:pic>
        <p:nvPicPr>
          <p:cNvPr id="10" name="Picture 9">
            <a:extLst>
              <a:ext uri="{FF2B5EF4-FFF2-40B4-BE49-F238E27FC236}">
                <a16:creationId xmlns:a16="http://schemas.microsoft.com/office/drawing/2014/main" id="{8B4E18B1-80A1-4AE0-BD65-F73F095EE1C0}"/>
              </a:ext>
            </a:extLst>
          </p:cNvPr>
          <p:cNvPicPr>
            <a:picLocks noChangeAspect="1"/>
          </p:cNvPicPr>
          <p:nvPr/>
        </p:nvPicPr>
        <p:blipFill>
          <a:blip r:embed="rId3"/>
          <a:stretch>
            <a:fillRect/>
          </a:stretch>
        </p:blipFill>
        <p:spPr>
          <a:xfrm>
            <a:off x="9460495" y="3626489"/>
            <a:ext cx="498359" cy="644106"/>
          </a:xfrm>
          <a:prstGeom prst="rect">
            <a:avLst/>
          </a:prstGeom>
        </p:spPr>
      </p:pic>
      <p:cxnSp>
        <p:nvCxnSpPr>
          <p:cNvPr id="37" name="Straight Arrow Connector 36">
            <a:extLst>
              <a:ext uri="{FF2B5EF4-FFF2-40B4-BE49-F238E27FC236}">
                <a16:creationId xmlns:a16="http://schemas.microsoft.com/office/drawing/2014/main" id="{E70AF2DD-41A1-43F4-A8D3-372C50D06B7C}"/>
              </a:ext>
            </a:extLst>
          </p:cNvPr>
          <p:cNvCxnSpPr>
            <a:cxnSpLocks/>
            <a:stCxn id="38" idx="2"/>
          </p:cNvCxnSpPr>
          <p:nvPr/>
        </p:nvCxnSpPr>
        <p:spPr>
          <a:xfrm>
            <a:off x="5981698" y="4196709"/>
            <a:ext cx="6379" cy="1157806"/>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7DE4623B-88C2-4E52-84B5-B7C5A20BCC87}"/>
              </a:ext>
            </a:extLst>
          </p:cNvPr>
          <p:cNvSpPr/>
          <p:nvPr/>
        </p:nvSpPr>
        <p:spPr>
          <a:xfrm>
            <a:off x="5009793" y="3565899"/>
            <a:ext cx="1943809"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Packet too large for link</a:t>
            </a:r>
          </a:p>
        </p:txBody>
      </p:sp>
      <p:sp>
        <p:nvSpPr>
          <p:cNvPr id="40" name="Rectangle 39">
            <a:extLst>
              <a:ext uri="{FF2B5EF4-FFF2-40B4-BE49-F238E27FC236}">
                <a16:creationId xmlns:a16="http://schemas.microsoft.com/office/drawing/2014/main" id="{DA6EFEA4-6EB6-4499-AC82-790F2A8D5CC1}"/>
              </a:ext>
            </a:extLst>
          </p:cNvPr>
          <p:cNvSpPr/>
          <p:nvPr/>
        </p:nvSpPr>
        <p:spPr>
          <a:xfrm>
            <a:off x="7563229" y="4298921"/>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nvGrpSpPr>
          <p:cNvPr id="43" name="Group 42">
            <a:extLst>
              <a:ext uri="{FF2B5EF4-FFF2-40B4-BE49-F238E27FC236}">
                <a16:creationId xmlns:a16="http://schemas.microsoft.com/office/drawing/2014/main" id="{D3F20945-556E-4CD7-A728-3864740B392D}"/>
              </a:ext>
            </a:extLst>
          </p:cNvPr>
          <p:cNvGrpSpPr/>
          <p:nvPr/>
        </p:nvGrpSpPr>
        <p:grpSpPr>
          <a:xfrm>
            <a:off x="6590577" y="4335335"/>
            <a:ext cx="676653" cy="676301"/>
            <a:chOff x="2307971" y="4317716"/>
            <a:chExt cx="676653" cy="676301"/>
          </a:xfrm>
        </p:grpSpPr>
        <p:sp>
          <p:nvSpPr>
            <p:cNvPr id="44" name="Rectangle 43">
              <a:extLst>
                <a:ext uri="{FF2B5EF4-FFF2-40B4-BE49-F238E27FC236}">
                  <a16:creationId xmlns:a16="http://schemas.microsoft.com/office/drawing/2014/main" id="{8213D265-7CB6-4BBC-8506-DAA01A4A0AF0}"/>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5" name="Rectangle 44">
              <a:extLst>
                <a:ext uri="{FF2B5EF4-FFF2-40B4-BE49-F238E27FC236}">
                  <a16:creationId xmlns:a16="http://schemas.microsoft.com/office/drawing/2014/main" id="{D6B39F2C-5232-4547-B4AB-1AE461BD7E9C}"/>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6" name="Rectangle 45">
              <a:extLst>
                <a:ext uri="{FF2B5EF4-FFF2-40B4-BE49-F238E27FC236}">
                  <a16:creationId xmlns:a16="http://schemas.microsoft.com/office/drawing/2014/main" id="{E1FBCAF7-F232-4929-BFE8-B48444A1EE30}"/>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7" name="Rectangle 46">
              <a:extLst>
                <a:ext uri="{FF2B5EF4-FFF2-40B4-BE49-F238E27FC236}">
                  <a16:creationId xmlns:a16="http://schemas.microsoft.com/office/drawing/2014/main" id="{E000FF31-F8C8-40EA-AF53-BA35451FAB00}"/>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sp>
        <p:nvSpPr>
          <p:cNvPr id="48" name="Rectangle 47">
            <a:extLst>
              <a:ext uri="{FF2B5EF4-FFF2-40B4-BE49-F238E27FC236}">
                <a16:creationId xmlns:a16="http://schemas.microsoft.com/office/drawing/2014/main" id="{2413A7E9-6B76-45AA-A86E-5A863844DA51}"/>
              </a:ext>
            </a:extLst>
          </p:cNvPr>
          <p:cNvSpPr/>
          <p:nvPr/>
        </p:nvSpPr>
        <p:spPr>
          <a:xfrm>
            <a:off x="8522427" y="3162473"/>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50" name="Straight Arrow Connector 49">
            <a:extLst>
              <a:ext uri="{FF2B5EF4-FFF2-40B4-BE49-F238E27FC236}">
                <a16:creationId xmlns:a16="http://schemas.microsoft.com/office/drawing/2014/main" id="{C805FF21-97E7-4D3D-B9A9-092093B22431}"/>
              </a:ext>
            </a:extLst>
          </p:cNvPr>
          <p:cNvCxnSpPr>
            <a:cxnSpLocks/>
            <a:stCxn id="21" idx="3"/>
          </p:cNvCxnSpPr>
          <p:nvPr/>
        </p:nvCxnSpPr>
        <p:spPr>
          <a:xfrm>
            <a:off x="4451456" y="4673484"/>
            <a:ext cx="240530"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599D407-C7A4-45C2-86CE-9376B44BD3B0}"/>
              </a:ext>
            </a:extLst>
          </p:cNvPr>
          <p:cNvCxnSpPr/>
          <p:nvPr/>
        </p:nvCxnSpPr>
        <p:spPr>
          <a:xfrm>
            <a:off x="7276022" y="4657332"/>
            <a:ext cx="226413"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669F648-EEB7-413B-B945-BEE3CDBD7781}"/>
              </a:ext>
            </a:extLst>
          </p:cNvPr>
          <p:cNvSpPr/>
          <p:nvPr/>
        </p:nvSpPr>
        <p:spPr>
          <a:xfrm>
            <a:off x="3723018" y="2692436"/>
            <a:ext cx="4561322" cy="82751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you name a (dis)advantage?</a:t>
            </a:r>
            <a:endParaRPr lang="LID4096" sz="2800" dirty="0"/>
          </a:p>
        </p:txBody>
      </p:sp>
      <p:sp>
        <p:nvSpPr>
          <p:cNvPr id="55" name="TextBox 54">
            <a:extLst>
              <a:ext uri="{FF2B5EF4-FFF2-40B4-BE49-F238E27FC236}">
                <a16:creationId xmlns:a16="http://schemas.microsoft.com/office/drawing/2014/main" id="{9A51465B-5A0D-4765-B687-A6D2DFD2E7F6}"/>
              </a:ext>
            </a:extLst>
          </p:cNvPr>
          <p:cNvSpPr txBox="1"/>
          <p:nvPr/>
        </p:nvSpPr>
        <p:spPr>
          <a:xfrm>
            <a:off x="4930786" y="5472469"/>
            <a:ext cx="2145787" cy="369332"/>
          </a:xfrm>
          <a:prstGeom prst="rect">
            <a:avLst/>
          </a:prstGeom>
          <a:noFill/>
        </p:spPr>
        <p:txBody>
          <a:bodyPr wrap="square" rtlCol="0">
            <a:spAutoFit/>
          </a:bodyPr>
          <a:lstStyle/>
          <a:p>
            <a:r>
              <a:rPr lang="en-US" dirty="0"/>
              <a:t>Max packet size: 3</a:t>
            </a:r>
          </a:p>
        </p:txBody>
      </p:sp>
      <p:sp>
        <p:nvSpPr>
          <p:cNvPr id="56" name="TextBox 55">
            <a:extLst>
              <a:ext uri="{FF2B5EF4-FFF2-40B4-BE49-F238E27FC236}">
                <a16:creationId xmlns:a16="http://schemas.microsoft.com/office/drawing/2014/main" id="{71125B90-04DF-47D8-89E8-51E8B3912A57}"/>
              </a:ext>
            </a:extLst>
          </p:cNvPr>
          <p:cNvSpPr txBox="1"/>
          <p:nvPr/>
        </p:nvSpPr>
        <p:spPr>
          <a:xfrm>
            <a:off x="8724964" y="4473037"/>
            <a:ext cx="1001974" cy="923330"/>
          </a:xfrm>
          <a:prstGeom prst="rect">
            <a:avLst/>
          </a:prstGeom>
          <a:noFill/>
        </p:spPr>
        <p:txBody>
          <a:bodyPr wrap="square" rtlCol="0">
            <a:spAutoFit/>
          </a:bodyPr>
          <a:lstStyle/>
          <a:p>
            <a:pPr algn="r"/>
            <a:r>
              <a:rPr lang="en-US" dirty="0"/>
              <a:t>Max packet size: 10</a:t>
            </a:r>
          </a:p>
        </p:txBody>
      </p:sp>
      <p:sp>
        <p:nvSpPr>
          <p:cNvPr id="61" name="TextBox 60">
            <a:extLst>
              <a:ext uri="{FF2B5EF4-FFF2-40B4-BE49-F238E27FC236}">
                <a16:creationId xmlns:a16="http://schemas.microsoft.com/office/drawing/2014/main" id="{1B5D2E02-F8DF-4622-86EE-A63A37B986DF}"/>
              </a:ext>
            </a:extLst>
          </p:cNvPr>
          <p:cNvSpPr txBox="1"/>
          <p:nvPr/>
        </p:nvSpPr>
        <p:spPr>
          <a:xfrm>
            <a:off x="2461969" y="4625437"/>
            <a:ext cx="1001974" cy="923330"/>
          </a:xfrm>
          <a:prstGeom prst="rect">
            <a:avLst/>
          </a:prstGeom>
          <a:noFill/>
        </p:spPr>
        <p:txBody>
          <a:bodyPr wrap="square" rtlCol="0">
            <a:spAutoFit/>
          </a:bodyPr>
          <a:lstStyle/>
          <a:p>
            <a:r>
              <a:rPr lang="en-US" dirty="0"/>
              <a:t>Max packet size: 10</a:t>
            </a:r>
          </a:p>
        </p:txBody>
      </p:sp>
      <p:sp>
        <p:nvSpPr>
          <p:cNvPr id="62" name="Rectangle 61">
            <a:extLst>
              <a:ext uri="{FF2B5EF4-FFF2-40B4-BE49-F238E27FC236}">
                <a16:creationId xmlns:a16="http://schemas.microsoft.com/office/drawing/2014/main" id="{4C781547-FB3C-4C0A-B878-339A87726E8F}"/>
              </a:ext>
            </a:extLst>
          </p:cNvPr>
          <p:cNvSpPr/>
          <p:nvPr/>
        </p:nvSpPr>
        <p:spPr>
          <a:xfrm>
            <a:off x="3393737" y="5863434"/>
            <a:ext cx="5219883" cy="36594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Path Maximum Transmission Unit (MTU): 3</a:t>
            </a:r>
          </a:p>
        </p:txBody>
      </p:sp>
    </p:spTree>
    <p:extLst>
      <p:ext uri="{BB962C8B-B14F-4D97-AF65-F5344CB8AC3E}">
        <p14:creationId xmlns:p14="http://schemas.microsoft.com/office/powerpoint/2010/main" val="37148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38" grpId="0" animBg="1"/>
      <p:bldP spid="40" grpId="0" animBg="1"/>
      <p:bldP spid="48" grpId="0" animBg="1"/>
      <p:bldP spid="54"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3D56-1CED-4FB7-9B18-686911832729}"/>
              </a:ext>
            </a:extLst>
          </p:cNvPr>
          <p:cNvSpPr>
            <a:spLocks noGrp="1"/>
          </p:cNvSpPr>
          <p:nvPr>
            <p:ph type="title"/>
          </p:nvPr>
        </p:nvSpPr>
        <p:spPr/>
        <p:txBody>
          <a:bodyPr/>
          <a:lstStyle/>
          <a:p>
            <a:r>
              <a:rPr lang="en-US" dirty="0"/>
              <a:t>Packet fragmentation</a:t>
            </a:r>
            <a:br>
              <a:rPr lang="en-US" dirty="0"/>
            </a:br>
            <a:r>
              <a:rPr lang="en-US" dirty="0"/>
              <a:t>Nontransparent fragmentation</a:t>
            </a:r>
          </a:p>
        </p:txBody>
      </p:sp>
      <p:sp>
        <p:nvSpPr>
          <p:cNvPr id="3" name="Content Placeholder 2">
            <a:extLst>
              <a:ext uri="{FF2B5EF4-FFF2-40B4-BE49-F238E27FC236}">
                <a16:creationId xmlns:a16="http://schemas.microsoft.com/office/drawing/2014/main" id="{B92F8DDB-2DDC-45FB-A203-36788E5893E9}"/>
              </a:ext>
            </a:extLst>
          </p:cNvPr>
          <p:cNvSpPr>
            <a:spLocks noGrp="1"/>
          </p:cNvSpPr>
          <p:nvPr>
            <p:ph idx="1"/>
          </p:nvPr>
        </p:nvSpPr>
        <p:spPr/>
        <p:txBody>
          <a:bodyPr/>
          <a:lstStyle/>
          <a:p>
            <a:pPr marL="0" indent="0">
              <a:buNone/>
            </a:pPr>
            <a:r>
              <a:rPr lang="en-US" dirty="0"/>
              <a:t>Packet size can be limited by hardware, software, protocols, law, etc.</a:t>
            </a:r>
          </a:p>
        </p:txBody>
      </p:sp>
      <p:sp>
        <p:nvSpPr>
          <p:cNvPr id="4" name="Footer Placeholder 3">
            <a:extLst>
              <a:ext uri="{FF2B5EF4-FFF2-40B4-BE49-F238E27FC236}">
                <a16:creationId xmlns:a16="http://schemas.microsoft.com/office/drawing/2014/main" id="{A32AA6AC-0946-4183-9D3C-91D77BB38882}"/>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9C13A1E-3B72-4F6C-A5D2-F4CCDF00FE39}"/>
              </a:ext>
            </a:extLst>
          </p:cNvPr>
          <p:cNvSpPr>
            <a:spLocks noGrp="1"/>
          </p:cNvSpPr>
          <p:nvPr>
            <p:ph type="sldNum" sz="quarter" idx="12"/>
          </p:nvPr>
        </p:nvSpPr>
        <p:spPr/>
        <p:txBody>
          <a:bodyPr/>
          <a:lstStyle/>
          <a:p>
            <a:fld id="{3D90C5DF-5A93-4A6F-A2C5-08984139AF6D}" type="slidenum">
              <a:rPr lang="LID4096" smtClean="0"/>
              <a:t>16</a:t>
            </a:fld>
            <a:endParaRPr lang="LID4096"/>
          </a:p>
        </p:txBody>
      </p:sp>
      <p:cxnSp>
        <p:nvCxnSpPr>
          <p:cNvPr id="6" name="Straight Connector 5">
            <a:extLst>
              <a:ext uri="{FF2B5EF4-FFF2-40B4-BE49-F238E27FC236}">
                <a16:creationId xmlns:a16="http://schemas.microsoft.com/office/drawing/2014/main" id="{F243E09F-E733-412B-8DCC-1E654C1247BB}"/>
              </a:ext>
            </a:extLst>
          </p:cNvPr>
          <p:cNvCxnSpPr>
            <a:cxnSpLocks/>
            <a:stCxn id="8" idx="3"/>
            <a:endCxn id="9" idx="1"/>
          </p:cNvCxnSpPr>
          <p:nvPr/>
        </p:nvCxnSpPr>
        <p:spPr>
          <a:xfrm>
            <a:off x="4475338" y="5443946"/>
            <a:ext cx="3056685" cy="0"/>
          </a:xfrm>
          <a:prstGeom prst="line">
            <a:avLst/>
          </a:prstGeom>
          <a:ln w="381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59EA59-8E33-4B76-8E4A-52F5B4E7BFEC}"/>
              </a:ext>
            </a:extLst>
          </p:cNvPr>
          <p:cNvCxnSpPr>
            <a:cxnSpLocks/>
            <a:stCxn id="9" idx="3"/>
          </p:cNvCxnSpPr>
          <p:nvPr/>
        </p:nvCxnSpPr>
        <p:spPr>
          <a:xfrm flipV="1">
            <a:off x="8333486" y="3948542"/>
            <a:ext cx="1127008" cy="1495404"/>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534C08-F217-4F2B-BD20-CC083CD33330}"/>
              </a:ext>
            </a:extLst>
          </p:cNvPr>
          <p:cNvCxnSpPr>
            <a:cxnSpLocks/>
            <a:endCxn id="8" idx="1"/>
          </p:cNvCxnSpPr>
          <p:nvPr/>
        </p:nvCxnSpPr>
        <p:spPr>
          <a:xfrm>
            <a:off x="2546866" y="4001294"/>
            <a:ext cx="1139241" cy="1442653"/>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E321B8F-2A79-49E7-988B-803518FE3466}"/>
              </a:ext>
            </a:extLst>
          </p:cNvPr>
          <p:cNvSpPr/>
          <p:nvPr/>
        </p:nvSpPr>
        <p:spPr>
          <a:xfrm>
            <a:off x="2651009" y="3162473"/>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nvGrpSpPr>
          <p:cNvPr id="27" name="Group 26">
            <a:extLst>
              <a:ext uri="{FF2B5EF4-FFF2-40B4-BE49-F238E27FC236}">
                <a16:creationId xmlns:a16="http://schemas.microsoft.com/office/drawing/2014/main" id="{13716877-53C5-4213-B863-D96A48A76192}"/>
              </a:ext>
            </a:extLst>
          </p:cNvPr>
          <p:cNvGrpSpPr/>
          <p:nvPr/>
        </p:nvGrpSpPr>
        <p:grpSpPr>
          <a:xfrm>
            <a:off x="7532023" y="4311573"/>
            <a:ext cx="676653" cy="676301"/>
            <a:chOff x="2307971" y="4317716"/>
            <a:chExt cx="676653" cy="676301"/>
          </a:xfrm>
        </p:grpSpPr>
        <p:sp>
          <p:nvSpPr>
            <p:cNvPr id="28" name="Rectangle 27">
              <a:extLst>
                <a:ext uri="{FF2B5EF4-FFF2-40B4-BE49-F238E27FC236}">
                  <a16:creationId xmlns:a16="http://schemas.microsoft.com/office/drawing/2014/main" id="{022E97BD-F3AF-428F-AB1E-DA4DDA17D82C}"/>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9" name="Rectangle 28">
              <a:extLst>
                <a:ext uri="{FF2B5EF4-FFF2-40B4-BE49-F238E27FC236}">
                  <a16:creationId xmlns:a16="http://schemas.microsoft.com/office/drawing/2014/main" id="{01AA438F-1564-4772-A977-E61FDA73E903}"/>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0" name="Rectangle 29">
              <a:extLst>
                <a:ext uri="{FF2B5EF4-FFF2-40B4-BE49-F238E27FC236}">
                  <a16:creationId xmlns:a16="http://schemas.microsoft.com/office/drawing/2014/main" id="{A11EE01D-DC42-40B3-851E-4D649D88CE79}"/>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1" name="Rectangle 30">
              <a:extLst>
                <a:ext uri="{FF2B5EF4-FFF2-40B4-BE49-F238E27FC236}">
                  <a16:creationId xmlns:a16="http://schemas.microsoft.com/office/drawing/2014/main" id="{18389B58-BB50-45F0-95BF-A066550AEE59}"/>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grpSp>
        <p:nvGrpSpPr>
          <p:cNvPr id="32" name="Group 31">
            <a:extLst>
              <a:ext uri="{FF2B5EF4-FFF2-40B4-BE49-F238E27FC236}">
                <a16:creationId xmlns:a16="http://schemas.microsoft.com/office/drawing/2014/main" id="{DE65755B-8454-4076-87CA-7FD66294AA78}"/>
              </a:ext>
            </a:extLst>
          </p:cNvPr>
          <p:cNvGrpSpPr/>
          <p:nvPr/>
        </p:nvGrpSpPr>
        <p:grpSpPr>
          <a:xfrm>
            <a:off x="8502356" y="3198886"/>
            <a:ext cx="676653" cy="676301"/>
            <a:chOff x="2307971" y="4317716"/>
            <a:chExt cx="676653" cy="676301"/>
          </a:xfrm>
        </p:grpSpPr>
        <p:sp>
          <p:nvSpPr>
            <p:cNvPr id="33" name="Rectangle 32">
              <a:extLst>
                <a:ext uri="{FF2B5EF4-FFF2-40B4-BE49-F238E27FC236}">
                  <a16:creationId xmlns:a16="http://schemas.microsoft.com/office/drawing/2014/main" id="{54A0B0EE-B1BD-4248-8637-066D5A74B189}"/>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4" name="Rectangle 33">
              <a:extLst>
                <a:ext uri="{FF2B5EF4-FFF2-40B4-BE49-F238E27FC236}">
                  <a16:creationId xmlns:a16="http://schemas.microsoft.com/office/drawing/2014/main" id="{ECAB8491-881B-4F6B-9A4B-D2E2A7821292}"/>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5" name="Rectangle 34">
              <a:extLst>
                <a:ext uri="{FF2B5EF4-FFF2-40B4-BE49-F238E27FC236}">
                  <a16:creationId xmlns:a16="http://schemas.microsoft.com/office/drawing/2014/main" id="{2232E89B-162A-4D26-974D-0EE589A28C32}"/>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6" name="Rectangle 35">
              <a:extLst>
                <a:ext uri="{FF2B5EF4-FFF2-40B4-BE49-F238E27FC236}">
                  <a16:creationId xmlns:a16="http://schemas.microsoft.com/office/drawing/2014/main" id="{8FA6843D-EB5C-4D2D-A390-36646CCC739C}"/>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pic>
        <p:nvPicPr>
          <p:cNvPr id="7" name="Picture 6">
            <a:extLst>
              <a:ext uri="{FF2B5EF4-FFF2-40B4-BE49-F238E27FC236}">
                <a16:creationId xmlns:a16="http://schemas.microsoft.com/office/drawing/2014/main" id="{168EEFA5-995D-42FB-856F-A6E5F8B74372}"/>
              </a:ext>
            </a:extLst>
          </p:cNvPr>
          <p:cNvPicPr>
            <a:picLocks noChangeAspect="1"/>
          </p:cNvPicPr>
          <p:nvPr/>
        </p:nvPicPr>
        <p:blipFill>
          <a:blip r:embed="rId3"/>
          <a:stretch>
            <a:fillRect/>
          </a:stretch>
        </p:blipFill>
        <p:spPr>
          <a:xfrm>
            <a:off x="2048507" y="3679241"/>
            <a:ext cx="498359" cy="644106"/>
          </a:xfrm>
          <a:prstGeom prst="rect">
            <a:avLst/>
          </a:prstGeom>
        </p:spPr>
      </p:pic>
      <p:pic>
        <p:nvPicPr>
          <p:cNvPr id="8" name="Picture 7">
            <a:extLst>
              <a:ext uri="{FF2B5EF4-FFF2-40B4-BE49-F238E27FC236}">
                <a16:creationId xmlns:a16="http://schemas.microsoft.com/office/drawing/2014/main" id="{29F7DAC9-03A7-4C75-821A-5A3051C8C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07" y="5047570"/>
            <a:ext cx="789231" cy="792753"/>
          </a:xfrm>
          <a:prstGeom prst="rect">
            <a:avLst/>
          </a:prstGeom>
        </p:spPr>
      </p:pic>
      <p:pic>
        <p:nvPicPr>
          <p:cNvPr id="9" name="Picture 8">
            <a:extLst>
              <a:ext uri="{FF2B5EF4-FFF2-40B4-BE49-F238E27FC236}">
                <a16:creationId xmlns:a16="http://schemas.microsoft.com/office/drawing/2014/main" id="{0F5506EB-7833-4F06-9732-0DF7E9822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022" y="5041426"/>
            <a:ext cx="801464" cy="805041"/>
          </a:xfrm>
          <a:prstGeom prst="rect">
            <a:avLst/>
          </a:prstGeom>
        </p:spPr>
      </p:pic>
      <p:pic>
        <p:nvPicPr>
          <p:cNvPr id="10" name="Picture 9">
            <a:extLst>
              <a:ext uri="{FF2B5EF4-FFF2-40B4-BE49-F238E27FC236}">
                <a16:creationId xmlns:a16="http://schemas.microsoft.com/office/drawing/2014/main" id="{8B4E18B1-80A1-4AE0-BD65-F73F095EE1C0}"/>
              </a:ext>
            </a:extLst>
          </p:cNvPr>
          <p:cNvPicPr>
            <a:picLocks noChangeAspect="1"/>
          </p:cNvPicPr>
          <p:nvPr/>
        </p:nvPicPr>
        <p:blipFill>
          <a:blip r:embed="rId3"/>
          <a:stretch>
            <a:fillRect/>
          </a:stretch>
        </p:blipFill>
        <p:spPr>
          <a:xfrm>
            <a:off x="9460495" y="3626489"/>
            <a:ext cx="498359" cy="644106"/>
          </a:xfrm>
          <a:prstGeom prst="rect">
            <a:avLst/>
          </a:prstGeom>
        </p:spPr>
      </p:pic>
      <p:sp>
        <p:nvSpPr>
          <p:cNvPr id="46" name="Rectangle 45">
            <a:extLst>
              <a:ext uri="{FF2B5EF4-FFF2-40B4-BE49-F238E27FC236}">
                <a16:creationId xmlns:a16="http://schemas.microsoft.com/office/drawing/2014/main" id="{ECB47F98-A553-462D-B0C2-0617D3E51B84}"/>
              </a:ext>
            </a:extLst>
          </p:cNvPr>
          <p:cNvSpPr/>
          <p:nvPr/>
        </p:nvSpPr>
        <p:spPr>
          <a:xfrm>
            <a:off x="3702330" y="4298921"/>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nvGrpSpPr>
          <p:cNvPr id="47" name="Group 46">
            <a:extLst>
              <a:ext uri="{FF2B5EF4-FFF2-40B4-BE49-F238E27FC236}">
                <a16:creationId xmlns:a16="http://schemas.microsoft.com/office/drawing/2014/main" id="{C295C23D-533F-4989-B5D8-DD3D701112E2}"/>
              </a:ext>
            </a:extLst>
          </p:cNvPr>
          <p:cNvGrpSpPr/>
          <p:nvPr/>
        </p:nvGrpSpPr>
        <p:grpSpPr>
          <a:xfrm>
            <a:off x="4732591" y="4335335"/>
            <a:ext cx="676653" cy="676301"/>
            <a:chOff x="2307971" y="4317716"/>
            <a:chExt cx="676653" cy="676301"/>
          </a:xfrm>
        </p:grpSpPr>
        <p:sp>
          <p:nvSpPr>
            <p:cNvPr id="48" name="Rectangle 47">
              <a:extLst>
                <a:ext uri="{FF2B5EF4-FFF2-40B4-BE49-F238E27FC236}">
                  <a16:creationId xmlns:a16="http://schemas.microsoft.com/office/drawing/2014/main" id="{E2DAE90C-925C-4508-98B0-0BEE001EB1E2}"/>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9" name="Rectangle 48">
              <a:extLst>
                <a:ext uri="{FF2B5EF4-FFF2-40B4-BE49-F238E27FC236}">
                  <a16:creationId xmlns:a16="http://schemas.microsoft.com/office/drawing/2014/main" id="{6C913D18-DF27-46A0-B34E-1990238933A4}"/>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0" name="Rectangle 49">
              <a:extLst>
                <a:ext uri="{FF2B5EF4-FFF2-40B4-BE49-F238E27FC236}">
                  <a16:creationId xmlns:a16="http://schemas.microsoft.com/office/drawing/2014/main" id="{9CE7ABEE-2C3A-4F44-BCC0-45745470808F}"/>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1" name="Rectangle 50">
              <a:extLst>
                <a:ext uri="{FF2B5EF4-FFF2-40B4-BE49-F238E27FC236}">
                  <a16:creationId xmlns:a16="http://schemas.microsoft.com/office/drawing/2014/main" id="{8F60E174-EA57-42C2-9596-433A583C7C03}"/>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cxnSp>
        <p:nvCxnSpPr>
          <p:cNvPr id="52" name="Straight Arrow Connector 51">
            <a:extLst>
              <a:ext uri="{FF2B5EF4-FFF2-40B4-BE49-F238E27FC236}">
                <a16:creationId xmlns:a16="http://schemas.microsoft.com/office/drawing/2014/main" id="{02B8F477-EF59-46E0-9D72-E6872C762308}"/>
              </a:ext>
            </a:extLst>
          </p:cNvPr>
          <p:cNvCxnSpPr>
            <a:cxnSpLocks/>
            <a:stCxn id="46" idx="3"/>
          </p:cNvCxnSpPr>
          <p:nvPr/>
        </p:nvCxnSpPr>
        <p:spPr>
          <a:xfrm>
            <a:off x="4451456" y="4673484"/>
            <a:ext cx="240530"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CE935A-2D02-4F98-8592-D56D72C5E243}"/>
              </a:ext>
            </a:extLst>
          </p:cNvPr>
          <p:cNvCxnSpPr>
            <a:cxnSpLocks/>
            <a:stCxn id="54" idx="2"/>
          </p:cNvCxnSpPr>
          <p:nvPr/>
        </p:nvCxnSpPr>
        <p:spPr>
          <a:xfrm>
            <a:off x="5981698" y="4196709"/>
            <a:ext cx="6379" cy="1157806"/>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6964495F-4BDF-4A3F-AF3B-1845CCB9DBCD}"/>
              </a:ext>
            </a:extLst>
          </p:cNvPr>
          <p:cNvSpPr/>
          <p:nvPr/>
        </p:nvSpPr>
        <p:spPr>
          <a:xfrm>
            <a:off x="5009793" y="3565899"/>
            <a:ext cx="1943809"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Packet too large for link</a:t>
            </a:r>
          </a:p>
        </p:txBody>
      </p:sp>
      <p:sp>
        <p:nvSpPr>
          <p:cNvPr id="55" name="Rectangle 54">
            <a:extLst>
              <a:ext uri="{FF2B5EF4-FFF2-40B4-BE49-F238E27FC236}">
                <a16:creationId xmlns:a16="http://schemas.microsoft.com/office/drawing/2014/main" id="{57C245E8-3CE5-45EE-97FE-926692C6682B}"/>
              </a:ext>
            </a:extLst>
          </p:cNvPr>
          <p:cNvSpPr/>
          <p:nvPr/>
        </p:nvSpPr>
        <p:spPr>
          <a:xfrm>
            <a:off x="3723018" y="2692436"/>
            <a:ext cx="4561322" cy="82751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you name a (dis)advantage?</a:t>
            </a:r>
            <a:endParaRPr lang="LID4096" sz="2800" dirty="0"/>
          </a:p>
        </p:txBody>
      </p:sp>
      <p:sp>
        <p:nvSpPr>
          <p:cNvPr id="56" name="TextBox 55">
            <a:extLst>
              <a:ext uri="{FF2B5EF4-FFF2-40B4-BE49-F238E27FC236}">
                <a16:creationId xmlns:a16="http://schemas.microsoft.com/office/drawing/2014/main" id="{28E0C57C-3BF4-4957-8CBE-296F219CA537}"/>
              </a:ext>
            </a:extLst>
          </p:cNvPr>
          <p:cNvSpPr txBox="1"/>
          <p:nvPr/>
        </p:nvSpPr>
        <p:spPr>
          <a:xfrm>
            <a:off x="4930786" y="5472469"/>
            <a:ext cx="2145787" cy="369332"/>
          </a:xfrm>
          <a:prstGeom prst="rect">
            <a:avLst/>
          </a:prstGeom>
          <a:noFill/>
        </p:spPr>
        <p:txBody>
          <a:bodyPr wrap="square" rtlCol="0">
            <a:spAutoFit/>
          </a:bodyPr>
          <a:lstStyle/>
          <a:p>
            <a:r>
              <a:rPr lang="en-US" dirty="0"/>
              <a:t>Max packet size: 3</a:t>
            </a:r>
          </a:p>
        </p:txBody>
      </p:sp>
      <p:sp>
        <p:nvSpPr>
          <p:cNvPr id="57" name="TextBox 56">
            <a:extLst>
              <a:ext uri="{FF2B5EF4-FFF2-40B4-BE49-F238E27FC236}">
                <a16:creationId xmlns:a16="http://schemas.microsoft.com/office/drawing/2014/main" id="{6C0585E7-DC3B-4CFD-9DF7-CFF077905FEB}"/>
              </a:ext>
            </a:extLst>
          </p:cNvPr>
          <p:cNvSpPr txBox="1"/>
          <p:nvPr/>
        </p:nvSpPr>
        <p:spPr>
          <a:xfrm>
            <a:off x="8724964" y="4473037"/>
            <a:ext cx="1001974" cy="923330"/>
          </a:xfrm>
          <a:prstGeom prst="rect">
            <a:avLst/>
          </a:prstGeom>
          <a:noFill/>
        </p:spPr>
        <p:txBody>
          <a:bodyPr wrap="square" rtlCol="0">
            <a:spAutoFit/>
          </a:bodyPr>
          <a:lstStyle/>
          <a:p>
            <a:pPr algn="r"/>
            <a:r>
              <a:rPr lang="en-US" dirty="0"/>
              <a:t>Max packet size: 10</a:t>
            </a:r>
          </a:p>
        </p:txBody>
      </p:sp>
      <p:sp>
        <p:nvSpPr>
          <p:cNvPr id="58" name="TextBox 57">
            <a:extLst>
              <a:ext uri="{FF2B5EF4-FFF2-40B4-BE49-F238E27FC236}">
                <a16:creationId xmlns:a16="http://schemas.microsoft.com/office/drawing/2014/main" id="{4CF05592-E5DD-4207-8EFF-2AE3CF2375DF}"/>
              </a:ext>
            </a:extLst>
          </p:cNvPr>
          <p:cNvSpPr txBox="1"/>
          <p:nvPr/>
        </p:nvSpPr>
        <p:spPr>
          <a:xfrm>
            <a:off x="2461969" y="4625437"/>
            <a:ext cx="1001974" cy="923330"/>
          </a:xfrm>
          <a:prstGeom prst="rect">
            <a:avLst/>
          </a:prstGeom>
          <a:noFill/>
        </p:spPr>
        <p:txBody>
          <a:bodyPr wrap="square" rtlCol="0">
            <a:spAutoFit/>
          </a:bodyPr>
          <a:lstStyle/>
          <a:p>
            <a:r>
              <a:rPr lang="en-US" dirty="0"/>
              <a:t>Max packet size: 10</a:t>
            </a:r>
          </a:p>
        </p:txBody>
      </p:sp>
      <p:sp>
        <p:nvSpPr>
          <p:cNvPr id="60" name="Rectangle 59">
            <a:extLst>
              <a:ext uri="{FF2B5EF4-FFF2-40B4-BE49-F238E27FC236}">
                <a16:creationId xmlns:a16="http://schemas.microsoft.com/office/drawing/2014/main" id="{4A593407-EEF4-4FD1-972D-554A3C7B7D23}"/>
              </a:ext>
            </a:extLst>
          </p:cNvPr>
          <p:cNvSpPr/>
          <p:nvPr/>
        </p:nvSpPr>
        <p:spPr>
          <a:xfrm>
            <a:off x="3393737" y="5863434"/>
            <a:ext cx="5219883" cy="36594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Path Maximum Transmission Unit (MTU): 3</a:t>
            </a:r>
          </a:p>
        </p:txBody>
      </p:sp>
      <p:sp>
        <p:nvSpPr>
          <p:cNvPr id="61" name="Rectangle 60">
            <a:extLst>
              <a:ext uri="{FF2B5EF4-FFF2-40B4-BE49-F238E27FC236}">
                <a16:creationId xmlns:a16="http://schemas.microsoft.com/office/drawing/2014/main" id="{5BEDAE8D-CEBE-47CB-B233-E1977519BE52}"/>
              </a:ext>
            </a:extLst>
          </p:cNvPr>
          <p:cNvSpPr/>
          <p:nvPr/>
        </p:nvSpPr>
        <p:spPr>
          <a:xfrm>
            <a:off x="10316356" y="95718"/>
            <a:ext cx="1771903" cy="538813"/>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Used in IP!</a:t>
            </a:r>
          </a:p>
        </p:txBody>
      </p:sp>
    </p:spTree>
    <p:extLst>
      <p:ext uri="{BB962C8B-B14F-4D97-AF65-F5344CB8AC3E}">
        <p14:creationId xmlns:p14="http://schemas.microsoft.com/office/powerpoint/2010/main" val="26261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6" grpId="0" animBg="1"/>
      <p:bldP spid="54" grpId="0" animBg="1"/>
      <p:bldP spid="55"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BECF-D41F-432B-BBE7-95D3FC478E81}"/>
              </a:ext>
            </a:extLst>
          </p:cNvPr>
          <p:cNvSpPr>
            <a:spLocks noGrp="1"/>
          </p:cNvSpPr>
          <p:nvPr>
            <p:ph type="title"/>
          </p:nvPr>
        </p:nvSpPr>
        <p:spPr/>
        <p:txBody>
          <a:bodyPr/>
          <a:lstStyle/>
          <a:p>
            <a:r>
              <a:rPr lang="en-US" b="1" i="1" dirty="0"/>
              <a:t>Avoiding</a:t>
            </a:r>
            <a:r>
              <a:rPr lang="en-US" dirty="0"/>
              <a:t> packet fragmentation</a:t>
            </a:r>
            <a:br>
              <a:rPr lang="en-US" dirty="0"/>
            </a:br>
            <a:r>
              <a:rPr lang="en-US" dirty="0"/>
              <a:t>MTU discovery</a:t>
            </a:r>
          </a:p>
        </p:txBody>
      </p:sp>
      <p:sp>
        <p:nvSpPr>
          <p:cNvPr id="3" name="Content Placeholder 2">
            <a:extLst>
              <a:ext uri="{FF2B5EF4-FFF2-40B4-BE49-F238E27FC236}">
                <a16:creationId xmlns:a16="http://schemas.microsoft.com/office/drawing/2014/main" id="{C6307E27-6320-4AFF-974E-7D0E125ED7FC}"/>
              </a:ext>
            </a:extLst>
          </p:cNvPr>
          <p:cNvSpPr>
            <a:spLocks noGrp="1"/>
          </p:cNvSpPr>
          <p:nvPr>
            <p:ph idx="1"/>
          </p:nvPr>
        </p:nvSpPr>
        <p:spPr/>
        <p:txBody>
          <a:bodyPr/>
          <a:lstStyle/>
          <a:p>
            <a:pPr marL="0" indent="0">
              <a:buNone/>
            </a:pPr>
            <a:r>
              <a:rPr lang="en-US" dirty="0"/>
              <a:t>Packet size can be limited by hardware, software, protocols, law, etc.</a:t>
            </a:r>
          </a:p>
          <a:p>
            <a:pPr marL="0" indent="0">
              <a:buNone/>
            </a:pPr>
            <a:endParaRPr lang="en-US" dirty="0"/>
          </a:p>
        </p:txBody>
      </p:sp>
      <p:sp>
        <p:nvSpPr>
          <p:cNvPr id="4" name="Footer Placeholder 3">
            <a:extLst>
              <a:ext uri="{FF2B5EF4-FFF2-40B4-BE49-F238E27FC236}">
                <a16:creationId xmlns:a16="http://schemas.microsoft.com/office/drawing/2014/main" id="{D69AD3E0-EB94-4DE9-B56C-2B66E00F69E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4861DB0-A1F0-4ACC-BC74-417683D58058}"/>
              </a:ext>
            </a:extLst>
          </p:cNvPr>
          <p:cNvSpPr>
            <a:spLocks noGrp="1"/>
          </p:cNvSpPr>
          <p:nvPr>
            <p:ph type="sldNum" sz="quarter" idx="12"/>
          </p:nvPr>
        </p:nvSpPr>
        <p:spPr/>
        <p:txBody>
          <a:bodyPr/>
          <a:lstStyle/>
          <a:p>
            <a:fld id="{3D90C5DF-5A93-4A6F-A2C5-08984139AF6D}" type="slidenum">
              <a:rPr lang="LID4096" smtClean="0"/>
              <a:t>17</a:t>
            </a:fld>
            <a:endParaRPr lang="LID4096"/>
          </a:p>
        </p:txBody>
      </p:sp>
      <p:cxnSp>
        <p:nvCxnSpPr>
          <p:cNvPr id="7" name="Straight Connector 6">
            <a:extLst>
              <a:ext uri="{FF2B5EF4-FFF2-40B4-BE49-F238E27FC236}">
                <a16:creationId xmlns:a16="http://schemas.microsoft.com/office/drawing/2014/main" id="{EF1FC0CD-1313-4C91-A9EE-326E9E9A98D2}"/>
              </a:ext>
            </a:extLst>
          </p:cNvPr>
          <p:cNvCxnSpPr>
            <a:cxnSpLocks/>
            <a:stCxn id="22" idx="3"/>
            <a:endCxn id="23" idx="1"/>
          </p:cNvCxnSpPr>
          <p:nvPr/>
        </p:nvCxnSpPr>
        <p:spPr>
          <a:xfrm>
            <a:off x="4475338" y="5443946"/>
            <a:ext cx="3056685" cy="0"/>
          </a:xfrm>
          <a:prstGeom prst="line">
            <a:avLst/>
          </a:prstGeom>
          <a:ln w="381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71E2E4-9B91-4A73-A75A-1DE5AFB77D45}"/>
              </a:ext>
            </a:extLst>
          </p:cNvPr>
          <p:cNvCxnSpPr>
            <a:cxnSpLocks/>
            <a:stCxn id="23" idx="3"/>
          </p:cNvCxnSpPr>
          <p:nvPr/>
        </p:nvCxnSpPr>
        <p:spPr>
          <a:xfrm flipV="1">
            <a:off x="8333486" y="3948542"/>
            <a:ext cx="1127008" cy="1495404"/>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397A49-87E7-4F03-AFA2-E506FAF9EA64}"/>
              </a:ext>
            </a:extLst>
          </p:cNvPr>
          <p:cNvCxnSpPr>
            <a:cxnSpLocks/>
            <a:endCxn id="22" idx="1"/>
          </p:cNvCxnSpPr>
          <p:nvPr/>
        </p:nvCxnSpPr>
        <p:spPr>
          <a:xfrm>
            <a:off x="2546866" y="4001294"/>
            <a:ext cx="1139241" cy="1442653"/>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951D3CC-F73A-4DCF-98FA-175B71BAEF5E}"/>
              </a:ext>
            </a:extLst>
          </p:cNvPr>
          <p:cNvSpPr/>
          <p:nvPr/>
        </p:nvSpPr>
        <p:spPr>
          <a:xfrm>
            <a:off x="2651009" y="3162473"/>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pic>
        <p:nvPicPr>
          <p:cNvPr id="21" name="Picture 20">
            <a:extLst>
              <a:ext uri="{FF2B5EF4-FFF2-40B4-BE49-F238E27FC236}">
                <a16:creationId xmlns:a16="http://schemas.microsoft.com/office/drawing/2014/main" id="{EE69A826-EE67-4FD5-B8CF-26C8FA5479DB}"/>
              </a:ext>
            </a:extLst>
          </p:cNvPr>
          <p:cNvPicPr>
            <a:picLocks noChangeAspect="1"/>
          </p:cNvPicPr>
          <p:nvPr/>
        </p:nvPicPr>
        <p:blipFill>
          <a:blip r:embed="rId3"/>
          <a:stretch>
            <a:fillRect/>
          </a:stretch>
        </p:blipFill>
        <p:spPr>
          <a:xfrm>
            <a:off x="2048507" y="3679241"/>
            <a:ext cx="498359" cy="644106"/>
          </a:xfrm>
          <a:prstGeom prst="rect">
            <a:avLst/>
          </a:prstGeom>
        </p:spPr>
      </p:pic>
      <p:pic>
        <p:nvPicPr>
          <p:cNvPr id="22" name="Picture 21">
            <a:extLst>
              <a:ext uri="{FF2B5EF4-FFF2-40B4-BE49-F238E27FC236}">
                <a16:creationId xmlns:a16="http://schemas.microsoft.com/office/drawing/2014/main" id="{F76323F9-D68B-4AA4-A2F4-D2AE55668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07" y="5047570"/>
            <a:ext cx="789231" cy="792753"/>
          </a:xfrm>
          <a:prstGeom prst="rect">
            <a:avLst/>
          </a:prstGeom>
        </p:spPr>
      </p:pic>
      <p:pic>
        <p:nvPicPr>
          <p:cNvPr id="23" name="Picture 22">
            <a:extLst>
              <a:ext uri="{FF2B5EF4-FFF2-40B4-BE49-F238E27FC236}">
                <a16:creationId xmlns:a16="http://schemas.microsoft.com/office/drawing/2014/main" id="{2B805371-EB8B-419E-9916-FCEB0346B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022" y="5041426"/>
            <a:ext cx="801464" cy="805041"/>
          </a:xfrm>
          <a:prstGeom prst="rect">
            <a:avLst/>
          </a:prstGeom>
        </p:spPr>
      </p:pic>
      <p:pic>
        <p:nvPicPr>
          <p:cNvPr id="24" name="Picture 23">
            <a:extLst>
              <a:ext uri="{FF2B5EF4-FFF2-40B4-BE49-F238E27FC236}">
                <a16:creationId xmlns:a16="http://schemas.microsoft.com/office/drawing/2014/main" id="{033B0C25-E7C7-497B-ACFF-099E7F308623}"/>
              </a:ext>
            </a:extLst>
          </p:cNvPr>
          <p:cNvPicPr>
            <a:picLocks noChangeAspect="1"/>
          </p:cNvPicPr>
          <p:nvPr/>
        </p:nvPicPr>
        <p:blipFill>
          <a:blip r:embed="rId3"/>
          <a:stretch>
            <a:fillRect/>
          </a:stretch>
        </p:blipFill>
        <p:spPr>
          <a:xfrm>
            <a:off x="9460495" y="3626489"/>
            <a:ext cx="498359" cy="644106"/>
          </a:xfrm>
          <a:prstGeom prst="rect">
            <a:avLst/>
          </a:prstGeom>
        </p:spPr>
      </p:pic>
      <p:sp>
        <p:nvSpPr>
          <p:cNvPr id="25" name="Rectangle 24">
            <a:extLst>
              <a:ext uri="{FF2B5EF4-FFF2-40B4-BE49-F238E27FC236}">
                <a16:creationId xmlns:a16="http://schemas.microsoft.com/office/drawing/2014/main" id="{2CE8A628-F65B-4A32-9B31-2FC3415A0090}"/>
              </a:ext>
            </a:extLst>
          </p:cNvPr>
          <p:cNvSpPr/>
          <p:nvPr/>
        </p:nvSpPr>
        <p:spPr>
          <a:xfrm>
            <a:off x="3702330" y="4298921"/>
            <a:ext cx="749126" cy="7491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32" name="Straight Arrow Connector 31">
            <a:extLst>
              <a:ext uri="{FF2B5EF4-FFF2-40B4-BE49-F238E27FC236}">
                <a16:creationId xmlns:a16="http://schemas.microsoft.com/office/drawing/2014/main" id="{55D30077-28B2-4F4B-A625-297C739C5D5C}"/>
              </a:ext>
            </a:extLst>
          </p:cNvPr>
          <p:cNvCxnSpPr>
            <a:cxnSpLocks/>
            <a:stCxn id="33" idx="2"/>
          </p:cNvCxnSpPr>
          <p:nvPr/>
        </p:nvCxnSpPr>
        <p:spPr>
          <a:xfrm>
            <a:off x="5981698" y="4196709"/>
            <a:ext cx="6379" cy="1157806"/>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D50964AE-D8E2-4717-A3E8-9DA4F14E3EAD}"/>
              </a:ext>
            </a:extLst>
          </p:cNvPr>
          <p:cNvSpPr/>
          <p:nvPr/>
        </p:nvSpPr>
        <p:spPr>
          <a:xfrm>
            <a:off x="5009793" y="3565899"/>
            <a:ext cx="1943809"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Packet too large for link</a:t>
            </a:r>
          </a:p>
        </p:txBody>
      </p:sp>
      <p:sp>
        <p:nvSpPr>
          <p:cNvPr id="35" name="TextBox 34">
            <a:extLst>
              <a:ext uri="{FF2B5EF4-FFF2-40B4-BE49-F238E27FC236}">
                <a16:creationId xmlns:a16="http://schemas.microsoft.com/office/drawing/2014/main" id="{2CB31253-F311-4D45-A0E0-D22104FB0934}"/>
              </a:ext>
            </a:extLst>
          </p:cNvPr>
          <p:cNvSpPr txBox="1"/>
          <p:nvPr/>
        </p:nvSpPr>
        <p:spPr>
          <a:xfrm>
            <a:off x="4930786" y="5472469"/>
            <a:ext cx="2145787" cy="369332"/>
          </a:xfrm>
          <a:prstGeom prst="rect">
            <a:avLst/>
          </a:prstGeom>
          <a:noFill/>
        </p:spPr>
        <p:txBody>
          <a:bodyPr wrap="square" rtlCol="0">
            <a:spAutoFit/>
          </a:bodyPr>
          <a:lstStyle/>
          <a:p>
            <a:r>
              <a:rPr lang="en-US" dirty="0"/>
              <a:t>Max packet size: 3</a:t>
            </a:r>
          </a:p>
        </p:txBody>
      </p:sp>
      <p:sp>
        <p:nvSpPr>
          <p:cNvPr id="36" name="TextBox 35">
            <a:extLst>
              <a:ext uri="{FF2B5EF4-FFF2-40B4-BE49-F238E27FC236}">
                <a16:creationId xmlns:a16="http://schemas.microsoft.com/office/drawing/2014/main" id="{6EE9E47D-2C02-486D-A6DC-6700C1728826}"/>
              </a:ext>
            </a:extLst>
          </p:cNvPr>
          <p:cNvSpPr txBox="1"/>
          <p:nvPr/>
        </p:nvSpPr>
        <p:spPr>
          <a:xfrm>
            <a:off x="8724964" y="4473037"/>
            <a:ext cx="1001974" cy="923330"/>
          </a:xfrm>
          <a:prstGeom prst="rect">
            <a:avLst/>
          </a:prstGeom>
          <a:noFill/>
        </p:spPr>
        <p:txBody>
          <a:bodyPr wrap="square" rtlCol="0">
            <a:spAutoFit/>
          </a:bodyPr>
          <a:lstStyle/>
          <a:p>
            <a:pPr algn="r"/>
            <a:r>
              <a:rPr lang="en-US" dirty="0"/>
              <a:t>Max packet size: 10</a:t>
            </a:r>
          </a:p>
        </p:txBody>
      </p:sp>
      <p:sp>
        <p:nvSpPr>
          <p:cNvPr id="37" name="TextBox 36">
            <a:extLst>
              <a:ext uri="{FF2B5EF4-FFF2-40B4-BE49-F238E27FC236}">
                <a16:creationId xmlns:a16="http://schemas.microsoft.com/office/drawing/2014/main" id="{6BE340B8-EEE1-420B-9D9C-958A251F1576}"/>
              </a:ext>
            </a:extLst>
          </p:cNvPr>
          <p:cNvSpPr txBox="1"/>
          <p:nvPr/>
        </p:nvSpPr>
        <p:spPr>
          <a:xfrm>
            <a:off x="2461969" y="4625437"/>
            <a:ext cx="1001974" cy="923330"/>
          </a:xfrm>
          <a:prstGeom prst="rect">
            <a:avLst/>
          </a:prstGeom>
          <a:noFill/>
        </p:spPr>
        <p:txBody>
          <a:bodyPr wrap="square" rtlCol="0">
            <a:spAutoFit/>
          </a:bodyPr>
          <a:lstStyle/>
          <a:p>
            <a:r>
              <a:rPr lang="en-US" dirty="0"/>
              <a:t>Max packet size: 10</a:t>
            </a:r>
          </a:p>
        </p:txBody>
      </p:sp>
      <p:sp>
        <p:nvSpPr>
          <p:cNvPr id="38" name="Rectangle 37">
            <a:extLst>
              <a:ext uri="{FF2B5EF4-FFF2-40B4-BE49-F238E27FC236}">
                <a16:creationId xmlns:a16="http://schemas.microsoft.com/office/drawing/2014/main" id="{613A213A-8D62-40BD-9773-F8C29AB99D89}"/>
              </a:ext>
            </a:extLst>
          </p:cNvPr>
          <p:cNvSpPr/>
          <p:nvPr/>
        </p:nvSpPr>
        <p:spPr>
          <a:xfrm>
            <a:off x="3393737" y="5863434"/>
            <a:ext cx="5219883" cy="36594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Path Maximum Transmission Unit (MTU): 3</a:t>
            </a:r>
          </a:p>
        </p:txBody>
      </p:sp>
      <p:cxnSp>
        <p:nvCxnSpPr>
          <p:cNvPr id="40" name="Straight Arrow Connector 39">
            <a:extLst>
              <a:ext uri="{FF2B5EF4-FFF2-40B4-BE49-F238E27FC236}">
                <a16:creationId xmlns:a16="http://schemas.microsoft.com/office/drawing/2014/main" id="{FC4B516E-1FC1-445C-B459-1E761C76EE34}"/>
              </a:ext>
            </a:extLst>
          </p:cNvPr>
          <p:cNvCxnSpPr>
            <a:cxnSpLocks/>
          </p:cNvCxnSpPr>
          <p:nvPr/>
        </p:nvCxnSpPr>
        <p:spPr>
          <a:xfrm flipH="1" flipV="1">
            <a:off x="3650021" y="3305468"/>
            <a:ext cx="773008" cy="817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530C9F8-6AC8-44E4-98E7-0B2419510F32}"/>
              </a:ext>
            </a:extLst>
          </p:cNvPr>
          <p:cNvSpPr txBox="1"/>
          <p:nvPr/>
        </p:nvSpPr>
        <p:spPr>
          <a:xfrm>
            <a:off x="3898495" y="2968043"/>
            <a:ext cx="1318931" cy="646331"/>
          </a:xfrm>
          <a:prstGeom prst="rect">
            <a:avLst/>
          </a:prstGeom>
          <a:noFill/>
        </p:spPr>
        <p:txBody>
          <a:bodyPr wrap="square" rtlCol="0">
            <a:spAutoFit/>
          </a:bodyPr>
          <a:lstStyle/>
          <a:p>
            <a:r>
              <a:rPr lang="en-US" dirty="0"/>
              <a:t>Packet too large. Try 3!</a:t>
            </a:r>
          </a:p>
        </p:txBody>
      </p:sp>
    </p:spTree>
    <p:extLst>
      <p:ext uri="{BB962C8B-B14F-4D97-AF65-F5344CB8AC3E}">
        <p14:creationId xmlns:p14="http://schemas.microsoft.com/office/powerpoint/2010/main" val="77023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33"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BECF-D41F-432B-BBE7-95D3FC478E81}"/>
              </a:ext>
            </a:extLst>
          </p:cNvPr>
          <p:cNvSpPr>
            <a:spLocks noGrp="1"/>
          </p:cNvSpPr>
          <p:nvPr>
            <p:ph type="title"/>
          </p:nvPr>
        </p:nvSpPr>
        <p:spPr/>
        <p:txBody>
          <a:bodyPr/>
          <a:lstStyle/>
          <a:p>
            <a:r>
              <a:rPr lang="en-US" b="1" i="1" dirty="0"/>
              <a:t>Avoiding</a:t>
            </a:r>
            <a:r>
              <a:rPr lang="en-US" dirty="0"/>
              <a:t> packet fragmentation</a:t>
            </a:r>
            <a:br>
              <a:rPr lang="en-US" dirty="0"/>
            </a:br>
            <a:r>
              <a:rPr lang="en-US" dirty="0"/>
              <a:t>MTU discovery</a:t>
            </a:r>
          </a:p>
        </p:txBody>
      </p:sp>
      <p:sp>
        <p:nvSpPr>
          <p:cNvPr id="3" name="Content Placeholder 2">
            <a:extLst>
              <a:ext uri="{FF2B5EF4-FFF2-40B4-BE49-F238E27FC236}">
                <a16:creationId xmlns:a16="http://schemas.microsoft.com/office/drawing/2014/main" id="{C6307E27-6320-4AFF-974E-7D0E125ED7FC}"/>
              </a:ext>
            </a:extLst>
          </p:cNvPr>
          <p:cNvSpPr>
            <a:spLocks noGrp="1"/>
          </p:cNvSpPr>
          <p:nvPr>
            <p:ph idx="1"/>
          </p:nvPr>
        </p:nvSpPr>
        <p:spPr/>
        <p:txBody>
          <a:bodyPr/>
          <a:lstStyle/>
          <a:p>
            <a:pPr marL="0" indent="0">
              <a:buNone/>
            </a:pPr>
            <a:r>
              <a:rPr lang="en-US" dirty="0"/>
              <a:t>Packet size can be limited by hardware, software, protocols, law, etc.</a:t>
            </a:r>
          </a:p>
          <a:p>
            <a:pPr marL="0" indent="0">
              <a:buNone/>
            </a:pPr>
            <a:endParaRPr lang="en-US" dirty="0"/>
          </a:p>
        </p:txBody>
      </p:sp>
      <p:sp>
        <p:nvSpPr>
          <p:cNvPr id="4" name="Footer Placeholder 3">
            <a:extLst>
              <a:ext uri="{FF2B5EF4-FFF2-40B4-BE49-F238E27FC236}">
                <a16:creationId xmlns:a16="http://schemas.microsoft.com/office/drawing/2014/main" id="{D69AD3E0-EB94-4DE9-B56C-2B66E00F69E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4861DB0-A1F0-4ACC-BC74-417683D58058}"/>
              </a:ext>
            </a:extLst>
          </p:cNvPr>
          <p:cNvSpPr>
            <a:spLocks noGrp="1"/>
          </p:cNvSpPr>
          <p:nvPr>
            <p:ph type="sldNum" sz="quarter" idx="12"/>
          </p:nvPr>
        </p:nvSpPr>
        <p:spPr/>
        <p:txBody>
          <a:bodyPr/>
          <a:lstStyle/>
          <a:p>
            <a:fld id="{3D90C5DF-5A93-4A6F-A2C5-08984139AF6D}" type="slidenum">
              <a:rPr lang="LID4096" smtClean="0"/>
              <a:t>18</a:t>
            </a:fld>
            <a:endParaRPr lang="LID4096"/>
          </a:p>
        </p:txBody>
      </p:sp>
      <p:sp>
        <p:nvSpPr>
          <p:cNvPr id="6" name="Rectangle 5">
            <a:extLst>
              <a:ext uri="{FF2B5EF4-FFF2-40B4-BE49-F238E27FC236}">
                <a16:creationId xmlns:a16="http://schemas.microsoft.com/office/drawing/2014/main" id="{4B21E91E-2125-41DF-8FA8-27002BB8B7AA}"/>
              </a:ext>
            </a:extLst>
          </p:cNvPr>
          <p:cNvSpPr/>
          <p:nvPr/>
        </p:nvSpPr>
        <p:spPr>
          <a:xfrm>
            <a:off x="10287328" y="95718"/>
            <a:ext cx="1771903" cy="538813"/>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Used in IP!</a:t>
            </a:r>
          </a:p>
        </p:txBody>
      </p:sp>
      <p:cxnSp>
        <p:nvCxnSpPr>
          <p:cNvPr id="7" name="Straight Connector 6">
            <a:extLst>
              <a:ext uri="{FF2B5EF4-FFF2-40B4-BE49-F238E27FC236}">
                <a16:creationId xmlns:a16="http://schemas.microsoft.com/office/drawing/2014/main" id="{EF1FC0CD-1313-4C91-A9EE-326E9E9A98D2}"/>
              </a:ext>
            </a:extLst>
          </p:cNvPr>
          <p:cNvCxnSpPr>
            <a:cxnSpLocks/>
            <a:stCxn id="22" idx="3"/>
            <a:endCxn id="23" idx="1"/>
          </p:cNvCxnSpPr>
          <p:nvPr/>
        </p:nvCxnSpPr>
        <p:spPr>
          <a:xfrm>
            <a:off x="4475338" y="5443946"/>
            <a:ext cx="3056685" cy="0"/>
          </a:xfrm>
          <a:prstGeom prst="line">
            <a:avLst/>
          </a:prstGeom>
          <a:ln w="381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71E2E4-9B91-4A73-A75A-1DE5AFB77D45}"/>
              </a:ext>
            </a:extLst>
          </p:cNvPr>
          <p:cNvCxnSpPr>
            <a:cxnSpLocks/>
            <a:stCxn id="23" idx="3"/>
          </p:cNvCxnSpPr>
          <p:nvPr/>
        </p:nvCxnSpPr>
        <p:spPr>
          <a:xfrm flipV="1">
            <a:off x="8333486" y="3948542"/>
            <a:ext cx="1127008" cy="1495404"/>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397A49-87E7-4F03-AFA2-E506FAF9EA64}"/>
              </a:ext>
            </a:extLst>
          </p:cNvPr>
          <p:cNvCxnSpPr>
            <a:cxnSpLocks/>
            <a:endCxn id="22" idx="1"/>
          </p:cNvCxnSpPr>
          <p:nvPr/>
        </p:nvCxnSpPr>
        <p:spPr>
          <a:xfrm>
            <a:off x="2546866" y="4001294"/>
            <a:ext cx="1139241" cy="1442653"/>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C695DF7-1751-46A3-AD4B-3914E3372D2C}"/>
              </a:ext>
            </a:extLst>
          </p:cNvPr>
          <p:cNvGrpSpPr/>
          <p:nvPr/>
        </p:nvGrpSpPr>
        <p:grpSpPr>
          <a:xfrm>
            <a:off x="7532023" y="4311573"/>
            <a:ext cx="676653" cy="676301"/>
            <a:chOff x="2307971" y="4317716"/>
            <a:chExt cx="676653" cy="676301"/>
          </a:xfrm>
        </p:grpSpPr>
        <p:sp>
          <p:nvSpPr>
            <p:cNvPr id="12" name="Rectangle 11">
              <a:extLst>
                <a:ext uri="{FF2B5EF4-FFF2-40B4-BE49-F238E27FC236}">
                  <a16:creationId xmlns:a16="http://schemas.microsoft.com/office/drawing/2014/main" id="{D53D3E70-5E74-4C7C-83CF-C170F0B629F4}"/>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3" name="Rectangle 12">
              <a:extLst>
                <a:ext uri="{FF2B5EF4-FFF2-40B4-BE49-F238E27FC236}">
                  <a16:creationId xmlns:a16="http://schemas.microsoft.com/office/drawing/2014/main" id="{F6C1B64E-1E04-41A2-9C36-D3907F83C62B}"/>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4" name="Rectangle 13">
              <a:extLst>
                <a:ext uri="{FF2B5EF4-FFF2-40B4-BE49-F238E27FC236}">
                  <a16:creationId xmlns:a16="http://schemas.microsoft.com/office/drawing/2014/main" id="{F1D70D8F-B91C-479F-8CEA-AFF445B0635A}"/>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5" name="Rectangle 14">
              <a:extLst>
                <a:ext uri="{FF2B5EF4-FFF2-40B4-BE49-F238E27FC236}">
                  <a16:creationId xmlns:a16="http://schemas.microsoft.com/office/drawing/2014/main" id="{CA189F3D-BABC-497F-A53B-1EE127688796}"/>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grpSp>
        <p:nvGrpSpPr>
          <p:cNvPr id="16" name="Group 15">
            <a:extLst>
              <a:ext uri="{FF2B5EF4-FFF2-40B4-BE49-F238E27FC236}">
                <a16:creationId xmlns:a16="http://schemas.microsoft.com/office/drawing/2014/main" id="{64B1C1FA-45BD-4389-A008-7DC50DE908FA}"/>
              </a:ext>
            </a:extLst>
          </p:cNvPr>
          <p:cNvGrpSpPr/>
          <p:nvPr/>
        </p:nvGrpSpPr>
        <p:grpSpPr>
          <a:xfrm>
            <a:off x="8502356" y="3198886"/>
            <a:ext cx="676653" cy="676301"/>
            <a:chOff x="2307971" y="4317716"/>
            <a:chExt cx="676653" cy="676301"/>
          </a:xfrm>
        </p:grpSpPr>
        <p:sp>
          <p:nvSpPr>
            <p:cNvPr id="17" name="Rectangle 16">
              <a:extLst>
                <a:ext uri="{FF2B5EF4-FFF2-40B4-BE49-F238E27FC236}">
                  <a16:creationId xmlns:a16="http://schemas.microsoft.com/office/drawing/2014/main" id="{701AD90B-7E31-45A3-BFF1-8F81E713EFDC}"/>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8" name="Rectangle 17">
              <a:extLst>
                <a:ext uri="{FF2B5EF4-FFF2-40B4-BE49-F238E27FC236}">
                  <a16:creationId xmlns:a16="http://schemas.microsoft.com/office/drawing/2014/main" id="{840B938E-B908-402D-9652-A8F5D427D02E}"/>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9" name="Rectangle 18">
              <a:extLst>
                <a:ext uri="{FF2B5EF4-FFF2-40B4-BE49-F238E27FC236}">
                  <a16:creationId xmlns:a16="http://schemas.microsoft.com/office/drawing/2014/main" id="{0BBCB68A-F7CD-492B-9354-53677CF7662F}"/>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0" name="Rectangle 19">
              <a:extLst>
                <a:ext uri="{FF2B5EF4-FFF2-40B4-BE49-F238E27FC236}">
                  <a16:creationId xmlns:a16="http://schemas.microsoft.com/office/drawing/2014/main" id="{C30171DD-74B2-4221-BA5C-05A5B20D7BCA}"/>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pic>
        <p:nvPicPr>
          <p:cNvPr id="21" name="Picture 20">
            <a:extLst>
              <a:ext uri="{FF2B5EF4-FFF2-40B4-BE49-F238E27FC236}">
                <a16:creationId xmlns:a16="http://schemas.microsoft.com/office/drawing/2014/main" id="{EE69A826-EE67-4FD5-B8CF-26C8FA5479DB}"/>
              </a:ext>
            </a:extLst>
          </p:cNvPr>
          <p:cNvPicPr>
            <a:picLocks noChangeAspect="1"/>
          </p:cNvPicPr>
          <p:nvPr/>
        </p:nvPicPr>
        <p:blipFill>
          <a:blip r:embed="rId2"/>
          <a:stretch>
            <a:fillRect/>
          </a:stretch>
        </p:blipFill>
        <p:spPr>
          <a:xfrm>
            <a:off x="2048507" y="3679241"/>
            <a:ext cx="498359" cy="644106"/>
          </a:xfrm>
          <a:prstGeom prst="rect">
            <a:avLst/>
          </a:prstGeom>
        </p:spPr>
      </p:pic>
      <p:pic>
        <p:nvPicPr>
          <p:cNvPr id="22" name="Picture 21">
            <a:extLst>
              <a:ext uri="{FF2B5EF4-FFF2-40B4-BE49-F238E27FC236}">
                <a16:creationId xmlns:a16="http://schemas.microsoft.com/office/drawing/2014/main" id="{F76323F9-D68B-4AA4-A2F4-D2AE55668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07" y="5047570"/>
            <a:ext cx="789231" cy="792753"/>
          </a:xfrm>
          <a:prstGeom prst="rect">
            <a:avLst/>
          </a:prstGeom>
        </p:spPr>
      </p:pic>
      <p:pic>
        <p:nvPicPr>
          <p:cNvPr id="23" name="Picture 22">
            <a:extLst>
              <a:ext uri="{FF2B5EF4-FFF2-40B4-BE49-F238E27FC236}">
                <a16:creationId xmlns:a16="http://schemas.microsoft.com/office/drawing/2014/main" id="{2B805371-EB8B-419E-9916-FCEB0346B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022" y="5041426"/>
            <a:ext cx="801464" cy="805041"/>
          </a:xfrm>
          <a:prstGeom prst="rect">
            <a:avLst/>
          </a:prstGeom>
        </p:spPr>
      </p:pic>
      <p:pic>
        <p:nvPicPr>
          <p:cNvPr id="24" name="Picture 23">
            <a:extLst>
              <a:ext uri="{FF2B5EF4-FFF2-40B4-BE49-F238E27FC236}">
                <a16:creationId xmlns:a16="http://schemas.microsoft.com/office/drawing/2014/main" id="{033B0C25-E7C7-497B-ACFF-099E7F308623}"/>
              </a:ext>
            </a:extLst>
          </p:cNvPr>
          <p:cNvPicPr>
            <a:picLocks noChangeAspect="1"/>
          </p:cNvPicPr>
          <p:nvPr/>
        </p:nvPicPr>
        <p:blipFill>
          <a:blip r:embed="rId2"/>
          <a:stretch>
            <a:fillRect/>
          </a:stretch>
        </p:blipFill>
        <p:spPr>
          <a:xfrm>
            <a:off x="9460495" y="3626489"/>
            <a:ext cx="498359" cy="644106"/>
          </a:xfrm>
          <a:prstGeom prst="rect">
            <a:avLst/>
          </a:prstGeom>
        </p:spPr>
      </p:pic>
      <p:cxnSp>
        <p:nvCxnSpPr>
          <p:cNvPr id="32" name="Straight Arrow Connector 31">
            <a:extLst>
              <a:ext uri="{FF2B5EF4-FFF2-40B4-BE49-F238E27FC236}">
                <a16:creationId xmlns:a16="http://schemas.microsoft.com/office/drawing/2014/main" id="{55D30077-28B2-4F4B-A625-297C739C5D5C}"/>
              </a:ext>
            </a:extLst>
          </p:cNvPr>
          <p:cNvCxnSpPr>
            <a:cxnSpLocks/>
            <a:stCxn id="33" idx="2"/>
          </p:cNvCxnSpPr>
          <p:nvPr/>
        </p:nvCxnSpPr>
        <p:spPr>
          <a:xfrm>
            <a:off x="5981698" y="4196709"/>
            <a:ext cx="6379" cy="1157806"/>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D50964AE-D8E2-4717-A3E8-9DA4F14E3EAD}"/>
              </a:ext>
            </a:extLst>
          </p:cNvPr>
          <p:cNvSpPr/>
          <p:nvPr/>
        </p:nvSpPr>
        <p:spPr>
          <a:xfrm>
            <a:off x="5009793" y="3565899"/>
            <a:ext cx="1943809"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Packet too large for link</a:t>
            </a:r>
          </a:p>
        </p:txBody>
      </p:sp>
      <p:sp>
        <p:nvSpPr>
          <p:cNvPr id="35" name="TextBox 34">
            <a:extLst>
              <a:ext uri="{FF2B5EF4-FFF2-40B4-BE49-F238E27FC236}">
                <a16:creationId xmlns:a16="http://schemas.microsoft.com/office/drawing/2014/main" id="{2CB31253-F311-4D45-A0E0-D22104FB0934}"/>
              </a:ext>
            </a:extLst>
          </p:cNvPr>
          <p:cNvSpPr txBox="1"/>
          <p:nvPr/>
        </p:nvSpPr>
        <p:spPr>
          <a:xfrm>
            <a:off x="4930786" y="5472469"/>
            <a:ext cx="2145787" cy="369332"/>
          </a:xfrm>
          <a:prstGeom prst="rect">
            <a:avLst/>
          </a:prstGeom>
          <a:noFill/>
        </p:spPr>
        <p:txBody>
          <a:bodyPr wrap="square" rtlCol="0">
            <a:spAutoFit/>
          </a:bodyPr>
          <a:lstStyle/>
          <a:p>
            <a:r>
              <a:rPr lang="en-US" dirty="0"/>
              <a:t>Max packet size: 3</a:t>
            </a:r>
          </a:p>
        </p:txBody>
      </p:sp>
      <p:sp>
        <p:nvSpPr>
          <p:cNvPr id="36" name="TextBox 35">
            <a:extLst>
              <a:ext uri="{FF2B5EF4-FFF2-40B4-BE49-F238E27FC236}">
                <a16:creationId xmlns:a16="http://schemas.microsoft.com/office/drawing/2014/main" id="{6EE9E47D-2C02-486D-A6DC-6700C1728826}"/>
              </a:ext>
            </a:extLst>
          </p:cNvPr>
          <p:cNvSpPr txBox="1"/>
          <p:nvPr/>
        </p:nvSpPr>
        <p:spPr>
          <a:xfrm>
            <a:off x="8724964" y="4473037"/>
            <a:ext cx="1001974" cy="923330"/>
          </a:xfrm>
          <a:prstGeom prst="rect">
            <a:avLst/>
          </a:prstGeom>
          <a:noFill/>
        </p:spPr>
        <p:txBody>
          <a:bodyPr wrap="square" rtlCol="0">
            <a:spAutoFit/>
          </a:bodyPr>
          <a:lstStyle/>
          <a:p>
            <a:pPr algn="r"/>
            <a:r>
              <a:rPr lang="en-US" dirty="0"/>
              <a:t>Max packet size: 10</a:t>
            </a:r>
          </a:p>
        </p:txBody>
      </p:sp>
      <p:sp>
        <p:nvSpPr>
          <p:cNvPr id="37" name="TextBox 36">
            <a:extLst>
              <a:ext uri="{FF2B5EF4-FFF2-40B4-BE49-F238E27FC236}">
                <a16:creationId xmlns:a16="http://schemas.microsoft.com/office/drawing/2014/main" id="{6BE340B8-EEE1-420B-9D9C-958A251F1576}"/>
              </a:ext>
            </a:extLst>
          </p:cNvPr>
          <p:cNvSpPr txBox="1"/>
          <p:nvPr/>
        </p:nvSpPr>
        <p:spPr>
          <a:xfrm>
            <a:off x="2461969" y="4625437"/>
            <a:ext cx="1001974" cy="923330"/>
          </a:xfrm>
          <a:prstGeom prst="rect">
            <a:avLst/>
          </a:prstGeom>
          <a:noFill/>
        </p:spPr>
        <p:txBody>
          <a:bodyPr wrap="square" rtlCol="0">
            <a:spAutoFit/>
          </a:bodyPr>
          <a:lstStyle/>
          <a:p>
            <a:r>
              <a:rPr lang="en-US" dirty="0"/>
              <a:t>Max packet size: 10</a:t>
            </a:r>
          </a:p>
        </p:txBody>
      </p:sp>
      <p:sp>
        <p:nvSpPr>
          <p:cNvPr id="38" name="Rectangle 37">
            <a:extLst>
              <a:ext uri="{FF2B5EF4-FFF2-40B4-BE49-F238E27FC236}">
                <a16:creationId xmlns:a16="http://schemas.microsoft.com/office/drawing/2014/main" id="{613A213A-8D62-40BD-9773-F8C29AB99D89}"/>
              </a:ext>
            </a:extLst>
          </p:cNvPr>
          <p:cNvSpPr/>
          <p:nvPr/>
        </p:nvSpPr>
        <p:spPr>
          <a:xfrm>
            <a:off x="3393737" y="5863434"/>
            <a:ext cx="5219883" cy="36594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Path Maximum Transmission Unit (MTU): 3</a:t>
            </a:r>
          </a:p>
        </p:txBody>
      </p:sp>
      <p:grpSp>
        <p:nvGrpSpPr>
          <p:cNvPr id="43" name="Group 42">
            <a:extLst>
              <a:ext uri="{FF2B5EF4-FFF2-40B4-BE49-F238E27FC236}">
                <a16:creationId xmlns:a16="http://schemas.microsoft.com/office/drawing/2014/main" id="{90E1C02A-4A4C-45BC-AF5E-381B4056E899}"/>
              </a:ext>
            </a:extLst>
          </p:cNvPr>
          <p:cNvGrpSpPr/>
          <p:nvPr/>
        </p:nvGrpSpPr>
        <p:grpSpPr>
          <a:xfrm>
            <a:off x="2695082" y="3204904"/>
            <a:ext cx="676653" cy="676301"/>
            <a:chOff x="2307971" y="4317716"/>
            <a:chExt cx="676653" cy="676301"/>
          </a:xfrm>
        </p:grpSpPr>
        <p:sp>
          <p:nvSpPr>
            <p:cNvPr id="44" name="Rectangle 43">
              <a:extLst>
                <a:ext uri="{FF2B5EF4-FFF2-40B4-BE49-F238E27FC236}">
                  <a16:creationId xmlns:a16="http://schemas.microsoft.com/office/drawing/2014/main" id="{10DAA1F7-6EDC-4358-BE47-2FAB5DF72044}"/>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5" name="Rectangle 44">
              <a:extLst>
                <a:ext uri="{FF2B5EF4-FFF2-40B4-BE49-F238E27FC236}">
                  <a16:creationId xmlns:a16="http://schemas.microsoft.com/office/drawing/2014/main" id="{17305C3A-A19D-4A29-97CB-3B4008FBE0A6}"/>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6" name="Rectangle 45">
              <a:extLst>
                <a:ext uri="{FF2B5EF4-FFF2-40B4-BE49-F238E27FC236}">
                  <a16:creationId xmlns:a16="http://schemas.microsoft.com/office/drawing/2014/main" id="{D1F34849-044F-49C8-9FDF-E5BD01E4562C}"/>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7" name="Rectangle 46">
              <a:extLst>
                <a:ext uri="{FF2B5EF4-FFF2-40B4-BE49-F238E27FC236}">
                  <a16:creationId xmlns:a16="http://schemas.microsoft.com/office/drawing/2014/main" id="{919AD0D6-41E5-4DA3-A11B-D9BB77F95785}"/>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grpSp>
        <p:nvGrpSpPr>
          <p:cNvPr id="48" name="Group 47">
            <a:extLst>
              <a:ext uri="{FF2B5EF4-FFF2-40B4-BE49-F238E27FC236}">
                <a16:creationId xmlns:a16="http://schemas.microsoft.com/office/drawing/2014/main" id="{98D62826-FAA1-441B-9874-A4A82598C940}"/>
              </a:ext>
            </a:extLst>
          </p:cNvPr>
          <p:cNvGrpSpPr/>
          <p:nvPr/>
        </p:nvGrpSpPr>
        <p:grpSpPr>
          <a:xfrm>
            <a:off x="3744521" y="4335096"/>
            <a:ext cx="676653" cy="676301"/>
            <a:chOff x="2307971" y="4317716"/>
            <a:chExt cx="676653" cy="676301"/>
          </a:xfrm>
        </p:grpSpPr>
        <p:sp>
          <p:nvSpPr>
            <p:cNvPr id="49" name="Rectangle 48">
              <a:extLst>
                <a:ext uri="{FF2B5EF4-FFF2-40B4-BE49-F238E27FC236}">
                  <a16:creationId xmlns:a16="http://schemas.microsoft.com/office/drawing/2014/main" id="{4532DA12-9B7E-4114-918B-4686E6515223}"/>
                </a:ext>
              </a:extLst>
            </p:cNvPr>
            <p:cNvSpPr/>
            <p:nvPr/>
          </p:nvSpPr>
          <p:spPr>
            <a:xfrm>
              <a:off x="2307971"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0" name="Rectangle 49">
              <a:extLst>
                <a:ext uri="{FF2B5EF4-FFF2-40B4-BE49-F238E27FC236}">
                  <a16:creationId xmlns:a16="http://schemas.microsoft.com/office/drawing/2014/main" id="{27379951-5A70-4951-939C-8993F0BD9122}"/>
                </a:ext>
              </a:extLst>
            </p:cNvPr>
            <p:cNvSpPr/>
            <p:nvPr/>
          </p:nvSpPr>
          <p:spPr>
            <a:xfrm>
              <a:off x="2662875" y="4317716"/>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1" name="Rectangle 50">
              <a:extLst>
                <a:ext uri="{FF2B5EF4-FFF2-40B4-BE49-F238E27FC236}">
                  <a16:creationId xmlns:a16="http://schemas.microsoft.com/office/drawing/2014/main" id="{798F14FE-3FAA-49A9-9F60-5A9F9C62ED73}"/>
                </a:ext>
              </a:extLst>
            </p:cNvPr>
            <p:cNvSpPr/>
            <p:nvPr/>
          </p:nvSpPr>
          <p:spPr>
            <a:xfrm>
              <a:off x="2307971"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2" name="Rectangle 51">
              <a:extLst>
                <a:ext uri="{FF2B5EF4-FFF2-40B4-BE49-F238E27FC236}">
                  <a16:creationId xmlns:a16="http://schemas.microsoft.com/office/drawing/2014/main" id="{73ED9CB9-9D21-4A10-83B2-2A19088175D1}"/>
                </a:ext>
              </a:extLst>
            </p:cNvPr>
            <p:cNvSpPr/>
            <p:nvPr/>
          </p:nvSpPr>
          <p:spPr>
            <a:xfrm>
              <a:off x="2662875" y="4672268"/>
              <a:ext cx="321749" cy="3217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grpSp>
      <p:sp>
        <p:nvSpPr>
          <p:cNvPr id="53" name="Rectangle 52">
            <a:extLst>
              <a:ext uri="{FF2B5EF4-FFF2-40B4-BE49-F238E27FC236}">
                <a16:creationId xmlns:a16="http://schemas.microsoft.com/office/drawing/2014/main" id="{49B7504B-B4A7-4688-8507-621E860A3642}"/>
              </a:ext>
            </a:extLst>
          </p:cNvPr>
          <p:cNvSpPr/>
          <p:nvPr/>
        </p:nvSpPr>
        <p:spPr>
          <a:xfrm>
            <a:off x="3723018" y="2692436"/>
            <a:ext cx="4561322" cy="82751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you name a (dis)advantage?</a:t>
            </a:r>
            <a:endParaRPr lang="LID4096" sz="2800" dirty="0"/>
          </a:p>
        </p:txBody>
      </p:sp>
    </p:spTree>
    <p:extLst>
      <p:ext uri="{BB962C8B-B14F-4D97-AF65-F5344CB8AC3E}">
        <p14:creationId xmlns:p14="http://schemas.microsoft.com/office/powerpoint/2010/main" val="8759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19</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72B58D18-C286-4226-A9F2-22DCA50A4A22}"/>
              </a:ext>
            </a:extLst>
          </p:cNvPr>
          <p:cNvSpPr/>
          <p:nvPr/>
        </p:nvSpPr>
        <p:spPr>
          <a:xfrm>
            <a:off x="1065897" y="5502533"/>
            <a:ext cx="10060206" cy="59914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Why have this field?</a:t>
            </a:r>
            <a:endParaRPr lang="LID4096" sz="2800" dirty="0"/>
          </a:p>
        </p:txBody>
      </p:sp>
    </p:spTree>
    <p:extLst>
      <p:ext uri="{BB962C8B-B14F-4D97-AF65-F5344CB8AC3E}">
        <p14:creationId xmlns:p14="http://schemas.microsoft.com/office/powerpoint/2010/main" val="84796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93EB-6FE2-66B2-53FF-74761DD7BFE2}"/>
              </a:ext>
            </a:extLst>
          </p:cNvPr>
          <p:cNvSpPr>
            <a:spLocks noGrp="1"/>
          </p:cNvSpPr>
          <p:nvPr>
            <p:ph type="title"/>
          </p:nvPr>
        </p:nvSpPr>
        <p:spPr>
          <a:xfrm>
            <a:off x="838200" y="365125"/>
            <a:ext cx="3482219" cy="1325563"/>
          </a:xfrm>
        </p:spPr>
        <p:txBody>
          <a:bodyPr/>
          <a:lstStyle/>
          <a:p>
            <a:r>
              <a:rPr lang="en-US" dirty="0"/>
              <a:t>Well done at the Midterm!</a:t>
            </a:r>
            <a:endParaRPr lang="en-NL" dirty="0"/>
          </a:p>
        </p:txBody>
      </p:sp>
      <p:sp>
        <p:nvSpPr>
          <p:cNvPr id="3" name="Content Placeholder 2">
            <a:extLst>
              <a:ext uri="{FF2B5EF4-FFF2-40B4-BE49-F238E27FC236}">
                <a16:creationId xmlns:a16="http://schemas.microsoft.com/office/drawing/2014/main" id="{F3729007-5B39-FB2F-1C61-DFCF83DEBCBD}"/>
              </a:ext>
            </a:extLst>
          </p:cNvPr>
          <p:cNvSpPr>
            <a:spLocks noGrp="1"/>
          </p:cNvSpPr>
          <p:nvPr>
            <p:ph idx="1"/>
          </p:nvPr>
        </p:nvSpPr>
        <p:spPr/>
        <p:txBody>
          <a:bodyPr/>
          <a:lstStyle/>
          <a:p>
            <a:endParaRPr lang="en-NL"/>
          </a:p>
        </p:txBody>
      </p:sp>
      <p:sp>
        <p:nvSpPr>
          <p:cNvPr id="4" name="Footer Placeholder 3">
            <a:extLst>
              <a:ext uri="{FF2B5EF4-FFF2-40B4-BE49-F238E27FC236}">
                <a16:creationId xmlns:a16="http://schemas.microsoft.com/office/drawing/2014/main" id="{D1A8AFDC-5950-04FF-2976-D412C83BBC70}"/>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74F2168-6E5D-3355-6AF9-CEA3B40D6889}"/>
              </a:ext>
            </a:extLst>
          </p:cNvPr>
          <p:cNvSpPr>
            <a:spLocks noGrp="1"/>
          </p:cNvSpPr>
          <p:nvPr>
            <p:ph type="sldNum" sz="quarter" idx="12"/>
          </p:nvPr>
        </p:nvSpPr>
        <p:spPr/>
        <p:txBody>
          <a:bodyPr/>
          <a:lstStyle/>
          <a:p>
            <a:fld id="{3D90C5DF-5A93-4A6F-A2C5-08984139AF6D}" type="slidenum">
              <a:rPr lang="LID4096" smtClean="0"/>
              <a:pPr/>
              <a:t>2</a:t>
            </a:fld>
            <a:endParaRPr lang="LID4096"/>
          </a:p>
        </p:txBody>
      </p:sp>
      <p:pic>
        <p:nvPicPr>
          <p:cNvPr id="1026" name="Picture 2">
            <a:extLst>
              <a:ext uri="{FF2B5EF4-FFF2-40B4-BE49-F238E27FC236}">
                <a16:creationId xmlns:a16="http://schemas.microsoft.com/office/drawing/2014/main" id="{CBA16541-59A9-1073-1740-7B14DC490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295" y="257339"/>
            <a:ext cx="5941181" cy="593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30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B119-8CBE-142D-A347-EBD03B278530}"/>
              </a:ext>
            </a:extLst>
          </p:cNvPr>
          <p:cNvSpPr>
            <a:spLocks noGrp="1"/>
          </p:cNvSpPr>
          <p:nvPr>
            <p:ph type="title"/>
          </p:nvPr>
        </p:nvSpPr>
        <p:spPr/>
        <p:txBody>
          <a:bodyPr/>
          <a:lstStyle/>
          <a:p>
            <a:r>
              <a:rPr lang="en-US" dirty="0"/>
              <a:t>Challenges Addressed by IPv4 Protocol Design</a:t>
            </a:r>
            <a:endParaRPr lang="en-NL" dirty="0"/>
          </a:p>
        </p:txBody>
      </p:sp>
      <p:sp>
        <p:nvSpPr>
          <p:cNvPr id="3" name="Content Placeholder 2">
            <a:extLst>
              <a:ext uri="{FF2B5EF4-FFF2-40B4-BE49-F238E27FC236}">
                <a16:creationId xmlns:a16="http://schemas.microsoft.com/office/drawing/2014/main" id="{1441100A-E37B-8A2D-D067-FCCB546B84B3}"/>
              </a:ext>
            </a:extLst>
          </p:cNvPr>
          <p:cNvSpPr>
            <a:spLocks noGrp="1"/>
          </p:cNvSpPr>
          <p:nvPr>
            <p:ph idx="1"/>
          </p:nvPr>
        </p:nvSpPr>
        <p:spPr/>
        <p:txBody>
          <a:bodyPr>
            <a:normAutofit/>
          </a:bodyPr>
          <a:lstStyle/>
          <a:p>
            <a:pPr marL="514350" indent="-514350">
              <a:buFont typeface="+mj-lt"/>
              <a:buAutoNum type="arabicPeriod"/>
            </a:pPr>
            <a:r>
              <a:rPr lang="en-US" sz="3200" dirty="0"/>
              <a:t>Error detection/correction</a:t>
            </a:r>
          </a:p>
          <a:p>
            <a:pPr marL="514350" indent="-514350">
              <a:buFont typeface="+mj-lt"/>
              <a:buAutoNum type="arabicPeriod"/>
            </a:pPr>
            <a:r>
              <a:rPr lang="en-US" sz="3200" strike="sngStrike" dirty="0"/>
              <a:t>Preventing permanently looping packets</a:t>
            </a:r>
          </a:p>
          <a:p>
            <a:pPr marL="514350" indent="-514350">
              <a:buFont typeface="+mj-lt"/>
              <a:buAutoNum type="arabicPeriod"/>
            </a:pPr>
            <a:r>
              <a:rPr lang="en-US" sz="3200" dirty="0"/>
              <a:t>Globally identifying computers</a:t>
            </a:r>
          </a:p>
          <a:p>
            <a:pPr marL="514350" indent="-514350">
              <a:buFont typeface="+mj-lt"/>
              <a:buAutoNum type="arabicPeriod"/>
            </a:pPr>
            <a:r>
              <a:rPr lang="en-US" sz="3200" strike="sngStrike" dirty="0"/>
              <a:t>Carrying packets over links with different size requirements</a:t>
            </a:r>
          </a:p>
        </p:txBody>
      </p:sp>
      <p:sp>
        <p:nvSpPr>
          <p:cNvPr id="4" name="Footer Placeholder 3">
            <a:extLst>
              <a:ext uri="{FF2B5EF4-FFF2-40B4-BE49-F238E27FC236}">
                <a16:creationId xmlns:a16="http://schemas.microsoft.com/office/drawing/2014/main" id="{BC356630-F3A5-A825-1828-EB82C76F5A86}"/>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0599EBA-E324-5A91-BCDB-7868D47EE272}"/>
              </a:ext>
            </a:extLst>
          </p:cNvPr>
          <p:cNvSpPr>
            <a:spLocks noGrp="1"/>
          </p:cNvSpPr>
          <p:nvPr>
            <p:ph type="sldNum" sz="quarter" idx="12"/>
          </p:nvPr>
        </p:nvSpPr>
        <p:spPr/>
        <p:txBody>
          <a:bodyPr/>
          <a:lstStyle/>
          <a:p>
            <a:fld id="{3D90C5DF-5A93-4A6F-A2C5-08984139AF6D}" type="slidenum">
              <a:rPr lang="LID4096" smtClean="0"/>
              <a:pPr/>
              <a:t>20</a:t>
            </a:fld>
            <a:endParaRPr lang="LID4096"/>
          </a:p>
        </p:txBody>
      </p:sp>
    </p:spTree>
    <p:extLst>
      <p:ext uri="{BB962C8B-B14F-4D97-AF65-F5344CB8AC3E}">
        <p14:creationId xmlns:p14="http://schemas.microsoft.com/office/powerpoint/2010/main" val="1196515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21</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27BE3F73-A42A-41A2-A09D-9F4A5FABD5E9}"/>
              </a:ext>
            </a:extLst>
          </p:cNvPr>
          <p:cNvSpPr/>
          <p:nvPr/>
        </p:nvSpPr>
        <p:spPr>
          <a:xfrm>
            <a:off x="1065897" y="5430364"/>
            <a:ext cx="10060206" cy="76269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t>IPv4 does not use a CRC but a checksum.</a:t>
            </a:r>
          </a:p>
          <a:p>
            <a:pPr algn="ctr"/>
            <a:r>
              <a:rPr lang="en-US" sz="2400" dirty="0"/>
              <a:t>Computed by adding all 16-bit half-words </a:t>
            </a:r>
            <a:r>
              <a:rPr lang="en-US" sz="2400" i="1" u="sng" dirty="0"/>
              <a:t>in the header</a:t>
            </a:r>
            <a:endParaRPr lang="LID4096" sz="2400" i="1" u="sng" dirty="0"/>
          </a:p>
        </p:txBody>
      </p:sp>
    </p:spTree>
    <p:extLst>
      <p:ext uri="{BB962C8B-B14F-4D97-AF65-F5344CB8AC3E}">
        <p14:creationId xmlns:p14="http://schemas.microsoft.com/office/powerpoint/2010/main" val="3206500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B119-8CBE-142D-A347-EBD03B278530}"/>
              </a:ext>
            </a:extLst>
          </p:cNvPr>
          <p:cNvSpPr>
            <a:spLocks noGrp="1"/>
          </p:cNvSpPr>
          <p:nvPr>
            <p:ph type="title"/>
          </p:nvPr>
        </p:nvSpPr>
        <p:spPr/>
        <p:txBody>
          <a:bodyPr/>
          <a:lstStyle/>
          <a:p>
            <a:r>
              <a:rPr lang="en-US" dirty="0"/>
              <a:t>Challenges Addressed by IPv4 Protocol Design</a:t>
            </a:r>
            <a:endParaRPr lang="en-NL" dirty="0"/>
          </a:p>
        </p:txBody>
      </p:sp>
      <p:sp>
        <p:nvSpPr>
          <p:cNvPr id="3" name="Content Placeholder 2">
            <a:extLst>
              <a:ext uri="{FF2B5EF4-FFF2-40B4-BE49-F238E27FC236}">
                <a16:creationId xmlns:a16="http://schemas.microsoft.com/office/drawing/2014/main" id="{1441100A-E37B-8A2D-D067-FCCB546B84B3}"/>
              </a:ext>
            </a:extLst>
          </p:cNvPr>
          <p:cNvSpPr>
            <a:spLocks noGrp="1"/>
          </p:cNvSpPr>
          <p:nvPr>
            <p:ph idx="1"/>
          </p:nvPr>
        </p:nvSpPr>
        <p:spPr/>
        <p:txBody>
          <a:bodyPr>
            <a:normAutofit/>
          </a:bodyPr>
          <a:lstStyle/>
          <a:p>
            <a:pPr marL="514350" indent="-514350">
              <a:buFont typeface="+mj-lt"/>
              <a:buAutoNum type="arabicPeriod"/>
            </a:pPr>
            <a:r>
              <a:rPr lang="en-US" sz="3200" strike="sngStrike" dirty="0"/>
              <a:t>Error detection/correction</a:t>
            </a:r>
          </a:p>
          <a:p>
            <a:pPr marL="514350" indent="-514350">
              <a:buFont typeface="+mj-lt"/>
              <a:buAutoNum type="arabicPeriod"/>
            </a:pPr>
            <a:r>
              <a:rPr lang="en-US" sz="3200" strike="sngStrike" dirty="0"/>
              <a:t>Preventing permanently looping packets</a:t>
            </a:r>
          </a:p>
          <a:p>
            <a:pPr marL="514350" indent="-514350">
              <a:buFont typeface="+mj-lt"/>
              <a:buAutoNum type="arabicPeriod"/>
            </a:pPr>
            <a:r>
              <a:rPr lang="en-US" sz="3200" dirty="0"/>
              <a:t>Globally identifying computers</a:t>
            </a:r>
          </a:p>
          <a:p>
            <a:pPr marL="514350" indent="-514350">
              <a:buFont typeface="+mj-lt"/>
              <a:buAutoNum type="arabicPeriod"/>
            </a:pPr>
            <a:r>
              <a:rPr lang="en-US" sz="3200" strike="sngStrike" dirty="0"/>
              <a:t>Carrying packets over links with different size requirements</a:t>
            </a:r>
          </a:p>
        </p:txBody>
      </p:sp>
      <p:sp>
        <p:nvSpPr>
          <p:cNvPr id="4" name="Footer Placeholder 3">
            <a:extLst>
              <a:ext uri="{FF2B5EF4-FFF2-40B4-BE49-F238E27FC236}">
                <a16:creationId xmlns:a16="http://schemas.microsoft.com/office/drawing/2014/main" id="{BC356630-F3A5-A825-1828-EB82C76F5A86}"/>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0599EBA-E324-5A91-BCDB-7868D47EE272}"/>
              </a:ext>
            </a:extLst>
          </p:cNvPr>
          <p:cNvSpPr>
            <a:spLocks noGrp="1"/>
          </p:cNvSpPr>
          <p:nvPr>
            <p:ph type="sldNum" sz="quarter" idx="12"/>
          </p:nvPr>
        </p:nvSpPr>
        <p:spPr/>
        <p:txBody>
          <a:bodyPr/>
          <a:lstStyle/>
          <a:p>
            <a:fld id="{3D90C5DF-5A93-4A6F-A2C5-08984139AF6D}" type="slidenum">
              <a:rPr lang="LID4096" smtClean="0"/>
              <a:pPr/>
              <a:t>22</a:t>
            </a:fld>
            <a:endParaRPr lang="LID4096"/>
          </a:p>
        </p:txBody>
      </p:sp>
    </p:spTree>
    <p:extLst>
      <p:ext uri="{BB962C8B-B14F-4D97-AF65-F5344CB8AC3E}">
        <p14:creationId xmlns:p14="http://schemas.microsoft.com/office/powerpoint/2010/main" val="3919492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23</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9C2EBF54-F2F7-BBA5-3B95-5135754838B0}"/>
              </a:ext>
            </a:extLst>
          </p:cNvPr>
          <p:cNvSpPr/>
          <p:nvPr/>
        </p:nvSpPr>
        <p:spPr>
          <a:xfrm>
            <a:off x="5968409" y="230188"/>
            <a:ext cx="5955078" cy="99034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What service does IP </a:t>
            </a:r>
            <a:r>
              <a:rPr lang="en-US" sz="2800" b="1" i="1" u="sng" dirty="0"/>
              <a:t>not</a:t>
            </a:r>
            <a:r>
              <a:rPr lang="en-US" sz="2800" dirty="0"/>
              <a:t> provide?</a:t>
            </a:r>
            <a:endParaRPr lang="LID4096" sz="2800" dirty="0"/>
          </a:p>
        </p:txBody>
      </p:sp>
      <p:sp>
        <p:nvSpPr>
          <p:cNvPr id="38" name="Rectangle 37">
            <a:extLst>
              <a:ext uri="{FF2B5EF4-FFF2-40B4-BE49-F238E27FC236}">
                <a16:creationId xmlns:a16="http://schemas.microsoft.com/office/drawing/2014/main" id="{AED6FBCB-A8C0-2144-42A3-EAA4A7708A3E}"/>
              </a:ext>
            </a:extLst>
          </p:cNvPr>
          <p:cNvSpPr/>
          <p:nvPr/>
        </p:nvSpPr>
        <p:spPr>
          <a:xfrm>
            <a:off x="1065897" y="5502533"/>
            <a:ext cx="10060206" cy="59914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Why have this field?</a:t>
            </a:r>
            <a:endParaRPr lang="LID4096" sz="2800" dirty="0"/>
          </a:p>
        </p:txBody>
      </p:sp>
    </p:spTree>
    <p:extLst>
      <p:ext uri="{BB962C8B-B14F-4D97-AF65-F5344CB8AC3E}">
        <p14:creationId xmlns:p14="http://schemas.microsoft.com/office/powerpoint/2010/main" val="26387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0EF6-337C-4B89-AC82-3A13CE47001C}"/>
              </a:ext>
            </a:extLst>
          </p:cNvPr>
          <p:cNvSpPr>
            <a:spLocks noGrp="1"/>
          </p:cNvSpPr>
          <p:nvPr>
            <p:ph type="title"/>
          </p:nvPr>
        </p:nvSpPr>
        <p:spPr/>
        <p:txBody>
          <a:bodyPr/>
          <a:lstStyle/>
          <a:p>
            <a:r>
              <a:rPr lang="en-US" dirty="0"/>
              <a:t>IPv4 addresses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414C4C-37D5-4759-AEA1-F7EDFEDF9673}"/>
                  </a:ext>
                </a:extLst>
              </p:cNvPr>
              <p:cNvSpPr>
                <a:spLocks noGrp="1"/>
              </p:cNvSpPr>
              <p:nvPr>
                <p:ph idx="1"/>
              </p:nvPr>
            </p:nvSpPr>
            <p:spPr/>
            <p:txBody>
              <a:bodyPr/>
              <a:lstStyle/>
              <a:p>
                <a:pPr marL="0" indent="0">
                  <a:buNone/>
                </a:pPr>
                <a:r>
                  <a:rPr lang="en-US" dirty="0"/>
                  <a:t>IPv4 uses 32-bit addresses.</a:t>
                </a:r>
                <a:br>
                  <a:rPr lang="en-US" dirty="0"/>
                </a:br>
                <a:r>
                  <a:rPr lang="en-US" dirty="0"/>
                  <a:t>Written in </a:t>
                </a:r>
                <a:r>
                  <a:rPr lang="en-US" b="1" i="1" dirty="0"/>
                  <a:t>dotted decimal notation</a:t>
                </a:r>
                <a:r>
                  <a:rPr lang="en-US" dirty="0"/>
                  <a:t>.</a:t>
                </a:r>
                <a:br>
                  <a:rPr lang="en-US" dirty="0"/>
                </a:br>
                <a:r>
                  <a:rPr lang="en-US" dirty="0"/>
                  <a:t>Address 0x80D00297 is written as 128.208.2.151.</a:t>
                </a:r>
              </a:p>
              <a:p>
                <a:pPr marL="0" indent="0">
                  <a:buNone/>
                </a:pPr>
                <a:endParaRPr lang="en-US" dirty="0"/>
              </a:p>
              <a:p>
                <a:pPr marL="0" indent="0">
                  <a:buNone/>
                </a:pPr>
                <a:r>
                  <a:rPr lang="en-US" dirty="0"/>
                  <a:t>32-bit address gives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2</m:t>
                        </m:r>
                      </m:e>
                      <m:sup>
                        <m:r>
                          <a:rPr lang="en-US" i="1" dirty="0" smtClean="0">
                            <a:latin typeface="Cambria Math" panose="02040503050406030204" pitchFamily="18" charset="0"/>
                          </a:rPr>
                          <m:t>32</m:t>
                        </m:r>
                      </m:sup>
                    </m:sSup>
                    <m:r>
                      <a:rPr lang="en-US" b="0" i="1" dirty="0" smtClean="0">
                        <a:latin typeface="Cambria Math" panose="02040503050406030204" pitchFamily="18" charset="0"/>
                      </a:rPr>
                      <m:t>&gt;4 </m:t>
                    </m:r>
                  </m:oMath>
                </a14:m>
                <a:r>
                  <a:rPr lang="en-US" dirty="0"/>
                  <a:t>billion addresses.</a:t>
                </a:r>
              </a:p>
            </p:txBody>
          </p:sp>
        </mc:Choice>
        <mc:Fallback xmlns="">
          <p:sp>
            <p:nvSpPr>
              <p:cNvPr id="3" name="Content Placeholder 2">
                <a:extLst>
                  <a:ext uri="{FF2B5EF4-FFF2-40B4-BE49-F238E27FC236}">
                    <a16:creationId xmlns:a16="http://schemas.microsoft.com/office/drawing/2014/main" id="{2B414C4C-37D5-4759-AEA1-F7EDFEDF9673}"/>
                  </a:ext>
                </a:extLst>
              </p:cNvPr>
              <p:cNvSpPr>
                <a:spLocks noGrp="1" noRot="1" noChangeAspect="1" noMove="1" noResize="1" noEditPoints="1" noAdjustHandles="1" noChangeArrowheads="1" noChangeShapeType="1" noTextEdit="1"/>
              </p:cNvSpPr>
              <p:nvPr>
                <p:ph idx="1"/>
              </p:nvPr>
            </p:nvSpPr>
            <p:spPr>
              <a:blipFill>
                <a:blip r:embed="rId3"/>
                <a:stretch>
                  <a:fillRect l="-1546" t="-22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ADC2361-E9B3-4318-8AF3-EF38ACEB7D2E}"/>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2A8AC58-EF55-4580-B828-ABA6370E5F35}"/>
              </a:ext>
            </a:extLst>
          </p:cNvPr>
          <p:cNvSpPr>
            <a:spLocks noGrp="1"/>
          </p:cNvSpPr>
          <p:nvPr>
            <p:ph type="sldNum" sz="quarter" idx="12"/>
          </p:nvPr>
        </p:nvSpPr>
        <p:spPr/>
        <p:txBody>
          <a:bodyPr/>
          <a:lstStyle/>
          <a:p>
            <a:fld id="{3D90C5DF-5A93-4A6F-A2C5-08984139AF6D}" type="slidenum">
              <a:rPr lang="LID4096" smtClean="0"/>
              <a:t>24</a:t>
            </a:fld>
            <a:endParaRPr lang="LID4096"/>
          </a:p>
        </p:txBody>
      </p:sp>
      <p:sp>
        <p:nvSpPr>
          <p:cNvPr id="6" name="Rectangle 5">
            <a:extLst>
              <a:ext uri="{FF2B5EF4-FFF2-40B4-BE49-F238E27FC236}">
                <a16:creationId xmlns:a16="http://schemas.microsoft.com/office/drawing/2014/main" id="{1C27B93A-DC03-4EF5-AA98-4F765CBEC5CD}"/>
              </a:ext>
            </a:extLst>
          </p:cNvPr>
          <p:cNvSpPr/>
          <p:nvPr/>
        </p:nvSpPr>
        <p:spPr>
          <a:xfrm>
            <a:off x="2152652" y="4352191"/>
            <a:ext cx="7886699" cy="93198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How to route packets to these addresses with latencies in the order of milliseconds?</a:t>
            </a:r>
            <a:endParaRPr lang="LID4096" sz="2800" dirty="0"/>
          </a:p>
        </p:txBody>
      </p:sp>
      <p:sp>
        <p:nvSpPr>
          <p:cNvPr id="7" name="Rectangle 6">
            <a:extLst>
              <a:ext uri="{FF2B5EF4-FFF2-40B4-BE49-F238E27FC236}">
                <a16:creationId xmlns:a16="http://schemas.microsoft.com/office/drawing/2014/main" id="{66FCC6E5-589F-4EBD-8EFE-9A3EC28DDFE0}"/>
              </a:ext>
            </a:extLst>
          </p:cNvPr>
          <p:cNvSpPr/>
          <p:nvPr/>
        </p:nvSpPr>
        <p:spPr>
          <a:xfrm>
            <a:off x="2152650" y="5323640"/>
            <a:ext cx="7886701" cy="488075"/>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lnSpcReduction="10000"/>
          </a:bodyPr>
          <a:lstStyle/>
          <a:p>
            <a:pPr algn="ctr"/>
            <a:r>
              <a:rPr lang="en-US" sz="2800" dirty="0"/>
              <a:t>Reduce routing table sizes using </a:t>
            </a:r>
            <a:r>
              <a:rPr lang="en-US" sz="2800" b="1" i="1" dirty="0"/>
              <a:t>hierarchical routing</a:t>
            </a:r>
            <a:r>
              <a:rPr lang="en-US" sz="2800" dirty="0"/>
              <a:t>!</a:t>
            </a:r>
          </a:p>
        </p:txBody>
      </p:sp>
    </p:spTree>
    <p:extLst>
      <p:ext uri="{BB962C8B-B14F-4D97-AF65-F5344CB8AC3E}">
        <p14:creationId xmlns:p14="http://schemas.microsoft.com/office/powerpoint/2010/main" val="16717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9422-30B6-4D92-AB72-DFA3CBA2AC1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5F71B23-A03B-4A94-B5A7-4BF6A5C02D48}"/>
              </a:ext>
            </a:extLst>
          </p:cNvPr>
          <p:cNvSpPr>
            <a:spLocks noGrp="1"/>
          </p:cNvSpPr>
          <p:nvPr>
            <p:ph idx="1"/>
          </p:nvPr>
        </p:nvSpPr>
        <p:spPr>
          <a:xfrm>
            <a:off x="2152650" y="1825625"/>
            <a:ext cx="8409842" cy="4351338"/>
          </a:xfrm>
        </p:spPr>
        <p:txBody>
          <a:bodyPr/>
          <a:lstStyle/>
          <a:p>
            <a:pPr marL="0" indent="0">
              <a:buNone/>
            </a:pPr>
            <a:endParaRPr lang="en-US" dirty="0"/>
          </a:p>
        </p:txBody>
      </p:sp>
      <p:sp>
        <p:nvSpPr>
          <p:cNvPr id="4" name="Footer Placeholder 3">
            <a:extLst>
              <a:ext uri="{FF2B5EF4-FFF2-40B4-BE49-F238E27FC236}">
                <a16:creationId xmlns:a16="http://schemas.microsoft.com/office/drawing/2014/main" id="{698702B2-840C-4500-BE59-819534E7D81B}"/>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12884DC-EF7B-4FA9-B6A3-FD746CCEB725}"/>
              </a:ext>
            </a:extLst>
          </p:cNvPr>
          <p:cNvSpPr>
            <a:spLocks noGrp="1"/>
          </p:cNvSpPr>
          <p:nvPr>
            <p:ph type="sldNum" sz="quarter" idx="12"/>
          </p:nvPr>
        </p:nvSpPr>
        <p:spPr/>
        <p:txBody>
          <a:bodyPr/>
          <a:lstStyle/>
          <a:p>
            <a:fld id="{3D90C5DF-5A93-4A6F-A2C5-08984139AF6D}" type="slidenum">
              <a:rPr lang="LID4096" smtClean="0"/>
              <a:t>25</a:t>
            </a:fld>
            <a:endParaRPr lang="LID4096"/>
          </a:p>
        </p:txBody>
      </p:sp>
      <p:pic>
        <p:nvPicPr>
          <p:cNvPr id="1026" name="Picture 2" descr="https://qzprod.files.wordpress.com/2016/12/arpanet-logical-map-of-the-internet-september-1973.gif?w=633">
            <a:extLst>
              <a:ext uri="{FF2B5EF4-FFF2-40B4-BE49-F238E27FC236}">
                <a16:creationId xmlns:a16="http://schemas.microsoft.com/office/drawing/2014/main" id="{F96021FD-C59B-42B9-B585-36719FACE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849" y="456924"/>
            <a:ext cx="7675444" cy="562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8E2F-A46A-46F7-BB36-8DCD2907D666}"/>
              </a:ext>
            </a:extLst>
          </p:cNvPr>
          <p:cNvSpPr>
            <a:spLocks noGrp="1"/>
          </p:cNvSpPr>
          <p:nvPr>
            <p:ph type="title"/>
          </p:nvPr>
        </p:nvSpPr>
        <p:spPr/>
        <p:txBody>
          <a:bodyPr/>
          <a:lstStyle/>
          <a:p>
            <a:endParaRPr lang="LID4096"/>
          </a:p>
        </p:txBody>
      </p:sp>
      <p:sp>
        <p:nvSpPr>
          <p:cNvPr id="3" name="Content Placeholder 2">
            <a:extLst>
              <a:ext uri="{FF2B5EF4-FFF2-40B4-BE49-F238E27FC236}">
                <a16:creationId xmlns:a16="http://schemas.microsoft.com/office/drawing/2014/main" id="{EF4EA993-8A23-4BAD-BD85-87D603EED02D}"/>
              </a:ext>
            </a:extLst>
          </p:cNvPr>
          <p:cNvSpPr>
            <a:spLocks noGrp="1"/>
          </p:cNvSpPr>
          <p:nvPr>
            <p:ph idx="1"/>
          </p:nvPr>
        </p:nvSpPr>
        <p:spPr/>
        <p:txBody>
          <a:bodyPr/>
          <a:lstStyle/>
          <a:p>
            <a:endParaRPr lang="LID4096"/>
          </a:p>
        </p:txBody>
      </p:sp>
      <p:sp>
        <p:nvSpPr>
          <p:cNvPr id="4" name="Footer Placeholder 3">
            <a:extLst>
              <a:ext uri="{FF2B5EF4-FFF2-40B4-BE49-F238E27FC236}">
                <a16:creationId xmlns:a16="http://schemas.microsoft.com/office/drawing/2014/main" id="{4E3D0B1F-F52F-4597-82AE-B42470B82CAB}"/>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FA9AA3C-D6FF-49B4-9224-24EF93E43C7C}"/>
              </a:ext>
            </a:extLst>
          </p:cNvPr>
          <p:cNvSpPr>
            <a:spLocks noGrp="1"/>
          </p:cNvSpPr>
          <p:nvPr>
            <p:ph type="sldNum" sz="quarter" idx="12"/>
          </p:nvPr>
        </p:nvSpPr>
        <p:spPr/>
        <p:txBody>
          <a:bodyPr/>
          <a:lstStyle/>
          <a:p>
            <a:fld id="{3D90C5DF-5A93-4A6F-A2C5-08984139AF6D}" type="slidenum">
              <a:rPr lang="LID4096" smtClean="0"/>
              <a:t>26</a:t>
            </a:fld>
            <a:endParaRPr lang="LID4096"/>
          </a:p>
        </p:txBody>
      </p:sp>
      <p:pic>
        <p:nvPicPr>
          <p:cNvPr id="6" name="Picture 2" descr="http://comprivacy.web.unc.edu/files/2014/09/map-of-internet_2.jpg">
            <a:extLst>
              <a:ext uri="{FF2B5EF4-FFF2-40B4-BE49-F238E27FC236}">
                <a16:creationId xmlns:a16="http://schemas.microsoft.com/office/drawing/2014/main" id="{45E27BB6-6B1E-43C9-882C-F70381C2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32" y="-40603"/>
            <a:ext cx="12332559" cy="69392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49744D8-FE86-498A-92B4-9E2F09364395}"/>
              </a:ext>
            </a:extLst>
          </p:cNvPr>
          <p:cNvSpPr/>
          <p:nvPr/>
        </p:nvSpPr>
        <p:spPr>
          <a:xfrm>
            <a:off x="117231" y="2277208"/>
            <a:ext cx="11957538" cy="59914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This ‘Internet’ thing is getting quite popular…</a:t>
            </a:r>
            <a:endParaRPr lang="LID4096" sz="2800" dirty="0"/>
          </a:p>
        </p:txBody>
      </p:sp>
    </p:spTree>
    <p:extLst>
      <p:ext uri="{BB962C8B-B14F-4D97-AF65-F5344CB8AC3E}">
        <p14:creationId xmlns:p14="http://schemas.microsoft.com/office/powerpoint/2010/main" val="3309735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364C60-BCF0-4147-BE7A-478D1B19FB83}"/>
              </a:ext>
            </a:extLst>
          </p:cNvPr>
          <p:cNvGrpSpPr/>
          <p:nvPr/>
        </p:nvGrpSpPr>
        <p:grpSpPr>
          <a:xfrm>
            <a:off x="-312049" y="2243701"/>
            <a:ext cx="12932220" cy="4068199"/>
            <a:chOff x="-312049" y="2243701"/>
            <a:chExt cx="12932220" cy="4068199"/>
          </a:xfrm>
        </p:grpSpPr>
        <p:sp>
          <p:nvSpPr>
            <p:cNvPr id="33" name="Rectangle 32">
              <a:extLst>
                <a:ext uri="{FF2B5EF4-FFF2-40B4-BE49-F238E27FC236}">
                  <a16:creationId xmlns:a16="http://schemas.microsoft.com/office/drawing/2014/main" id="{F7C14F47-B0AD-4993-B78B-E5144E405B7D}"/>
                </a:ext>
              </a:extLst>
            </p:cNvPr>
            <p:cNvSpPr/>
            <p:nvPr/>
          </p:nvSpPr>
          <p:spPr>
            <a:xfrm>
              <a:off x="5880847" y="2243701"/>
              <a:ext cx="6739324" cy="4068199"/>
            </a:xfrm>
            <a:prstGeom prst="rect">
              <a:avLst/>
            </a:prstGeom>
            <a:solidFill>
              <a:schemeClr val="accent2">
                <a:alpha val="75000"/>
              </a:schemeClr>
            </a:solidFill>
          </p:spPr>
          <p:style>
            <a:lnRef idx="3">
              <a:schemeClr val="lt1"/>
            </a:lnRef>
            <a:fillRef idx="1">
              <a:schemeClr val="accent2"/>
            </a:fillRef>
            <a:effectRef idx="1">
              <a:schemeClr val="accent2"/>
            </a:effectRef>
            <a:fontRef idx="minor">
              <a:schemeClr val="lt1"/>
            </a:fontRef>
          </p:style>
          <p:txBody>
            <a:bodyPr rtlCol="0" anchor="t"/>
            <a:lstStyle/>
            <a:p>
              <a:r>
                <a:rPr lang="en-US" dirty="0"/>
                <a:t>Outside</a:t>
              </a:r>
              <a:endParaRPr lang="LID4096" dirty="0"/>
            </a:p>
          </p:txBody>
        </p:sp>
        <p:sp>
          <p:nvSpPr>
            <p:cNvPr id="34" name="Rectangle 33">
              <a:extLst>
                <a:ext uri="{FF2B5EF4-FFF2-40B4-BE49-F238E27FC236}">
                  <a16:creationId xmlns:a16="http://schemas.microsoft.com/office/drawing/2014/main" id="{9881B2AD-F609-4026-80C0-E888866E0C35}"/>
                </a:ext>
              </a:extLst>
            </p:cNvPr>
            <p:cNvSpPr/>
            <p:nvPr/>
          </p:nvSpPr>
          <p:spPr>
            <a:xfrm>
              <a:off x="-312049" y="2243701"/>
              <a:ext cx="6192898" cy="4068199"/>
            </a:xfrm>
            <a:prstGeom prst="rect">
              <a:avLst/>
            </a:prstGeom>
            <a:solidFill>
              <a:schemeClr val="accent6">
                <a:alpha val="75000"/>
              </a:schemeClr>
            </a:solidFill>
          </p:spPr>
          <p:style>
            <a:lnRef idx="3">
              <a:schemeClr val="lt1"/>
            </a:lnRef>
            <a:fillRef idx="1">
              <a:schemeClr val="accent6"/>
            </a:fillRef>
            <a:effectRef idx="1">
              <a:schemeClr val="accent6"/>
            </a:effectRef>
            <a:fontRef idx="minor">
              <a:schemeClr val="lt1"/>
            </a:fontRef>
          </p:style>
          <p:txBody>
            <a:bodyPr rtlCol="0" anchor="t"/>
            <a:lstStyle/>
            <a:p>
              <a:pPr algn="r"/>
              <a:r>
                <a:rPr lang="en-US" dirty="0"/>
                <a:t>Home</a:t>
              </a:r>
              <a:endParaRPr lang="LID4096" dirty="0"/>
            </a:p>
          </p:txBody>
        </p:sp>
        <p:pic>
          <p:nvPicPr>
            <p:cNvPr id="8" name="Picture 7">
              <a:extLst>
                <a:ext uri="{FF2B5EF4-FFF2-40B4-BE49-F238E27FC236}">
                  <a16:creationId xmlns:a16="http://schemas.microsoft.com/office/drawing/2014/main" id="{F460DAA7-2F99-4982-A395-8DAF3B40C056}"/>
                </a:ext>
              </a:extLst>
            </p:cNvPr>
            <p:cNvPicPr>
              <a:picLocks noChangeAspect="1"/>
            </p:cNvPicPr>
            <p:nvPr/>
          </p:nvPicPr>
          <p:blipFill>
            <a:blip r:embed="rId2"/>
            <a:stretch>
              <a:fillRect/>
            </a:stretch>
          </p:blipFill>
          <p:spPr>
            <a:xfrm>
              <a:off x="2404621" y="2801047"/>
              <a:ext cx="498359" cy="644106"/>
            </a:xfrm>
            <a:prstGeom prst="rect">
              <a:avLst/>
            </a:prstGeom>
          </p:spPr>
        </p:pic>
        <p:pic>
          <p:nvPicPr>
            <p:cNvPr id="9" name="Picture 8">
              <a:extLst>
                <a:ext uri="{FF2B5EF4-FFF2-40B4-BE49-F238E27FC236}">
                  <a16:creationId xmlns:a16="http://schemas.microsoft.com/office/drawing/2014/main" id="{CB76E3C9-2A3B-48CE-88C1-D757980A0A64}"/>
                </a:ext>
              </a:extLst>
            </p:cNvPr>
            <p:cNvPicPr>
              <a:picLocks noChangeAspect="1"/>
            </p:cNvPicPr>
            <p:nvPr/>
          </p:nvPicPr>
          <p:blipFill>
            <a:blip r:embed="rId2"/>
            <a:stretch>
              <a:fillRect/>
            </a:stretch>
          </p:blipFill>
          <p:spPr>
            <a:xfrm>
              <a:off x="2006172" y="3733422"/>
              <a:ext cx="498359" cy="644106"/>
            </a:xfrm>
            <a:prstGeom prst="rect">
              <a:avLst/>
            </a:prstGeom>
          </p:spPr>
        </p:pic>
        <p:pic>
          <p:nvPicPr>
            <p:cNvPr id="10" name="Picture 4" descr="https://marketplace.canva.com/MAB3FdqQ1wE/1/thumbnail/canva-laptop-icon-gadget-design-MAB3FdqQ1wE.png">
              <a:extLst>
                <a:ext uri="{FF2B5EF4-FFF2-40B4-BE49-F238E27FC236}">
                  <a16:creationId xmlns:a16="http://schemas.microsoft.com/office/drawing/2014/main" id="{43951054-A3CD-48CC-98C1-DAE71E06D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101" y="4162861"/>
              <a:ext cx="964894" cy="82016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89C0D23-E409-4010-9156-233F2382F3E1}"/>
                </a:ext>
              </a:extLst>
            </p:cNvPr>
            <p:cNvCxnSpPr>
              <a:cxnSpLocks/>
              <a:stCxn id="9" idx="3"/>
            </p:cNvCxnSpPr>
            <p:nvPr/>
          </p:nvCxnSpPr>
          <p:spPr>
            <a:xfrm flipV="1">
              <a:off x="2504531" y="4001295"/>
              <a:ext cx="2758103" cy="54181"/>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447E191-D591-44A7-875F-7DF98EEAF8B0}"/>
                </a:ext>
              </a:extLst>
            </p:cNvPr>
            <p:cNvCxnSpPr>
              <a:cxnSpLocks/>
              <a:stCxn id="8" idx="3"/>
            </p:cNvCxnSpPr>
            <p:nvPr/>
          </p:nvCxnSpPr>
          <p:spPr>
            <a:xfrm>
              <a:off x="2902979" y="3123100"/>
              <a:ext cx="2359654" cy="8781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563CCF-7ADE-4DC1-AD17-D8166D629DC5}"/>
                </a:ext>
              </a:extLst>
            </p:cNvPr>
            <p:cNvCxnSpPr>
              <a:cxnSpLocks/>
              <a:endCxn id="1044" idx="1"/>
            </p:cNvCxnSpPr>
            <p:nvPr/>
          </p:nvCxnSpPr>
          <p:spPr>
            <a:xfrm>
              <a:off x="4633000" y="3315672"/>
              <a:ext cx="646261" cy="685622"/>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AF09719-ED1E-4A03-8F16-8365C56AB9A6}"/>
                </a:ext>
              </a:extLst>
            </p:cNvPr>
            <p:cNvCxnSpPr>
              <a:cxnSpLocks/>
            </p:cNvCxnSpPr>
            <p:nvPr/>
          </p:nvCxnSpPr>
          <p:spPr>
            <a:xfrm>
              <a:off x="3661109" y="3182042"/>
              <a:ext cx="1601524" cy="819252"/>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BA2B54B-344C-42F4-89DB-9AD3FF3674A9}"/>
                </a:ext>
              </a:extLst>
            </p:cNvPr>
            <p:cNvCxnSpPr>
              <a:cxnSpLocks/>
              <a:stCxn id="10" idx="3"/>
              <a:endCxn id="1044" idx="1"/>
            </p:cNvCxnSpPr>
            <p:nvPr/>
          </p:nvCxnSpPr>
          <p:spPr>
            <a:xfrm flipV="1">
              <a:off x="3570996" y="4001295"/>
              <a:ext cx="1708265" cy="571647"/>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4944C22-5EC6-4B64-9E00-6D085C94185B}"/>
                </a:ext>
              </a:extLst>
            </p:cNvPr>
            <p:cNvCxnSpPr>
              <a:cxnSpLocks/>
              <a:endCxn id="1044" idx="1"/>
            </p:cNvCxnSpPr>
            <p:nvPr/>
          </p:nvCxnSpPr>
          <p:spPr>
            <a:xfrm flipV="1">
              <a:off x="3446416" y="4001294"/>
              <a:ext cx="1832845" cy="126934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292717A-4FBA-4B4D-AE77-32175FDE93F1}"/>
                </a:ext>
              </a:extLst>
            </p:cNvPr>
            <p:cNvCxnSpPr>
              <a:cxnSpLocks/>
              <a:endCxn id="1044" idx="3"/>
            </p:cNvCxnSpPr>
            <p:nvPr/>
          </p:nvCxnSpPr>
          <p:spPr>
            <a:xfrm flipH="1">
              <a:off x="6530449" y="3982916"/>
              <a:ext cx="3555986" cy="18379"/>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22152424-F99B-479B-8ABD-A06A6CC735C4}"/>
                </a:ext>
              </a:extLst>
            </p:cNvPr>
            <p:cNvCxnSpPr>
              <a:cxnSpLocks/>
              <a:endCxn id="1044" idx="1"/>
            </p:cNvCxnSpPr>
            <p:nvPr/>
          </p:nvCxnSpPr>
          <p:spPr>
            <a:xfrm flipV="1">
              <a:off x="4454560" y="4001295"/>
              <a:ext cx="824700" cy="1259693"/>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3D9C0AB1-462D-4DF5-A2D1-FE6055839E40}"/>
                </a:ext>
              </a:extLst>
            </p:cNvPr>
            <p:cNvCxnSpPr/>
            <p:nvPr/>
          </p:nvCxnSpPr>
          <p:spPr>
            <a:xfrm>
              <a:off x="8910960" y="3733422"/>
              <a:ext cx="10627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8C9DBC72-0B3B-4E1E-9CB0-3E4C1669A717}"/>
                </a:ext>
              </a:extLst>
            </p:cNvPr>
            <p:cNvSpPr txBox="1"/>
            <p:nvPr/>
          </p:nvSpPr>
          <p:spPr>
            <a:xfrm>
              <a:off x="8931778" y="3323419"/>
              <a:ext cx="1090246" cy="369332"/>
            </a:xfrm>
            <a:prstGeom prst="rect">
              <a:avLst/>
            </a:prstGeom>
            <a:noFill/>
          </p:spPr>
          <p:txBody>
            <a:bodyPr wrap="square" rtlCol="0">
              <a:spAutoFit/>
            </a:bodyPr>
            <a:lstStyle/>
            <a:p>
              <a:pPr algn="ctr"/>
              <a:r>
                <a:rPr lang="en-US" dirty="0"/>
                <a:t>To ISP</a:t>
              </a:r>
              <a:endParaRPr lang="LID4096" dirty="0"/>
            </a:p>
          </p:txBody>
        </p:sp>
        <p:sp>
          <p:nvSpPr>
            <p:cNvPr id="1044" name="Rectangle 1043">
              <a:extLst>
                <a:ext uri="{FF2B5EF4-FFF2-40B4-BE49-F238E27FC236}">
                  <a16:creationId xmlns:a16="http://schemas.microsoft.com/office/drawing/2014/main" id="{FEB6C068-1BC6-42EA-BCA4-F1C06CDE2B7A}"/>
                </a:ext>
              </a:extLst>
            </p:cNvPr>
            <p:cNvSpPr/>
            <p:nvPr/>
          </p:nvSpPr>
          <p:spPr>
            <a:xfrm>
              <a:off x="5279261" y="3375700"/>
              <a:ext cx="1251189" cy="125118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Network Address Translation Box</a:t>
              </a:r>
              <a:endParaRPr lang="LID4096" dirty="0"/>
            </a:p>
          </p:txBody>
        </p:sp>
        <p:pic>
          <p:nvPicPr>
            <p:cNvPr id="35" name="Picture 2" descr="https://www.iconexperience.com/_img/g_collection_png/standard/512x512/smartphone.png">
              <a:extLst>
                <a:ext uri="{FF2B5EF4-FFF2-40B4-BE49-F238E27FC236}">
                  <a16:creationId xmlns:a16="http://schemas.microsoft.com/office/drawing/2014/main" id="{0C3FC60F-D080-4917-94A5-B27A67034F9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3906" y1="31055" x2="3906" y2="31055"/>
                          <a14:backgroundMark x1="13867" y1="28711" x2="13867" y2="28711"/>
                          <a14:backgroundMark x1="88281" y1="32422" x2="88281" y2="32422"/>
                          <a14:backgroundMark x1="91992" y1="18750" x2="91992" y2="18750"/>
                          <a14:backgroundMark x1="91992" y1="54688" x2="91992" y2="54688"/>
                          <a14:backgroundMark x1="11523" y1="86914" x2="7813" y2="11328"/>
                          <a14:backgroundMark x1="89648" y1="89453" x2="89648" y2="8789"/>
                        </a14:backgroundRemoval>
                      </a14:imgEffect>
                    </a14:imgLayer>
                  </a14:imgProps>
                </a:ext>
                <a:ext uri="{28A0092B-C50C-407E-A947-70E740481C1C}">
                  <a14:useLocalDpi xmlns:a14="http://schemas.microsoft.com/office/drawing/2010/main" val="0"/>
                </a:ext>
              </a:extLst>
            </a:blip>
            <a:srcRect/>
            <a:stretch>
              <a:fillRect/>
            </a:stretch>
          </p:blipFill>
          <p:spPr bwMode="auto">
            <a:xfrm>
              <a:off x="3301428" y="2400453"/>
              <a:ext cx="801188" cy="8011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www.iconexperience.com/_img/g_collection_png/standard/512x512/smartphone.png">
              <a:extLst>
                <a:ext uri="{FF2B5EF4-FFF2-40B4-BE49-F238E27FC236}">
                  <a16:creationId xmlns:a16="http://schemas.microsoft.com/office/drawing/2014/main" id="{921D3EC8-E512-4E74-9CAC-EBFEB649C5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3906" y1="31055" x2="3906" y2="31055"/>
                          <a14:backgroundMark x1="13867" y1="28711" x2="13867" y2="28711"/>
                          <a14:backgroundMark x1="88281" y1="32422" x2="88281" y2="32422"/>
                          <a14:backgroundMark x1="91992" y1="18750" x2="91992" y2="18750"/>
                          <a14:backgroundMark x1="91992" y1="54688" x2="91992" y2="54688"/>
                          <a14:backgroundMark x1="11523" y1="86914" x2="7813" y2="11328"/>
                          <a14:backgroundMark x1="89648" y1="89453" x2="89648" y2="8789"/>
                        </a14:backgroundRemoval>
                      </a14:imgEffect>
                    </a14:imgLayer>
                  </a14:imgProps>
                </a:ext>
                <a:ext uri="{28A0092B-C50C-407E-A947-70E740481C1C}">
                  <a14:useLocalDpi xmlns:a14="http://schemas.microsoft.com/office/drawing/2010/main" val="0"/>
                </a:ext>
              </a:extLst>
            </a:blip>
            <a:srcRect/>
            <a:stretch>
              <a:fillRect/>
            </a:stretch>
          </p:blipFill>
          <p:spPr bwMode="auto">
            <a:xfrm>
              <a:off x="4262850" y="2574882"/>
              <a:ext cx="801188" cy="8011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s://www.iconexperience.com/_img/g_collection_png/standard/512x512/smartphone.png">
              <a:extLst>
                <a:ext uri="{FF2B5EF4-FFF2-40B4-BE49-F238E27FC236}">
                  <a16:creationId xmlns:a16="http://schemas.microsoft.com/office/drawing/2014/main" id="{D3F7C9BB-D88F-4619-A28A-36BFD84122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3906" y1="31055" x2="3906" y2="31055"/>
                          <a14:backgroundMark x1="13867" y1="28711" x2="13867" y2="28711"/>
                          <a14:backgroundMark x1="88281" y1="32422" x2="88281" y2="32422"/>
                          <a14:backgroundMark x1="91992" y1="18750" x2="91992" y2="18750"/>
                          <a14:backgroundMark x1="91992" y1="54688" x2="91992" y2="54688"/>
                          <a14:backgroundMark x1="11523" y1="86914" x2="7813" y2="11328"/>
                          <a14:backgroundMark x1="89648" y1="89453" x2="89648" y2="8789"/>
                        </a14:backgroundRemoval>
                      </a14:imgEffect>
                    </a14:imgLayer>
                  </a14:imgProps>
                </a:ext>
                <a:ext uri="{28A0092B-C50C-407E-A947-70E740481C1C}">
                  <a14:useLocalDpi xmlns:a14="http://schemas.microsoft.com/office/drawing/2010/main" val="0"/>
                </a:ext>
              </a:extLst>
            </a:blip>
            <a:srcRect/>
            <a:stretch>
              <a:fillRect/>
            </a:stretch>
          </p:blipFill>
          <p:spPr bwMode="auto">
            <a:xfrm>
              <a:off x="4057644" y="5217377"/>
              <a:ext cx="801188" cy="8011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www.iconexperience.com/_img/g_collection_png/standard/512x512/smartphone.png">
              <a:extLst>
                <a:ext uri="{FF2B5EF4-FFF2-40B4-BE49-F238E27FC236}">
                  <a16:creationId xmlns:a16="http://schemas.microsoft.com/office/drawing/2014/main" id="{DDFF92DB-3C7B-4133-92DA-7EAA5C9E68E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3906" y1="31055" x2="3906" y2="31055"/>
                          <a14:backgroundMark x1="13867" y1="28711" x2="13867" y2="28711"/>
                          <a14:backgroundMark x1="88281" y1="32422" x2="88281" y2="32422"/>
                          <a14:backgroundMark x1="91992" y1="18750" x2="91992" y2="18750"/>
                          <a14:backgroundMark x1="91992" y1="54688" x2="91992" y2="54688"/>
                          <a14:backgroundMark x1="11523" y1="86914" x2="7813" y2="11328"/>
                          <a14:backgroundMark x1="89648" y1="89453" x2="89648" y2="8789"/>
                        </a14:backgroundRemoval>
                      </a14:imgEffect>
                    </a14:imgLayer>
                  </a14:imgProps>
                </a:ext>
                <a:ext uri="{28A0092B-C50C-407E-A947-70E740481C1C}">
                  <a14:useLocalDpi xmlns:a14="http://schemas.microsoft.com/office/drawing/2010/main" val="0"/>
                </a:ext>
              </a:extLst>
            </a:blip>
            <a:srcRect/>
            <a:stretch>
              <a:fillRect/>
            </a:stretch>
          </p:blipFill>
          <p:spPr bwMode="auto">
            <a:xfrm>
              <a:off x="3049499" y="5233914"/>
              <a:ext cx="801188" cy="80118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FF319422-30B6-4D92-AB72-DFA3CBA2AC15}"/>
              </a:ext>
            </a:extLst>
          </p:cNvPr>
          <p:cNvSpPr>
            <a:spLocks noGrp="1"/>
          </p:cNvSpPr>
          <p:nvPr>
            <p:ph type="title"/>
          </p:nvPr>
        </p:nvSpPr>
        <p:spPr/>
        <p:txBody>
          <a:bodyPr/>
          <a:lstStyle/>
          <a:p>
            <a:r>
              <a:rPr lang="en-US" dirty="0"/>
              <a:t>Network Address Translation (NAT)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F71B23-A03B-4A94-B5A7-4BF6A5C02D48}"/>
                  </a:ext>
                </a:extLst>
              </p:cNvPr>
              <p:cNvSpPr>
                <a:spLocks noGrp="1"/>
              </p:cNvSpPr>
              <p:nvPr>
                <p:ph idx="1"/>
              </p:nvPr>
            </p:nvSpPr>
            <p:spPr>
              <a:xfrm>
                <a:off x="2152650" y="1825625"/>
                <a:ext cx="8409842" cy="4351338"/>
              </a:xfrm>
            </p:spPr>
            <p:txBody>
              <a:bodyPr/>
              <a:lstStyle/>
              <a:p>
                <a:pPr marL="0" indent="0">
                  <a:buNone/>
                </a:pPr>
                <a:r>
                  <a:rPr lang="en-US" dirty="0"/>
                  <a:t>How to let everybody go online with only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2</m:t>
                        </m:r>
                      </m:e>
                      <m:sup>
                        <m:r>
                          <a:rPr lang="en-US" i="1" dirty="0" smtClean="0">
                            <a:latin typeface="Cambria Math" panose="02040503050406030204" pitchFamily="18" charset="0"/>
                          </a:rPr>
                          <m:t>32</m:t>
                        </m:r>
                      </m:sup>
                    </m:sSup>
                  </m:oMath>
                </a14:m>
                <a:r>
                  <a:rPr lang="en-US" dirty="0"/>
                  <a:t> addresses?</a:t>
                </a:r>
              </a:p>
            </p:txBody>
          </p:sp>
        </mc:Choice>
        <mc:Fallback xmlns="">
          <p:sp>
            <p:nvSpPr>
              <p:cNvPr id="3" name="Content Placeholder 2">
                <a:extLst>
                  <a:ext uri="{FF2B5EF4-FFF2-40B4-BE49-F238E27FC236}">
                    <a16:creationId xmlns:a16="http://schemas.microsoft.com/office/drawing/2014/main" id="{05F71B23-A03B-4A94-B5A7-4BF6A5C02D48}"/>
                  </a:ext>
                </a:extLst>
              </p:cNvPr>
              <p:cNvSpPr>
                <a:spLocks noGrp="1" noRot="1" noChangeAspect="1" noMove="1" noResize="1" noEditPoints="1" noAdjustHandles="1" noChangeArrowheads="1" noChangeShapeType="1" noTextEdit="1"/>
              </p:cNvSpPr>
              <p:nvPr>
                <p:ph idx="1"/>
              </p:nvPr>
            </p:nvSpPr>
            <p:spPr>
              <a:xfrm>
                <a:off x="2152650" y="1825625"/>
                <a:ext cx="8409842" cy="4351338"/>
              </a:xfrm>
              <a:blipFill>
                <a:blip r:embed="rId6"/>
                <a:stretch>
                  <a:fillRect l="-1508" t="-2632" r="-1207"/>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698702B2-840C-4500-BE59-819534E7D81B}"/>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12884DC-EF7B-4FA9-B6A3-FD746CCEB725}"/>
              </a:ext>
            </a:extLst>
          </p:cNvPr>
          <p:cNvSpPr>
            <a:spLocks noGrp="1"/>
          </p:cNvSpPr>
          <p:nvPr>
            <p:ph type="sldNum" sz="quarter" idx="12"/>
          </p:nvPr>
        </p:nvSpPr>
        <p:spPr/>
        <p:txBody>
          <a:bodyPr/>
          <a:lstStyle/>
          <a:p>
            <a:fld id="{3D90C5DF-5A93-4A6F-A2C5-08984139AF6D}" type="slidenum">
              <a:rPr lang="LID4096" smtClean="0"/>
              <a:t>27</a:t>
            </a:fld>
            <a:endParaRPr lang="LID4096"/>
          </a:p>
        </p:txBody>
      </p:sp>
      <p:grpSp>
        <p:nvGrpSpPr>
          <p:cNvPr id="7" name="Group 6">
            <a:extLst>
              <a:ext uri="{FF2B5EF4-FFF2-40B4-BE49-F238E27FC236}">
                <a16:creationId xmlns:a16="http://schemas.microsoft.com/office/drawing/2014/main" id="{BCE858AA-5317-384E-AAA4-D4DDDA2248C7}"/>
              </a:ext>
            </a:extLst>
          </p:cNvPr>
          <p:cNvGrpSpPr/>
          <p:nvPr/>
        </p:nvGrpSpPr>
        <p:grpSpPr>
          <a:xfrm>
            <a:off x="7035631" y="2410961"/>
            <a:ext cx="3050805" cy="1480054"/>
            <a:chOff x="7035631" y="2410961"/>
            <a:chExt cx="3050805" cy="1480054"/>
          </a:xfrm>
        </p:grpSpPr>
        <p:cxnSp>
          <p:nvCxnSpPr>
            <p:cNvPr id="78" name="Straight Arrow Connector 77">
              <a:extLst>
                <a:ext uri="{FF2B5EF4-FFF2-40B4-BE49-F238E27FC236}">
                  <a16:creationId xmlns:a16="http://schemas.microsoft.com/office/drawing/2014/main" id="{6CFAA0A8-0971-4CC4-AED9-5036801E40FE}"/>
                </a:ext>
              </a:extLst>
            </p:cNvPr>
            <p:cNvCxnSpPr>
              <a:cxnSpLocks/>
              <a:stCxn id="77" idx="2"/>
            </p:cNvCxnSpPr>
            <p:nvPr/>
          </p:nvCxnSpPr>
          <p:spPr>
            <a:xfrm>
              <a:off x="8561033" y="3205393"/>
              <a:ext cx="0" cy="68562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BA4050DD-49C0-4AAF-9B02-6B308F1A461E}"/>
                </a:ext>
              </a:extLst>
            </p:cNvPr>
            <p:cNvSpPr/>
            <p:nvPr/>
          </p:nvSpPr>
          <p:spPr>
            <a:xfrm>
              <a:off x="7035631" y="2410961"/>
              <a:ext cx="3050805" cy="79443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House/company has only one “external” IP address.</a:t>
              </a:r>
            </a:p>
          </p:txBody>
        </p:sp>
      </p:grpSp>
      <p:sp>
        <p:nvSpPr>
          <p:cNvPr id="81" name="Rectangle 80">
            <a:extLst>
              <a:ext uri="{FF2B5EF4-FFF2-40B4-BE49-F238E27FC236}">
                <a16:creationId xmlns:a16="http://schemas.microsoft.com/office/drawing/2014/main" id="{58BABA5D-4ECE-4160-A9EB-5E11E5E27E0A}"/>
              </a:ext>
            </a:extLst>
          </p:cNvPr>
          <p:cNvSpPr/>
          <p:nvPr/>
        </p:nvSpPr>
        <p:spPr>
          <a:xfrm>
            <a:off x="-500743" y="1291472"/>
            <a:ext cx="13012057" cy="560242"/>
          </a:xfrm>
          <a:prstGeom prst="rect">
            <a:avLst/>
          </a:prstGeom>
          <a:solidFill>
            <a:srgbClr val="5B9BD5"/>
          </a:solidFill>
        </p:spPr>
        <p:style>
          <a:lnRef idx="3">
            <a:schemeClr val="lt1"/>
          </a:lnRef>
          <a:fillRef idx="1">
            <a:schemeClr val="accent5"/>
          </a:fillRef>
          <a:effectRef idx="1">
            <a:schemeClr val="accent5"/>
          </a:effectRef>
          <a:fontRef idx="minor">
            <a:schemeClr val="lt1"/>
          </a:fontRef>
        </p:style>
        <p:txBody>
          <a:bodyPr rtlCol="0" anchor="ctr">
            <a:normAutofit/>
          </a:bodyPr>
          <a:lstStyle/>
          <a:p>
            <a:pPr algn="ctr"/>
            <a:r>
              <a:rPr lang="en-US" sz="2800" dirty="0"/>
              <a:t>Q: No headers left in IP header. How to implement this? </a:t>
            </a:r>
            <a:endParaRPr lang="LID4096" sz="2800" dirty="0"/>
          </a:p>
        </p:txBody>
      </p:sp>
      <p:grpSp>
        <p:nvGrpSpPr>
          <p:cNvPr id="6" name="Group 5">
            <a:extLst>
              <a:ext uri="{FF2B5EF4-FFF2-40B4-BE49-F238E27FC236}">
                <a16:creationId xmlns:a16="http://schemas.microsoft.com/office/drawing/2014/main" id="{0D3CA3CA-0E36-8042-B616-C7D9BB8CCA5E}"/>
              </a:ext>
            </a:extLst>
          </p:cNvPr>
          <p:cNvGrpSpPr/>
          <p:nvPr/>
        </p:nvGrpSpPr>
        <p:grpSpPr>
          <a:xfrm>
            <a:off x="5067067" y="4726582"/>
            <a:ext cx="4155750" cy="1291983"/>
            <a:chOff x="5067067" y="4726582"/>
            <a:chExt cx="4155750" cy="1291983"/>
          </a:xfrm>
        </p:grpSpPr>
        <p:cxnSp>
          <p:nvCxnSpPr>
            <p:cNvPr id="64" name="Straight Arrow Connector 63">
              <a:extLst>
                <a:ext uri="{FF2B5EF4-FFF2-40B4-BE49-F238E27FC236}">
                  <a16:creationId xmlns:a16="http://schemas.microsoft.com/office/drawing/2014/main" id="{ED444C5F-FB15-4F04-845D-3A2427887667}"/>
                </a:ext>
              </a:extLst>
            </p:cNvPr>
            <p:cNvCxnSpPr>
              <a:cxnSpLocks/>
              <a:stCxn id="65" idx="1"/>
            </p:cNvCxnSpPr>
            <p:nvPr/>
          </p:nvCxnSpPr>
          <p:spPr>
            <a:xfrm flipH="1">
              <a:off x="5067067" y="5562336"/>
              <a:ext cx="1220339"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7E31AC1-3F31-4D1F-8D0A-6CF6B46FAD8C}"/>
                </a:ext>
              </a:extLst>
            </p:cNvPr>
            <p:cNvCxnSpPr>
              <a:cxnSpLocks/>
              <a:stCxn id="65" idx="1"/>
            </p:cNvCxnSpPr>
            <p:nvPr/>
          </p:nvCxnSpPr>
          <p:spPr>
            <a:xfrm flipH="1" flipV="1">
              <a:off x="5067067" y="5183030"/>
              <a:ext cx="1220339" cy="379307"/>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026F0F1-5611-4233-944D-BC1D66386263}"/>
                </a:ext>
              </a:extLst>
            </p:cNvPr>
            <p:cNvCxnSpPr>
              <a:cxnSpLocks/>
              <a:stCxn id="65" idx="1"/>
            </p:cNvCxnSpPr>
            <p:nvPr/>
          </p:nvCxnSpPr>
          <p:spPr>
            <a:xfrm flipH="1" flipV="1">
              <a:off x="5067067" y="4726582"/>
              <a:ext cx="1220339" cy="83575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E2FB7AD-18AA-4202-BC43-60FD9224E792}"/>
                </a:ext>
              </a:extLst>
            </p:cNvPr>
            <p:cNvSpPr/>
            <p:nvPr/>
          </p:nvSpPr>
          <p:spPr>
            <a:xfrm>
              <a:off x="6287406" y="5106107"/>
              <a:ext cx="2935411" cy="912458"/>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Devices have their own “internal” IP address.</a:t>
              </a:r>
            </a:p>
          </p:txBody>
        </p:sp>
      </p:grpSp>
    </p:spTree>
    <p:extLst>
      <p:ext uri="{BB962C8B-B14F-4D97-AF65-F5344CB8AC3E}">
        <p14:creationId xmlns:p14="http://schemas.microsoft.com/office/powerpoint/2010/main" val="37538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0D857F73-4C00-4B42-82F5-E34B820FD7C5}"/>
              </a:ext>
            </a:extLst>
          </p:cNvPr>
          <p:cNvSpPr/>
          <p:nvPr/>
        </p:nvSpPr>
        <p:spPr>
          <a:xfrm>
            <a:off x="5880847" y="2243701"/>
            <a:ext cx="6880866" cy="4068199"/>
          </a:xfrm>
          <a:prstGeom prst="rect">
            <a:avLst/>
          </a:prstGeom>
          <a:solidFill>
            <a:schemeClr val="accent2">
              <a:alpha val="75000"/>
            </a:schemeClr>
          </a:solidFill>
        </p:spPr>
        <p:style>
          <a:lnRef idx="3">
            <a:schemeClr val="lt1"/>
          </a:lnRef>
          <a:fillRef idx="1">
            <a:schemeClr val="accent2"/>
          </a:fillRef>
          <a:effectRef idx="1">
            <a:schemeClr val="accent2"/>
          </a:effectRef>
          <a:fontRef idx="minor">
            <a:schemeClr val="lt1"/>
          </a:fontRef>
        </p:style>
        <p:txBody>
          <a:bodyPr rtlCol="0" anchor="t"/>
          <a:lstStyle/>
          <a:p>
            <a:r>
              <a:rPr lang="en-US" dirty="0"/>
              <a:t>Outside</a:t>
            </a:r>
            <a:endParaRPr lang="LID4096" dirty="0"/>
          </a:p>
        </p:txBody>
      </p:sp>
      <p:sp>
        <p:nvSpPr>
          <p:cNvPr id="70" name="Rectangle 69">
            <a:extLst>
              <a:ext uri="{FF2B5EF4-FFF2-40B4-BE49-F238E27FC236}">
                <a16:creationId xmlns:a16="http://schemas.microsoft.com/office/drawing/2014/main" id="{2CC87830-0323-4DB4-BB83-6B9367F66624}"/>
              </a:ext>
            </a:extLst>
          </p:cNvPr>
          <p:cNvSpPr/>
          <p:nvPr/>
        </p:nvSpPr>
        <p:spPr>
          <a:xfrm>
            <a:off x="-304799" y="2243701"/>
            <a:ext cx="6185648" cy="4068199"/>
          </a:xfrm>
          <a:prstGeom prst="rect">
            <a:avLst/>
          </a:prstGeom>
          <a:solidFill>
            <a:schemeClr val="accent6">
              <a:alpha val="75000"/>
            </a:schemeClr>
          </a:solidFill>
        </p:spPr>
        <p:style>
          <a:lnRef idx="3">
            <a:schemeClr val="lt1"/>
          </a:lnRef>
          <a:fillRef idx="1">
            <a:schemeClr val="accent6"/>
          </a:fillRef>
          <a:effectRef idx="1">
            <a:schemeClr val="accent6"/>
          </a:effectRef>
          <a:fontRef idx="minor">
            <a:schemeClr val="lt1"/>
          </a:fontRef>
        </p:style>
        <p:txBody>
          <a:bodyPr rtlCol="0" anchor="t"/>
          <a:lstStyle/>
          <a:p>
            <a:pPr algn="r"/>
            <a:r>
              <a:rPr lang="en-US" dirty="0"/>
              <a:t>Home</a:t>
            </a:r>
            <a:endParaRPr lang="LID4096" dirty="0"/>
          </a:p>
        </p:txBody>
      </p:sp>
      <p:sp>
        <p:nvSpPr>
          <p:cNvPr id="2" name="Title 1">
            <a:extLst>
              <a:ext uri="{FF2B5EF4-FFF2-40B4-BE49-F238E27FC236}">
                <a16:creationId xmlns:a16="http://schemas.microsoft.com/office/drawing/2014/main" id="{218C198B-4AF2-4969-B524-8310F0604B6D}"/>
              </a:ext>
            </a:extLst>
          </p:cNvPr>
          <p:cNvSpPr>
            <a:spLocks noGrp="1"/>
          </p:cNvSpPr>
          <p:nvPr>
            <p:ph type="title"/>
          </p:nvPr>
        </p:nvSpPr>
        <p:spPr/>
        <p:txBody>
          <a:bodyPr/>
          <a:lstStyle/>
          <a:p>
            <a:r>
              <a:rPr lang="en-US" dirty="0"/>
              <a:t>Network Address Translation (NAT)</a:t>
            </a:r>
            <a:endParaRPr lang="LID4096"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4E533E-FD70-4B4C-9C26-E90C30E88DDC}"/>
                  </a:ext>
                </a:extLst>
              </p:cNvPr>
              <p:cNvSpPr>
                <a:spLocks noGrp="1"/>
              </p:cNvSpPr>
              <p:nvPr>
                <p:ph idx="1"/>
              </p:nvPr>
            </p:nvSpPr>
            <p:spPr>
              <a:xfrm>
                <a:off x="1760614" y="1556825"/>
                <a:ext cx="7942178" cy="4351338"/>
              </a:xfrm>
            </p:spPr>
            <p:txBody>
              <a:bodyPr>
                <a:normAutofit/>
              </a:bodyPr>
              <a:lstStyle/>
              <a:p>
                <a:pPr marL="0" indent="0">
                  <a:buNone/>
                </a:pPr>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𝑎</m:t>
                        </m:r>
                      </m:e>
                      <m:sub>
                        <m:r>
                          <a:rPr lang="en-US" sz="2400" i="1" dirty="0">
                            <a:latin typeface="Cambria Math" panose="02040503050406030204" pitchFamily="18" charset="0"/>
                          </a:rPr>
                          <m:t>𝑠</m:t>
                        </m:r>
                      </m:sub>
                    </m:sSub>
                    <m:r>
                      <a:rPr lang="en-US" sz="2400" i="1" dirty="0">
                        <a:latin typeface="Cambria Math" panose="02040503050406030204" pitchFamily="18" charset="0"/>
                      </a:rPr>
                      <m:t> </m:t>
                    </m:r>
                  </m:oMath>
                </a14:m>
                <a:r>
                  <a:rPr lang="en-US" sz="2400" dirty="0"/>
                  <a:t>= source address.</a:t>
                </a:r>
              </a:p>
              <a:p>
                <a:pPr marL="0" indent="0">
                  <a:buNone/>
                </a:pPr>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𝑎</m:t>
                        </m:r>
                      </m:e>
                      <m:sub>
                        <m:r>
                          <a:rPr lang="en-US" sz="2400" i="1" dirty="0">
                            <a:latin typeface="Cambria Math" panose="02040503050406030204" pitchFamily="18" charset="0"/>
                          </a:rPr>
                          <m:t>𝑑</m:t>
                        </m:r>
                      </m:sub>
                    </m:sSub>
                  </m:oMath>
                </a14:m>
                <a:r>
                  <a:rPr lang="en-US" sz="2400" dirty="0"/>
                  <a:t> = destination address.</a:t>
                </a:r>
              </a:p>
              <a:p>
                <a:pPr marL="0" indent="0">
                  <a:buNone/>
                </a:pPr>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𝑎</m:t>
                        </m:r>
                      </m:e>
                      <m:sub>
                        <m:r>
                          <a:rPr lang="en-US" sz="2400" i="1" dirty="0">
                            <a:latin typeface="Cambria Math" panose="02040503050406030204" pitchFamily="18" charset="0"/>
                          </a:rPr>
                          <m:t>𝑛</m:t>
                        </m:r>
                      </m:sub>
                    </m:sSub>
                    <m:r>
                      <a:rPr lang="en-US" sz="2400" i="1" dirty="0">
                        <a:latin typeface="Cambria Math" panose="02040503050406030204" pitchFamily="18" charset="0"/>
                      </a:rPr>
                      <m:t> </m:t>
                    </m:r>
                  </m:oMath>
                </a14:m>
                <a:r>
                  <a:rPr lang="en-US" sz="2400" dirty="0"/>
                  <a:t>= NAT box address.		</a:t>
                </a:r>
                <a:endParaRPr lang="LID4096" sz="2400" dirty="0"/>
              </a:p>
            </p:txBody>
          </p:sp>
        </mc:Choice>
        <mc:Fallback xmlns="">
          <p:sp>
            <p:nvSpPr>
              <p:cNvPr id="3" name="Content Placeholder 2">
                <a:extLst>
                  <a:ext uri="{FF2B5EF4-FFF2-40B4-BE49-F238E27FC236}">
                    <a16:creationId xmlns:a16="http://schemas.microsoft.com/office/drawing/2014/main" id="{C44E533E-FD70-4B4C-9C26-E90C30E88DDC}"/>
                  </a:ext>
                </a:extLst>
              </p:cNvPr>
              <p:cNvSpPr>
                <a:spLocks noGrp="1" noRot="1" noChangeAspect="1" noMove="1" noResize="1" noEditPoints="1" noAdjustHandles="1" noChangeArrowheads="1" noChangeShapeType="1" noTextEdit="1"/>
              </p:cNvSpPr>
              <p:nvPr>
                <p:ph idx="1"/>
              </p:nvPr>
            </p:nvSpPr>
            <p:spPr>
              <a:xfrm>
                <a:off x="1760614" y="1556825"/>
                <a:ext cx="7942178" cy="4351338"/>
              </a:xfrm>
              <a:blipFill>
                <a:blip r:embed="rId3"/>
                <a:stretch>
                  <a:fillRect t="-1749"/>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F1C73BE9-08BC-4362-813D-2D926B67D1CA}"/>
              </a:ext>
            </a:extLst>
          </p:cNvPr>
          <p:cNvSpPr>
            <a:spLocks noGrp="1"/>
          </p:cNvSpPr>
          <p:nvPr>
            <p:ph type="ftr" sz="quarter" idx="11"/>
          </p:nvPr>
        </p:nvSpPr>
        <p:spPr/>
        <p:txBody>
          <a:bodyPr/>
          <a:lstStyle/>
          <a:p>
            <a:endParaRPr lang="LID4096" dirty="0"/>
          </a:p>
        </p:txBody>
      </p:sp>
      <p:sp>
        <p:nvSpPr>
          <p:cNvPr id="5" name="Slide Number Placeholder 4">
            <a:extLst>
              <a:ext uri="{FF2B5EF4-FFF2-40B4-BE49-F238E27FC236}">
                <a16:creationId xmlns:a16="http://schemas.microsoft.com/office/drawing/2014/main" id="{C8330C0B-8668-472A-AA5A-B6987A9E3F82}"/>
              </a:ext>
            </a:extLst>
          </p:cNvPr>
          <p:cNvSpPr>
            <a:spLocks noGrp="1"/>
          </p:cNvSpPr>
          <p:nvPr>
            <p:ph type="sldNum" sz="quarter" idx="12"/>
          </p:nvPr>
        </p:nvSpPr>
        <p:spPr/>
        <p:txBody>
          <a:bodyPr/>
          <a:lstStyle/>
          <a:p>
            <a:fld id="{3D90C5DF-5A93-4A6F-A2C5-08984139AF6D}" type="slidenum">
              <a:rPr lang="LID4096" smtClean="0"/>
              <a:t>28</a:t>
            </a:fld>
            <a:endParaRPr lang="LID4096"/>
          </a:p>
        </p:txBody>
      </p:sp>
      <p:pic>
        <p:nvPicPr>
          <p:cNvPr id="6" name="Picture 5">
            <a:extLst>
              <a:ext uri="{FF2B5EF4-FFF2-40B4-BE49-F238E27FC236}">
                <a16:creationId xmlns:a16="http://schemas.microsoft.com/office/drawing/2014/main" id="{6B2289DA-84DF-410E-ABF4-1490BC0ED7D8}"/>
              </a:ext>
            </a:extLst>
          </p:cNvPr>
          <p:cNvPicPr>
            <a:picLocks noChangeAspect="1"/>
          </p:cNvPicPr>
          <p:nvPr/>
        </p:nvPicPr>
        <p:blipFill>
          <a:blip r:embed="rId4"/>
          <a:stretch>
            <a:fillRect/>
          </a:stretch>
        </p:blipFill>
        <p:spPr>
          <a:xfrm>
            <a:off x="1712995" y="2691412"/>
            <a:ext cx="829203" cy="1071706"/>
          </a:xfrm>
          <a:prstGeom prst="rect">
            <a:avLst/>
          </a:prstGeom>
        </p:spPr>
      </p:pic>
      <p:pic>
        <p:nvPicPr>
          <p:cNvPr id="8" name="Picture 7">
            <a:extLst>
              <a:ext uri="{FF2B5EF4-FFF2-40B4-BE49-F238E27FC236}">
                <a16:creationId xmlns:a16="http://schemas.microsoft.com/office/drawing/2014/main" id="{7C9F550A-D494-439B-A223-8B8A327D3767}"/>
              </a:ext>
            </a:extLst>
          </p:cNvPr>
          <p:cNvPicPr>
            <a:picLocks noChangeAspect="1"/>
          </p:cNvPicPr>
          <p:nvPr/>
        </p:nvPicPr>
        <p:blipFill>
          <a:blip r:embed="rId4"/>
          <a:stretch>
            <a:fillRect/>
          </a:stretch>
        </p:blipFill>
        <p:spPr>
          <a:xfrm>
            <a:off x="9652843" y="2692801"/>
            <a:ext cx="829203" cy="1071706"/>
          </a:xfrm>
          <a:prstGeom prst="rect">
            <a:avLst/>
          </a:prstGeom>
        </p:spPr>
      </p:pic>
      <p:sp>
        <p:nvSpPr>
          <p:cNvPr id="9" name="Rectangle 8">
            <a:extLst>
              <a:ext uri="{FF2B5EF4-FFF2-40B4-BE49-F238E27FC236}">
                <a16:creationId xmlns:a16="http://schemas.microsoft.com/office/drawing/2014/main" id="{C7954301-9643-418E-B01A-3EFE5C9B466E}"/>
              </a:ext>
            </a:extLst>
          </p:cNvPr>
          <p:cNvSpPr/>
          <p:nvPr/>
        </p:nvSpPr>
        <p:spPr>
          <a:xfrm>
            <a:off x="5194572" y="3370822"/>
            <a:ext cx="1802857" cy="2754162"/>
          </a:xfrm>
          <a:prstGeom prst="rect">
            <a:avLst/>
          </a:prstGeom>
        </p:spPr>
        <p:style>
          <a:lnRef idx="3">
            <a:schemeClr val="lt1"/>
          </a:lnRef>
          <a:fillRef idx="1">
            <a:schemeClr val="accent3"/>
          </a:fillRef>
          <a:effectRef idx="1">
            <a:schemeClr val="accent3"/>
          </a:effectRef>
          <a:fontRef idx="minor">
            <a:schemeClr val="lt1"/>
          </a:fontRef>
        </p:style>
        <p:txBody>
          <a:bodyPr rtlCol="0" anchor="t"/>
          <a:lstStyle/>
          <a:p>
            <a:pPr algn="ctr"/>
            <a:r>
              <a:rPr lang="en-US" dirty="0"/>
              <a:t>NAT Box</a:t>
            </a:r>
            <a:endParaRPr lang="LID4096" dirty="0"/>
          </a:p>
        </p:txBody>
      </p:sp>
      <p:sp>
        <p:nvSpPr>
          <p:cNvPr id="10" name="Right Bracket 9">
            <a:extLst>
              <a:ext uri="{FF2B5EF4-FFF2-40B4-BE49-F238E27FC236}">
                <a16:creationId xmlns:a16="http://schemas.microsoft.com/office/drawing/2014/main" id="{B4ACF8C8-F85C-44AB-879E-BA382DBA5C2C}"/>
              </a:ext>
            </a:extLst>
          </p:cNvPr>
          <p:cNvSpPr/>
          <p:nvPr/>
        </p:nvSpPr>
        <p:spPr>
          <a:xfrm rot="5400000">
            <a:off x="2954107" y="3229203"/>
            <a:ext cx="1936378" cy="357329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1" name="Right Bracket 10">
            <a:extLst>
              <a:ext uri="{FF2B5EF4-FFF2-40B4-BE49-F238E27FC236}">
                <a16:creationId xmlns:a16="http://schemas.microsoft.com/office/drawing/2014/main" id="{5F6A63ED-45AF-4984-BE84-A17EEDCB14E0}"/>
              </a:ext>
            </a:extLst>
          </p:cNvPr>
          <p:cNvSpPr/>
          <p:nvPr/>
        </p:nvSpPr>
        <p:spPr>
          <a:xfrm rot="5400000">
            <a:off x="7293015" y="3237703"/>
            <a:ext cx="1936378" cy="3556291"/>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2" name="Rectangle 11">
            <a:extLst>
              <a:ext uri="{FF2B5EF4-FFF2-40B4-BE49-F238E27FC236}">
                <a16:creationId xmlns:a16="http://schemas.microsoft.com/office/drawing/2014/main" id="{3DB145D4-E8C0-459F-8586-1B6FDDA58D54}"/>
              </a:ext>
            </a:extLst>
          </p:cNvPr>
          <p:cNvSpPr/>
          <p:nvPr/>
        </p:nvSpPr>
        <p:spPr>
          <a:xfrm>
            <a:off x="1836242" y="5563875"/>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13" name="Rectangle 12">
            <a:extLst>
              <a:ext uri="{FF2B5EF4-FFF2-40B4-BE49-F238E27FC236}">
                <a16:creationId xmlns:a16="http://schemas.microsoft.com/office/drawing/2014/main" id="{69479E6B-54F5-4167-9D66-A5BE2AA48A21}"/>
              </a:ext>
            </a:extLst>
          </p:cNvPr>
          <p:cNvSpPr/>
          <p:nvPr/>
        </p:nvSpPr>
        <p:spPr>
          <a:xfrm>
            <a:off x="1836242" y="5164713"/>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14" name="Rectangle 13">
            <a:extLst>
              <a:ext uri="{FF2B5EF4-FFF2-40B4-BE49-F238E27FC236}">
                <a16:creationId xmlns:a16="http://schemas.microsoft.com/office/drawing/2014/main" id="{5F24152B-1034-462A-85E4-97EB1C5CE4DF}"/>
              </a:ext>
            </a:extLst>
          </p:cNvPr>
          <p:cNvSpPr/>
          <p:nvPr/>
        </p:nvSpPr>
        <p:spPr>
          <a:xfrm>
            <a:off x="1836242" y="4765551"/>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15" name="Rectangle 14">
            <a:extLst>
              <a:ext uri="{FF2B5EF4-FFF2-40B4-BE49-F238E27FC236}">
                <a16:creationId xmlns:a16="http://schemas.microsoft.com/office/drawing/2014/main" id="{5B1BBA0F-3B54-40DC-BCCB-3BF7836470EC}"/>
              </a:ext>
            </a:extLst>
          </p:cNvPr>
          <p:cNvSpPr/>
          <p:nvPr/>
        </p:nvSpPr>
        <p:spPr>
          <a:xfrm>
            <a:off x="1836242" y="4367134"/>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T</a:t>
            </a:r>
            <a:endParaRPr lang="LID4096" dirty="0"/>
          </a:p>
        </p:txBody>
      </p:sp>
      <p:sp>
        <p:nvSpPr>
          <p:cNvPr id="16" name="Rectangle 15">
            <a:extLst>
              <a:ext uri="{FF2B5EF4-FFF2-40B4-BE49-F238E27FC236}">
                <a16:creationId xmlns:a16="http://schemas.microsoft.com/office/drawing/2014/main" id="{3C697179-1237-49E0-9E43-18C358512B96}"/>
              </a:ext>
            </a:extLst>
          </p:cNvPr>
          <p:cNvSpPr/>
          <p:nvPr/>
        </p:nvSpPr>
        <p:spPr>
          <a:xfrm>
            <a:off x="1836242" y="3967972"/>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LID4096" dirty="0"/>
          </a:p>
        </p:txBody>
      </p:sp>
      <p:sp>
        <p:nvSpPr>
          <p:cNvPr id="17" name="Rectangle 16">
            <a:extLst>
              <a:ext uri="{FF2B5EF4-FFF2-40B4-BE49-F238E27FC236}">
                <a16:creationId xmlns:a16="http://schemas.microsoft.com/office/drawing/2014/main" id="{7890D255-F0EB-4443-8197-D69DE9BC9B38}"/>
              </a:ext>
            </a:extLst>
          </p:cNvPr>
          <p:cNvSpPr/>
          <p:nvPr/>
        </p:nvSpPr>
        <p:spPr>
          <a:xfrm>
            <a:off x="5417588" y="5556970"/>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18" name="Rectangle 17">
            <a:extLst>
              <a:ext uri="{FF2B5EF4-FFF2-40B4-BE49-F238E27FC236}">
                <a16:creationId xmlns:a16="http://schemas.microsoft.com/office/drawing/2014/main" id="{4BA25D57-A4AE-4ED6-9344-E74011F7136D}"/>
              </a:ext>
            </a:extLst>
          </p:cNvPr>
          <p:cNvSpPr/>
          <p:nvPr/>
        </p:nvSpPr>
        <p:spPr>
          <a:xfrm>
            <a:off x="5417588" y="5157808"/>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19" name="Rectangle 18">
            <a:extLst>
              <a:ext uri="{FF2B5EF4-FFF2-40B4-BE49-F238E27FC236}">
                <a16:creationId xmlns:a16="http://schemas.microsoft.com/office/drawing/2014/main" id="{52B66100-C110-4F81-9967-D92A727CCA0D}"/>
              </a:ext>
            </a:extLst>
          </p:cNvPr>
          <p:cNvSpPr/>
          <p:nvPr/>
        </p:nvSpPr>
        <p:spPr>
          <a:xfrm>
            <a:off x="5417588" y="4758646"/>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20" name="Rectangle 19">
            <a:extLst>
              <a:ext uri="{FF2B5EF4-FFF2-40B4-BE49-F238E27FC236}">
                <a16:creationId xmlns:a16="http://schemas.microsoft.com/office/drawing/2014/main" id="{8A5B38FD-BF6F-42A1-8B00-E48B29EEFAFE}"/>
              </a:ext>
            </a:extLst>
          </p:cNvPr>
          <p:cNvSpPr/>
          <p:nvPr/>
        </p:nvSpPr>
        <p:spPr>
          <a:xfrm>
            <a:off x="5417588" y="4360229"/>
            <a:ext cx="582706" cy="331694"/>
          </a:xfrm>
          <a:prstGeom prst="rect">
            <a:avLst/>
          </a:prstGeom>
          <a:solidFill>
            <a:schemeClr val="bg1">
              <a:lumMod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b="1" i="1" dirty="0"/>
              <a:t>T</a:t>
            </a:r>
            <a:endParaRPr lang="LID4096" b="1" i="1" dirty="0"/>
          </a:p>
        </p:txBody>
      </p:sp>
      <p:sp>
        <p:nvSpPr>
          <p:cNvPr id="22" name="Rectangle 21">
            <a:extLst>
              <a:ext uri="{FF2B5EF4-FFF2-40B4-BE49-F238E27FC236}">
                <a16:creationId xmlns:a16="http://schemas.microsoft.com/office/drawing/2014/main" id="{F45F8413-C70F-4365-B4D5-30CFF741F6F8}"/>
              </a:ext>
            </a:extLst>
          </p:cNvPr>
          <p:cNvSpPr/>
          <p:nvPr/>
        </p:nvSpPr>
        <p:spPr>
          <a:xfrm>
            <a:off x="6190358" y="5556970"/>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23" name="Rectangle 22">
            <a:extLst>
              <a:ext uri="{FF2B5EF4-FFF2-40B4-BE49-F238E27FC236}">
                <a16:creationId xmlns:a16="http://schemas.microsoft.com/office/drawing/2014/main" id="{4A434B68-6CC6-4068-A203-67813CBE7E50}"/>
              </a:ext>
            </a:extLst>
          </p:cNvPr>
          <p:cNvSpPr/>
          <p:nvPr/>
        </p:nvSpPr>
        <p:spPr>
          <a:xfrm>
            <a:off x="6190358" y="5157808"/>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24" name="Rectangle 23">
            <a:extLst>
              <a:ext uri="{FF2B5EF4-FFF2-40B4-BE49-F238E27FC236}">
                <a16:creationId xmlns:a16="http://schemas.microsoft.com/office/drawing/2014/main" id="{C1A41B65-2AE2-4FAF-B776-6B3E20DECFDC}"/>
              </a:ext>
            </a:extLst>
          </p:cNvPr>
          <p:cNvSpPr/>
          <p:nvPr/>
        </p:nvSpPr>
        <p:spPr>
          <a:xfrm>
            <a:off x="6190358" y="4758646"/>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25" name="Rectangle 24">
            <a:extLst>
              <a:ext uri="{FF2B5EF4-FFF2-40B4-BE49-F238E27FC236}">
                <a16:creationId xmlns:a16="http://schemas.microsoft.com/office/drawing/2014/main" id="{5952A63F-72A3-4720-B5E4-BD8D0335F498}"/>
              </a:ext>
            </a:extLst>
          </p:cNvPr>
          <p:cNvSpPr/>
          <p:nvPr/>
        </p:nvSpPr>
        <p:spPr>
          <a:xfrm>
            <a:off x="6190358" y="4360229"/>
            <a:ext cx="582706" cy="331694"/>
          </a:xfrm>
          <a:prstGeom prst="rect">
            <a:avLst/>
          </a:prstGeom>
          <a:solidFill>
            <a:schemeClr val="bg1">
              <a:lumMod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b="1" i="1" dirty="0"/>
              <a:t>T</a:t>
            </a:r>
            <a:endParaRPr lang="LID4096" b="1" i="1" dirty="0"/>
          </a:p>
        </p:txBody>
      </p:sp>
      <p:sp>
        <p:nvSpPr>
          <p:cNvPr id="27" name="Rectangle 26">
            <a:extLst>
              <a:ext uri="{FF2B5EF4-FFF2-40B4-BE49-F238E27FC236}">
                <a16:creationId xmlns:a16="http://schemas.microsoft.com/office/drawing/2014/main" id="{30C066DB-53AF-4354-A100-65BA7C1275E9}"/>
              </a:ext>
            </a:extLst>
          </p:cNvPr>
          <p:cNvSpPr/>
          <p:nvPr/>
        </p:nvSpPr>
        <p:spPr>
          <a:xfrm>
            <a:off x="9762872" y="5565264"/>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28" name="Rectangle 27">
            <a:extLst>
              <a:ext uri="{FF2B5EF4-FFF2-40B4-BE49-F238E27FC236}">
                <a16:creationId xmlns:a16="http://schemas.microsoft.com/office/drawing/2014/main" id="{B5170BFC-4666-49A9-820D-90DE4BDBC7E7}"/>
              </a:ext>
            </a:extLst>
          </p:cNvPr>
          <p:cNvSpPr/>
          <p:nvPr/>
        </p:nvSpPr>
        <p:spPr>
          <a:xfrm>
            <a:off x="9762872" y="5166102"/>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29" name="Rectangle 28">
            <a:extLst>
              <a:ext uri="{FF2B5EF4-FFF2-40B4-BE49-F238E27FC236}">
                <a16:creationId xmlns:a16="http://schemas.microsoft.com/office/drawing/2014/main" id="{20E0FEA5-0085-4FE2-ACC8-6389651FD4AB}"/>
              </a:ext>
            </a:extLst>
          </p:cNvPr>
          <p:cNvSpPr/>
          <p:nvPr/>
        </p:nvSpPr>
        <p:spPr>
          <a:xfrm>
            <a:off x="9762872" y="4766940"/>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30" name="Rectangle 29">
            <a:extLst>
              <a:ext uri="{FF2B5EF4-FFF2-40B4-BE49-F238E27FC236}">
                <a16:creationId xmlns:a16="http://schemas.microsoft.com/office/drawing/2014/main" id="{3999AF0B-4C3C-4DAB-A39F-50FD44FEC9B7}"/>
              </a:ext>
            </a:extLst>
          </p:cNvPr>
          <p:cNvSpPr/>
          <p:nvPr/>
        </p:nvSpPr>
        <p:spPr>
          <a:xfrm>
            <a:off x="9762872" y="4368523"/>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T</a:t>
            </a:r>
            <a:endParaRPr lang="LID4096" dirty="0"/>
          </a:p>
        </p:txBody>
      </p:sp>
      <p:sp>
        <p:nvSpPr>
          <p:cNvPr id="31" name="Rectangle 30">
            <a:extLst>
              <a:ext uri="{FF2B5EF4-FFF2-40B4-BE49-F238E27FC236}">
                <a16:creationId xmlns:a16="http://schemas.microsoft.com/office/drawing/2014/main" id="{0651C546-93F1-4B0F-A368-1C1F91C8AFB6}"/>
              </a:ext>
            </a:extLst>
          </p:cNvPr>
          <p:cNvSpPr/>
          <p:nvPr/>
        </p:nvSpPr>
        <p:spPr>
          <a:xfrm>
            <a:off x="9762872" y="3969361"/>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LID4096" dirty="0"/>
          </a:p>
        </p:txBody>
      </p:sp>
      <p:cxnSp>
        <p:nvCxnSpPr>
          <p:cNvPr id="33" name="Straight Connector 32">
            <a:extLst>
              <a:ext uri="{FF2B5EF4-FFF2-40B4-BE49-F238E27FC236}">
                <a16:creationId xmlns:a16="http://schemas.microsoft.com/office/drawing/2014/main" id="{9A5099D7-D618-4489-93B8-C1C24F38721F}"/>
              </a:ext>
            </a:extLst>
          </p:cNvPr>
          <p:cNvCxnSpPr>
            <a:cxnSpLocks/>
            <a:stCxn id="10" idx="0"/>
            <a:endCxn id="11" idx="1"/>
          </p:cNvCxnSpPr>
          <p:nvPr/>
        </p:nvCxnSpPr>
        <p:spPr>
          <a:xfrm>
            <a:off x="5708941" y="4047659"/>
            <a:ext cx="77411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0A48AF1-D46A-4C73-B98E-03EC4EF89725}"/>
                  </a:ext>
                </a:extLst>
              </p:cNvPr>
              <p:cNvSpPr/>
              <p:nvPr/>
            </p:nvSpPr>
            <p:spPr>
              <a:xfrm>
                <a:off x="2489209" y="3550299"/>
                <a:ext cx="999099"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𝑀</m:t>
                      </m:r>
                    </m:oMath>
                  </m:oMathPara>
                </a14:m>
                <a:endParaRPr lang="LID4096" dirty="0"/>
              </a:p>
            </p:txBody>
          </p:sp>
        </mc:Choice>
        <mc:Fallback xmlns="">
          <p:sp>
            <p:nvSpPr>
              <p:cNvPr id="39" name="Rectangle 38">
                <a:extLst>
                  <a:ext uri="{FF2B5EF4-FFF2-40B4-BE49-F238E27FC236}">
                    <a16:creationId xmlns:a16="http://schemas.microsoft.com/office/drawing/2014/main" id="{70A48AF1-D46A-4C73-B98E-03EC4EF89725}"/>
                  </a:ext>
                </a:extLst>
              </p:cNvPr>
              <p:cNvSpPr>
                <a:spLocks noRot="1" noChangeAspect="1" noMove="1" noResize="1" noEditPoints="1" noAdjustHandles="1" noChangeArrowheads="1" noChangeShapeType="1" noTextEdit="1"/>
              </p:cNvSpPr>
              <p:nvPr/>
            </p:nvSpPr>
            <p:spPr>
              <a:xfrm>
                <a:off x="2489209" y="3550299"/>
                <a:ext cx="999099" cy="331694"/>
              </a:xfrm>
              <a:prstGeom prst="rect">
                <a:avLst/>
              </a:prstGeom>
              <a:blipFill>
                <a:blip r:embed="rId5"/>
                <a:stretch>
                  <a:fillRect/>
                </a:stretch>
              </a:blipFill>
            </p:spPr>
            <p:txBody>
              <a:bodyPr/>
              <a:lstStyle/>
              <a:p>
                <a:r>
                  <a:rPr lang="en-NL">
                    <a:noFill/>
                  </a:rPr>
                  <a:t> </a:t>
                </a:r>
              </a:p>
            </p:txBody>
          </p:sp>
        </mc:Fallback>
      </mc:AlternateContent>
      <p:cxnSp>
        <p:nvCxnSpPr>
          <p:cNvPr id="41" name="Straight Arrow Connector 40">
            <a:extLst>
              <a:ext uri="{FF2B5EF4-FFF2-40B4-BE49-F238E27FC236}">
                <a16:creationId xmlns:a16="http://schemas.microsoft.com/office/drawing/2014/main" id="{5C0E8E9F-F5F2-4841-A38C-0804DAFE4588}"/>
              </a:ext>
            </a:extLst>
          </p:cNvPr>
          <p:cNvCxnSpPr>
            <a:stCxn id="39" idx="2"/>
          </p:cNvCxnSpPr>
          <p:nvPr/>
        </p:nvCxnSpPr>
        <p:spPr>
          <a:xfrm flipH="1">
            <a:off x="2980704" y="3881994"/>
            <a:ext cx="8054" cy="1847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1FA5542-28E0-48C3-9535-099E746AAB6C}"/>
                  </a:ext>
                </a:extLst>
              </p:cNvPr>
              <p:cNvSpPr/>
              <p:nvPr/>
            </p:nvSpPr>
            <p:spPr>
              <a:xfrm>
                <a:off x="2489208" y="4765551"/>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35" name="Rectangle 34">
                <a:extLst>
                  <a:ext uri="{FF2B5EF4-FFF2-40B4-BE49-F238E27FC236}">
                    <a16:creationId xmlns:a16="http://schemas.microsoft.com/office/drawing/2014/main" id="{21FA5542-28E0-48C3-9535-099E746AAB6C}"/>
                  </a:ext>
                </a:extLst>
              </p:cNvPr>
              <p:cNvSpPr>
                <a:spLocks noRot="1" noChangeAspect="1" noMove="1" noResize="1" noEditPoints="1" noAdjustHandles="1" noChangeArrowheads="1" noChangeShapeType="1" noTextEdit="1"/>
              </p:cNvSpPr>
              <p:nvPr/>
            </p:nvSpPr>
            <p:spPr>
              <a:xfrm>
                <a:off x="2489208" y="4765551"/>
                <a:ext cx="491496" cy="331694"/>
              </a:xfrm>
              <a:prstGeom prst="rect">
                <a:avLst/>
              </a:prstGeom>
              <a:blipFill>
                <a:blip r:embed="rId6"/>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1A7408D-197D-4F1D-8489-747845539638}"/>
                  </a:ext>
                </a:extLst>
              </p:cNvPr>
              <p:cNvSpPr/>
              <p:nvPr/>
            </p:nvSpPr>
            <p:spPr>
              <a:xfrm>
                <a:off x="2996811" y="4765551"/>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36" name="Rectangle 35">
                <a:extLst>
                  <a:ext uri="{FF2B5EF4-FFF2-40B4-BE49-F238E27FC236}">
                    <a16:creationId xmlns:a16="http://schemas.microsoft.com/office/drawing/2014/main" id="{31A7408D-197D-4F1D-8489-747845539638}"/>
                  </a:ext>
                </a:extLst>
              </p:cNvPr>
              <p:cNvSpPr>
                <a:spLocks noRot="1" noChangeAspect="1" noMove="1" noResize="1" noEditPoints="1" noAdjustHandles="1" noChangeArrowheads="1" noChangeShapeType="1" noTextEdit="1"/>
              </p:cNvSpPr>
              <p:nvPr/>
            </p:nvSpPr>
            <p:spPr>
              <a:xfrm>
                <a:off x="2996811" y="4765551"/>
                <a:ext cx="491496" cy="331694"/>
              </a:xfrm>
              <a:prstGeom prst="rect">
                <a:avLst/>
              </a:prstGeom>
              <a:blipFill>
                <a:blip r:embed="rId7"/>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7422B44C-8A89-410A-95D4-6F1E3B5D6180}"/>
                  </a:ext>
                </a:extLst>
              </p:cNvPr>
              <p:cNvSpPr/>
              <p:nvPr/>
            </p:nvSpPr>
            <p:spPr>
              <a:xfrm>
                <a:off x="2489208" y="4367134"/>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𝑠</m:t>
                          </m:r>
                        </m:sub>
                      </m:sSub>
                    </m:oMath>
                  </m:oMathPara>
                </a14:m>
                <a:endParaRPr lang="LID4096" dirty="0"/>
              </a:p>
            </p:txBody>
          </p:sp>
        </mc:Choice>
        <mc:Fallback xmlns="">
          <p:sp>
            <p:nvSpPr>
              <p:cNvPr id="37" name="Rectangle 36">
                <a:extLst>
                  <a:ext uri="{FF2B5EF4-FFF2-40B4-BE49-F238E27FC236}">
                    <a16:creationId xmlns:a16="http://schemas.microsoft.com/office/drawing/2014/main" id="{7422B44C-8A89-410A-95D4-6F1E3B5D6180}"/>
                  </a:ext>
                </a:extLst>
              </p:cNvPr>
              <p:cNvSpPr>
                <a:spLocks noRot="1" noChangeAspect="1" noMove="1" noResize="1" noEditPoints="1" noAdjustHandles="1" noChangeArrowheads="1" noChangeShapeType="1" noTextEdit="1"/>
              </p:cNvSpPr>
              <p:nvPr/>
            </p:nvSpPr>
            <p:spPr>
              <a:xfrm>
                <a:off x="2489208" y="4367134"/>
                <a:ext cx="491496" cy="331694"/>
              </a:xfrm>
              <a:prstGeom prst="rect">
                <a:avLst/>
              </a:prstGeom>
              <a:blipFill>
                <a:blip r:embed="rId8"/>
                <a:stretch>
                  <a:fillRect b="-689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CCBC08C8-B44E-4D4D-A373-5F7D1143110B}"/>
                  </a:ext>
                </a:extLst>
              </p:cNvPr>
              <p:cNvSpPr/>
              <p:nvPr/>
            </p:nvSpPr>
            <p:spPr>
              <a:xfrm>
                <a:off x="2996811" y="4367134"/>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𝑑</m:t>
                          </m:r>
                        </m:sub>
                      </m:sSub>
                    </m:oMath>
                  </m:oMathPara>
                </a14:m>
                <a:endParaRPr lang="LID4096" dirty="0"/>
              </a:p>
            </p:txBody>
          </p:sp>
        </mc:Choice>
        <mc:Fallback xmlns="">
          <p:sp>
            <p:nvSpPr>
              <p:cNvPr id="38" name="Rectangle 37">
                <a:extLst>
                  <a:ext uri="{FF2B5EF4-FFF2-40B4-BE49-F238E27FC236}">
                    <a16:creationId xmlns:a16="http://schemas.microsoft.com/office/drawing/2014/main" id="{CCBC08C8-B44E-4D4D-A373-5F7D1143110B}"/>
                  </a:ext>
                </a:extLst>
              </p:cNvPr>
              <p:cNvSpPr>
                <a:spLocks noRot="1" noChangeAspect="1" noMove="1" noResize="1" noEditPoints="1" noAdjustHandles="1" noChangeArrowheads="1" noChangeShapeType="1" noTextEdit="1"/>
              </p:cNvSpPr>
              <p:nvPr/>
            </p:nvSpPr>
            <p:spPr>
              <a:xfrm>
                <a:off x="2996811" y="4367134"/>
                <a:ext cx="491496" cy="331694"/>
              </a:xfrm>
              <a:prstGeom prst="rect">
                <a:avLst/>
              </a:prstGeom>
              <a:blipFill>
                <a:blip r:embed="rId9"/>
                <a:stretch>
                  <a:fillRect b="-6897"/>
                </a:stretch>
              </a:blipFill>
            </p:spPr>
            <p:txBody>
              <a:bodyPr/>
              <a:lstStyle/>
              <a:p>
                <a:r>
                  <a:rPr lang="en-NL">
                    <a:noFill/>
                  </a:rPr>
                  <a:t> </a:t>
                </a:r>
              </a:p>
            </p:txBody>
          </p:sp>
        </mc:Fallback>
      </mc:AlternateContent>
      <p:cxnSp>
        <p:nvCxnSpPr>
          <p:cNvPr id="42" name="Straight Arrow Connector 41">
            <a:extLst>
              <a:ext uri="{FF2B5EF4-FFF2-40B4-BE49-F238E27FC236}">
                <a16:creationId xmlns:a16="http://schemas.microsoft.com/office/drawing/2014/main" id="{D9FB3D6B-7029-4370-A9D7-BEFB628D1A83}"/>
              </a:ext>
            </a:extLst>
          </p:cNvPr>
          <p:cNvCxnSpPr>
            <a:cxnSpLocks/>
          </p:cNvCxnSpPr>
          <p:nvPr/>
        </p:nvCxnSpPr>
        <p:spPr>
          <a:xfrm flipH="1" flipV="1">
            <a:off x="4846136" y="3945611"/>
            <a:ext cx="5803" cy="17772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53543AA6-BBC7-4C97-9563-4694FA8B67BB}"/>
                  </a:ext>
                </a:extLst>
              </p:cNvPr>
              <p:cNvSpPr/>
              <p:nvPr/>
            </p:nvSpPr>
            <p:spPr>
              <a:xfrm>
                <a:off x="4355290" y="4759429"/>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46" name="Rectangle 45">
                <a:extLst>
                  <a:ext uri="{FF2B5EF4-FFF2-40B4-BE49-F238E27FC236}">
                    <a16:creationId xmlns:a16="http://schemas.microsoft.com/office/drawing/2014/main" id="{53543AA6-BBC7-4C97-9563-4694FA8B67BB}"/>
                  </a:ext>
                </a:extLst>
              </p:cNvPr>
              <p:cNvSpPr>
                <a:spLocks noRot="1" noChangeAspect="1" noMove="1" noResize="1" noEditPoints="1" noAdjustHandles="1" noChangeArrowheads="1" noChangeShapeType="1" noTextEdit="1"/>
              </p:cNvSpPr>
              <p:nvPr/>
            </p:nvSpPr>
            <p:spPr>
              <a:xfrm>
                <a:off x="4355290" y="4759429"/>
                <a:ext cx="491496" cy="331694"/>
              </a:xfrm>
              <a:prstGeom prst="rect">
                <a:avLst/>
              </a:prstGeom>
              <a:blipFill>
                <a:blip r:embed="rId10"/>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6E4BF52E-BF46-4CE5-9359-B229F1A713B8}"/>
                  </a:ext>
                </a:extLst>
              </p:cNvPr>
              <p:cNvSpPr/>
              <p:nvPr/>
            </p:nvSpPr>
            <p:spPr>
              <a:xfrm>
                <a:off x="4862893" y="4759429"/>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47" name="Rectangle 46">
                <a:extLst>
                  <a:ext uri="{FF2B5EF4-FFF2-40B4-BE49-F238E27FC236}">
                    <a16:creationId xmlns:a16="http://schemas.microsoft.com/office/drawing/2014/main" id="{6E4BF52E-BF46-4CE5-9359-B229F1A713B8}"/>
                  </a:ext>
                </a:extLst>
              </p:cNvPr>
              <p:cNvSpPr>
                <a:spLocks noRot="1" noChangeAspect="1" noMove="1" noResize="1" noEditPoints="1" noAdjustHandles="1" noChangeArrowheads="1" noChangeShapeType="1" noTextEdit="1"/>
              </p:cNvSpPr>
              <p:nvPr/>
            </p:nvSpPr>
            <p:spPr>
              <a:xfrm>
                <a:off x="4862893" y="4759429"/>
                <a:ext cx="491496" cy="331694"/>
              </a:xfrm>
              <a:prstGeom prst="rect">
                <a:avLst/>
              </a:prstGeom>
              <a:blipFill>
                <a:blip r:embed="rId11"/>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9DB8943A-CD4E-49CD-80BA-F4DEED3CDB3F}"/>
                  </a:ext>
                </a:extLst>
              </p:cNvPr>
              <p:cNvSpPr/>
              <p:nvPr/>
            </p:nvSpPr>
            <p:spPr>
              <a:xfrm>
                <a:off x="4355290" y="4361012"/>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𝑠</m:t>
                          </m:r>
                        </m:sub>
                      </m:sSub>
                    </m:oMath>
                  </m:oMathPara>
                </a14:m>
                <a:endParaRPr lang="LID4096" dirty="0"/>
              </a:p>
            </p:txBody>
          </p:sp>
        </mc:Choice>
        <mc:Fallback xmlns="">
          <p:sp>
            <p:nvSpPr>
              <p:cNvPr id="48" name="Rectangle 47">
                <a:extLst>
                  <a:ext uri="{FF2B5EF4-FFF2-40B4-BE49-F238E27FC236}">
                    <a16:creationId xmlns:a16="http://schemas.microsoft.com/office/drawing/2014/main" id="{9DB8943A-CD4E-49CD-80BA-F4DEED3CDB3F}"/>
                  </a:ext>
                </a:extLst>
              </p:cNvPr>
              <p:cNvSpPr>
                <a:spLocks noRot="1" noChangeAspect="1" noMove="1" noResize="1" noEditPoints="1" noAdjustHandles="1" noChangeArrowheads="1" noChangeShapeType="1" noTextEdit="1"/>
              </p:cNvSpPr>
              <p:nvPr/>
            </p:nvSpPr>
            <p:spPr>
              <a:xfrm>
                <a:off x="4355290" y="4361012"/>
                <a:ext cx="491496" cy="331694"/>
              </a:xfrm>
              <a:prstGeom prst="rect">
                <a:avLst/>
              </a:prstGeom>
              <a:blipFill>
                <a:blip r:embed="rId12"/>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4B03C39D-085F-496F-A532-BDC2CD0A41A8}"/>
                  </a:ext>
                </a:extLst>
              </p:cNvPr>
              <p:cNvSpPr/>
              <p:nvPr/>
            </p:nvSpPr>
            <p:spPr>
              <a:xfrm>
                <a:off x="4862893" y="4361012"/>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𝑑</m:t>
                          </m:r>
                        </m:sub>
                      </m:sSub>
                    </m:oMath>
                  </m:oMathPara>
                </a14:m>
                <a:endParaRPr lang="LID4096" dirty="0"/>
              </a:p>
            </p:txBody>
          </p:sp>
        </mc:Choice>
        <mc:Fallback xmlns="">
          <p:sp>
            <p:nvSpPr>
              <p:cNvPr id="49" name="Rectangle 48">
                <a:extLst>
                  <a:ext uri="{FF2B5EF4-FFF2-40B4-BE49-F238E27FC236}">
                    <a16:creationId xmlns:a16="http://schemas.microsoft.com/office/drawing/2014/main" id="{4B03C39D-085F-496F-A532-BDC2CD0A41A8}"/>
                  </a:ext>
                </a:extLst>
              </p:cNvPr>
              <p:cNvSpPr>
                <a:spLocks noRot="1" noChangeAspect="1" noMove="1" noResize="1" noEditPoints="1" noAdjustHandles="1" noChangeArrowheads="1" noChangeShapeType="1" noTextEdit="1"/>
              </p:cNvSpPr>
              <p:nvPr/>
            </p:nvSpPr>
            <p:spPr>
              <a:xfrm>
                <a:off x="4862893" y="4361012"/>
                <a:ext cx="491496" cy="331694"/>
              </a:xfrm>
              <a:prstGeom prst="rect">
                <a:avLst/>
              </a:prstGeom>
              <a:blipFill>
                <a:blip r:embed="rId13"/>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04B8D073-7E71-4B4F-A5BA-D3CFD31A1921}"/>
                  </a:ext>
                </a:extLst>
              </p:cNvPr>
              <p:cNvSpPr/>
              <p:nvPr/>
            </p:nvSpPr>
            <p:spPr>
              <a:xfrm>
                <a:off x="5255774" y="2971273"/>
                <a:ext cx="491496" cy="33169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𝑛</m:t>
                          </m:r>
                        </m:sub>
                      </m:sSub>
                    </m:oMath>
                  </m:oMathPara>
                </a14:m>
                <a:endParaRPr lang="LID4096" dirty="0"/>
              </a:p>
            </p:txBody>
          </p:sp>
        </mc:Choice>
        <mc:Fallback xmlns="">
          <p:sp>
            <p:nvSpPr>
              <p:cNvPr id="52" name="Rectangle 51">
                <a:extLst>
                  <a:ext uri="{FF2B5EF4-FFF2-40B4-BE49-F238E27FC236}">
                    <a16:creationId xmlns:a16="http://schemas.microsoft.com/office/drawing/2014/main" id="{04B8D073-7E71-4B4F-A5BA-D3CFD31A1921}"/>
                  </a:ext>
                </a:extLst>
              </p:cNvPr>
              <p:cNvSpPr>
                <a:spLocks noRot="1" noChangeAspect="1" noMove="1" noResize="1" noEditPoints="1" noAdjustHandles="1" noChangeArrowheads="1" noChangeShapeType="1" noTextEdit="1"/>
              </p:cNvSpPr>
              <p:nvPr/>
            </p:nvSpPr>
            <p:spPr>
              <a:xfrm>
                <a:off x="5255774" y="2971273"/>
                <a:ext cx="491496" cy="331694"/>
              </a:xfrm>
              <a:prstGeom prst="rect">
                <a:avLst/>
              </a:prstGeom>
              <a:blipFill>
                <a:blip r:embed="rId14"/>
                <a:stretch>
                  <a:fillRect b="-1034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095123F-324F-4204-9E37-3893DE9635E7}"/>
                  </a:ext>
                </a:extLst>
              </p:cNvPr>
              <p:cNvSpPr/>
              <p:nvPr/>
            </p:nvSpPr>
            <p:spPr>
              <a:xfrm>
                <a:off x="5884922" y="2971273"/>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56" name="Rectangle 55">
                <a:extLst>
                  <a:ext uri="{FF2B5EF4-FFF2-40B4-BE49-F238E27FC236}">
                    <a16:creationId xmlns:a16="http://schemas.microsoft.com/office/drawing/2014/main" id="{3095123F-324F-4204-9E37-3893DE9635E7}"/>
                  </a:ext>
                </a:extLst>
              </p:cNvPr>
              <p:cNvSpPr>
                <a:spLocks noRot="1" noChangeAspect="1" noMove="1" noResize="1" noEditPoints="1" noAdjustHandles="1" noChangeArrowheads="1" noChangeShapeType="1" noTextEdit="1"/>
              </p:cNvSpPr>
              <p:nvPr/>
            </p:nvSpPr>
            <p:spPr>
              <a:xfrm>
                <a:off x="5884922" y="2971273"/>
                <a:ext cx="491496" cy="331694"/>
              </a:xfrm>
              <a:prstGeom prst="rect">
                <a:avLst/>
              </a:prstGeom>
              <a:blipFill>
                <a:blip r:embed="rId1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C82111BF-54A7-4FA7-87B1-16D5B0E6999A}"/>
                  </a:ext>
                </a:extLst>
              </p:cNvPr>
              <p:cNvSpPr/>
              <p:nvPr/>
            </p:nvSpPr>
            <p:spPr>
              <a:xfrm>
                <a:off x="6433561" y="2981284"/>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𝑠</m:t>
                          </m:r>
                        </m:sub>
                      </m:sSub>
                    </m:oMath>
                  </m:oMathPara>
                </a14:m>
                <a:endParaRPr lang="LID4096" dirty="0"/>
              </a:p>
            </p:txBody>
          </p:sp>
        </mc:Choice>
        <mc:Fallback xmlns="">
          <p:sp>
            <p:nvSpPr>
              <p:cNvPr id="57" name="Rectangle 56">
                <a:extLst>
                  <a:ext uri="{FF2B5EF4-FFF2-40B4-BE49-F238E27FC236}">
                    <a16:creationId xmlns:a16="http://schemas.microsoft.com/office/drawing/2014/main" id="{C82111BF-54A7-4FA7-87B1-16D5B0E6999A}"/>
                  </a:ext>
                </a:extLst>
              </p:cNvPr>
              <p:cNvSpPr>
                <a:spLocks noRot="1" noChangeAspect="1" noMove="1" noResize="1" noEditPoints="1" noAdjustHandles="1" noChangeArrowheads="1" noChangeShapeType="1" noTextEdit="1"/>
              </p:cNvSpPr>
              <p:nvPr/>
            </p:nvSpPr>
            <p:spPr>
              <a:xfrm>
                <a:off x="6433561" y="2981284"/>
                <a:ext cx="491496" cy="331694"/>
              </a:xfrm>
              <a:prstGeom prst="rect">
                <a:avLst/>
              </a:prstGeom>
              <a:blipFill>
                <a:blip r:embed="rId16"/>
                <a:stretch>
                  <a:fillRect b="-6897"/>
                </a:stretch>
              </a:blipFill>
            </p:spPr>
            <p:txBody>
              <a:bodyPr/>
              <a:lstStyle/>
              <a:p>
                <a:r>
                  <a:rPr lang="en-NL">
                    <a:noFill/>
                  </a:rPr>
                  <a:t> </a:t>
                </a:r>
              </a:p>
            </p:txBody>
          </p:sp>
        </mc:Fallback>
      </mc:AlternateContent>
      <p:sp>
        <p:nvSpPr>
          <p:cNvPr id="58" name="TextBox 57">
            <a:extLst>
              <a:ext uri="{FF2B5EF4-FFF2-40B4-BE49-F238E27FC236}">
                <a16:creationId xmlns:a16="http://schemas.microsoft.com/office/drawing/2014/main" id="{A95BF636-4614-40C3-8620-3E5B39E31C71}"/>
              </a:ext>
            </a:extLst>
          </p:cNvPr>
          <p:cNvSpPr txBox="1"/>
          <p:nvPr/>
        </p:nvSpPr>
        <p:spPr>
          <a:xfrm>
            <a:off x="5693480" y="2952454"/>
            <a:ext cx="238562" cy="369332"/>
          </a:xfrm>
          <a:prstGeom prst="rect">
            <a:avLst/>
          </a:prstGeom>
          <a:noFill/>
        </p:spPr>
        <p:txBody>
          <a:bodyPr wrap="square" rtlCol="0">
            <a:spAutoFit/>
          </a:bodyPr>
          <a:lstStyle/>
          <a:p>
            <a:r>
              <a:rPr lang="en-US" dirty="0"/>
              <a:t>:</a:t>
            </a:r>
            <a:endParaRPr lang="LID4096" dirty="0"/>
          </a:p>
        </p:txBody>
      </p:sp>
      <p:cxnSp>
        <p:nvCxnSpPr>
          <p:cNvPr id="59" name="Straight Arrow Connector 58">
            <a:extLst>
              <a:ext uri="{FF2B5EF4-FFF2-40B4-BE49-F238E27FC236}">
                <a16:creationId xmlns:a16="http://schemas.microsoft.com/office/drawing/2014/main" id="{49B302C1-6167-433A-A944-1FFE84058AD2}"/>
              </a:ext>
            </a:extLst>
          </p:cNvPr>
          <p:cNvCxnSpPr/>
          <p:nvPr/>
        </p:nvCxnSpPr>
        <p:spPr>
          <a:xfrm flipH="1">
            <a:off x="7328020" y="3875089"/>
            <a:ext cx="8054" cy="1847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6EA79403-8898-4F54-8A38-8C1E9F5EBFF8}"/>
                  </a:ext>
                </a:extLst>
              </p:cNvPr>
              <p:cNvSpPr/>
              <p:nvPr/>
            </p:nvSpPr>
            <p:spPr>
              <a:xfrm>
                <a:off x="6836524" y="4758646"/>
                <a:ext cx="491496" cy="33169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𝑛</m:t>
                          </m:r>
                        </m:sub>
                      </m:sSub>
                    </m:oMath>
                  </m:oMathPara>
                </a14:m>
                <a:endParaRPr lang="LID4096" dirty="0"/>
              </a:p>
            </p:txBody>
          </p:sp>
        </mc:Choice>
        <mc:Fallback xmlns="">
          <p:sp>
            <p:nvSpPr>
              <p:cNvPr id="60" name="Rectangle 59">
                <a:extLst>
                  <a:ext uri="{FF2B5EF4-FFF2-40B4-BE49-F238E27FC236}">
                    <a16:creationId xmlns:a16="http://schemas.microsoft.com/office/drawing/2014/main" id="{6EA79403-8898-4F54-8A38-8C1E9F5EBFF8}"/>
                  </a:ext>
                </a:extLst>
              </p:cNvPr>
              <p:cNvSpPr>
                <a:spLocks noRot="1" noChangeAspect="1" noMove="1" noResize="1" noEditPoints="1" noAdjustHandles="1" noChangeArrowheads="1" noChangeShapeType="1" noTextEdit="1"/>
              </p:cNvSpPr>
              <p:nvPr/>
            </p:nvSpPr>
            <p:spPr>
              <a:xfrm>
                <a:off x="6836524" y="4758646"/>
                <a:ext cx="491496" cy="331694"/>
              </a:xfrm>
              <a:prstGeom prst="rect">
                <a:avLst/>
              </a:prstGeom>
              <a:blipFill>
                <a:blip r:embed="rId17"/>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1E31D6ED-F77B-46B7-A971-4355E4DC4369}"/>
                  </a:ext>
                </a:extLst>
              </p:cNvPr>
              <p:cNvSpPr/>
              <p:nvPr/>
            </p:nvSpPr>
            <p:spPr>
              <a:xfrm>
                <a:off x="7344127" y="4758646"/>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61" name="Rectangle 60">
                <a:extLst>
                  <a:ext uri="{FF2B5EF4-FFF2-40B4-BE49-F238E27FC236}">
                    <a16:creationId xmlns:a16="http://schemas.microsoft.com/office/drawing/2014/main" id="{1E31D6ED-F77B-46B7-A971-4355E4DC4369}"/>
                  </a:ext>
                </a:extLst>
              </p:cNvPr>
              <p:cNvSpPr>
                <a:spLocks noRot="1" noChangeAspect="1" noMove="1" noResize="1" noEditPoints="1" noAdjustHandles="1" noChangeArrowheads="1" noChangeShapeType="1" noTextEdit="1"/>
              </p:cNvSpPr>
              <p:nvPr/>
            </p:nvSpPr>
            <p:spPr>
              <a:xfrm>
                <a:off x="7344127" y="4758646"/>
                <a:ext cx="491496" cy="331694"/>
              </a:xfrm>
              <a:prstGeom prst="rect">
                <a:avLst/>
              </a:prstGeom>
              <a:blipFill>
                <a:blip r:embed="rId18"/>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36C124DE-B168-475C-BEE2-D663C13BBA52}"/>
                  </a:ext>
                </a:extLst>
              </p:cNvPr>
              <p:cNvSpPr/>
              <p:nvPr/>
            </p:nvSpPr>
            <p:spPr>
              <a:xfrm>
                <a:off x="6836524" y="4360229"/>
                <a:ext cx="491496" cy="33169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𝑛</m:t>
                          </m:r>
                        </m:sub>
                      </m:sSub>
                    </m:oMath>
                  </m:oMathPara>
                </a14:m>
                <a:endParaRPr lang="LID4096" dirty="0"/>
              </a:p>
            </p:txBody>
          </p:sp>
        </mc:Choice>
        <mc:Fallback xmlns="">
          <p:sp>
            <p:nvSpPr>
              <p:cNvPr id="62" name="Rectangle 61">
                <a:extLst>
                  <a:ext uri="{FF2B5EF4-FFF2-40B4-BE49-F238E27FC236}">
                    <a16:creationId xmlns:a16="http://schemas.microsoft.com/office/drawing/2014/main" id="{36C124DE-B168-475C-BEE2-D663C13BBA52}"/>
                  </a:ext>
                </a:extLst>
              </p:cNvPr>
              <p:cNvSpPr>
                <a:spLocks noRot="1" noChangeAspect="1" noMove="1" noResize="1" noEditPoints="1" noAdjustHandles="1" noChangeArrowheads="1" noChangeShapeType="1" noTextEdit="1"/>
              </p:cNvSpPr>
              <p:nvPr/>
            </p:nvSpPr>
            <p:spPr>
              <a:xfrm>
                <a:off x="6836524" y="4360229"/>
                <a:ext cx="491496" cy="331694"/>
              </a:xfrm>
              <a:prstGeom prst="rect">
                <a:avLst/>
              </a:prstGeom>
              <a:blipFill>
                <a:blip r:embed="rId19"/>
                <a:stretch>
                  <a:fillRect b="-1034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A32988C0-67C5-47C4-B863-A19C3372D527}"/>
                  </a:ext>
                </a:extLst>
              </p:cNvPr>
              <p:cNvSpPr/>
              <p:nvPr/>
            </p:nvSpPr>
            <p:spPr>
              <a:xfrm>
                <a:off x="7344127" y="4360229"/>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𝑑</m:t>
                          </m:r>
                        </m:sub>
                      </m:sSub>
                    </m:oMath>
                  </m:oMathPara>
                </a14:m>
                <a:endParaRPr lang="LID4096" dirty="0"/>
              </a:p>
            </p:txBody>
          </p:sp>
        </mc:Choice>
        <mc:Fallback xmlns="">
          <p:sp>
            <p:nvSpPr>
              <p:cNvPr id="63" name="Rectangle 62">
                <a:extLst>
                  <a:ext uri="{FF2B5EF4-FFF2-40B4-BE49-F238E27FC236}">
                    <a16:creationId xmlns:a16="http://schemas.microsoft.com/office/drawing/2014/main" id="{A32988C0-67C5-47C4-B863-A19C3372D527}"/>
                  </a:ext>
                </a:extLst>
              </p:cNvPr>
              <p:cNvSpPr>
                <a:spLocks noRot="1" noChangeAspect="1" noMove="1" noResize="1" noEditPoints="1" noAdjustHandles="1" noChangeArrowheads="1" noChangeShapeType="1" noTextEdit="1"/>
              </p:cNvSpPr>
              <p:nvPr/>
            </p:nvSpPr>
            <p:spPr>
              <a:xfrm>
                <a:off x="7344127" y="4360229"/>
                <a:ext cx="491496" cy="331694"/>
              </a:xfrm>
              <a:prstGeom prst="rect">
                <a:avLst/>
              </a:prstGeom>
              <a:blipFill>
                <a:blip r:embed="rId20"/>
                <a:stretch>
                  <a:fillRect b="-10345"/>
                </a:stretch>
              </a:blipFill>
            </p:spPr>
            <p:txBody>
              <a:bodyPr/>
              <a:lstStyle/>
              <a:p>
                <a:r>
                  <a:rPr lang="en-NL">
                    <a:noFill/>
                  </a:rPr>
                  <a:t> </a:t>
                </a:r>
              </a:p>
            </p:txBody>
          </p:sp>
        </mc:Fallback>
      </mc:AlternateContent>
      <p:cxnSp>
        <p:nvCxnSpPr>
          <p:cNvPr id="64" name="Straight Arrow Connector 63">
            <a:extLst>
              <a:ext uri="{FF2B5EF4-FFF2-40B4-BE49-F238E27FC236}">
                <a16:creationId xmlns:a16="http://schemas.microsoft.com/office/drawing/2014/main" id="{35BD2053-648D-49EE-8F76-68714076CC5C}"/>
              </a:ext>
            </a:extLst>
          </p:cNvPr>
          <p:cNvCxnSpPr>
            <a:cxnSpLocks/>
            <a:stCxn id="65" idx="2"/>
            <a:endCxn id="6" idx="0"/>
          </p:cNvCxnSpPr>
          <p:nvPr/>
        </p:nvCxnSpPr>
        <p:spPr>
          <a:xfrm flipH="1">
            <a:off x="2127597" y="2324802"/>
            <a:ext cx="5089" cy="36661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CF847BDE-4D15-4E8C-B288-09913FC20CE9}"/>
                  </a:ext>
                </a:extLst>
              </p:cNvPr>
              <p:cNvSpPr/>
              <p:nvPr/>
            </p:nvSpPr>
            <p:spPr>
              <a:xfrm>
                <a:off x="1846422" y="1757365"/>
                <a:ext cx="572526" cy="56743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14:m>
                  <m:oMathPara xmlns:m="http://schemas.openxmlformats.org/officeDocument/2006/math">
                    <m:oMathParaPr>
                      <m:jc m:val="center"/>
                    </m:oMathParaPr>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𝑎</m:t>
                          </m:r>
                        </m:e>
                        <m:sub>
                          <m:r>
                            <a:rPr lang="en-US" sz="2800" i="1" dirty="0">
                              <a:latin typeface="Cambria Math" panose="02040503050406030204" pitchFamily="18" charset="0"/>
                            </a:rPr>
                            <m:t>𝑠</m:t>
                          </m:r>
                        </m:sub>
                      </m:sSub>
                    </m:oMath>
                  </m:oMathPara>
                </a14:m>
                <a:endParaRPr lang="en-US" sz="2800" dirty="0"/>
              </a:p>
            </p:txBody>
          </p:sp>
        </mc:Choice>
        <mc:Fallback xmlns="">
          <p:sp>
            <p:nvSpPr>
              <p:cNvPr id="65" name="Rectangle 64">
                <a:extLst>
                  <a:ext uri="{FF2B5EF4-FFF2-40B4-BE49-F238E27FC236}">
                    <a16:creationId xmlns:a16="http://schemas.microsoft.com/office/drawing/2014/main" id="{CF847BDE-4D15-4E8C-B288-09913FC20CE9}"/>
                  </a:ext>
                </a:extLst>
              </p:cNvPr>
              <p:cNvSpPr>
                <a:spLocks noRot="1" noChangeAspect="1" noMove="1" noResize="1" noEditPoints="1" noAdjustHandles="1" noChangeArrowheads="1" noChangeShapeType="1" noTextEdit="1"/>
              </p:cNvSpPr>
              <p:nvPr/>
            </p:nvSpPr>
            <p:spPr>
              <a:xfrm>
                <a:off x="1846422" y="1757365"/>
                <a:ext cx="572526" cy="567436"/>
              </a:xfrm>
              <a:prstGeom prst="rect">
                <a:avLst/>
              </a:prstGeom>
              <a:blipFill>
                <a:blip r:embed="rId21"/>
                <a:stretch>
                  <a:fillRect/>
                </a:stretch>
              </a:blipFill>
            </p:spPr>
            <p:txBody>
              <a:bodyPr/>
              <a:lstStyle/>
              <a:p>
                <a:r>
                  <a:rPr lang="en-NL">
                    <a:noFill/>
                  </a:rPr>
                  <a:t> </a:t>
                </a:r>
              </a:p>
            </p:txBody>
          </p:sp>
        </mc:Fallback>
      </mc:AlternateContent>
      <p:cxnSp>
        <p:nvCxnSpPr>
          <p:cNvPr id="78" name="Straight Arrow Connector 77">
            <a:extLst>
              <a:ext uri="{FF2B5EF4-FFF2-40B4-BE49-F238E27FC236}">
                <a16:creationId xmlns:a16="http://schemas.microsoft.com/office/drawing/2014/main" id="{3A241E81-AF42-49A8-B7C8-A1D272F876F0}"/>
              </a:ext>
            </a:extLst>
          </p:cNvPr>
          <p:cNvCxnSpPr>
            <a:cxnSpLocks/>
            <a:stCxn id="79" idx="2"/>
          </p:cNvCxnSpPr>
          <p:nvPr/>
        </p:nvCxnSpPr>
        <p:spPr>
          <a:xfrm flipH="1">
            <a:off x="10135216" y="2333971"/>
            <a:ext cx="5089" cy="36661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2970D88E-F5E0-4040-B8B7-9F19F7FD6E0B}"/>
                  </a:ext>
                </a:extLst>
              </p:cNvPr>
              <p:cNvSpPr/>
              <p:nvPr/>
            </p:nvSpPr>
            <p:spPr>
              <a:xfrm>
                <a:off x="9854041" y="1766534"/>
                <a:ext cx="572526" cy="567436"/>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a:bodyPr>
              <a:lstStyle/>
              <a:p>
                <a:pPr algn="ctr"/>
                <a14:m>
                  <m:oMathPara xmlns:m="http://schemas.openxmlformats.org/officeDocument/2006/math">
                    <m:oMathParaPr>
                      <m:jc m:val="center"/>
                    </m:oMathParaPr>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𝑎</m:t>
                          </m:r>
                        </m:e>
                        <m:sub>
                          <m:r>
                            <a:rPr lang="en-US" sz="2800" i="1" dirty="0">
                              <a:latin typeface="Cambria Math" panose="02040503050406030204" pitchFamily="18" charset="0"/>
                            </a:rPr>
                            <m:t>𝑑</m:t>
                          </m:r>
                        </m:sub>
                      </m:sSub>
                    </m:oMath>
                  </m:oMathPara>
                </a14:m>
                <a:endParaRPr lang="en-US" sz="2800" dirty="0"/>
              </a:p>
            </p:txBody>
          </p:sp>
        </mc:Choice>
        <mc:Fallback xmlns="">
          <p:sp>
            <p:nvSpPr>
              <p:cNvPr id="79" name="Rectangle 78">
                <a:extLst>
                  <a:ext uri="{FF2B5EF4-FFF2-40B4-BE49-F238E27FC236}">
                    <a16:creationId xmlns:a16="http://schemas.microsoft.com/office/drawing/2014/main" id="{2970D88E-F5E0-4040-B8B7-9F19F7FD6E0B}"/>
                  </a:ext>
                </a:extLst>
              </p:cNvPr>
              <p:cNvSpPr>
                <a:spLocks noRot="1" noChangeAspect="1" noMove="1" noResize="1" noEditPoints="1" noAdjustHandles="1" noChangeArrowheads="1" noChangeShapeType="1" noTextEdit="1"/>
              </p:cNvSpPr>
              <p:nvPr/>
            </p:nvSpPr>
            <p:spPr>
              <a:xfrm>
                <a:off x="9854041" y="1766534"/>
                <a:ext cx="572526" cy="567436"/>
              </a:xfrm>
              <a:prstGeom prst="rect">
                <a:avLst/>
              </a:prstGeom>
              <a:blipFill>
                <a:blip r:embed="rId22"/>
                <a:stretch>
                  <a:fillRect l="-2083"/>
                </a:stretch>
              </a:blipFill>
            </p:spPr>
            <p:txBody>
              <a:bodyPr/>
              <a:lstStyle/>
              <a:p>
                <a:r>
                  <a:rPr lang="en-NL">
                    <a:noFill/>
                  </a:rPr>
                  <a:t> </a:t>
                </a:r>
              </a:p>
            </p:txBody>
          </p:sp>
        </mc:Fallback>
      </mc:AlternateContent>
      <p:cxnSp>
        <p:nvCxnSpPr>
          <p:cNvPr id="85" name="Straight Arrow Connector 84">
            <a:extLst>
              <a:ext uri="{FF2B5EF4-FFF2-40B4-BE49-F238E27FC236}">
                <a16:creationId xmlns:a16="http://schemas.microsoft.com/office/drawing/2014/main" id="{970877E8-E472-4193-BE1A-6DEB7E5BA92A}"/>
              </a:ext>
            </a:extLst>
          </p:cNvPr>
          <p:cNvCxnSpPr>
            <a:cxnSpLocks/>
            <a:stCxn id="86" idx="1"/>
          </p:cNvCxnSpPr>
          <p:nvPr/>
        </p:nvCxnSpPr>
        <p:spPr>
          <a:xfrm flipH="1">
            <a:off x="6997428" y="3550299"/>
            <a:ext cx="880308"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1B2C53DB-2E1D-4B7D-A87A-15552485F8D1}"/>
                  </a:ext>
                </a:extLst>
              </p:cNvPr>
              <p:cNvSpPr/>
              <p:nvPr/>
            </p:nvSpPr>
            <p:spPr>
              <a:xfrm>
                <a:off x="7877736" y="3266581"/>
                <a:ext cx="572526" cy="567436"/>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a:bodyPr>
              <a:lstStyle/>
              <a:p>
                <a:pPr algn="ctr"/>
                <a14:m>
                  <m:oMathPara xmlns:m="http://schemas.openxmlformats.org/officeDocument/2006/math">
                    <m:oMathParaPr>
                      <m:jc m:val="center"/>
                    </m:oMathParaPr>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𝑎</m:t>
                          </m:r>
                        </m:e>
                        <m:sub>
                          <m:r>
                            <a:rPr lang="en-US" sz="2800" i="1" dirty="0">
                              <a:latin typeface="Cambria Math" panose="02040503050406030204" pitchFamily="18" charset="0"/>
                            </a:rPr>
                            <m:t>𝑛</m:t>
                          </m:r>
                        </m:sub>
                      </m:sSub>
                    </m:oMath>
                  </m:oMathPara>
                </a14:m>
                <a:endParaRPr lang="en-US" sz="2800" dirty="0"/>
              </a:p>
            </p:txBody>
          </p:sp>
        </mc:Choice>
        <mc:Fallback xmlns="">
          <p:sp>
            <p:nvSpPr>
              <p:cNvPr id="86" name="Rectangle 85">
                <a:extLst>
                  <a:ext uri="{FF2B5EF4-FFF2-40B4-BE49-F238E27FC236}">
                    <a16:creationId xmlns:a16="http://schemas.microsoft.com/office/drawing/2014/main" id="{1B2C53DB-2E1D-4B7D-A87A-15552485F8D1}"/>
                  </a:ext>
                </a:extLst>
              </p:cNvPr>
              <p:cNvSpPr>
                <a:spLocks noRot="1" noChangeAspect="1" noMove="1" noResize="1" noEditPoints="1" noAdjustHandles="1" noChangeArrowheads="1" noChangeShapeType="1" noTextEdit="1"/>
              </p:cNvSpPr>
              <p:nvPr/>
            </p:nvSpPr>
            <p:spPr>
              <a:xfrm>
                <a:off x="7877736" y="3266581"/>
                <a:ext cx="572526" cy="567436"/>
              </a:xfrm>
              <a:prstGeom prst="rect">
                <a:avLst/>
              </a:prstGeom>
              <a:blipFill>
                <a:blip r:embed="rId23"/>
                <a:stretch>
                  <a:fillRect l="-2083"/>
                </a:stretch>
              </a:blipFill>
            </p:spPr>
            <p:txBody>
              <a:bodyPr/>
              <a:lstStyle/>
              <a:p>
                <a:r>
                  <a:rPr lang="en-NL">
                    <a:noFill/>
                  </a:rPr>
                  <a:t> </a:t>
                </a:r>
              </a:p>
            </p:txBody>
          </p:sp>
        </mc:Fallback>
      </mc:AlternateContent>
      <p:cxnSp>
        <p:nvCxnSpPr>
          <p:cNvPr id="92" name="Straight Arrow Connector 91">
            <a:extLst>
              <a:ext uri="{FF2B5EF4-FFF2-40B4-BE49-F238E27FC236}">
                <a16:creationId xmlns:a16="http://schemas.microsoft.com/office/drawing/2014/main" id="{8F1E885D-A2BB-4721-9D56-138B7D2DF7F1}"/>
              </a:ext>
            </a:extLst>
          </p:cNvPr>
          <p:cNvCxnSpPr>
            <a:cxnSpLocks/>
            <a:stCxn id="66" idx="2"/>
          </p:cNvCxnSpPr>
          <p:nvPr/>
        </p:nvCxnSpPr>
        <p:spPr>
          <a:xfrm flipH="1">
            <a:off x="9191755" y="3895196"/>
            <a:ext cx="19136" cy="183819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42A4B1A0-2DE1-4E76-B3FD-0D3CD4322021}"/>
                  </a:ext>
                </a:extLst>
              </p:cNvPr>
              <p:cNvSpPr/>
              <p:nvPr/>
            </p:nvSpPr>
            <p:spPr>
              <a:xfrm>
                <a:off x="8700259" y="4769217"/>
                <a:ext cx="491496" cy="33169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𝑛</m:t>
                          </m:r>
                        </m:sub>
                      </m:sSub>
                    </m:oMath>
                  </m:oMathPara>
                </a14:m>
                <a:endParaRPr lang="LID4096" dirty="0"/>
              </a:p>
            </p:txBody>
          </p:sp>
        </mc:Choice>
        <mc:Fallback xmlns="">
          <p:sp>
            <p:nvSpPr>
              <p:cNvPr id="93" name="Rectangle 92">
                <a:extLst>
                  <a:ext uri="{FF2B5EF4-FFF2-40B4-BE49-F238E27FC236}">
                    <a16:creationId xmlns:a16="http://schemas.microsoft.com/office/drawing/2014/main" id="{42A4B1A0-2DE1-4E76-B3FD-0D3CD4322021}"/>
                  </a:ext>
                </a:extLst>
              </p:cNvPr>
              <p:cNvSpPr>
                <a:spLocks noRot="1" noChangeAspect="1" noMove="1" noResize="1" noEditPoints="1" noAdjustHandles="1" noChangeArrowheads="1" noChangeShapeType="1" noTextEdit="1"/>
              </p:cNvSpPr>
              <p:nvPr/>
            </p:nvSpPr>
            <p:spPr>
              <a:xfrm>
                <a:off x="8700259" y="4769217"/>
                <a:ext cx="491496" cy="331694"/>
              </a:xfrm>
              <a:prstGeom prst="rect">
                <a:avLst/>
              </a:prstGeom>
              <a:blipFill>
                <a:blip r:embed="rId24"/>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7A1B53C8-067E-40A0-9745-E3D709CF81D8}"/>
                  </a:ext>
                </a:extLst>
              </p:cNvPr>
              <p:cNvSpPr/>
              <p:nvPr/>
            </p:nvSpPr>
            <p:spPr>
              <a:xfrm>
                <a:off x="9207862" y="4769217"/>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94" name="Rectangle 93">
                <a:extLst>
                  <a:ext uri="{FF2B5EF4-FFF2-40B4-BE49-F238E27FC236}">
                    <a16:creationId xmlns:a16="http://schemas.microsoft.com/office/drawing/2014/main" id="{7A1B53C8-067E-40A0-9745-E3D709CF81D8}"/>
                  </a:ext>
                </a:extLst>
              </p:cNvPr>
              <p:cNvSpPr>
                <a:spLocks noRot="1" noChangeAspect="1" noMove="1" noResize="1" noEditPoints="1" noAdjustHandles="1" noChangeArrowheads="1" noChangeShapeType="1" noTextEdit="1"/>
              </p:cNvSpPr>
              <p:nvPr/>
            </p:nvSpPr>
            <p:spPr>
              <a:xfrm>
                <a:off x="9207862" y="4769217"/>
                <a:ext cx="491496" cy="331694"/>
              </a:xfrm>
              <a:prstGeom prst="rect">
                <a:avLst/>
              </a:prstGeom>
              <a:blipFill>
                <a:blip r:embed="rId2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D7276169-EA49-4EB3-A006-D85395CE5845}"/>
                  </a:ext>
                </a:extLst>
              </p:cNvPr>
              <p:cNvSpPr/>
              <p:nvPr/>
            </p:nvSpPr>
            <p:spPr>
              <a:xfrm>
                <a:off x="8700259" y="4370800"/>
                <a:ext cx="491496" cy="33169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𝑛</m:t>
                          </m:r>
                        </m:sub>
                      </m:sSub>
                    </m:oMath>
                  </m:oMathPara>
                </a14:m>
                <a:endParaRPr lang="LID4096" dirty="0"/>
              </a:p>
            </p:txBody>
          </p:sp>
        </mc:Choice>
        <mc:Fallback xmlns="">
          <p:sp>
            <p:nvSpPr>
              <p:cNvPr id="95" name="Rectangle 94">
                <a:extLst>
                  <a:ext uri="{FF2B5EF4-FFF2-40B4-BE49-F238E27FC236}">
                    <a16:creationId xmlns:a16="http://schemas.microsoft.com/office/drawing/2014/main" id="{D7276169-EA49-4EB3-A006-D85395CE5845}"/>
                  </a:ext>
                </a:extLst>
              </p:cNvPr>
              <p:cNvSpPr>
                <a:spLocks noRot="1" noChangeAspect="1" noMove="1" noResize="1" noEditPoints="1" noAdjustHandles="1" noChangeArrowheads="1" noChangeShapeType="1" noTextEdit="1"/>
              </p:cNvSpPr>
              <p:nvPr/>
            </p:nvSpPr>
            <p:spPr>
              <a:xfrm>
                <a:off x="8700259" y="4370800"/>
                <a:ext cx="491496" cy="331694"/>
              </a:xfrm>
              <a:prstGeom prst="rect">
                <a:avLst/>
              </a:prstGeom>
              <a:blipFill>
                <a:blip r:embed="rId26"/>
                <a:stretch>
                  <a:fillRect b="-689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3A070B7B-B8BE-444A-BD82-914973D71C74}"/>
                  </a:ext>
                </a:extLst>
              </p:cNvPr>
              <p:cNvSpPr/>
              <p:nvPr/>
            </p:nvSpPr>
            <p:spPr>
              <a:xfrm>
                <a:off x="9207862" y="4370800"/>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𝑑</m:t>
                          </m:r>
                        </m:sub>
                      </m:sSub>
                    </m:oMath>
                  </m:oMathPara>
                </a14:m>
                <a:endParaRPr lang="LID4096" dirty="0"/>
              </a:p>
            </p:txBody>
          </p:sp>
        </mc:Choice>
        <mc:Fallback xmlns="">
          <p:sp>
            <p:nvSpPr>
              <p:cNvPr id="96" name="Rectangle 95">
                <a:extLst>
                  <a:ext uri="{FF2B5EF4-FFF2-40B4-BE49-F238E27FC236}">
                    <a16:creationId xmlns:a16="http://schemas.microsoft.com/office/drawing/2014/main" id="{3A070B7B-B8BE-444A-BD82-914973D71C74}"/>
                  </a:ext>
                </a:extLst>
              </p:cNvPr>
              <p:cNvSpPr>
                <a:spLocks noRot="1" noChangeAspect="1" noMove="1" noResize="1" noEditPoints="1" noAdjustHandles="1" noChangeArrowheads="1" noChangeShapeType="1" noTextEdit="1"/>
              </p:cNvSpPr>
              <p:nvPr/>
            </p:nvSpPr>
            <p:spPr>
              <a:xfrm>
                <a:off x="9207862" y="4370800"/>
                <a:ext cx="491496" cy="331694"/>
              </a:xfrm>
              <a:prstGeom prst="rect">
                <a:avLst/>
              </a:prstGeom>
              <a:blipFill>
                <a:blip r:embed="rId27"/>
                <a:stretch>
                  <a:fillRect b="-689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6AB71371-6A89-441A-B91C-AAE338FB3F2B}"/>
                  </a:ext>
                </a:extLst>
              </p:cNvPr>
              <p:cNvSpPr/>
              <p:nvPr/>
            </p:nvSpPr>
            <p:spPr>
              <a:xfrm>
                <a:off x="1336912" y="131806"/>
                <a:ext cx="6051067" cy="567437"/>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a:bodyPr>
              <a:lstStyle/>
              <a:p>
                <a:pPr algn="ctr"/>
                <a:r>
                  <a:rPr lang="en-US" sz="2800" dirty="0"/>
                  <a:t>Q: How to send something back to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𝑎</m:t>
                        </m:r>
                      </m:e>
                      <m:sub>
                        <m:r>
                          <a:rPr lang="en-US" sz="2800" i="1" dirty="0">
                            <a:latin typeface="Cambria Math" panose="02040503050406030204" pitchFamily="18" charset="0"/>
                          </a:rPr>
                          <m:t>𝑠</m:t>
                        </m:r>
                      </m:sub>
                    </m:sSub>
                  </m:oMath>
                </a14:m>
                <a:r>
                  <a:rPr lang="en-US" sz="2800" dirty="0"/>
                  <a:t>? </a:t>
                </a:r>
                <a:endParaRPr lang="LID4096" sz="2800" dirty="0"/>
              </a:p>
            </p:txBody>
          </p:sp>
        </mc:Choice>
        <mc:Fallback xmlns="">
          <p:sp>
            <p:nvSpPr>
              <p:cNvPr id="97" name="Rectangle 96">
                <a:extLst>
                  <a:ext uri="{FF2B5EF4-FFF2-40B4-BE49-F238E27FC236}">
                    <a16:creationId xmlns:a16="http://schemas.microsoft.com/office/drawing/2014/main" id="{6AB71371-6A89-441A-B91C-AAE338FB3F2B}"/>
                  </a:ext>
                </a:extLst>
              </p:cNvPr>
              <p:cNvSpPr>
                <a:spLocks noRot="1" noChangeAspect="1" noMove="1" noResize="1" noEditPoints="1" noAdjustHandles="1" noChangeArrowheads="1" noChangeShapeType="1" noTextEdit="1"/>
              </p:cNvSpPr>
              <p:nvPr/>
            </p:nvSpPr>
            <p:spPr>
              <a:xfrm>
                <a:off x="1336912" y="131806"/>
                <a:ext cx="6051067" cy="567437"/>
              </a:xfrm>
              <a:prstGeom prst="rect">
                <a:avLst/>
              </a:prstGeom>
              <a:blipFill>
                <a:blip r:embed="rId28"/>
                <a:stretch>
                  <a:fillRect t="-2083" r="-625" b="-208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18C377FA-4C2C-453A-BF83-A2C2AE116BF6}"/>
                  </a:ext>
                </a:extLst>
              </p:cNvPr>
              <p:cNvSpPr/>
              <p:nvPr/>
            </p:nvSpPr>
            <p:spPr>
              <a:xfrm>
                <a:off x="8711342" y="3563502"/>
                <a:ext cx="999099"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𝑀</m:t>
                      </m:r>
                    </m:oMath>
                  </m:oMathPara>
                </a14:m>
                <a:endParaRPr lang="LID4096" dirty="0"/>
              </a:p>
            </p:txBody>
          </p:sp>
        </mc:Choice>
        <mc:Fallback xmlns="">
          <p:sp>
            <p:nvSpPr>
              <p:cNvPr id="66" name="Rectangle 65">
                <a:extLst>
                  <a:ext uri="{FF2B5EF4-FFF2-40B4-BE49-F238E27FC236}">
                    <a16:creationId xmlns:a16="http://schemas.microsoft.com/office/drawing/2014/main" id="{18C377FA-4C2C-453A-BF83-A2C2AE116BF6}"/>
                  </a:ext>
                </a:extLst>
              </p:cNvPr>
              <p:cNvSpPr>
                <a:spLocks noRot="1" noChangeAspect="1" noMove="1" noResize="1" noEditPoints="1" noAdjustHandles="1" noChangeArrowheads="1" noChangeShapeType="1" noTextEdit="1"/>
              </p:cNvSpPr>
              <p:nvPr/>
            </p:nvSpPr>
            <p:spPr>
              <a:xfrm>
                <a:off x="8711342" y="3563502"/>
                <a:ext cx="999099" cy="331694"/>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8D13CAD-36D5-41F2-A991-8D1CA573F8B1}"/>
                  </a:ext>
                </a:extLst>
              </p:cNvPr>
              <p:cNvSpPr/>
              <p:nvPr/>
            </p:nvSpPr>
            <p:spPr>
              <a:xfrm>
                <a:off x="6358149" y="2384516"/>
                <a:ext cx="3490805" cy="48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2400" i="1" dirty="0">
                            <a:solidFill>
                              <a:schemeClr val="tx1"/>
                            </a:solidFill>
                            <a:latin typeface="Cambria Math" panose="02040503050406030204" pitchFamily="18" charset="0"/>
                          </a:rPr>
                        </m:ctrlPr>
                      </m:sSubPr>
                      <m:e>
                        <m:r>
                          <a:rPr lang="en-US" sz="2400" i="1" dirty="0">
                            <a:solidFill>
                              <a:schemeClr val="tx1"/>
                            </a:solidFill>
                            <a:latin typeface="Cambria Math" panose="02040503050406030204" pitchFamily="18" charset="0"/>
                          </a:rPr>
                          <m:t>𝑝</m:t>
                        </m:r>
                      </m:e>
                      <m:sub>
                        <m:r>
                          <a:rPr lang="en-US" sz="2400" i="1" dirty="0">
                            <a:solidFill>
                              <a:schemeClr val="tx1"/>
                            </a:solidFill>
                            <a:latin typeface="Cambria Math" panose="02040503050406030204" pitchFamily="18" charset="0"/>
                          </a:rPr>
                          <m:t>𝑛</m:t>
                        </m:r>
                      </m:sub>
                    </m:sSub>
                    <m:r>
                      <a:rPr lang="en-US" sz="2400" i="1" dirty="0">
                        <a:solidFill>
                          <a:schemeClr val="tx1"/>
                        </a:solidFill>
                        <a:latin typeface="Cambria Math" panose="02040503050406030204" pitchFamily="18" charset="0"/>
                      </a:rPr>
                      <m:t> </m:t>
                    </m:r>
                  </m:oMath>
                </a14:m>
                <a:r>
                  <a:rPr lang="en-US" sz="2400" dirty="0">
                    <a:solidFill>
                      <a:schemeClr val="tx1"/>
                    </a:solidFill>
                  </a:rPr>
                  <a:t>= NAT box </a:t>
                </a:r>
                <a:r>
                  <a:rPr lang="en-US" sz="2400" b="1" i="1" dirty="0">
                    <a:solidFill>
                      <a:schemeClr val="tx1"/>
                    </a:solidFill>
                  </a:rPr>
                  <a:t>table index</a:t>
                </a:r>
                <a:r>
                  <a:rPr lang="en-US" sz="2400" dirty="0">
                    <a:solidFill>
                      <a:schemeClr val="tx1"/>
                    </a:solidFill>
                  </a:rPr>
                  <a:t>.</a:t>
                </a:r>
                <a:endParaRPr lang="en-GB" sz="2400" dirty="0">
                  <a:solidFill>
                    <a:schemeClr val="tx1"/>
                  </a:solidFill>
                </a:endParaRPr>
              </a:p>
            </p:txBody>
          </p:sp>
        </mc:Choice>
        <mc:Fallback xmlns="">
          <p:sp>
            <p:nvSpPr>
              <p:cNvPr id="7" name="Rectangle 6">
                <a:extLst>
                  <a:ext uri="{FF2B5EF4-FFF2-40B4-BE49-F238E27FC236}">
                    <a16:creationId xmlns:a16="http://schemas.microsoft.com/office/drawing/2014/main" id="{48D13CAD-36D5-41F2-A991-8D1CA573F8B1}"/>
                  </a:ext>
                </a:extLst>
              </p:cNvPr>
              <p:cNvSpPr>
                <a:spLocks noRot="1" noChangeAspect="1" noMove="1" noResize="1" noEditPoints="1" noAdjustHandles="1" noChangeArrowheads="1" noChangeShapeType="1" noTextEdit="1"/>
              </p:cNvSpPr>
              <p:nvPr/>
            </p:nvSpPr>
            <p:spPr>
              <a:xfrm>
                <a:off x="6358149" y="2384516"/>
                <a:ext cx="3490805" cy="484616"/>
              </a:xfrm>
              <a:prstGeom prst="rect">
                <a:avLst/>
              </a:prstGeom>
              <a:blipFill>
                <a:blip r:embed="rId29"/>
                <a:stretch>
                  <a:fillRect l="-362" t="-5128" b="-25641"/>
                </a:stretch>
              </a:blipFill>
              <a:ln>
                <a:no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36C778CD-F7BB-4198-9A7F-A356E1FCC996}"/>
                  </a:ext>
                </a:extLst>
              </p:cNvPr>
              <p:cNvSpPr/>
              <p:nvPr/>
            </p:nvSpPr>
            <p:spPr>
              <a:xfrm>
                <a:off x="6358148" y="1524656"/>
                <a:ext cx="3490805" cy="851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2400" i="1" dirty="0">
                            <a:solidFill>
                              <a:schemeClr val="tx1"/>
                            </a:solidFill>
                            <a:latin typeface="Cambria Math" panose="02040503050406030204" pitchFamily="18" charset="0"/>
                          </a:rPr>
                        </m:ctrlPr>
                      </m:sSubPr>
                      <m:e>
                        <m:r>
                          <a:rPr lang="en-US" sz="2400" i="1" dirty="0">
                            <a:solidFill>
                              <a:schemeClr val="tx1"/>
                            </a:solidFill>
                            <a:latin typeface="Cambria Math" panose="02040503050406030204" pitchFamily="18" charset="0"/>
                          </a:rPr>
                          <m:t>𝑝</m:t>
                        </m:r>
                      </m:e>
                      <m:sub>
                        <m:r>
                          <a:rPr lang="en-US" sz="2400" i="1" dirty="0">
                            <a:solidFill>
                              <a:schemeClr val="tx1"/>
                            </a:solidFill>
                            <a:latin typeface="Cambria Math" panose="02040503050406030204" pitchFamily="18" charset="0"/>
                          </a:rPr>
                          <m:t>𝑠</m:t>
                        </m:r>
                      </m:sub>
                    </m:sSub>
                    <m:r>
                      <a:rPr lang="en-US" sz="2400" i="1" dirty="0">
                        <a:solidFill>
                          <a:schemeClr val="tx1"/>
                        </a:solidFill>
                        <a:latin typeface="Cambria Math" panose="02040503050406030204" pitchFamily="18" charset="0"/>
                      </a:rPr>
                      <m:t> </m:t>
                    </m:r>
                  </m:oMath>
                </a14:m>
                <a:r>
                  <a:rPr lang="en-US" sz="2400" dirty="0">
                    <a:solidFill>
                      <a:schemeClr val="tx1"/>
                    </a:solidFill>
                  </a:rPr>
                  <a:t>= source port.</a:t>
                </a:r>
                <a:endParaRPr lang="en-US" sz="2400" i="1" dirty="0">
                  <a:solidFill>
                    <a:schemeClr val="tx1"/>
                  </a:solidFill>
                  <a:latin typeface="Cambria Math" panose="02040503050406030204" pitchFamily="18" charset="0"/>
                </a:endParaRPr>
              </a:p>
              <a:p>
                <a14:m>
                  <m:oMath xmlns:m="http://schemas.openxmlformats.org/officeDocument/2006/math">
                    <m:sSub>
                      <m:sSubPr>
                        <m:ctrlPr>
                          <a:rPr lang="en-US" sz="2400" i="1" dirty="0">
                            <a:solidFill>
                              <a:schemeClr val="tx1"/>
                            </a:solidFill>
                            <a:latin typeface="Cambria Math" panose="02040503050406030204" pitchFamily="18" charset="0"/>
                          </a:rPr>
                        </m:ctrlPr>
                      </m:sSubPr>
                      <m:e>
                        <m:r>
                          <a:rPr lang="en-US" sz="2400" i="1" dirty="0">
                            <a:solidFill>
                              <a:schemeClr val="tx1"/>
                            </a:solidFill>
                            <a:latin typeface="Cambria Math" panose="02040503050406030204" pitchFamily="18" charset="0"/>
                          </a:rPr>
                          <m:t>𝑝</m:t>
                        </m:r>
                      </m:e>
                      <m:sub>
                        <m:r>
                          <a:rPr lang="en-US" sz="2400" i="1" dirty="0">
                            <a:solidFill>
                              <a:schemeClr val="tx1"/>
                            </a:solidFill>
                            <a:latin typeface="Cambria Math" panose="02040503050406030204" pitchFamily="18" charset="0"/>
                          </a:rPr>
                          <m:t>𝑑</m:t>
                        </m:r>
                      </m:sub>
                    </m:sSub>
                  </m:oMath>
                </a14:m>
                <a:r>
                  <a:rPr lang="en-US" sz="2400" dirty="0">
                    <a:solidFill>
                      <a:schemeClr val="tx1"/>
                    </a:solidFill>
                  </a:rPr>
                  <a:t> = destination port.</a:t>
                </a:r>
              </a:p>
            </p:txBody>
          </p:sp>
        </mc:Choice>
        <mc:Fallback xmlns="">
          <p:sp>
            <p:nvSpPr>
              <p:cNvPr id="67" name="Rectangle 66">
                <a:extLst>
                  <a:ext uri="{FF2B5EF4-FFF2-40B4-BE49-F238E27FC236}">
                    <a16:creationId xmlns:a16="http://schemas.microsoft.com/office/drawing/2014/main" id="{36C778CD-F7BB-4198-9A7F-A356E1FCC996}"/>
                  </a:ext>
                </a:extLst>
              </p:cNvPr>
              <p:cNvSpPr>
                <a:spLocks noRot="1" noChangeAspect="1" noMove="1" noResize="1" noEditPoints="1" noAdjustHandles="1" noChangeArrowheads="1" noChangeShapeType="1" noTextEdit="1"/>
              </p:cNvSpPr>
              <p:nvPr/>
            </p:nvSpPr>
            <p:spPr>
              <a:xfrm>
                <a:off x="6358148" y="1524656"/>
                <a:ext cx="3490805" cy="851342"/>
              </a:xfrm>
              <a:prstGeom prst="rect">
                <a:avLst/>
              </a:prstGeom>
              <a:blipFill>
                <a:blip r:embed="rId30"/>
                <a:stretch>
                  <a:fillRect l="-362" t="-4478" b="-13433"/>
                </a:stretch>
              </a:blipFill>
              <a:ln>
                <a:noFill/>
              </a:ln>
            </p:spPr>
            <p:txBody>
              <a:bodyPr/>
              <a:lstStyle/>
              <a:p>
                <a:r>
                  <a:rPr lang="en-NL">
                    <a:noFill/>
                  </a:rPr>
                  <a:t> </a:t>
                </a:r>
              </a:p>
            </p:txBody>
          </p:sp>
        </mc:Fallback>
      </mc:AlternateContent>
      <p:sp>
        <p:nvSpPr>
          <p:cNvPr id="68" name="Rectangle 67">
            <a:extLst>
              <a:ext uri="{FF2B5EF4-FFF2-40B4-BE49-F238E27FC236}">
                <a16:creationId xmlns:a16="http://schemas.microsoft.com/office/drawing/2014/main" id="{7435199C-2313-430E-B2CF-A6FC84D2CC57}"/>
              </a:ext>
            </a:extLst>
          </p:cNvPr>
          <p:cNvSpPr/>
          <p:nvPr/>
        </p:nvSpPr>
        <p:spPr>
          <a:xfrm>
            <a:off x="3070466" y="6190988"/>
            <a:ext cx="6051067" cy="567437"/>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a:bodyPr>
          <a:lstStyle/>
          <a:p>
            <a:pPr algn="ctr"/>
            <a:r>
              <a:rPr lang="en-US" sz="2800" dirty="0"/>
              <a:t>Q: Objections to this approach? </a:t>
            </a:r>
            <a:endParaRPr lang="LID4096" sz="2800" dirty="0"/>
          </a:p>
        </p:txBody>
      </p:sp>
      <p:cxnSp>
        <p:nvCxnSpPr>
          <p:cNvPr id="34" name="Connector: Elbow 33">
            <a:extLst>
              <a:ext uri="{FF2B5EF4-FFF2-40B4-BE49-F238E27FC236}">
                <a16:creationId xmlns:a16="http://schemas.microsoft.com/office/drawing/2014/main" id="{094BC34D-0A12-4D04-B716-A0BBD2AC289C}"/>
              </a:ext>
            </a:extLst>
          </p:cNvPr>
          <p:cNvCxnSpPr>
            <a:stCxn id="52" idx="2"/>
            <a:endCxn id="62" idx="0"/>
          </p:cNvCxnSpPr>
          <p:nvPr/>
        </p:nvCxnSpPr>
        <p:spPr>
          <a:xfrm rot="16200000" flipH="1">
            <a:off x="5763266" y="3041223"/>
            <a:ext cx="1057262" cy="1580750"/>
          </a:xfrm>
          <a:prstGeom prst="bent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8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9" grpId="0" animBg="1"/>
      <p:bldP spid="35" grpId="0" animBg="1"/>
      <p:bldP spid="36" grpId="0" animBg="1"/>
      <p:bldP spid="37" grpId="0" animBg="1"/>
      <p:bldP spid="38" grpId="0" animBg="1"/>
      <p:bldP spid="46" grpId="0" animBg="1"/>
      <p:bldP spid="47" grpId="0" animBg="1"/>
      <p:bldP spid="48" grpId="0" animBg="1"/>
      <p:bldP spid="49" grpId="0" animBg="1"/>
      <p:bldP spid="52" grpId="0" animBg="1"/>
      <p:bldP spid="56" grpId="0" animBg="1"/>
      <p:bldP spid="57" grpId="0" animBg="1"/>
      <p:bldP spid="58" grpId="0"/>
      <p:bldP spid="60" grpId="0" animBg="1"/>
      <p:bldP spid="61" grpId="0" animBg="1"/>
      <p:bldP spid="62" grpId="0" animBg="1"/>
      <p:bldP spid="63" grpId="0" animBg="1"/>
      <p:bldP spid="65" grpId="0" animBg="1"/>
      <p:bldP spid="79" grpId="0" animBg="1"/>
      <p:bldP spid="86" grpId="0" animBg="1"/>
      <p:bldP spid="93" grpId="0" animBg="1"/>
      <p:bldP spid="94" grpId="0" animBg="1"/>
      <p:bldP spid="95" grpId="0" animBg="1"/>
      <p:bldP spid="96" grpId="0" animBg="1"/>
      <p:bldP spid="97" grpId="0" animBg="1"/>
      <p:bldP spid="66" grpId="0" animBg="1"/>
      <p:bldP spid="7" grpId="0" animBg="1"/>
      <p:bldP spid="67" grpId="0" animBg="1"/>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B119-8CBE-142D-A347-EBD03B278530}"/>
              </a:ext>
            </a:extLst>
          </p:cNvPr>
          <p:cNvSpPr>
            <a:spLocks noGrp="1"/>
          </p:cNvSpPr>
          <p:nvPr>
            <p:ph type="title"/>
          </p:nvPr>
        </p:nvSpPr>
        <p:spPr/>
        <p:txBody>
          <a:bodyPr/>
          <a:lstStyle/>
          <a:p>
            <a:r>
              <a:rPr lang="en-US" dirty="0"/>
              <a:t>Challenges Addressed by IPv4 Protocol Design</a:t>
            </a:r>
            <a:endParaRPr lang="en-NL" dirty="0"/>
          </a:p>
        </p:txBody>
      </p:sp>
      <p:sp>
        <p:nvSpPr>
          <p:cNvPr id="3" name="Content Placeholder 2">
            <a:extLst>
              <a:ext uri="{FF2B5EF4-FFF2-40B4-BE49-F238E27FC236}">
                <a16:creationId xmlns:a16="http://schemas.microsoft.com/office/drawing/2014/main" id="{1441100A-E37B-8A2D-D067-FCCB546B84B3}"/>
              </a:ext>
            </a:extLst>
          </p:cNvPr>
          <p:cNvSpPr>
            <a:spLocks noGrp="1"/>
          </p:cNvSpPr>
          <p:nvPr>
            <p:ph idx="1"/>
          </p:nvPr>
        </p:nvSpPr>
        <p:spPr/>
        <p:txBody>
          <a:bodyPr>
            <a:normAutofit/>
          </a:bodyPr>
          <a:lstStyle/>
          <a:p>
            <a:pPr marL="514350" indent="-514350">
              <a:buFont typeface="+mj-lt"/>
              <a:buAutoNum type="arabicPeriod"/>
            </a:pPr>
            <a:r>
              <a:rPr lang="en-US" sz="3200" strike="sngStrike" dirty="0"/>
              <a:t>Error detection/correction</a:t>
            </a:r>
          </a:p>
          <a:p>
            <a:pPr marL="514350" indent="-514350">
              <a:buFont typeface="+mj-lt"/>
              <a:buAutoNum type="arabicPeriod"/>
            </a:pPr>
            <a:r>
              <a:rPr lang="en-US" sz="3200" strike="sngStrike" dirty="0"/>
              <a:t>Preventing permanently looping packets</a:t>
            </a:r>
          </a:p>
          <a:p>
            <a:pPr marL="514350" indent="-514350">
              <a:buFont typeface="+mj-lt"/>
              <a:buAutoNum type="arabicPeriod"/>
            </a:pPr>
            <a:r>
              <a:rPr lang="en-US" sz="3200" strike="sngStrike" dirty="0"/>
              <a:t>Globally identifying computers</a:t>
            </a:r>
          </a:p>
          <a:p>
            <a:pPr marL="514350" indent="-514350">
              <a:buFont typeface="+mj-lt"/>
              <a:buAutoNum type="arabicPeriod"/>
            </a:pPr>
            <a:r>
              <a:rPr lang="en-US" sz="3200" strike="sngStrike" dirty="0"/>
              <a:t>Carrying packets over links with different size requirements</a:t>
            </a:r>
          </a:p>
        </p:txBody>
      </p:sp>
      <p:sp>
        <p:nvSpPr>
          <p:cNvPr id="4" name="Footer Placeholder 3">
            <a:extLst>
              <a:ext uri="{FF2B5EF4-FFF2-40B4-BE49-F238E27FC236}">
                <a16:creationId xmlns:a16="http://schemas.microsoft.com/office/drawing/2014/main" id="{BC356630-F3A5-A825-1828-EB82C76F5A86}"/>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0599EBA-E324-5A91-BCDB-7868D47EE272}"/>
              </a:ext>
            </a:extLst>
          </p:cNvPr>
          <p:cNvSpPr>
            <a:spLocks noGrp="1"/>
          </p:cNvSpPr>
          <p:nvPr>
            <p:ph type="sldNum" sz="quarter" idx="12"/>
          </p:nvPr>
        </p:nvSpPr>
        <p:spPr/>
        <p:txBody>
          <a:bodyPr/>
          <a:lstStyle/>
          <a:p>
            <a:fld id="{3D90C5DF-5A93-4A6F-A2C5-08984139AF6D}" type="slidenum">
              <a:rPr lang="LID4096" smtClean="0"/>
              <a:pPr/>
              <a:t>29</a:t>
            </a:fld>
            <a:endParaRPr lang="LID4096"/>
          </a:p>
        </p:txBody>
      </p:sp>
    </p:spTree>
    <p:extLst>
      <p:ext uri="{BB962C8B-B14F-4D97-AF65-F5344CB8AC3E}">
        <p14:creationId xmlns:p14="http://schemas.microsoft.com/office/powerpoint/2010/main" val="774860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3965-E1B5-F749-A411-455DF10FDE4A}"/>
              </a:ext>
            </a:extLst>
          </p:cNvPr>
          <p:cNvSpPr>
            <a:spLocks noGrp="1"/>
          </p:cNvSpPr>
          <p:nvPr>
            <p:ph type="title"/>
          </p:nvPr>
        </p:nvSpPr>
        <p:spPr/>
        <p:txBody>
          <a:bodyPr/>
          <a:lstStyle/>
          <a:p>
            <a:r>
              <a:rPr lang="en-US" dirty="0"/>
              <a:t>ALL YOUR NETWORKS ARE BELONG TO IP!</a:t>
            </a:r>
            <a:endParaRPr lang="en-NL" dirty="0"/>
          </a:p>
        </p:txBody>
      </p:sp>
      <p:sp>
        <p:nvSpPr>
          <p:cNvPr id="4" name="Footer Placeholder 3">
            <a:extLst>
              <a:ext uri="{FF2B5EF4-FFF2-40B4-BE49-F238E27FC236}">
                <a16:creationId xmlns:a16="http://schemas.microsoft.com/office/drawing/2014/main" id="{961E5DFF-2A9B-DD4E-A8B8-7D61A432C72E}"/>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888F440-92EB-294F-AC11-98F2AFBB2AAD}"/>
              </a:ext>
            </a:extLst>
          </p:cNvPr>
          <p:cNvSpPr>
            <a:spLocks noGrp="1"/>
          </p:cNvSpPr>
          <p:nvPr>
            <p:ph type="sldNum" sz="quarter" idx="12"/>
          </p:nvPr>
        </p:nvSpPr>
        <p:spPr/>
        <p:txBody>
          <a:bodyPr/>
          <a:lstStyle/>
          <a:p>
            <a:fld id="{3D90C5DF-5A93-4A6F-A2C5-08984139AF6D}" type="slidenum">
              <a:rPr lang="LID4096" smtClean="0"/>
              <a:pPr/>
              <a:t>3</a:t>
            </a:fld>
            <a:endParaRPr lang="LID4096"/>
          </a:p>
        </p:txBody>
      </p:sp>
      <p:pic>
        <p:nvPicPr>
          <p:cNvPr id="12" name="Picture 11">
            <a:extLst>
              <a:ext uri="{FF2B5EF4-FFF2-40B4-BE49-F238E27FC236}">
                <a16:creationId xmlns:a16="http://schemas.microsoft.com/office/drawing/2014/main" id="{72C33BFC-11E1-BD44-905A-52967D91B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9" y="1295080"/>
            <a:ext cx="3818275" cy="2147778"/>
          </a:xfrm>
          <a:prstGeom prst="rect">
            <a:avLst/>
          </a:prstGeom>
        </p:spPr>
      </p:pic>
      <p:pic>
        <p:nvPicPr>
          <p:cNvPr id="13" name="Picture 12">
            <a:extLst>
              <a:ext uri="{FF2B5EF4-FFF2-40B4-BE49-F238E27FC236}">
                <a16:creationId xmlns:a16="http://schemas.microsoft.com/office/drawing/2014/main" id="{D7BFC298-4BE4-C14F-9FFC-DD57F6F3D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684" y="3787580"/>
            <a:ext cx="2874304" cy="1776230"/>
          </a:xfrm>
          <a:prstGeom prst="rect">
            <a:avLst/>
          </a:prstGeom>
        </p:spPr>
      </p:pic>
      <p:pic>
        <p:nvPicPr>
          <p:cNvPr id="14" name="Picture 13">
            <a:extLst>
              <a:ext uri="{FF2B5EF4-FFF2-40B4-BE49-F238E27FC236}">
                <a16:creationId xmlns:a16="http://schemas.microsoft.com/office/drawing/2014/main" id="{6CDFABD7-56E9-1147-8BEC-8FF0D74BE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81" y="2065089"/>
            <a:ext cx="4511262" cy="3357588"/>
          </a:xfrm>
          <a:prstGeom prst="rect">
            <a:avLst/>
          </a:prstGeom>
        </p:spPr>
      </p:pic>
      <p:pic>
        <p:nvPicPr>
          <p:cNvPr id="1026" name="Picture 2" descr="Image result for geforce now logo">
            <a:extLst>
              <a:ext uri="{FF2B5EF4-FFF2-40B4-BE49-F238E27FC236}">
                <a16:creationId xmlns:a16="http://schemas.microsoft.com/office/drawing/2014/main" id="{A02C6B61-9538-D34F-ACA6-3B324DBBC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718" y="2553349"/>
            <a:ext cx="3505236" cy="1946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adia logo">
            <a:extLst>
              <a:ext uri="{FF2B5EF4-FFF2-40B4-BE49-F238E27FC236}">
                <a16:creationId xmlns:a16="http://schemas.microsoft.com/office/drawing/2014/main" id="{A054479D-7C33-B045-BBF9-49BF5E69E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336" y="1599213"/>
            <a:ext cx="3795188" cy="13958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acetime logo">
            <a:extLst>
              <a:ext uri="{FF2B5EF4-FFF2-40B4-BE49-F238E27FC236}">
                <a16:creationId xmlns:a16="http://schemas.microsoft.com/office/drawing/2014/main" id="{308F3E0F-F4DB-F346-8059-6A2019381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0278" y="4581675"/>
            <a:ext cx="2519445" cy="18895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eague of legends logo">
            <a:extLst>
              <a:ext uri="{FF2B5EF4-FFF2-40B4-BE49-F238E27FC236}">
                <a16:creationId xmlns:a16="http://schemas.microsoft.com/office/drawing/2014/main" id="{ACEAE90D-A9DB-AA45-AD1E-CE4614FF3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0708" y="4685657"/>
            <a:ext cx="3255988" cy="12640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ortnite logo">
            <a:extLst>
              <a:ext uri="{FF2B5EF4-FFF2-40B4-BE49-F238E27FC236}">
                <a16:creationId xmlns:a16="http://schemas.microsoft.com/office/drawing/2014/main" id="{E670A2C0-BA48-6149-8747-E4134E975E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5808" y="1380372"/>
            <a:ext cx="2427806" cy="16195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90D386F-0515-A38B-1708-5C697A0010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612" y="3178628"/>
            <a:ext cx="2814742" cy="2806095"/>
          </a:xfrm>
          <a:prstGeom prst="rect">
            <a:avLst/>
          </a:prstGeom>
        </p:spPr>
      </p:pic>
    </p:spTree>
    <p:extLst>
      <p:ext uri="{BB962C8B-B14F-4D97-AF65-F5344CB8AC3E}">
        <p14:creationId xmlns:p14="http://schemas.microsoft.com/office/powerpoint/2010/main" val="2652021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22CD-D9B4-47E8-B69C-A73644FB2224}"/>
              </a:ext>
            </a:extLst>
          </p:cNvPr>
          <p:cNvSpPr>
            <a:spLocks noGrp="1"/>
          </p:cNvSpPr>
          <p:nvPr>
            <p:ph type="title"/>
          </p:nvPr>
        </p:nvSpPr>
        <p:spPr/>
        <p:txBody>
          <a:bodyPr/>
          <a:lstStyle/>
          <a:p>
            <a:r>
              <a:rPr lang="en-US" dirty="0"/>
              <a:t>IP version 6</a:t>
            </a:r>
            <a:endParaRPr lang="en-GB" dirty="0"/>
          </a:p>
        </p:txBody>
      </p:sp>
      <p:sp>
        <p:nvSpPr>
          <p:cNvPr id="3" name="Content Placeholder 2">
            <a:extLst>
              <a:ext uri="{FF2B5EF4-FFF2-40B4-BE49-F238E27FC236}">
                <a16:creationId xmlns:a16="http://schemas.microsoft.com/office/drawing/2014/main" id="{35DA541B-D9A6-4563-9F47-B0F3326C9CC1}"/>
              </a:ext>
            </a:extLst>
          </p:cNvPr>
          <p:cNvSpPr>
            <a:spLocks noGrp="1"/>
          </p:cNvSpPr>
          <p:nvPr>
            <p:ph idx="1"/>
          </p:nvPr>
        </p:nvSpPr>
        <p:spPr/>
        <p:txBody>
          <a:bodyPr/>
          <a:lstStyle/>
          <a:p>
            <a:pPr marL="0" indent="0">
              <a:buNone/>
            </a:pPr>
            <a:r>
              <a:rPr lang="en-US" dirty="0"/>
              <a:t>Multiple improvements over IPv4.</a:t>
            </a:r>
          </a:p>
          <a:p>
            <a:pPr marL="514350" indent="-514350">
              <a:buFont typeface="+mj-lt"/>
              <a:buAutoNum type="arabicPeriod"/>
            </a:pPr>
            <a:r>
              <a:rPr lang="en-US" b="1" i="1" dirty="0"/>
              <a:t>Many</a:t>
            </a:r>
            <a:r>
              <a:rPr lang="en-US" dirty="0"/>
              <a:t> more addresses!</a:t>
            </a:r>
          </a:p>
          <a:p>
            <a:pPr marL="514350" indent="-514350">
              <a:buFont typeface="+mj-lt"/>
              <a:buAutoNum type="arabicPeriod"/>
            </a:pPr>
            <a:r>
              <a:rPr lang="en-US" dirty="0"/>
              <a:t>Simplified header – improves bandwidth/latency.</a:t>
            </a:r>
          </a:p>
          <a:p>
            <a:pPr marL="514350" indent="-514350">
              <a:buFont typeface="+mj-lt"/>
              <a:buAutoNum type="arabicPeriod"/>
            </a:pPr>
            <a:r>
              <a:rPr lang="en-US" dirty="0"/>
              <a:t>Easier to add </a:t>
            </a:r>
            <a:r>
              <a:rPr lang="en-US" b="1" i="1" dirty="0"/>
              <a:t>options </a:t>
            </a:r>
            <a:r>
              <a:rPr lang="en-US" dirty="0"/>
              <a:t>in the header.</a:t>
            </a:r>
          </a:p>
          <a:p>
            <a:pPr marL="514350" indent="-514350">
              <a:buFont typeface="+mj-lt"/>
              <a:buAutoNum type="arabicPeriod"/>
            </a:pPr>
            <a:r>
              <a:rPr lang="en-US" dirty="0"/>
              <a:t>Improved security support.</a:t>
            </a:r>
          </a:p>
        </p:txBody>
      </p:sp>
      <p:sp>
        <p:nvSpPr>
          <p:cNvPr id="4" name="Footer Placeholder 3">
            <a:extLst>
              <a:ext uri="{FF2B5EF4-FFF2-40B4-BE49-F238E27FC236}">
                <a16:creationId xmlns:a16="http://schemas.microsoft.com/office/drawing/2014/main" id="{623D247F-1085-467C-97DB-EF10E17F0B4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86FF77F-D229-451F-8B30-9859EDDD40AE}"/>
              </a:ext>
            </a:extLst>
          </p:cNvPr>
          <p:cNvSpPr>
            <a:spLocks noGrp="1"/>
          </p:cNvSpPr>
          <p:nvPr>
            <p:ph type="sldNum" sz="quarter" idx="12"/>
          </p:nvPr>
        </p:nvSpPr>
        <p:spPr/>
        <p:txBody>
          <a:bodyPr/>
          <a:lstStyle/>
          <a:p>
            <a:fld id="{3D90C5DF-5A93-4A6F-A2C5-08984139AF6D}" type="slidenum">
              <a:rPr lang="LID4096" smtClean="0"/>
              <a:t>30</a:t>
            </a:fld>
            <a:endParaRPr lang="LID4096"/>
          </a:p>
        </p:txBody>
      </p:sp>
      <p:cxnSp>
        <p:nvCxnSpPr>
          <p:cNvPr id="6" name="Straight Arrow Connector 5">
            <a:extLst>
              <a:ext uri="{FF2B5EF4-FFF2-40B4-BE49-F238E27FC236}">
                <a16:creationId xmlns:a16="http://schemas.microsoft.com/office/drawing/2014/main" id="{A9ED7D6C-CB25-4305-9BFD-382C98DE2AA3}"/>
              </a:ext>
            </a:extLst>
          </p:cNvPr>
          <p:cNvCxnSpPr>
            <a:cxnSpLocks/>
            <a:stCxn id="7" idx="1"/>
          </p:cNvCxnSpPr>
          <p:nvPr/>
        </p:nvCxnSpPr>
        <p:spPr>
          <a:xfrm flipH="1">
            <a:off x="5556740" y="4127993"/>
            <a:ext cx="621239"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FA925B6-C16D-4306-9053-CB3AD3F084F2}"/>
              </a:ext>
            </a:extLst>
          </p:cNvPr>
          <p:cNvSpPr/>
          <p:nvPr/>
        </p:nvSpPr>
        <p:spPr>
          <a:xfrm>
            <a:off x="6177979" y="3842382"/>
            <a:ext cx="3050805" cy="571223"/>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Backported to IPv4</a:t>
            </a:r>
          </a:p>
        </p:txBody>
      </p:sp>
    </p:spTree>
    <p:extLst>
      <p:ext uri="{BB962C8B-B14F-4D97-AF65-F5344CB8AC3E}">
        <p14:creationId xmlns:p14="http://schemas.microsoft.com/office/powerpoint/2010/main" val="112010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0C6E-7204-4208-9A23-AD1F25ECED9E}"/>
              </a:ext>
            </a:extLst>
          </p:cNvPr>
          <p:cNvSpPr>
            <a:spLocks noGrp="1"/>
          </p:cNvSpPr>
          <p:nvPr>
            <p:ph type="title"/>
          </p:nvPr>
        </p:nvSpPr>
        <p:spPr/>
        <p:txBody>
          <a:bodyPr/>
          <a:lstStyle/>
          <a:p>
            <a:r>
              <a:rPr lang="en-US" dirty="0"/>
              <a:t>IP version 6</a:t>
            </a:r>
            <a:endParaRPr lang="en-GB" dirty="0"/>
          </a:p>
        </p:txBody>
      </p:sp>
      <p:sp>
        <p:nvSpPr>
          <p:cNvPr id="3" name="Text Placeholder 2">
            <a:extLst>
              <a:ext uri="{FF2B5EF4-FFF2-40B4-BE49-F238E27FC236}">
                <a16:creationId xmlns:a16="http://schemas.microsoft.com/office/drawing/2014/main" id="{69A408FE-16A5-4A6F-ACB5-C2137EB0E8CA}"/>
              </a:ext>
            </a:extLst>
          </p:cNvPr>
          <p:cNvSpPr>
            <a:spLocks noGrp="1"/>
          </p:cNvSpPr>
          <p:nvPr>
            <p:ph type="body" idx="1"/>
          </p:nvPr>
        </p:nvSpPr>
        <p:spPr/>
        <p:txBody>
          <a:bodyPr/>
          <a:lstStyle/>
          <a:p>
            <a:r>
              <a:rPr lang="en-US" dirty="0"/>
              <a:t>IP version 4</a:t>
            </a:r>
            <a:endParaRPr lang="en-GB"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8F8FD8E-40D8-4377-92A6-649BACAB394F}"/>
                  </a:ext>
                </a:extLst>
              </p:cNvPr>
              <p:cNvSpPr>
                <a:spLocks noGrp="1"/>
              </p:cNvSpPr>
              <p:nvPr>
                <p:ph sz="half" idx="2"/>
              </p:nvPr>
            </p:nvSpPr>
            <p:spPr>
              <a:xfrm>
                <a:off x="2153842" y="2505075"/>
                <a:ext cx="3868340" cy="3684588"/>
              </a:xfrm>
            </p:spPr>
            <p:txBody>
              <a:bodyPr>
                <a:normAutofit/>
              </a:bodyPr>
              <a:lstStyle/>
              <a:p>
                <a:pPr marL="0" indent="0">
                  <a:buNone/>
                </a:pPr>
                <a:r>
                  <a:rPr lang="en-US" dirty="0"/>
                  <a:t>Address size:</a:t>
                </a:r>
                <a:br>
                  <a:rPr lang="en-US" dirty="0"/>
                </a:br>
                <a:r>
                  <a:rPr lang="en-US" dirty="0"/>
                  <a:t>32 bits.</a:t>
                </a:r>
              </a:p>
              <a:p>
                <a:pPr marL="0" indent="0">
                  <a:buNone/>
                </a:pPr>
                <a:r>
                  <a:rPr lang="en-US" dirty="0"/>
                  <a:t>Dotted decimal notation:</a:t>
                </a:r>
                <a:br>
                  <a:rPr lang="en-US" dirty="0"/>
                </a:br>
                <a:r>
                  <a:rPr lang="en-GB" dirty="0"/>
                  <a:t>192.31.20.46</a:t>
                </a:r>
              </a:p>
              <a:p>
                <a:pPr marL="0" indent="0">
                  <a:buNone/>
                </a:pPr>
                <a:r>
                  <a:rPr lang="en-US" dirty="0"/>
                  <a:t>Number of addresses:</a:t>
                </a:r>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32</m:t>
                          </m:r>
                        </m:sup>
                      </m:sSup>
                      <m:r>
                        <a:rPr lang="en-US" i="1">
                          <a:latin typeface="Cambria Math" panose="02040503050406030204" pitchFamily="18" charset="0"/>
                        </a:rPr>
                        <m:t>=4</m:t>
                      </m:r>
                      <m:r>
                        <a:rPr lang="en-US" b="0" i="1" smtClean="0">
                          <a:latin typeface="Cambria Math" panose="02040503050406030204" pitchFamily="18" charset="0"/>
                        </a:rPr>
                        <m:t>,</m:t>
                      </m:r>
                      <m:r>
                        <a:rPr lang="en-US" i="1">
                          <a:latin typeface="Cambria Math" panose="02040503050406030204" pitchFamily="18" charset="0"/>
                        </a:rPr>
                        <m:t>294</m:t>
                      </m:r>
                      <m:r>
                        <a:rPr lang="en-US" b="0" i="1" smtClean="0">
                          <a:latin typeface="Cambria Math" panose="02040503050406030204" pitchFamily="18" charset="0"/>
                        </a:rPr>
                        <m:t>,</m:t>
                      </m:r>
                      <m:r>
                        <a:rPr lang="en-US" i="1">
                          <a:latin typeface="Cambria Math" panose="02040503050406030204" pitchFamily="18" charset="0"/>
                        </a:rPr>
                        <m:t>967</m:t>
                      </m:r>
                      <m:r>
                        <a:rPr lang="en-US" b="0" i="1" smtClean="0">
                          <a:latin typeface="Cambria Math" panose="02040503050406030204" pitchFamily="18" charset="0"/>
                        </a:rPr>
                        <m:t>,</m:t>
                      </m:r>
                      <m:r>
                        <a:rPr lang="en-US" i="1">
                          <a:latin typeface="Cambria Math" panose="02040503050406030204" pitchFamily="18" charset="0"/>
                        </a:rPr>
                        <m:t>296</m:t>
                      </m:r>
                    </m:oMath>
                  </m:oMathPara>
                </a14:m>
                <a:endParaRPr lang="en-GB" dirty="0"/>
              </a:p>
            </p:txBody>
          </p:sp>
        </mc:Choice>
        <mc:Fallback xmlns="">
          <p:sp>
            <p:nvSpPr>
              <p:cNvPr id="4" name="Content Placeholder 3">
                <a:extLst>
                  <a:ext uri="{FF2B5EF4-FFF2-40B4-BE49-F238E27FC236}">
                    <a16:creationId xmlns:a16="http://schemas.microsoft.com/office/drawing/2014/main" id="{18F8FD8E-40D8-4377-92A6-649BACAB394F}"/>
                  </a:ext>
                </a:extLst>
              </p:cNvPr>
              <p:cNvSpPr>
                <a:spLocks noGrp="1" noRot="1" noChangeAspect="1" noMove="1" noResize="1" noEditPoints="1" noAdjustHandles="1" noChangeArrowheads="1" noChangeShapeType="1" noTextEdit="1"/>
              </p:cNvSpPr>
              <p:nvPr>
                <p:ph sz="half" idx="2"/>
              </p:nvPr>
            </p:nvSpPr>
            <p:spPr>
              <a:xfrm>
                <a:off x="2153842" y="2505075"/>
                <a:ext cx="3868340" cy="3684588"/>
              </a:xfrm>
              <a:blipFill>
                <a:blip r:embed="rId2"/>
                <a:stretch>
                  <a:fillRect l="-3279" t="-2405" r="-1639"/>
                </a:stretch>
              </a:blipFill>
            </p:spPr>
            <p:txBody>
              <a:bodyPr/>
              <a:lstStyle/>
              <a:p>
                <a:r>
                  <a:rPr lang="en-NL">
                    <a:noFill/>
                  </a:rPr>
                  <a:t> </a:t>
                </a:r>
              </a:p>
            </p:txBody>
          </p:sp>
        </mc:Fallback>
      </mc:AlternateContent>
      <p:sp>
        <p:nvSpPr>
          <p:cNvPr id="5" name="Text Placeholder 4">
            <a:extLst>
              <a:ext uri="{FF2B5EF4-FFF2-40B4-BE49-F238E27FC236}">
                <a16:creationId xmlns:a16="http://schemas.microsoft.com/office/drawing/2014/main" id="{E32F5CCB-FE83-44E0-809F-1F54831C2271}"/>
              </a:ext>
            </a:extLst>
          </p:cNvPr>
          <p:cNvSpPr>
            <a:spLocks noGrp="1"/>
          </p:cNvSpPr>
          <p:nvPr>
            <p:ph type="body" sz="quarter" idx="3"/>
          </p:nvPr>
        </p:nvSpPr>
        <p:spPr>
          <a:xfrm>
            <a:off x="6153151" y="1681163"/>
            <a:ext cx="3887391" cy="823912"/>
          </a:xfrm>
        </p:spPr>
        <p:txBody>
          <a:bodyPr/>
          <a:lstStyle/>
          <a:p>
            <a:r>
              <a:rPr lang="en-US" dirty="0"/>
              <a:t>IP version 6</a:t>
            </a:r>
            <a:endParaRPr lang="en-GB"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42105C2-FD54-492E-A727-8FF444629F44}"/>
                  </a:ext>
                </a:extLst>
              </p:cNvPr>
              <p:cNvSpPr>
                <a:spLocks noGrp="1"/>
              </p:cNvSpPr>
              <p:nvPr>
                <p:ph sz="quarter" idx="4"/>
              </p:nvPr>
            </p:nvSpPr>
            <p:spPr>
              <a:xfrm>
                <a:off x="6153151" y="2505075"/>
                <a:ext cx="4313883" cy="3684588"/>
              </a:xfrm>
            </p:spPr>
            <p:txBody>
              <a:bodyPr>
                <a:normAutofit/>
              </a:bodyPr>
              <a:lstStyle/>
              <a:p>
                <a:pPr marL="0" indent="0">
                  <a:buNone/>
                </a:pPr>
                <a:r>
                  <a:rPr lang="en-US" dirty="0"/>
                  <a:t>Address size:</a:t>
                </a:r>
                <a:br>
                  <a:rPr lang="en-US" dirty="0"/>
                </a:br>
                <a:r>
                  <a:rPr lang="en-US" dirty="0"/>
                  <a:t>128 bits.</a:t>
                </a:r>
              </a:p>
              <a:p>
                <a:pPr marL="0" indent="0">
                  <a:buNone/>
                </a:pPr>
                <a:r>
                  <a:rPr lang="en-US" dirty="0"/>
                  <a:t>Hexadecimal notation:</a:t>
                </a:r>
                <a:br>
                  <a:rPr lang="en-US" dirty="0"/>
                </a:br>
                <a:r>
                  <a:rPr lang="en-GB" dirty="0"/>
                  <a:t>8000::123:4567:89AB:CDEF</a:t>
                </a:r>
              </a:p>
              <a:p>
                <a:pPr marL="0" indent="0">
                  <a:buNone/>
                </a:pPr>
                <a:r>
                  <a:rPr lang="en-US" dirty="0"/>
                  <a:t>N</a:t>
                </a:r>
                <a:r>
                  <a:rPr lang="en-GB" dirty="0"/>
                  <a:t>umber of addresses:</a:t>
                </a:r>
                <a:br>
                  <a:rPr lang="en-GB" dirty="0"/>
                </a:b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128</m:t>
                          </m:r>
                        </m:sup>
                      </m:sSup>
                      <m:r>
                        <a:rPr lang="en-US" i="1">
                          <a:latin typeface="Cambria Math" panose="02040503050406030204" pitchFamily="18" charset="0"/>
                        </a:rPr>
                        <m:t>=</m:t>
                      </m:r>
                    </m:oMath>
                  </m:oMathPara>
                </a14:m>
                <a:endParaRPr lang="en-GB" dirty="0"/>
              </a:p>
            </p:txBody>
          </p:sp>
        </mc:Choice>
        <mc:Fallback xmlns="">
          <p:sp>
            <p:nvSpPr>
              <p:cNvPr id="6" name="Content Placeholder 5">
                <a:extLst>
                  <a:ext uri="{FF2B5EF4-FFF2-40B4-BE49-F238E27FC236}">
                    <a16:creationId xmlns:a16="http://schemas.microsoft.com/office/drawing/2014/main" id="{A42105C2-FD54-492E-A727-8FF444629F44}"/>
                  </a:ext>
                </a:extLst>
              </p:cNvPr>
              <p:cNvSpPr>
                <a:spLocks noGrp="1" noRot="1" noChangeAspect="1" noMove="1" noResize="1" noEditPoints="1" noAdjustHandles="1" noChangeArrowheads="1" noChangeShapeType="1" noTextEdit="1"/>
              </p:cNvSpPr>
              <p:nvPr>
                <p:ph sz="quarter" idx="4"/>
              </p:nvPr>
            </p:nvSpPr>
            <p:spPr>
              <a:xfrm>
                <a:off x="6153151" y="2505075"/>
                <a:ext cx="4313883" cy="3684588"/>
              </a:xfrm>
              <a:blipFill>
                <a:blip r:embed="rId3"/>
                <a:stretch>
                  <a:fillRect l="-2941" t="-2405"/>
                </a:stretch>
              </a:blipFill>
            </p:spPr>
            <p:txBody>
              <a:bodyPr/>
              <a:lstStyle/>
              <a:p>
                <a:r>
                  <a:rPr lang="en-NL">
                    <a:noFill/>
                  </a:rPr>
                  <a:t> </a:t>
                </a:r>
              </a:p>
            </p:txBody>
          </p:sp>
        </mc:Fallback>
      </mc:AlternateContent>
      <p:sp>
        <p:nvSpPr>
          <p:cNvPr id="7" name="Footer Placeholder 6">
            <a:extLst>
              <a:ext uri="{FF2B5EF4-FFF2-40B4-BE49-F238E27FC236}">
                <a16:creationId xmlns:a16="http://schemas.microsoft.com/office/drawing/2014/main" id="{609C9D04-5219-44AF-A278-7B4B54D65488}"/>
              </a:ext>
            </a:extLst>
          </p:cNvPr>
          <p:cNvSpPr>
            <a:spLocks noGrp="1"/>
          </p:cNvSpPr>
          <p:nvPr>
            <p:ph type="ftr" sz="quarter" idx="11"/>
          </p:nvPr>
        </p:nvSpPr>
        <p:spPr/>
        <p:txBody>
          <a:bodyPr/>
          <a:lstStyle/>
          <a:p>
            <a:endParaRPr lang="LID4096"/>
          </a:p>
        </p:txBody>
      </p:sp>
      <p:sp>
        <p:nvSpPr>
          <p:cNvPr id="8" name="Slide Number Placeholder 7">
            <a:extLst>
              <a:ext uri="{FF2B5EF4-FFF2-40B4-BE49-F238E27FC236}">
                <a16:creationId xmlns:a16="http://schemas.microsoft.com/office/drawing/2014/main" id="{C9671D46-72E1-4A39-8AF3-5F70B8388536}"/>
              </a:ext>
            </a:extLst>
          </p:cNvPr>
          <p:cNvSpPr>
            <a:spLocks noGrp="1"/>
          </p:cNvSpPr>
          <p:nvPr>
            <p:ph type="sldNum" sz="quarter" idx="12"/>
          </p:nvPr>
        </p:nvSpPr>
        <p:spPr/>
        <p:txBody>
          <a:bodyPr/>
          <a:lstStyle/>
          <a:p>
            <a:fld id="{3D90C5DF-5A93-4A6F-A2C5-08984139AF6D}" type="slidenum">
              <a:rPr lang="LID4096" smtClean="0"/>
              <a:t>31</a:t>
            </a:fld>
            <a:endParaRPr lang="LID4096"/>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1E1F962-99D2-4310-BADF-1BF80EA777B5}"/>
                  </a:ext>
                </a:extLst>
              </p:cNvPr>
              <p:cNvSpPr txBox="1"/>
              <p:nvPr/>
            </p:nvSpPr>
            <p:spPr>
              <a:xfrm>
                <a:off x="1782117" y="5155403"/>
                <a:ext cx="874206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340,282,366,920,938,463,463,374,607,431,768,211,456</m:t>
                      </m:r>
                    </m:oMath>
                  </m:oMathPara>
                </a14:m>
                <a:endParaRPr lang="en-GB" sz="2800" dirty="0"/>
              </a:p>
            </p:txBody>
          </p:sp>
        </mc:Choice>
        <mc:Fallback xmlns="">
          <p:sp>
            <p:nvSpPr>
              <p:cNvPr id="9" name="TextBox 8">
                <a:extLst>
                  <a:ext uri="{FF2B5EF4-FFF2-40B4-BE49-F238E27FC236}">
                    <a16:creationId xmlns:a16="http://schemas.microsoft.com/office/drawing/2014/main" id="{11E1F962-99D2-4310-BADF-1BF80EA777B5}"/>
                  </a:ext>
                </a:extLst>
              </p:cNvPr>
              <p:cNvSpPr txBox="1">
                <a:spLocks noRot="1" noChangeAspect="1" noMove="1" noResize="1" noEditPoints="1" noAdjustHandles="1" noChangeArrowheads="1" noChangeShapeType="1" noTextEdit="1"/>
              </p:cNvSpPr>
              <p:nvPr/>
            </p:nvSpPr>
            <p:spPr>
              <a:xfrm>
                <a:off x="1782117" y="5155403"/>
                <a:ext cx="8742066" cy="523220"/>
              </a:xfrm>
              <a:prstGeom prst="rect">
                <a:avLst/>
              </a:prstGeom>
              <a:blipFill>
                <a:blip r:embed="rId4"/>
                <a:stretch>
                  <a:fillRect l="-290" r="-290"/>
                </a:stretch>
              </a:blipFill>
            </p:spPr>
            <p:txBody>
              <a:bodyPr/>
              <a:lstStyle/>
              <a:p>
                <a:r>
                  <a:rPr lang="en-NL">
                    <a:noFill/>
                  </a:rPr>
                  <a:t> </a:t>
                </a:r>
              </a:p>
            </p:txBody>
          </p:sp>
        </mc:Fallback>
      </mc:AlternateContent>
      <p:cxnSp>
        <p:nvCxnSpPr>
          <p:cNvPr id="11" name="Straight Connector 10">
            <a:extLst>
              <a:ext uri="{FF2B5EF4-FFF2-40B4-BE49-F238E27FC236}">
                <a16:creationId xmlns:a16="http://schemas.microsoft.com/office/drawing/2014/main" id="{7941F1DF-FDD2-4B94-B407-7F232D74DCD8}"/>
              </a:ext>
            </a:extLst>
          </p:cNvPr>
          <p:cNvCxnSpPr>
            <a:endCxn id="9" idx="0"/>
          </p:cNvCxnSpPr>
          <p:nvPr/>
        </p:nvCxnSpPr>
        <p:spPr>
          <a:xfrm>
            <a:off x="1782118" y="5155403"/>
            <a:ext cx="43710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33CDB4-E6EB-4C35-ADA4-EC5D474E08D0}"/>
              </a:ext>
            </a:extLst>
          </p:cNvPr>
          <p:cNvCxnSpPr>
            <a:cxnSpLocks/>
            <a:stCxn id="5" idx="1"/>
            <a:endCxn id="9" idx="0"/>
          </p:cNvCxnSpPr>
          <p:nvPr/>
        </p:nvCxnSpPr>
        <p:spPr>
          <a:xfrm>
            <a:off x="6153150" y="2093119"/>
            <a:ext cx="0" cy="3062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90E562-2AE2-45FA-A554-EC9E10EB4250}"/>
              </a:ext>
            </a:extLst>
          </p:cNvPr>
          <p:cNvCxnSpPr>
            <a:cxnSpLocks/>
            <a:stCxn id="17" idx="1"/>
          </p:cNvCxnSpPr>
          <p:nvPr/>
        </p:nvCxnSpPr>
        <p:spPr>
          <a:xfrm flipH="1" flipV="1">
            <a:off x="6878516" y="5678623"/>
            <a:ext cx="537713" cy="28561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3BC59A4-0A47-4F2C-8AE2-2CBBD2191825}"/>
              </a:ext>
            </a:extLst>
          </p:cNvPr>
          <p:cNvSpPr/>
          <p:nvPr/>
        </p:nvSpPr>
        <p:spPr>
          <a:xfrm>
            <a:off x="7416229" y="5678624"/>
            <a:ext cx="3050805" cy="571223"/>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That’s a lot!</a:t>
            </a:r>
          </a:p>
        </p:txBody>
      </p:sp>
    </p:spTree>
    <p:extLst>
      <p:ext uri="{BB962C8B-B14F-4D97-AF65-F5344CB8AC3E}">
        <p14:creationId xmlns:p14="http://schemas.microsoft.com/office/powerpoint/2010/main" val="38184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86AC-DD54-FCB1-066A-543695A224C1}"/>
              </a:ext>
            </a:extLst>
          </p:cNvPr>
          <p:cNvSpPr>
            <a:spLocks noGrp="1"/>
          </p:cNvSpPr>
          <p:nvPr>
            <p:ph type="title"/>
          </p:nvPr>
        </p:nvSpPr>
        <p:spPr/>
        <p:txBody>
          <a:bodyPr/>
          <a:lstStyle/>
          <a:p>
            <a:endParaRPr lang="en-NL"/>
          </a:p>
        </p:txBody>
      </p:sp>
      <p:pic>
        <p:nvPicPr>
          <p:cNvPr id="7" name="Content Placeholder 6">
            <a:extLst>
              <a:ext uri="{FF2B5EF4-FFF2-40B4-BE49-F238E27FC236}">
                <a16:creationId xmlns:a16="http://schemas.microsoft.com/office/drawing/2014/main" id="{15297AAB-A5FB-9219-FFA5-8A2ACBF71A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111394" y="1825625"/>
            <a:ext cx="7969211" cy="4351338"/>
          </a:xfrm>
        </p:spPr>
      </p:pic>
      <p:sp>
        <p:nvSpPr>
          <p:cNvPr id="4" name="Footer Placeholder 3">
            <a:extLst>
              <a:ext uri="{FF2B5EF4-FFF2-40B4-BE49-F238E27FC236}">
                <a16:creationId xmlns:a16="http://schemas.microsoft.com/office/drawing/2014/main" id="{1F76F08F-22F7-C70D-9FF1-503F49B3122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13D2F9A-400A-CC9E-C7FA-8310ECB48AFC}"/>
              </a:ext>
            </a:extLst>
          </p:cNvPr>
          <p:cNvSpPr>
            <a:spLocks noGrp="1"/>
          </p:cNvSpPr>
          <p:nvPr>
            <p:ph type="sldNum" sz="quarter" idx="12"/>
          </p:nvPr>
        </p:nvSpPr>
        <p:spPr/>
        <p:txBody>
          <a:bodyPr/>
          <a:lstStyle/>
          <a:p>
            <a:fld id="{3D90C5DF-5A93-4A6F-A2C5-08984139AF6D}" type="slidenum">
              <a:rPr lang="LID4096" smtClean="0"/>
              <a:pPr/>
              <a:t>32</a:t>
            </a:fld>
            <a:endParaRPr lang="LID4096"/>
          </a:p>
        </p:txBody>
      </p:sp>
      <p:cxnSp>
        <p:nvCxnSpPr>
          <p:cNvPr id="8" name="Straight Connector 7">
            <a:extLst>
              <a:ext uri="{FF2B5EF4-FFF2-40B4-BE49-F238E27FC236}">
                <a16:creationId xmlns:a16="http://schemas.microsoft.com/office/drawing/2014/main" id="{8D30D1AE-6FBD-1D92-4675-BD7575A9F883}"/>
              </a:ext>
            </a:extLst>
          </p:cNvPr>
          <p:cNvCxnSpPr>
            <a:cxnSpLocks/>
          </p:cNvCxnSpPr>
          <p:nvPr/>
        </p:nvCxnSpPr>
        <p:spPr>
          <a:xfrm>
            <a:off x="2652835" y="3950061"/>
            <a:ext cx="7966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881E394-AA17-BFEB-335F-877DD79A6DCB}"/>
              </a:ext>
            </a:extLst>
          </p:cNvPr>
          <p:cNvCxnSpPr>
            <a:cxnSpLocks/>
          </p:cNvCxnSpPr>
          <p:nvPr/>
        </p:nvCxnSpPr>
        <p:spPr>
          <a:xfrm>
            <a:off x="10452718" y="2237576"/>
            <a:ext cx="0" cy="163260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9468742-B7BB-4805-A767-EF4DD30817EF}"/>
              </a:ext>
            </a:extLst>
          </p:cNvPr>
          <p:cNvSpPr/>
          <p:nvPr/>
        </p:nvSpPr>
        <p:spPr>
          <a:xfrm>
            <a:off x="8927315" y="1569919"/>
            <a:ext cx="3050805" cy="79443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92500" lnSpcReduction="20000"/>
          </a:bodyPr>
          <a:lstStyle/>
          <a:p>
            <a:pPr algn="ctr"/>
            <a:r>
              <a:rPr lang="en-US" sz="2800" dirty="0"/>
              <a:t>Hit the 30% milestone in 2020!</a:t>
            </a:r>
          </a:p>
        </p:txBody>
      </p:sp>
      <p:cxnSp>
        <p:nvCxnSpPr>
          <p:cNvPr id="11" name="Straight Connector 10">
            <a:extLst>
              <a:ext uri="{FF2B5EF4-FFF2-40B4-BE49-F238E27FC236}">
                <a16:creationId xmlns:a16="http://schemas.microsoft.com/office/drawing/2014/main" id="{2C471395-497F-C8CB-7A8B-5815E4D7782C}"/>
              </a:ext>
            </a:extLst>
          </p:cNvPr>
          <p:cNvCxnSpPr>
            <a:cxnSpLocks/>
          </p:cNvCxnSpPr>
          <p:nvPr/>
        </p:nvCxnSpPr>
        <p:spPr>
          <a:xfrm>
            <a:off x="2652835" y="3245185"/>
            <a:ext cx="7966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CDB69A-01D8-75F9-8D4B-ED6F5D19D231}"/>
              </a:ext>
            </a:extLst>
          </p:cNvPr>
          <p:cNvCxnSpPr>
            <a:cxnSpLocks/>
          </p:cNvCxnSpPr>
          <p:nvPr/>
        </p:nvCxnSpPr>
        <p:spPr>
          <a:xfrm>
            <a:off x="6395975" y="1576291"/>
            <a:ext cx="0" cy="163260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01BE994-26E5-7263-F6EC-0D8EA47221A8}"/>
              </a:ext>
            </a:extLst>
          </p:cNvPr>
          <p:cNvSpPr/>
          <p:nvPr/>
        </p:nvSpPr>
        <p:spPr>
          <a:xfrm>
            <a:off x="4870572" y="908634"/>
            <a:ext cx="3050805" cy="79443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92500" lnSpcReduction="20000"/>
          </a:bodyPr>
          <a:lstStyle/>
          <a:p>
            <a:pPr algn="ctr"/>
            <a:r>
              <a:rPr lang="en-US" sz="2800" dirty="0"/>
              <a:t>Hit the 40% milestone in 2022!</a:t>
            </a:r>
          </a:p>
        </p:txBody>
      </p:sp>
      <p:sp>
        <p:nvSpPr>
          <p:cNvPr id="14" name="Rectangle 13">
            <a:extLst>
              <a:ext uri="{FF2B5EF4-FFF2-40B4-BE49-F238E27FC236}">
                <a16:creationId xmlns:a16="http://schemas.microsoft.com/office/drawing/2014/main" id="{5ED9D3AC-41AE-010E-D962-49F8D2542381}"/>
              </a:ext>
            </a:extLst>
          </p:cNvPr>
          <p:cNvSpPr/>
          <p:nvPr/>
        </p:nvSpPr>
        <p:spPr>
          <a:xfrm>
            <a:off x="916816" y="4358776"/>
            <a:ext cx="4151851" cy="794430"/>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a:bodyPr>
          <a:lstStyle/>
          <a:p>
            <a:pPr algn="ctr"/>
            <a:r>
              <a:rPr lang="en-US" sz="2800" dirty="0"/>
              <a:t>Q: Why is it taking so long?</a:t>
            </a:r>
            <a:endParaRPr lang="LID4096" sz="2800" dirty="0"/>
          </a:p>
        </p:txBody>
      </p:sp>
    </p:spTree>
    <p:extLst>
      <p:ext uri="{BB962C8B-B14F-4D97-AF65-F5344CB8AC3E}">
        <p14:creationId xmlns:p14="http://schemas.microsoft.com/office/powerpoint/2010/main" val="30609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67D7-8AE3-44A2-8722-BBAA732A2740}"/>
              </a:ext>
            </a:extLst>
          </p:cNvPr>
          <p:cNvSpPr>
            <a:spLocks noGrp="1"/>
          </p:cNvSpPr>
          <p:nvPr>
            <p:ph type="title"/>
          </p:nvPr>
        </p:nvSpPr>
        <p:spPr>
          <a:xfrm>
            <a:off x="838199" y="365125"/>
            <a:ext cx="10874829" cy="1325563"/>
          </a:xfrm>
        </p:spPr>
        <p:txBody>
          <a:bodyPr/>
          <a:lstStyle/>
          <a:p>
            <a:r>
              <a:rPr lang="en-US" dirty="0"/>
              <a:t>Connecting Networks with Different Protocols</a:t>
            </a:r>
          </a:p>
        </p:txBody>
      </p:sp>
      <p:sp>
        <p:nvSpPr>
          <p:cNvPr id="3" name="Content Placeholder 2">
            <a:extLst>
              <a:ext uri="{FF2B5EF4-FFF2-40B4-BE49-F238E27FC236}">
                <a16:creationId xmlns:a16="http://schemas.microsoft.com/office/drawing/2014/main" id="{7DF8F3AE-A333-4F0C-B402-616A325C35AC}"/>
              </a:ext>
            </a:extLst>
          </p:cNvPr>
          <p:cNvSpPr>
            <a:spLocks noGrp="1"/>
          </p:cNvSpPr>
          <p:nvPr>
            <p:ph idx="1"/>
          </p:nvPr>
        </p:nvSpPr>
        <p:spPr/>
        <p:txBody>
          <a:bodyPr/>
          <a:lstStyle/>
          <a:p>
            <a:pPr marL="0" indent="0">
              <a:buNone/>
            </a:pPr>
            <a:r>
              <a:rPr lang="en-US" dirty="0"/>
              <a:t>If source and destination networks use different protocols,</a:t>
            </a:r>
            <a:br>
              <a:rPr lang="en-US" dirty="0"/>
            </a:br>
            <a:r>
              <a:rPr lang="en-US" dirty="0"/>
              <a:t>they cannot communicate.</a:t>
            </a:r>
          </a:p>
          <a:p>
            <a:pPr marL="0" indent="0">
              <a:buNone/>
            </a:pPr>
            <a:endParaRPr lang="en-US" dirty="0"/>
          </a:p>
        </p:txBody>
      </p:sp>
      <p:sp>
        <p:nvSpPr>
          <p:cNvPr id="4" name="Footer Placeholder 3">
            <a:extLst>
              <a:ext uri="{FF2B5EF4-FFF2-40B4-BE49-F238E27FC236}">
                <a16:creationId xmlns:a16="http://schemas.microsoft.com/office/drawing/2014/main" id="{25D7BB9D-E75E-45BE-9677-F60258177EE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FC205AA-0FEC-48A6-8FF0-B9B776B51F10}"/>
              </a:ext>
            </a:extLst>
          </p:cNvPr>
          <p:cNvSpPr>
            <a:spLocks noGrp="1"/>
          </p:cNvSpPr>
          <p:nvPr>
            <p:ph type="sldNum" sz="quarter" idx="12"/>
          </p:nvPr>
        </p:nvSpPr>
        <p:spPr/>
        <p:txBody>
          <a:bodyPr/>
          <a:lstStyle/>
          <a:p>
            <a:fld id="{3D90C5DF-5A93-4A6F-A2C5-08984139AF6D}" type="slidenum">
              <a:rPr lang="LID4096" smtClean="0"/>
              <a:t>33</a:t>
            </a:fld>
            <a:endParaRPr lang="LID4096"/>
          </a:p>
        </p:txBody>
      </p:sp>
      <p:pic>
        <p:nvPicPr>
          <p:cNvPr id="1028" name="Picture 4" descr="https://encrypted-tbn0.gstatic.com/images?q=tbn:ANd9GcQCagSZhCosK7RtJ7sbrrxU2VKI4ipD84QkKDS6neQKeDUeOf5s">
            <a:extLst>
              <a:ext uri="{FF2B5EF4-FFF2-40B4-BE49-F238E27FC236}">
                <a16:creationId xmlns:a16="http://schemas.microsoft.com/office/drawing/2014/main" id="{3C5D56E2-5C0E-4EFB-B5D1-943DA74B3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508" y="388730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png;base64,iVBORw0KGgoAAAANSUhEUgAAAOEAAADhCAMAAAAJbSJIAAAAh1BMVEX///8AAAAqKir29vb6+vrv7+/j4+Pz8/O4uLjo6Oj7+/vQ0NDb29vV1dX09PTt7e2CgoJWVlYQEBCOjo7BwcGnp6c4ODhjY2MYGBjf39/JycmysrJ4eHglJSVdXV1ERERMTExoaGigoKBxcXExMTF+fn6WlpaMjIxAQEAUFBQeHh40NDRJSUkdgr7rAAAMjElEQVR4nO2d0XqqMAyAFRRBZKKATkAUUHSevf/zHZyTFJoiLTDnvv4X52I7lIa2SZqk3WAgkUgkEolEIpFIJBKJRCKRSCQSiUQikUgkEolEIpFIJBKJRCKRSF4CN0mSePFFZCeJ/+z+dIp/St+3y2GJ5UVxEuPZPWvPSFW9f0M2u/VGfXYf2zCfOfsa8W6sPWP67I6KMdr46+VD+b4G0ts8u7MCjNwsaiTeF4tk9OwO8xKk2+byXUmDZ3eZByOIL3zy5VycZ3e7MWp2+OCW78q6he2YjsxjeG9olaaZMepp3k/HGVOC3AIWXDAdtBBVOIZ1OtAfLNC0zqWcGDEu3HYVxVliwv+cJXZ0pqZyJDSKmv/J+KaHzJzNuxIuZ+PbuHgLWzeR/z/znKo5ybgt42imrxnyfXEOA+utA+FyNt4Ce8MycnT25JsHdlnn8mpU00bfWuIz9PT209U/odbvPfY39cOimqfSA5yvpZcfxocSHdtZI+u4Qlt2Ng1WgeqSjxx53ms285m+uJyjQNQFDvYK1uQha6rKNinxGM+bm8v3TSQykgFu3P/pHG2MQ3iQ4zEfee9DU6xkcw71Opo7eCuxx9HRHB3WE8dTp8pbj2EYJqf8n/hQO33PgblppF8NM8G+2HIXcu7fRx4xzTmeO5JjFyUwayaulyx2dULuT/rs0Roa6zH6bORZnEZNIycCjzIl3afluqJGZmYQ1mrahZ3UraSZl6KP7XWNT7zBwCvZmRPHkyUlPIwor2I+C1JUCd7Zpo6OL0rD+UQneuhzy2dU/Fguv638qJLSb5/M5/UuwfYcutRT/gm3frHJb2/Myvv5VrBb6YGCTzsrPNdKOQxLM8dirOCMW7r8Czvv5Uboz/lAxOpUihj6Q0vO51r9ugrGk+ujEw8dvsvKFpDvzaw0855NeNvQqVDCccb4r6PsuK8Vcu9Ymo4qp23MY92LF2rVBXLgHcGcqRtXe33Wmd9p42VxrX5FI4O7TBdw90ZWVtVyqYCAOfOE6vPRZffI8BO+EMs/D9v5PWSSUGs/5J6h36gzaoO4tetUsmH6adM4S6RbQp1K4oqGGa7csZh8V8YW1bNzvYs9MazHoep8ZynYK29PfcGUpR4aMj9RvTs/MDyj6cyp33ytB2L7Zi2l2xWxNBUs2rDbj71Hy8FN+3CppGKbyemGdva2iCsiwDyj5t3+oQ4cz/DQyyIRk0+16FDV+0JsKSMYR8oJtev04Mjy0SCWYidiATrVRDaTu0RMGhydChYpCXOCmBnqy20dMat1dbFpN1/JhGwNGy2geh3hm3HviHqfyskUDMu9JUgsLrW6j7wblFZdpvRn1Neo1b8EmmiwKlvQCnS/aWECa3ApW6RkpS/55pyr5vjWIU84He1hviC/l92YgP6cRdxhOsZDS0vhpMlgirwv/6q9Zu/HITUJF8bX3sjA07a7o2hpiKq5yPgpTpfpEvS9AWV3t56h+Ue6M/nqW5xELbJq0c5U/iokbNA9E3rqrHHrHuqiLuPId5BM98UW2UyK4If02+nupL6wvvNtzOWz/Z8rn5lgK6RM1iSxgmOmmHzphkOBOqfFebfKOKPnJVR2Qjpn1TixQqOhlRh7o/n4kTvkVYsSOI2ZPl210Ab45Fhw6KugYpHPot75aJyhe8BDLJ5OHPvY9NzGPA5oQjcgtHznM1y+VSjuDhsmVjTAaR8QAYdDh9tkzRkh/XWLwk/DjZEWee3DFOsWlpaoxWIkVhb8iZUCNcDky+0Dp8LycAmHq6B5QxojsXLkT6wAxzUWoQtn3A42M5r5ETZcjLgpHg5jq40xxjLOw8wQKGVhCZizbdJDk5GGaRtNoH3apeD+CMbsvNtV64sfFcZM8Irky4onL/mgX9+sHNH9X9FElHtUml0JNhxr3KyJFqDaUxFKrFSoDOGnI15nWDSy//L5zUqQcM2y/hPfRufnXiixUsU4lNtsE8IuHL7lze+YVUKQZ3T2G4GNqqiV1020ktwHhkG7NsGTXN9U+ySoqMaQeoGaRGjoZS2YWKGYwWI5m23jSxp08O4KuZXpp1TmSIZbv32bdE8ZD17QPr40ha04eOuVUfwgyt+0GC8pTwUTKxhzcJC2HTRHDCJ4atWihOg2/dQZ6pwtlbTTMxwBNN3FaaZ5XDR3BC3oRuWZqARj1cCt+8dCPPKJQpQ+f3bR3pTwTAlFMXcqyjLN0NDSYe11HWrWofVuomgbMIGkK6JWFQ7G1nE7Py42gZjWuqM4NuwQL6Wf0xn7Copj9nCGygBL1FWg0AXnqxyIqjnrcJVPPLGSD5TJHB6w9quW2XgA3Jhl5TfVKiNg4bWwDqP0YjMlhHe0CfyVIYJZ1cNCVKHR7UNELba2oy8/ijkB4+Itn53lqwcDWNtR9VeThNpAfB5bZFrH7i22xNKSKryny4S1XliGLf3m8hmSrXhiJce6Z8aZ4wPbpn1nqzBnDIYhprXH3CtkXIY1B1YeYsKGOWI0o4LPzXVS4iFg9c/YDNRcZ389FZ754gbqzU+I7bXDMDPgc287zilBXAuf/aqWY7RQn3pccucZa4woMV6IvwsFBrHT6X/ntKj4gAxDQGybuk57EoHh7g/Q0o4DI1FjgFLbdd4LsPrnTgdxbNrIfnmH2xvCMHdoC7+Zw+s7nB+ai9ep42XcI6Jwo7s+FK3DVIo78uhVX2eVleISmhA+6M5hI5qH93dyTcgkQE4Lf/OOCqCCz33oo/yHWOUd2ForwSu9bmxRbUbEU/qpryCiI22b0sL6I/QrTI+MwGE7d1IDS0GER9oNos84BQM5DtSaqzDofZXIEGZLuA3VSHD5LrtgUOxS1tijEGroxem4QpxAEjmUk7uem1k8RFkd3TcQYYn5bITPwd4dtwV02aeAB6qZJ8bhvOj0pZ2Tu+lfYooGhlDkNE/TPhbO8QevPZr7GSMYfonv9+EUmuSCjNEYTEvY490y4NlHPEFQ1XfWjHMGW9sqwo1F61ioHkr/lD5LDSEWi9tkFD+LmKbdM2C4jGKZY151XDwTdyAIG3ZIisEm2zIt37l8OhGO9iE5cB2WcAcHXmoA1+3xcldVP2ae+10qdnWew1UCiAwQCzt0JAoL6GPtDT1jbePVXEx1WXi0VwIuC90ecXSz7/udiBqwjCHibOYHaU0t6XJvo4sYdqDUr1T4HedlJPxMCJW/Tqr71I3vet6+9nKBrR3gNwRAVfue+p0Js73/muaA7O7uZCf6N8npZC9WD+4U2+nMska3cEspZTmCmXPu/561TcWwLe93TT0+B3qx6+rYoIqV8tnA02BGGbuEVcr3iNBXa78/jFO1ConM0fblc5OMmxTdl1l+NDg3DTuXqs9GhIj6Pfpyh1PEbWQ3qYKCGoB1dahhdJWOD9exaC7i+7/01FD5WUU5M+VYQ6Gz81OHJ5qJuIuSoOYofgW/0MLVCQ1+1OWnjr9cb8PBi5phOu093eLKQoFTX1UmMIRxPwcIcebuES1dy4nWnjXjDRVBOHZXeRSKkzj2M52gjt20UoxxSNf62JiIxBiMYnO4qDiD4N52nW1qjHe07WPbXanGkhB2HMsfHsKOgZsmKgF1WPCdVHg9D5CwPBtMcONfewjBMTuUjPqUyDb1fdK1XyaFPtmVAvoWlEiIhWh/DeNi9+CQHg2R0uO7duz3Ac51abXNuCNfv5YxLiE4bMt+sk0/R+E6lG7qGT/JYesDUDSkKiVOb/3Qtqk/CklS8vAZBC/CVx9CkJC0CYTP/RO3IvTK7C7KhVQ0RLbppf/qxpXCcyEvk4TCBLxw4aU4YbIQPvdPRNj6BYwC/IwoD2p/HvPpLBEJYQhXL+6wDUilCaNFXJXw6g7bYIAWYYDP/d7fBU8/RpE7U4r5SNwRQh0PeEGKGM2q+BFxeuvVfe4rRQ2mcv+J9gsibB3i0Ql84gTn6ytSUsK7oplD8CLs6E+aPBVI0t+XHAzh8vXdmQFZSfL9gw3UYcZ/YZJOCsOw//4JkfZ57SDpN+C9hLcfEJZC/PrE30S1CIOoS+i5wuunAP/sFiolElrhk7vWEU5Jwilxswhy2PEVAfdllUs4Im8t6faE4dMgijByO0EK+P7yAbYbflGzphtJ6dz035ijpG2wy0nzPxC7uKEPcagK21dlgv8Nwx7PVPw0G/yAnv0XthQ3cAn/zggyJPwza/DKG3JB9V8awUGlrPrKyv1bAhIW/wtF/wt73jLkJbd70b/28KspzqYqvZ2cfDpZdNn+W5z+4vAVBOxzGBKJRCKRSCQSiUQikUgkEolEIpFImvEfFe22EQxOmiEAAAAASUVORK5CYII=">
            <a:extLst>
              <a:ext uri="{FF2B5EF4-FFF2-40B4-BE49-F238E27FC236}">
                <a16:creationId xmlns:a16="http://schemas.microsoft.com/office/drawing/2014/main" id="{14276511-4ACF-4E4A-97A1-13ED26C6CC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airplane icon">
            <a:extLst>
              <a:ext uri="{FF2B5EF4-FFF2-40B4-BE49-F238E27FC236}">
                <a16:creationId xmlns:a16="http://schemas.microsoft.com/office/drawing/2014/main" id="{156DB09F-44A0-496F-9C0B-BCFA275AF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569" y="4294860"/>
            <a:ext cx="2382341" cy="13044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857215-FDB7-4E6D-B7D8-EFA4ACBC8C13}"/>
              </a:ext>
            </a:extLst>
          </p:cNvPr>
          <p:cNvSpPr txBox="1"/>
          <p:nvPr/>
        </p:nvSpPr>
        <p:spPr>
          <a:xfrm>
            <a:off x="1967864" y="3258235"/>
            <a:ext cx="2217316" cy="646331"/>
          </a:xfrm>
          <a:prstGeom prst="rect">
            <a:avLst/>
          </a:prstGeom>
          <a:noFill/>
        </p:spPr>
        <p:txBody>
          <a:bodyPr wrap="square" rtlCol="0">
            <a:spAutoFit/>
          </a:bodyPr>
          <a:lstStyle/>
          <a:p>
            <a:pPr algn="ctr"/>
            <a:r>
              <a:rPr lang="en-US" dirty="0"/>
              <a:t>Network A:</a:t>
            </a:r>
          </a:p>
          <a:p>
            <a:pPr algn="ctr"/>
            <a:r>
              <a:rPr lang="en-US" dirty="0"/>
              <a:t>Uses ‘cars’ protocol.</a:t>
            </a:r>
          </a:p>
        </p:txBody>
      </p:sp>
      <p:sp>
        <p:nvSpPr>
          <p:cNvPr id="12" name="TextBox 11">
            <a:extLst>
              <a:ext uri="{FF2B5EF4-FFF2-40B4-BE49-F238E27FC236}">
                <a16:creationId xmlns:a16="http://schemas.microsoft.com/office/drawing/2014/main" id="{A35FBB3F-5E54-4B6C-9034-235D9E2308C6}"/>
              </a:ext>
            </a:extLst>
          </p:cNvPr>
          <p:cNvSpPr txBox="1"/>
          <p:nvPr/>
        </p:nvSpPr>
        <p:spPr>
          <a:xfrm>
            <a:off x="7702021" y="3258235"/>
            <a:ext cx="2485021" cy="646331"/>
          </a:xfrm>
          <a:prstGeom prst="rect">
            <a:avLst/>
          </a:prstGeom>
          <a:noFill/>
        </p:spPr>
        <p:txBody>
          <a:bodyPr wrap="square" rtlCol="0">
            <a:spAutoFit/>
          </a:bodyPr>
          <a:lstStyle/>
          <a:p>
            <a:pPr algn="ctr"/>
            <a:r>
              <a:rPr lang="en-US" dirty="0"/>
              <a:t>Network C:</a:t>
            </a:r>
          </a:p>
          <a:p>
            <a:pPr algn="ctr"/>
            <a:r>
              <a:rPr lang="en-US" dirty="0"/>
              <a:t>Uses ‘planes’ protocol.</a:t>
            </a:r>
          </a:p>
        </p:txBody>
      </p:sp>
      <p:sp>
        <p:nvSpPr>
          <p:cNvPr id="13" name="TextBox 12">
            <a:extLst>
              <a:ext uri="{FF2B5EF4-FFF2-40B4-BE49-F238E27FC236}">
                <a16:creationId xmlns:a16="http://schemas.microsoft.com/office/drawing/2014/main" id="{BC5BC9B3-686D-4C96-99DB-B359BA7814DD}"/>
              </a:ext>
            </a:extLst>
          </p:cNvPr>
          <p:cNvSpPr txBox="1"/>
          <p:nvPr/>
        </p:nvSpPr>
        <p:spPr>
          <a:xfrm>
            <a:off x="4834942" y="3258235"/>
            <a:ext cx="2217316" cy="646331"/>
          </a:xfrm>
          <a:prstGeom prst="rect">
            <a:avLst/>
          </a:prstGeom>
          <a:noFill/>
        </p:spPr>
        <p:txBody>
          <a:bodyPr wrap="square" rtlCol="0">
            <a:spAutoFit/>
          </a:bodyPr>
          <a:lstStyle/>
          <a:p>
            <a:pPr algn="ctr"/>
            <a:r>
              <a:rPr lang="en-US" dirty="0"/>
              <a:t>Network B:</a:t>
            </a:r>
          </a:p>
          <a:p>
            <a:pPr algn="ctr"/>
            <a:r>
              <a:rPr lang="en-US" dirty="0"/>
              <a:t>Uses ‘boats’ protocol.</a:t>
            </a:r>
          </a:p>
        </p:txBody>
      </p:sp>
      <p:pic>
        <p:nvPicPr>
          <p:cNvPr id="1036" name="Picture 12" descr="http://cdn.onlinewebfonts.com/svg/img_538838.png">
            <a:extLst>
              <a:ext uri="{FF2B5EF4-FFF2-40B4-BE49-F238E27FC236}">
                <a16:creationId xmlns:a16="http://schemas.microsoft.com/office/drawing/2014/main" id="{BE44F93C-4063-48F4-B314-09FAD9B14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10237" y="4564472"/>
            <a:ext cx="2666726" cy="77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33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4" descr="https://encrypted-tbn0.gstatic.com/images?q=tbn:ANd9GcQCagSZhCosK7RtJ7sbrrxU2VKI4ipD84QkKDS6neQKeDUeOf5s">
            <a:extLst>
              <a:ext uri="{FF2B5EF4-FFF2-40B4-BE49-F238E27FC236}">
                <a16:creationId xmlns:a16="http://schemas.microsoft.com/office/drawing/2014/main" id="{7A4592C9-08A8-429F-9B5B-E0218E80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34949">
            <a:off x="8552432" y="4151833"/>
            <a:ext cx="531475" cy="53147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QCagSZhCosK7RtJ7sbrrxU2VKI4ipD84QkKDS6neQKeDUeOf5s">
            <a:extLst>
              <a:ext uri="{FF2B5EF4-FFF2-40B4-BE49-F238E27FC236}">
                <a16:creationId xmlns:a16="http://schemas.microsoft.com/office/drawing/2014/main" id="{7AA5DF12-8AAE-4011-B8D5-A0B5DC14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59791">
            <a:off x="2925279" y="4216633"/>
            <a:ext cx="531475" cy="53147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6860451C-9EE5-4B5D-8587-42B62F7F86D5}"/>
              </a:ext>
            </a:extLst>
          </p:cNvPr>
          <p:cNvSpPr/>
          <p:nvPr/>
        </p:nvSpPr>
        <p:spPr>
          <a:xfrm>
            <a:off x="3493477" y="4557093"/>
            <a:ext cx="5081954" cy="1709564"/>
          </a:xfrm>
          <a:prstGeom prst="roundRect">
            <a:avLst/>
          </a:prstGeom>
        </p:spPr>
        <p:style>
          <a:lnRef idx="3">
            <a:schemeClr val="lt1"/>
          </a:lnRef>
          <a:fillRef idx="1">
            <a:schemeClr val="accent3"/>
          </a:fillRef>
          <a:effectRef idx="1">
            <a:schemeClr val="accent3"/>
          </a:effectRef>
          <a:fontRef idx="minor">
            <a:schemeClr val="lt1"/>
          </a:fontRef>
        </p:style>
        <p:txBody>
          <a:bodyPr rtlCol="0" anchor="t"/>
          <a:lstStyle/>
          <a:p>
            <a:pPr algn="ctr"/>
            <a:r>
              <a:rPr lang="en-US" dirty="0"/>
              <a:t>Network type B</a:t>
            </a:r>
          </a:p>
        </p:txBody>
      </p:sp>
      <p:sp>
        <p:nvSpPr>
          <p:cNvPr id="2" name="Title 1">
            <a:extLst>
              <a:ext uri="{FF2B5EF4-FFF2-40B4-BE49-F238E27FC236}">
                <a16:creationId xmlns:a16="http://schemas.microsoft.com/office/drawing/2014/main" id="{5BCD83EC-FD5C-4484-A36F-E98B644CB371}"/>
              </a:ext>
            </a:extLst>
          </p:cNvPr>
          <p:cNvSpPr>
            <a:spLocks noGrp="1"/>
          </p:cNvSpPr>
          <p:nvPr>
            <p:ph type="title"/>
          </p:nvPr>
        </p:nvSpPr>
        <p:spPr/>
        <p:txBody>
          <a:bodyPr/>
          <a:lstStyle/>
          <a:p>
            <a:r>
              <a:rPr lang="en-US" dirty="0"/>
              <a:t>Tunneling</a:t>
            </a:r>
          </a:p>
        </p:txBody>
      </p:sp>
      <p:sp>
        <p:nvSpPr>
          <p:cNvPr id="3" name="Content Placeholder 2">
            <a:extLst>
              <a:ext uri="{FF2B5EF4-FFF2-40B4-BE49-F238E27FC236}">
                <a16:creationId xmlns:a16="http://schemas.microsoft.com/office/drawing/2014/main" id="{B3806441-662A-432C-8279-845CEE876E62}"/>
              </a:ext>
            </a:extLst>
          </p:cNvPr>
          <p:cNvSpPr>
            <a:spLocks noGrp="1"/>
          </p:cNvSpPr>
          <p:nvPr>
            <p:ph idx="1"/>
          </p:nvPr>
        </p:nvSpPr>
        <p:spPr/>
        <p:txBody>
          <a:bodyPr/>
          <a:lstStyle/>
          <a:p>
            <a:pPr marL="0" indent="0">
              <a:buNone/>
            </a:pPr>
            <a:r>
              <a:rPr lang="en-US" dirty="0"/>
              <a:t>If an intermediate network uses different protocols,</a:t>
            </a:r>
            <a:br>
              <a:rPr lang="en-US" dirty="0"/>
            </a:br>
            <a:r>
              <a:rPr lang="en-US" dirty="0"/>
              <a:t>they can communicate by tunneling.</a:t>
            </a:r>
          </a:p>
        </p:txBody>
      </p:sp>
      <p:sp>
        <p:nvSpPr>
          <p:cNvPr id="4" name="Footer Placeholder 3">
            <a:extLst>
              <a:ext uri="{FF2B5EF4-FFF2-40B4-BE49-F238E27FC236}">
                <a16:creationId xmlns:a16="http://schemas.microsoft.com/office/drawing/2014/main" id="{7E22B9E8-3CAE-424E-9E8C-5BB97C034E44}"/>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DF19916-21E5-4D79-8E30-E088621722D7}"/>
              </a:ext>
            </a:extLst>
          </p:cNvPr>
          <p:cNvSpPr>
            <a:spLocks noGrp="1"/>
          </p:cNvSpPr>
          <p:nvPr>
            <p:ph type="sldNum" sz="quarter" idx="12"/>
          </p:nvPr>
        </p:nvSpPr>
        <p:spPr/>
        <p:txBody>
          <a:bodyPr/>
          <a:lstStyle/>
          <a:p>
            <a:fld id="{3D90C5DF-5A93-4A6F-A2C5-08984139AF6D}" type="slidenum">
              <a:rPr lang="LID4096" smtClean="0"/>
              <a:t>34</a:t>
            </a:fld>
            <a:endParaRPr lang="LID4096"/>
          </a:p>
        </p:txBody>
      </p:sp>
      <p:cxnSp>
        <p:nvCxnSpPr>
          <p:cNvPr id="6" name="Straight Connector 5">
            <a:extLst>
              <a:ext uri="{FF2B5EF4-FFF2-40B4-BE49-F238E27FC236}">
                <a16:creationId xmlns:a16="http://schemas.microsoft.com/office/drawing/2014/main" id="{2C6371AA-83D4-4AC6-BDEA-F2033B5320F7}"/>
              </a:ext>
            </a:extLst>
          </p:cNvPr>
          <p:cNvCxnSpPr>
            <a:cxnSpLocks/>
            <a:stCxn id="11" idx="3"/>
            <a:endCxn id="12" idx="1"/>
          </p:cNvCxnSpPr>
          <p:nvPr/>
        </p:nvCxnSpPr>
        <p:spPr>
          <a:xfrm flipV="1">
            <a:off x="8333486" y="3948542"/>
            <a:ext cx="1127008" cy="1495404"/>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43615D-536A-489E-89A4-54EF1A649B9C}"/>
              </a:ext>
            </a:extLst>
          </p:cNvPr>
          <p:cNvCxnSpPr>
            <a:cxnSpLocks/>
            <a:stCxn id="9" idx="3"/>
            <a:endCxn id="10" idx="1"/>
          </p:cNvCxnSpPr>
          <p:nvPr/>
        </p:nvCxnSpPr>
        <p:spPr>
          <a:xfrm>
            <a:off x="2546866" y="4001294"/>
            <a:ext cx="1139241" cy="1442652"/>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1D2D78-6FA9-4639-B80F-B903AAD138C0}"/>
              </a:ext>
            </a:extLst>
          </p:cNvPr>
          <p:cNvCxnSpPr>
            <a:cxnSpLocks/>
            <a:stCxn id="10" idx="3"/>
            <a:endCxn id="47" idx="1"/>
          </p:cNvCxnSpPr>
          <p:nvPr/>
        </p:nvCxnSpPr>
        <p:spPr>
          <a:xfrm>
            <a:off x="4475338" y="5443947"/>
            <a:ext cx="570021" cy="259765"/>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A52768-EDDC-4179-830E-6750B7B23241}"/>
              </a:ext>
            </a:extLst>
          </p:cNvPr>
          <p:cNvPicPr>
            <a:picLocks noChangeAspect="1"/>
          </p:cNvPicPr>
          <p:nvPr/>
        </p:nvPicPr>
        <p:blipFill>
          <a:blip r:embed="rId4"/>
          <a:stretch>
            <a:fillRect/>
          </a:stretch>
        </p:blipFill>
        <p:spPr>
          <a:xfrm>
            <a:off x="2048507" y="3679241"/>
            <a:ext cx="498359" cy="644106"/>
          </a:xfrm>
          <a:prstGeom prst="rect">
            <a:avLst/>
          </a:prstGeom>
        </p:spPr>
      </p:pic>
      <p:pic>
        <p:nvPicPr>
          <p:cNvPr id="10" name="Picture 9">
            <a:extLst>
              <a:ext uri="{FF2B5EF4-FFF2-40B4-BE49-F238E27FC236}">
                <a16:creationId xmlns:a16="http://schemas.microsoft.com/office/drawing/2014/main" id="{CFE1DB7C-EB17-4609-9091-A6F862FBB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107" y="5047570"/>
            <a:ext cx="789231" cy="792753"/>
          </a:xfrm>
          <a:prstGeom prst="rect">
            <a:avLst/>
          </a:prstGeom>
        </p:spPr>
      </p:pic>
      <p:pic>
        <p:nvPicPr>
          <p:cNvPr id="11" name="Picture 10">
            <a:extLst>
              <a:ext uri="{FF2B5EF4-FFF2-40B4-BE49-F238E27FC236}">
                <a16:creationId xmlns:a16="http://schemas.microsoft.com/office/drawing/2014/main" id="{A57D132A-AF00-479E-902F-EB9F0FDF1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2022" y="5041426"/>
            <a:ext cx="801464" cy="805041"/>
          </a:xfrm>
          <a:prstGeom prst="rect">
            <a:avLst/>
          </a:prstGeom>
        </p:spPr>
      </p:pic>
      <p:pic>
        <p:nvPicPr>
          <p:cNvPr id="12" name="Picture 11">
            <a:extLst>
              <a:ext uri="{FF2B5EF4-FFF2-40B4-BE49-F238E27FC236}">
                <a16:creationId xmlns:a16="http://schemas.microsoft.com/office/drawing/2014/main" id="{EABA27EE-1B55-4EC5-96C0-7F76F6711BB9}"/>
              </a:ext>
            </a:extLst>
          </p:cNvPr>
          <p:cNvPicPr>
            <a:picLocks noChangeAspect="1"/>
          </p:cNvPicPr>
          <p:nvPr/>
        </p:nvPicPr>
        <p:blipFill>
          <a:blip r:embed="rId4"/>
          <a:stretch>
            <a:fillRect/>
          </a:stretch>
        </p:blipFill>
        <p:spPr>
          <a:xfrm>
            <a:off x="9460495" y="3626489"/>
            <a:ext cx="498359" cy="644106"/>
          </a:xfrm>
          <a:prstGeom prst="rect">
            <a:avLst/>
          </a:prstGeom>
        </p:spPr>
      </p:pic>
      <p:cxnSp>
        <p:nvCxnSpPr>
          <p:cNvPr id="19" name="Straight Connector 18">
            <a:extLst>
              <a:ext uri="{FF2B5EF4-FFF2-40B4-BE49-F238E27FC236}">
                <a16:creationId xmlns:a16="http://schemas.microsoft.com/office/drawing/2014/main" id="{4BE8B485-1762-4797-9A07-1ED18C275F11}"/>
              </a:ext>
            </a:extLst>
          </p:cNvPr>
          <p:cNvCxnSpPr>
            <a:cxnSpLocks/>
            <a:stCxn id="11" idx="3"/>
          </p:cNvCxnSpPr>
          <p:nvPr/>
        </p:nvCxnSpPr>
        <p:spPr>
          <a:xfrm flipV="1">
            <a:off x="8333486" y="3948542"/>
            <a:ext cx="1127008" cy="1495404"/>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A930D3-0FBA-4377-95CB-36D9F14DEA8D}"/>
              </a:ext>
            </a:extLst>
          </p:cNvPr>
          <p:cNvCxnSpPr>
            <a:cxnSpLocks/>
            <a:endCxn id="10" idx="1"/>
          </p:cNvCxnSpPr>
          <p:nvPr/>
        </p:nvCxnSpPr>
        <p:spPr>
          <a:xfrm>
            <a:off x="2546866" y="4001294"/>
            <a:ext cx="1139241" cy="1442653"/>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7882026-996E-4C2D-BC1B-208392A32CAF}"/>
              </a:ext>
            </a:extLst>
          </p:cNvPr>
          <p:cNvSpPr txBox="1"/>
          <p:nvPr/>
        </p:nvSpPr>
        <p:spPr>
          <a:xfrm>
            <a:off x="1849278" y="3315187"/>
            <a:ext cx="896815" cy="369332"/>
          </a:xfrm>
          <a:prstGeom prst="rect">
            <a:avLst/>
          </a:prstGeom>
          <a:noFill/>
        </p:spPr>
        <p:txBody>
          <a:bodyPr wrap="square" rtlCol="0">
            <a:spAutoFit/>
          </a:bodyPr>
          <a:lstStyle/>
          <a:p>
            <a:pPr algn="ctr"/>
            <a:r>
              <a:rPr lang="en-US" dirty="0"/>
              <a:t>source</a:t>
            </a:r>
          </a:p>
        </p:txBody>
      </p:sp>
      <p:sp>
        <p:nvSpPr>
          <p:cNvPr id="32" name="TextBox 31">
            <a:extLst>
              <a:ext uri="{FF2B5EF4-FFF2-40B4-BE49-F238E27FC236}">
                <a16:creationId xmlns:a16="http://schemas.microsoft.com/office/drawing/2014/main" id="{D53CEB20-D6A1-4127-8D2F-A49BAD7E1A4D}"/>
              </a:ext>
            </a:extLst>
          </p:cNvPr>
          <p:cNvSpPr txBox="1"/>
          <p:nvPr/>
        </p:nvSpPr>
        <p:spPr>
          <a:xfrm>
            <a:off x="9091975" y="3262435"/>
            <a:ext cx="1279281" cy="369332"/>
          </a:xfrm>
          <a:prstGeom prst="rect">
            <a:avLst/>
          </a:prstGeom>
          <a:noFill/>
        </p:spPr>
        <p:txBody>
          <a:bodyPr wrap="square" rtlCol="0">
            <a:spAutoFit/>
          </a:bodyPr>
          <a:lstStyle/>
          <a:p>
            <a:pPr algn="ctr"/>
            <a:r>
              <a:rPr lang="en-US" dirty="0"/>
              <a:t>destination</a:t>
            </a:r>
          </a:p>
        </p:txBody>
      </p:sp>
      <p:sp>
        <p:nvSpPr>
          <p:cNvPr id="36" name="Rectangle: Rounded Corners 35">
            <a:extLst>
              <a:ext uri="{FF2B5EF4-FFF2-40B4-BE49-F238E27FC236}">
                <a16:creationId xmlns:a16="http://schemas.microsoft.com/office/drawing/2014/main" id="{9F5093A4-5B06-4ECD-9D57-282F98A779C9}"/>
              </a:ext>
            </a:extLst>
          </p:cNvPr>
          <p:cNvSpPr/>
          <p:nvPr/>
        </p:nvSpPr>
        <p:spPr>
          <a:xfrm>
            <a:off x="7406051" y="2813540"/>
            <a:ext cx="3059722" cy="3445212"/>
          </a:xfrm>
          <a:prstGeom prst="roundRect">
            <a:avLst/>
          </a:prstGeom>
          <a:noFill/>
          <a:ln>
            <a:solidFill>
              <a:schemeClr val="tx1"/>
            </a:solidFill>
          </a:ln>
        </p:spPr>
        <p:style>
          <a:lnRef idx="3">
            <a:schemeClr val="lt1"/>
          </a:lnRef>
          <a:fillRef idx="1">
            <a:schemeClr val="accent3"/>
          </a:fillRef>
          <a:effectRef idx="1">
            <a:schemeClr val="accent3"/>
          </a:effectRef>
          <a:fontRef idx="minor">
            <a:schemeClr val="lt1"/>
          </a:fontRef>
        </p:style>
        <p:txBody>
          <a:bodyPr rtlCol="0" anchor="t"/>
          <a:lstStyle/>
          <a:p>
            <a:r>
              <a:rPr lang="en-US" dirty="0">
                <a:solidFill>
                  <a:schemeClr val="tx1"/>
                </a:solidFill>
              </a:rPr>
              <a:t>Network type A</a:t>
            </a:r>
          </a:p>
        </p:txBody>
      </p:sp>
      <p:sp>
        <p:nvSpPr>
          <p:cNvPr id="34" name="Rectangle: Rounded Corners 33">
            <a:extLst>
              <a:ext uri="{FF2B5EF4-FFF2-40B4-BE49-F238E27FC236}">
                <a16:creationId xmlns:a16="http://schemas.microsoft.com/office/drawing/2014/main" id="{681ED526-44A3-453E-BA58-BDFA875CC9B9}"/>
              </a:ext>
            </a:extLst>
          </p:cNvPr>
          <p:cNvSpPr/>
          <p:nvPr/>
        </p:nvSpPr>
        <p:spPr>
          <a:xfrm>
            <a:off x="1849277" y="2866293"/>
            <a:ext cx="2892708" cy="3400365"/>
          </a:xfrm>
          <a:prstGeom prst="roundRect">
            <a:avLst/>
          </a:prstGeom>
          <a:noFill/>
          <a:ln>
            <a:solidFill>
              <a:schemeClr val="tx1"/>
            </a:solidFill>
          </a:ln>
        </p:spPr>
        <p:style>
          <a:lnRef idx="3">
            <a:schemeClr val="lt1"/>
          </a:lnRef>
          <a:fillRef idx="1">
            <a:schemeClr val="accent3"/>
          </a:fillRef>
          <a:effectRef idx="1">
            <a:schemeClr val="accent3"/>
          </a:effectRef>
          <a:fontRef idx="minor">
            <a:schemeClr val="lt1"/>
          </a:fontRef>
        </p:style>
        <p:txBody>
          <a:bodyPr rtlCol="0" anchor="t"/>
          <a:lstStyle/>
          <a:p>
            <a:pPr algn="r"/>
            <a:r>
              <a:rPr lang="en-US" dirty="0">
                <a:solidFill>
                  <a:schemeClr val="tx1"/>
                </a:solidFill>
              </a:rPr>
              <a:t>Network type A</a:t>
            </a:r>
          </a:p>
        </p:txBody>
      </p:sp>
      <p:cxnSp>
        <p:nvCxnSpPr>
          <p:cNvPr id="37" name="Straight Arrow Connector 36">
            <a:extLst>
              <a:ext uri="{FF2B5EF4-FFF2-40B4-BE49-F238E27FC236}">
                <a16:creationId xmlns:a16="http://schemas.microsoft.com/office/drawing/2014/main" id="{E6395060-D2BA-4506-A57D-AD0EE4B7C4D7}"/>
              </a:ext>
            </a:extLst>
          </p:cNvPr>
          <p:cNvCxnSpPr>
            <a:cxnSpLocks/>
            <a:stCxn id="38" idx="1"/>
            <a:endCxn id="10" idx="0"/>
          </p:cNvCxnSpPr>
          <p:nvPr/>
        </p:nvCxnSpPr>
        <p:spPr>
          <a:xfrm flipH="1">
            <a:off x="4080722" y="3961341"/>
            <a:ext cx="779190" cy="108622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FE70D27-C72E-4231-A512-3E09DC593267}"/>
              </a:ext>
            </a:extLst>
          </p:cNvPr>
          <p:cNvCxnSpPr>
            <a:cxnSpLocks/>
            <a:stCxn id="38" idx="3"/>
            <a:endCxn id="11" idx="0"/>
          </p:cNvCxnSpPr>
          <p:nvPr/>
        </p:nvCxnSpPr>
        <p:spPr>
          <a:xfrm>
            <a:off x="7332088" y="3961341"/>
            <a:ext cx="600666" cy="1080084"/>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5BB16D3E-B67D-496E-9DA2-258FF08C8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5358" y="5301191"/>
            <a:ext cx="801464" cy="805041"/>
          </a:xfrm>
          <a:prstGeom prst="rect">
            <a:avLst/>
          </a:prstGeom>
        </p:spPr>
      </p:pic>
      <p:pic>
        <p:nvPicPr>
          <p:cNvPr id="48" name="Picture 47">
            <a:extLst>
              <a:ext uri="{FF2B5EF4-FFF2-40B4-BE49-F238E27FC236}">
                <a16:creationId xmlns:a16="http://schemas.microsoft.com/office/drawing/2014/main" id="{5B4C6F9C-44E7-4B70-8D4D-E46F5481E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227" y="4762759"/>
            <a:ext cx="801464" cy="805041"/>
          </a:xfrm>
          <a:prstGeom prst="rect">
            <a:avLst/>
          </a:prstGeom>
        </p:spPr>
      </p:pic>
      <p:cxnSp>
        <p:nvCxnSpPr>
          <p:cNvPr id="51" name="Straight Connector 50">
            <a:extLst>
              <a:ext uri="{FF2B5EF4-FFF2-40B4-BE49-F238E27FC236}">
                <a16:creationId xmlns:a16="http://schemas.microsoft.com/office/drawing/2014/main" id="{342462FD-A006-445F-A5C2-AF5C44C7FA5C}"/>
              </a:ext>
            </a:extLst>
          </p:cNvPr>
          <p:cNvCxnSpPr>
            <a:cxnSpLocks/>
            <a:stCxn id="47" idx="3"/>
          </p:cNvCxnSpPr>
          <p:nvPr/>
        </p:nvCxnSpPr>
        <p:spPr>
          <a:xfrm flipV="1">
            <a:off x="5846823" y="5411875"/>
            <a:ext cx="330753" cy="291836"/>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910A50-B625-473E-8B12-5862588BB99A}"/>
              </a:ext>
            </a:extLst>
          </p:cNvPr>
          <p:cNvCxnSpPr>
            <a:cxnSpLocks/>
          </p:cNvCxnSpPr>
          <p:nvPr/>
        </p:nvCxnSpPr>
        <p:spPr>
          <a:xfrm>
            <a:off x="7075298" y="5301190"/>
            <a:ext cx="443104" cy="170088"/>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DD4B91C8-8121-477F-8B65-22999F0B8482}"/>
              </a:ext>
            </a:extLst>
          </p:cNvPr>
          <p:cNvGrpSpPr/>
          <p:nvPr/>
        </p:nvGrpSpPr>
        <p:grpSpPr>
          <a:xfrm rot="20860782">
            <a:off x="3894123" y="4895695"/>
            <a:ext cx="976163" cy="564455"/>
            <a:chOff x="2178252" y="4829671"/>
            <a:chExt cx="1234391" cy="713772"/>
          </a:xfrm>
        </p:grpSpPr>
        <p:pic>
          <p:nvPicPr>
            <p:cNvPr id="65" name="Picture 12" descr="http://cdn.onlinewebfonts.com/svg/img_538838.png">
              <a:extLst>
                <a:ext uri="{FF2B5EF4-FFF2-40B4-BE49-F238E27FC236}">
                  <a16:creationId xmlns:a16="http://schemas.microsoft.com/office/drawing/2014/main" id="{EE0862F0-A339-4269-85BF-1EA9B7F0F9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178252" y="5185770"/>
              <a:ext cx="1234391" cy="35767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s://encrypted-tbn0.gstatic.com/images?q=tbn:ANd9GcQCagSZhCosK7RtJ7sbrrxU2VKI4ipD84QkKDS6neQKeDUeOf5s">
              <a:extLst>
                <a:ext uri="{FF2B5EF4-FFF2-40B4-BE49-F238E27FC236}">
                  <a16:creationId xmlns:a16="http://schemas.microsoft.com/office/drawing/2014/main" id="{0402B74B-3D26-4931-B14E-DA37D71A6F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34310">
              <a:off x="2302889" y="4829671"/>
              <a:ext cx="680169" cy="680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FED9D2B4-B144-4E05-81BC-C5E1AD8F7CEF}"/>
              </a:ext>
            </a:extLst>
          </p:cNvPr>
          <p:cNvGrpSpPr/>
          <p:nvPr/>
        </p:nvGrpSpPr>
        <p:grpSpPr>
          <a:xfrm>
            <a:off x="6148025" y="5491237"/>
            <a:ext cx="976163" cy="564455"/>
            <a:chOff x="2178252" y="4829671"/>
            <a:chExt cx="1234391" cy="713772"/>
          </a:xfrm>
        </p:grpSpPr>
        <p:pic>
          <p:nvPicPr>
            <p:cNvPr id="69" name="Picture 12" descr="http://cdn.onlinewebfonts.com/svg/img_538838.png">
              <a:extLst>
                <a:ext uri="{FF2B5EF4-FFF2-40B4-BE49-F238E27FC236}">
                  <a16:creationId xmlns:a16="http://schemas.microsoft.com/office/drawing/2014/main" id="{2518F528-F1FF-4EEC-880E-86A91CA07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178252" y="5185770"/>
              <a:ext cx="1234391" cy="35767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s://encrypted-tbn0.gstatic.com/images?q=tbn:ANd9GcQCagSZhCosK7RtJ7sbrrxU2VKI4ipD84QkKDS6neQKeDUeOf5s">
              <a:extLst>
                <a:ext uri="{FF2B5EF4-FFF2-40B4-BE49-F238E27FC236}">
                  <a16:creationId xmlns:a16="http://schemas.microsoft.com/office/drawing/2014/main" id="{D4773A9F-3C79-4FAF-ACD5-FBCD707511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34310">
              <a:off x="2302889" y="4829671"/>
              <a:ext cx="680169" cy="680169"/>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Rectangle 70">
            <a:extLst>
              <a:ext uri="{FF2B5EF4-FFF2-40B4-BE49-F238E27FC236}">
                <a16:creationId xmlns:a16="http://schemas.microsoft.com/office/drawing/2014/main" id="{96C308C9-18A3-4A45-98D7-A815FF27540A}"/>
              </a:ext>
            </a:extLst>
          </p:cNvPr>
          <p:cNvSpPr/>
          <p:nvPr/>
        </p:nvSpPr>
        <p:spPr>
          <a:xfrm>
            <a:off x="7309416" y="230190"/>
            <a:ext cx="3062532" cy="141163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you name a (dis)advantage?</a:t>
            </a:r>
            <a:endParaRPr lang="LID4096" sz="2800" dirty="0"/>
          </a:p>
        </p:txBody>
      </p:sp>
      <p:sp>
        <p:nvSpPr>
          <p:cNvPr id="39" name="Rectangle 38">
            <a:extLst>
              <a:ext uri="{FF2B5EF4-FFF2-40B4-BE49-F238E27FC236}">
                <a16:creationId xmlns:a16="http://schemas.microsoft.com/office/drawing/2014/main" id="{78045212-FC4A-43C5-87B1-76380BF012C4}"/>
              </a:ext>
            </a:extLst>
          </p:cNvPr>
          <p:cNvSpPr/>
          <p:nvPr/>
        </p:nvSpPr>
        <p:spPr>
          <a:xfrm>
            <a:off x="4652011" y="241831"/>
            <a:ext cx="2472176" cy="141163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92500" lnSpcReduction="20000"/>
          </a:bodyPr>
          <a:lstStyle/>
          <a:p>
            <a:pPr algn="ctr"/>
            <a:r>
              <a:rPr lang="en-US" sz="2800" dirty="0"/>
              <a:t>Used to route IPv6 packets over IPv4 networks</a:t>
            </a:r>
          </a:p>
        </p:txBody>
      </p:sp>
      <p:sp>
        <p:nvSpPr>
          <p:cNvPr id="38" name="Rectangle 37">
            <a:extLst>
              <a:ext uri="{FF2B5EF4-FFF2-40B4-BE49-F238E27FC236}">
                <a16:creationId xmlns:a16="http://schemas.microsoft.com/office/drawing/2014/main" id="{0F88624A-3826-40EC-8C89-424E1603FD40}"/>
              </a:ext>
            </a:extLst>
          </p:cNvPr>
          <p:cNvSpPr/>
          <p:nvPr/>
        </p:nvSpPr>
        <p:spPr>
          <a:xfrm>
            <a:off x="4859912" y="3505112"/>
            <a:ext cx="2472176" cy="912458"/>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Routers support both types of network!</a:t>
            </a:r>
          </a:p>
        </p:txBody>
      </p:sp>
    </p:spTree>
    <p:extLst>
      <p:ext uri="{BB962C8B-B14F-4D97-AF65-F5344CB8AC3E}">
        <p14:creationId xmlns:p14="http://schemas.microsoft.com/office/powerpoint/2010/main" val="118562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CBD0-F622-40AF-89DA-38CC7472E134}"/>
              </a:ext>
            </a:extLst>
          </p:cNvPr>
          <p:cNvSpPr>
            <a:spLocks noGrp="1"/>
          </p:cNvSpPr>
          <p:nvPr>
            <p:ph type="title"/>
          </p:nvPr>
        </p:nvSpPr>
        <p:spPr/>
        <p:txBody>
          <a:bodyPr>
            <a:normAutofit/>
          </a:bodyPr>
          <a:lstStyle/>
          <a:p>
            <a:r>
              <a:rPr lang="en-US" dirty="0"/>
              <a:t>Business as usual</a:t>
            </a:r>
            <a:br>
              <a:rPr lang="en-US" dirty="0"/>
            </a:br>
            <a:r>
              <a:rPr lang="en-US" dirty="0"/>
              <a:t>Packets in packets in packets in …</a:t>
            </a:r>
          </a:p>
        </p:txBody>
      </p:sp>
      <p:sp>
        <p:nvSpPr>
          <p:cNvPr id="3" name="Content Placeholder 2">
            <a:extLst>
              <a:ext uri="{FF2B5EF4-FFF2-40B4-BE49-F238E27FC236}">
                <a16:creationId xmlns:a16="http://schemas.microsoft.com/office/drawing/2014/main" id="{1C9C8332-81ED-41BB-82BD-85D481BD2346}"/>
              </a:ext>
            </a:extLst>
          </p:cNvPr>
          <p:cNvSpPr>
            <a:spLocks noGrp="1"/>
          </p:cNvSpPr>
          <p:nvPr>
            <p:ph idx="1"/>
          </p:nvPr>
        </p:nvSpPr>
        <p:spPr>
          <a:xfrm>
            <a:off x="2152650" y="1825625"/>
            <a:ext cx="4888572" cy="4351338"/>
          </a:xfrm>
        </p:spPr>
        <p:txBody>
          <a:bodyPr/>
          <a:lstStyle/>
          <a:p>
            <a:pPr marL="0" indent="0">
              <a:buNone/>
            </a:pPr>
            <a:r>
              <a:rPr lang="en-US" dirty="0"/>
              <a:t>Data wrapped in headers from multiple networking layers.</a:t>
            </a:r>
          </a:p>
        </p:txBody>
      </p:sp>
      <p:sp>
        <p:nvSpPr>
          <p:cNvPr id="4" name="Footer Placeholder 3">
            <a:extLst>
              <a:ext uri="{FF2B5EF4-FFF2-40B4-BE49-F238E27FC236}">
                <a16:creationId xmlns:a16="http://schemas.microsoft.com/office/drawing/2014/main" id="{E1039037-B76E-4BC4-A38C-E47C548DA9D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D32F0A8F-FAAE-4DC4-8DF2-64E39C25D2CB}"/>
              </a:ext>
            </a:extLst>
          </p:cNvPr>
          <p:cNvSpPr>
            <a:spLocks noGrp="1"/>
          </p:cNvSpPr>
          <p:nvPr>
            <p:ph type="sldNum" sz="quarter" idx="12"/>
          </p:nvPr>
        </p:nvSpPr>
        <p:spPr/>
        <p:txBody>
          <a:bodyPr/>
          <a:lstStyle/>
          <a:p>
            <a:fld id="{3D90C5DF-5A93-4A6F-A2C5-08984139AF6D}" type="slidenum">
              <a:rPr lang="LID4096" smtClean="0"/>
              <a:t>35</a:t>
            </a:fld>
            <a:endParaRPr lang="LID4096"/>
          </a:p>
        </p:txBody>
      </p:sp>
      <p:grpSp>
        <p:nvGrpSpPr>
          <p:cNvPr id="10" name="Group 9">
            <a:extLst>
              <a:ext uri="{FF2B5EF4-FFF2-40B4-BE49-F238E27FC236}">
                <a16:creationId xmlns:a16="http://schemas.microsoft.com/office/drawing/2014/main" id="{063D47F1-6A28-4B6D-8EAA-4CE8680B4B3E}"/>
              </a:ext>
            </a:extLst>
          </p:cNvPr>
          <p:cNvGrpSpPr/>
          <p:nvPr/>
        </p:nvGrpSpPr>
        <p:grpSpPr>
          <a:xfrm>
            <a:off x="8240506" y="2863189"/>
            <a:ext cx="1798845" cy="3192622"/>
            <a:chOff x="7084381" y="2002782"/>
            <a:chExt cx="1329116" cy="2358939"/>
          </a:xfrm>
        </p:grpSpPr>
        <p:sp>
          <p:nvSpPr>
            <p:cNvPr id="11" name="Rectangle 10">
              <a:extLst>
                <a:ext uri="{FF2B5EF4-FFF2-40B4-BE49-F238E27FC236}">
                  <a16:creationId xmlns:a16="http://schemas.microsoft.com/office/drawing/2014/main" id="{ABF947DA-7C1D-4B52-9F5A-EB0F1797825B}"/>
                </a:ext>
              </a:extLst>
            </p:cNvPr>
            <p:cNvSpPr/>
            <p:nvPr/>
          </p:nvSpPr>
          <p:spPr>
            <a:xfrm>
              <a:off x="7084382" y="3976710"/>
              <a:ext cx="1329115" cy="385011"/>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solidFill>
                    <a:schemeClr val="bg1"/>
                  </a:solidFill>
                </a:rPr>
                <a:t>Physical layer</a:t>
              </a:r>
              <a:endParaRPr lang="LID4096" sz="1600" b="1" dirty="0">
                <a:solidFill>
                  <a:schemeClr val="bg1"/>
                </a:solidFill>
              </a:endParaRPr>
            </a:p>
          </p:txBody>
        </p:sp>
        <p:sp>
          <p:nvSpPr>
            <p:cNvPr id="12" name="Rectangle 11">
              <a:extLst>
                <a:ext uri="{FF2B5EF4-FFF2-40B4-BE49-F238E27FC236}">
                  <a16:creationId xmlns:a16="http://schemas.microsoft.com/office/drawing/2014/main" id="{1C4A4916-2E8B-4F67-B648-EBFE32878370}"/>
                </a:ext>
              </a:extLst>
            </p:cNvPr>
            <p:cNvSpPr/>
            <p:nvPr/>
          </p:nvSpPr>
          <p:spPr>
            <a:xfrm>
              <a:off x="7084382" y="3242784"/>
              <a:ext cx="1329115" cy="704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1600" b="1" dirty="0">
                  <a:solidFill>
                    <a:schemeClr val="bg1"/>
                  </a:solidFill>
                </a:rPr>
                <a:t>Data link layer</a:t>
              </a:r>
              <a:endParaRPr lang="LID4096" sz="1600" b="1" dirty="0">
                <a:solidFill>
                  <a:schemeClr val="bg1"/>
                </a:solidFill>
              </a:endParaRPr>
            </a:p>
          </p:txBody>
        </p:sp>
        <p:sp>
          <p:nvSpPr>
            <p:cNvPr id="13" name="Rectangle 12">
              <a:extLst>
                <a:ext uri="{FF2B5EF4-FFF2-40B4-BE49-F238E27FC236}">
                  <a16:creationId xmlns:a16="http://schemas.microsoft.com/office/drawing/2014/main" id="{83F0F138-E3CA-4441-814B-E777DF861440}"/>
                </a:ext>
              </a:extLst>
            </p:cNvPr>
            <p:cNvSpPr/>
            <p:nvPr/>
          </p:nvSpPr>
          <p:spPr>
            <a:xfrm>
              <a:off x="7166534" y="3518885"/>
              <a:ext cx="1164807" cy="356624"/>
            </a:xfrm>
            <a:prstGeom prst="rect">
              <a:avLst/>
            </a:prstGeom>
            <a:ln/>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1600" b="1" dirty="0">
                  <a:solidFill>
                    <a:schemeClr val="bg1"/>
                  </a:solidFill>
                </a:rPr>
                <a:t>Medium Access Control</a:t>
              </a:r>
              <a:endParaRPr lang="LID4096" sz="1600" b="1" dirty="0">
                <a:solidFill>
                  <a:schemeClr val="bg1"/>
                </a:solidFill>
              </a:endParaRPr>
            </a:p>
          </p:txBody>
        </p:sp>
        <p:sp>
          <p:nvSpPr>
            <p:cNvPr id="14" name="Rectangle 13">
              <a:extLst>
                <a:ext uri="{FF2B5EF4-FFF2-40B4-BE49-F238E27FC236}">
                  <a16:creationId xmlns:a16="http://schemas.microsoft.com/office/drawing/2014/main" id="{2FEDA30C-93B0-42DA-9476-34C5C5F463AF}"/>
                </a:ext>
              </a:extLst>
            </p:cNvPr>
            <p:cNvSpPr/>
            <p:nvPr/>
          </p:nvSpPr>
          <p:spPr>
            <a:xfrm>
              <a:off x="7084382" y="2828259"/>
              <a:ext cx="1329115" cy="38501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a:solidFill>
                    <a:schemeClr val="bg1"/>
                  </a:solidFill>
                </a:rPr>
                <a:t>Network Layer</a:t>
              </a:r>
              <a:endParaRPr lang="LID4096" sz="1600" b="1" dirty="0">
                <a:solidFill>
                  <a:schemeClr val="bg1"/>
                </a:solidFill>
              </a:endParaRPr>
            </a:p>
          </p:txBody>
        </p:sp>
        <p:sp>
          <p:nvSpPr>
            <p:cNvPr id="15" name="Rectangle 14">
              <a:extLst>
                <a:ext uri="{FF2B5EF4-FFF2-40B4-BE49-F238E27FC236}">
                  <a16:creationId xmlns:a16="http://schemas.microsoft.com/office/drawing/2014/main" id="{DAFF2F17-2B48-4A6D-B93D-AB1335998287}"/>
                </a:ext>
              </a:extLst>
            </p:cNvPr>
            <p:cNvSpPr/>
            <p:nvPr/>
          </p:nvSpPr>
          <p:spPr>
            <a:xfrm>
              <a:off x="7084381" y="2417307"/>
              <a:ext cx="1329115" cy="385011"/>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chemeClr val="bg1"/>
                  </a:solidFill>
                </a:rPr>
                <a:t>Transport layer</a:t>
              </a:r>
              <a:endParaRPr lang="LID4096" sz="1600" b="1" dirty="0">
                <a:solidFill>
                  <a:schemeClr val="bg1"/>
                </a:solidFill>
              </a:endParaRPr>
            </a:p>
          </p:txBody>
        </p:sp>
        <p:sp>
          <p:nvSpPr>
            <p:cNvPr id="16" name="Rectangle 15">
              <a:extLst>
                <a:ext uri="{FF2B5EF4-FFF2-40B4-BE49-F238E27FC236}">
                  <a16:creationId xmlns:a16="http://schemas.microsoft.com/office/drawing/2014/main" id="{C8BD365A-5671-4477-B47C-E8F8E3863769}"/>
                </a:ext>
              </a:extLst>
            </p:cNvPr>
            <p:cNvSpPr/>
            <p:nvPr/>
          </p:nvSpPr>
          <p:spPr>
            <a:xfrm>
              <a:off x="7084381" y="2002782"/>
              <a:ext cx="1329115" cy="385011"/>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solidFill>
                    <a:schemeClr val="bg1"/>
                  </a:solidFill>
                </a:rPr>
                <a:t>Application layer</a:t>
              </a:r>
              <a:endParaRPr lang="LID4096" sz="1600" b="1" dirty="0">
                <a:solidFill>
                  <a:schemeClr val="bg1"/>
                </a:solidFill>
              </a:endParaRPr>
            </a:p>
          </p:txBody>
        </p:sp>
      </p:grpSp>
      <p:cxnSp>
        <p:nvCxnSpPr>
          <p:cNvPr id="17" name="Connector: Curved 16">
            <a:extLst>
              <a:ext uri="{FF2B5EF4-FFF2-40B4-BE49-F238E27FC236}">
                <a16:creationId xmlns:a16="http://schemas.microsoft.com/office/drawing/2014/main" id="{F8AB8DF8-C6C5-432B-BE83-DF31CEF87D56}"/>
              </a:ext>
            </a:extLst>
          </p:cNvPr>
          <p:cNvCxnSpPr>
            <a:cxnSpLocks/>
            <a:stCxn id="11" idx="3"/>
          </p:cNvCxnSpPr>
          <p:nvPr/>
        </p:nvCxnSpPr>
        <p:spPr>
          <a:xfrm>
            <a:off x="10039351" y="5795273"/>
            <a:ext cx="199849" cy="516627"/>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C3F1982E-2CCA-4159-A389-20D7B39AD5BC}"/>
              </a:ext>
            </a:extLst>
          </p:cNvPr>
          <p:cNvSpPr txBox="1"/>
          <p:nvPr/>
        </p:nvSpPr>
        <p:spPr>
          <a:xfrm>
            <a:off x="10139274" y="5532845"/>
            <a:ext cx="925286" cy="369332"/>
          </a:xfrm>
          <a:prstGeom prst="rect">
            <a:avLst/>
          </a:prstGeom>
          <a:noFill/>
        </p:spPr>
        <p:txBody>
          <a:bodyPr wrap="square" rtlCol="0">
            <a:spAutoFit/>
          </a:bodyPr>
          <a:lstStyle/>
          <a:p>
            <a:r>
              <a:rPr lang="en-US" dirty="0"/>
              <a:t>signals</a:t>
            </a:r>
            <a:endParaRPr lang="LID4096" dirty="0"/>
          </a:p>
        </p:txBody>
      </p:sp>
      <p:grpSp>
        <p:nvGrpSpPr>
          <p:cNvPr id="21" name="Group 20">
            <a:extLst>
              <a:ext uri="{FF2B5EF4-FFF2-40B4-BE49-F238E27FC236}">
                <a16:creationId xmlns:a16="http://schemas.microsoft.com/office/drawing/2014/main" id="{5250C5A8-2414-4C65-AA22-C746A9346F78}"/>
              </a:ext>
            </a:extLst>
          </p:cNvPr>
          <p:cNvGrpSpPr/>
          <p:nvPr/>
        </p:nvGrpSpPr>
        <p:grpSpPr>
          <a:xfrm>
            <a:off x="4038647" y="3523820"/>
            <a:ext cx="2332883" cy="441532"/>
            <a:chOff x="1664413" y="3791950"/>
            <a:chExt cx="1460967" cy="376902"/>
          </a:xfrm>
        </p:grpSpPr>
        <p:sp>
          <p:nvSpPr>
            <p:cNvPr id="8" name="Rectangle 7">
              <a:extLst>
                <a:ext uri="{FF2B5EF4-FFF2-40B4-BE49-F238E27FC236}">
                  <a16:creationId xmlns:a16="http://schemas.microsoft.com/office/drawing/2014/main" id="{F0546F36-CA89-4D4D-AD16-16E7D6C8558B}"/>
                </a:ext>
              </a:extLst>
            </p:cNvPr>
            <p:cNvSpPr/>
            <p:nvPr/>
          </p:nvSpPr>
          <p:spPr>
            <a:xfrm>
              <a:off x="1664413" y="3791950"/>
              <a:ext cx="321725" cy="376902"/>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t>T</a:t>
              </a:r>
              <a:endParaRPr lang="LID4096" sz="2400" dirty="0"/>
            </a:p>
          </p:txBody>
        </p:sp>
        <p:sp>
          <p:nvSpPr>
            <p:cNvPr id="6" name="Rectangle 5">
              <a:extLst>
                <a:ext uri="{FF2B5EF4-FFF2-40B4-BE49-F238E27FC236}">
                  <a16:creationId xmlns:a16="http://schemas.microsoft.com/office/drawing/2014/main" id="{CA6E6396-D78D-4654-8D4B-5D1791738889}"/>
                </a:ext>
              </a:extLst>
            </p:cNvPr>
            <p:cNvSpPr/>
            <p:nvPr/>
          </p:nvSpPr>
          <p:spPr>
            <a:xfrm>
              <a:off x="1986139" y="3791950"/>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grpSp>
      <p:grpSp>
        <p:nvGrpSpPr>
          <p:cNvPr id="22" name="Group 21">
            <a:extLst>
              <a:ext uri="{FF2B5EF4-FFF2-40B4-BE49-F238E27FC236}">
                <a16:creationId xmlns:a16="http://schemas.microsoft.com/office/drawing/2014/main" id="{2030E6AF-522F-460E-B71A-DD1BE23CD6E7}"/>
              </a:ext>
            </a:extLst>
          </p:cNvPr>
          <p:cNvGrpSpPr/>
          <p:nvPr/>
        </p:nvGrpSpPr>
        <p:grpSpPr>
          <a:xfrm>
            <a:off x="3523492" y="4270439"/>
            <a:ext cx="2848039" cy="441532"/>
            <a:chOff x="1341797" y="3791950"/>
            <a:chExt cx="1783583" cy="376902"/>
          </a:xfrm>
        </p:grpSpPr>
        <p:sp>
          <p:nvSpPr>
            <p:cNvPr id="25" name="Rectangle 24">
              <a:extLst>
                <a:ext uri="{FF2B5EF4-FFF2-40B4-BE49-F238E27FC236}">
                  <a16:creationId xmlns:a16="http://schemas.microsoft.com/office/drawing/2014/main" id="{2FBC2E00-65D4-4DBE-8362-CA8095C84141}"/>
                </a:ext>
              </a:extLst>
            </p:cNvPr>
            <p:cNvSpPr/>
            <p:nvPr/>
          </p:nvSpPr>
          <p:spPr>
            <a:xfrm>
              <a:off x="1341797" y="3791950"/>
              <a:ext cx="321725" cy="37690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t>N</a:t>
              </a:r>
              <a:endParaRPr lang="LID4096" sz="2400" dirty="0"/>
            </a:p>
          </p:txBody>
        </p:sp>
        <p:sp>
          <p:nvSpPr>
            <p:cNvPr id="23" name="Rectangle 22">
              <a:extLst>
                <a:ext uri="{FF2B5EF4-FFF2-40B4-BE49-F238E27FC236}">
                  <a16:creationId xmlns:a16="http://schemas.microsoft.com/office/drawing/2014/main" id="{BCCA5F0A-7133-4B4E-AEC1-F008F43F99C3}"/>
                </a:ext>
              </a:extLst>
            </p:cNvPr>
            <p:cNvSpPr/>
            <p:nvPr/>
          </p:nvSpPr>
          <p:spPr>
            <a:xfrm>
              <a:off x="1986139" y="3791950"/>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sp>
          <p:nvSpPr>
            <p:cNvPr id="24" name="Rectangle 23">
              <a:extLst>
                <a:ext uri="{FF2B5EF4-FFF2-40B4-BE49-F238E27FC236}">
                  <a16:creationId xmlns:a16="http://schemas.microsoft.com/office/drawing/2014/main" id="{4B283CD7-5B3E-45A3-8842-826D5E94D22F}"/>
                </a:ext>
              </a:extLst>
            </p:cNvPr>
            <p:cNvSpPr/>
            <p:nvPr/>
          </p:nvSpPr>
          <p:spPr>
            <a:xfrm>
              <a:off x="1664413" y="3791950"/>
              <a:ext cx="321725" cy="376902"/>
            </a:xfrm>
            <a:prstGeom prst="rect">
              <a:avLst/>
            </a:prstGeom>
            <a:solidFill>
              <a:schemeClr val="bg1"/>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grpSp>
      <p:grpSp>
        <p:nvGrpSpPr>
          <p:cNvPr id="28" name="Group 27">
            <a:extLst>
              <a:ext uri="{FF2B5EF4-FFF2-40B4-BE49-F238E27FC236}">
                <a16:creationId xmlns:a16="http://schemas.microsoft.com/office/drawing/2014/main" id="{A8503EDA-013D-47C0-A057-5653E31AE849}"/>
              </a:ext>
            </a:extLst>
          </p:cNvPr>
          <p:cNvGrpSpPr/>
          <p:nvPr/>
        </p:nvGrpSpPr>
        <p:grpSpPr>
          <a:xfrm>
            <a:off x="3008335" y="5017059"/>
            <a:ext cx="3868076" cy="441532"/>
            <a:chOff x="1019181" y="3791950"/>
            <a:chExt cx="2422381" cy="376902"/>
          </a:xfrm>
        </p:grpSpPr>
        <p:sp>
          <p:nvSpPr>
            <p:cNvPr id="32" name="Rectangle 31">
              <a:extLst>
                <a:ext uri="{FF2B5EF4-FFF2-40B4-BE49-F238E27FC236}">
                  <a16:creationId xmlns:a16="http://schemas.microsoft.com/office/drawing/2014/main" id="{4E4C320E-C861-4316-AEB5-C337713FE1AB}"/>
                </a:ext>
              </a:extLst>
            </p:cNvPr>
            <p:cNvSpPr/>
            <p:nvPr/>
          </p:nvSpPr>
          <p:spPr>
            <a:xfrm>
              <a:off x="3119837" y="3791950"/>
              <a:ext cx="321725" cy="376902"/>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chemeClr val="bg1"/>
                  </a:solidFill>
                </a:rPr>
                <a:t>L</a:t>
              </a:r>
              <a:endParaRPr lang="LID4096" sz="2400" dirty="0">
                <a:solidFill>
                  <a:schemeClr val="bg1"/>
                </a:solidFill>
              </a:endParaRPr>
            </a:p>
          </p:txBody>
        </p:sp>
        <p:sp>
          <p:nvSpPr>
            <p:cNvPr id="33" name="Rectangle 32">
              <a:extLst>
                <a:ext uri="{FF2B5EF4-FFF2-40B4-BE49-F238E27FC236}">
                  <a16:creationId xmlns:a16="http://schemas.microsoft.com/office/drawing/2014/main" id="{E0A5FF31-3619-4E6E-8774-46359648B709}"/>
                </a:ext>
              </a:extLst>
            </p:cNvPr>
            <p:cNvSpPr/>
            <p:nvPr/>
          </p:nvSpPr>
          <p:spPr>
            <a:xfrm>
              <a:off x="1019181" y="3791950"/>
              <a:ext cx="321725" cy="37690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t>L</a:t>
              </a:r>
              <a:endParaRPr lang="LID4096" sz="2400" dirty="0"/>
            </a:p>
          </p:txBody>
        </p:sp>
        <p:sp>
          <p:nvSpPr>
            <p:cNvPr id="29" name="Rectangle 28">
              <a:extLst>
                <a:ext uri="{FF2B5EF4-FFF2-40B4-BE49-F238E27FC236}">
                  <a16:creationId xmlns:a16="http://schemas.microsoft.com/office/drawing/2014/main" id="{F027A171-8929-4DDB-BD75-93B35F2FF535}"/>
                </a:ext>
              </a:extLst>
            </p:cNvPr>
            <p:cNvSpPr/>
            <p:nvPr/>
          </p:nvSpPr>
          <p:spPr>
            <a:xfrm>
              <a:off x="1986139" y="3791950"/>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sp>
          <p:nvSpPr>
            <p:cNvPr id="30" name="Rectangle 29">
              <a:extLst>
                <a:ext uri="{FF2B5EF4-FFF2-40B4-BE49-F238E27FC236}">
                  <a16:creationId xmlns:a16="http://schemas.microsoft.com/office/drawing/2014/main" id="{89765508-830B-4253-AEBE-EFE6B52F83A7}"/>
                </a:ext>
              </a:extLst>
            </p:cNvPr>
            <p:cNvSpPr/>
            <p:nvPr/>
          </p:nvSpPr>
          <p:spPr>
            <a:xfrm>
              <a:off x="1664413" y="3791950"/>
              <a:ext cx="321725" cy="376902"/>
            </a:xfrm>
            <a:prstGeom prst="rect">
              <a:avLst/>
            </a:prstGeom>
            <a:solidFill>
              <a:schemeClr val="bg1"/>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sp>
          <p:nvSpPr>
            <p:cNvPr id="31" name="Rectangle 30">
              <a:extLst>
                <a:ext uri="{FF2B5EF4-FFF2-40B4-BE49-F238E27FC236}">
                  <a16:creationId xmlns:a16="http://schemas.microsoft.com/office/drawing/2014/main" id="{755BDF6F-8523-41F6-A0DB-07C18406AF58}"/>
                </a:ext>
              </a:extLst>
            </p:cNvPr>
            <p:cNvSpPr/>
            <p:nvPr/>
          </p:nvSpPr>
          <p:spPr>
            <a:xfrm>
              <a:off x="1335363" y="3791950"/>
              <a:ext cx="321725" cy="37690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grpSp>
      <p:sp>
        <p:nvSpPr>
          <p:cNvPr id="35" name="Rectangle 34">
            <a:extLst>
              <a:ext uri="{FF2B5EF4-FFF2-40B4-BE49-F238E27FC236}">
                <a16:creationId xmlns:a16="http://schemas.microsoft.com/office/drawing/2014/main" id="{81A6DA50-4B03-414C-905C-8E0EAA4892CF}"/>
              </a:ext>
            </a:extLst>
          </p:cNvPr>
          <p:cNvSpPr/>
          <p:nvPr/>
        </p:nvSpPr>
        <p:spPr>
          <a:xfrm>
            <a:off x="4552381" y="2777201"/>
            <a:ext cx="1819149" cy="44153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data</a:t>
            </a:r>
            <a:endParaRPr lang="LID4096" sz="2400" dirty="0"/>
          </a:p>
        </p:txBody>
      </p:sp>
    </p:spTree>
    <p:extLst>
      <p:ext uri="{BB962C8B-B14F-4D97-AF65-F5344CB8AC3E}">
        <p14:creationId xmlns:p14="http://schemas.microsoft.com/office/powerpoint/2010/main" val="1544503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CBD0-F622-40AF-89DA-38CC7472E134}"/>
              </a:ext>
            </a:extLst>
          </p:cNvPr>
          <p:cNvSpPr>
            <a:spLocks noGrp="1"/>
          </p:cNvSpPr>
          <p:nvPr>
            <p:ph type="title"/>
          </p:nvPr>
        </p:nvSpPr>
        <p:spPr/>
        <p:txBody>
          <a:bodyPr>
            <a:normAutofit/>
          </a:bodyPr>
          <a:lstStyle/>
          <a:p>
            <a:r>
              <a:rPr lang="en-US" dirty="0"/>
              <a:t>Tunneling</a:t>
            </a:r>
            <a:br>
              <a:rPr lang="en-US" dirty="0"/>
            </a:br>
            <a:r>
              <a:rPr lang="en-US" dirty="0"/>
              <a:t>Packets in packets in packets in …</a:t>
            </a:r>
          </a:p>
        </p:txBody>
      </p:sp>
      <p:sp>
        <p:nvSpPr>
          <p:cNvPr id="3" name="Content Placeholder 2">
            <a:extLst>
              <a:ext uri="{FF2B5EF4-FFF2-40B4-BE49-F238E27FC236}">
                <a16:creationId xmlns:a16="http://schemas.microsoft.com/office/drawing/2014/main" id="{1C9C8332-81ED-41BB-82BD-85D481BD2346}"/>
              </a:ext>
            </a:extLst>
          </p:cNvPr>
          <p:cNvSpPr>
            <a:spLocks noGrp="1"/>
          </p:cNvSpPr>
          <p:nvPr>
            <p:ph idx="1"/>
          </p:nvPr>
        </p:nvSpPr>
        <p:spPr>
          <a:xfrm>
            <a:off x="2152650" y="1825625"/>
            <a:ext cx="4888572" cy="4351338"/>
          </a:xfrm>
        </p:spPr>
        <p:txBody>
          <a:bodyPr/>
          <a:lstStyle/>
          <a:p>
            <a:pPr marL="0" indent="0">
              <a:buNone/>
            </a:pPr>
            <a:r>
              <a:rPr lang="en-US" dirty="0"/>
              <a:t>Data wrapped in headers from multiple networking layers.</a:t>
            </a:r>
          </a:p>
        </p:txBody>
      </p:sp>
      <p:sp>
        <p:nvSpPr>
          <p:cNvPr id="4" name="Footer Placeholder 3">
            <a:extLst>
              <a:ext uri="{FF2B5EF4-FFF2-40B4-BE49-F238E27FC236}">
                <a16:creationId xmlns:a16="http://schemas.microsoft.com/office/drawing/2014/main" id="{E1039037-B76E-4BC4-A38C-E47C548DA9D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D32F0A8F-FAAE-4DC4-8DF2-64E39C25D2CB}"/>
              </a:ext>
            </a:extLst>
          </p:cNvPr>
          <p:cNvSpPr>
            <a:spLocks noGrp="1"/>
          </p:cNvSpPr>
          <p:nvPr>
            <p:ph type="sldNum" sz="quarter" idx="12"/>
          </p:nvPr>
        </p:nvSpPr>
        <p:spPr/>
        <p:txBody>
          <a:bodyPr/>
          <a:lstStyle/>
          <a:p>
            <a:fld id="{3D90C5DF-5A93-4A6F-A2C5-08984139AF6D}" type="slidenum">
              <a:rPr lang="LID4096" smtClean="0"/>
              <a:t>36</a:t>
            </a:fld>
            <a:endParaRPr lang="LID4096"/>
          </a:p>
        </p:txBody>
      </p:sp>
      <p:grpSp>
        <p:nvGrpSpPr>
          <p:cNvPr id="10" name="Group 9">
            <a:extLst>
              <a:ext uri="{FF2B5EF4-FFF2-40B4-BE49-F238E27FC236}">
                <a16:creationId xmlns:a16="http://schemas.microsoft.com/office/drawing/2014/main" id="{063D47F1-6A28-4B6D-8EAA-4CE8680B4B3E}"/>
              </a:ext>
            </a:extLst>
          </p:cNvPr>
          <p:cNvGrpSpPr/>
          <p:nvPr/>
        </p:nvGrpSpPr>
        <p:grpSpPr>
          <a:xfrm>
            <a:off x="8240506" y="2863189"/>
            <a:ext cx="1798845" cy="3192622"/>
            <a:chOff x="7084381" y="2002782"/>
            <a:chExt cx="1329116" cy="2358939"/>
          </a:xfrm>
        </p:grpSpPr>
        <p:sp>
          <p:nvSpPr>
            <p:cNvPr id="11" name="Rectangle 10">
              <a:extLst>
                <a:ext uri="{FF2B5EF4-FFF2-40B4-BE49-F238E27FC236}">
                  <a16:creationId xmlns:a16="http://schemas.microsoft.com/office/drawing/2014/main" id="{ABF947DA-7C1D-4B52-9F5A-EB0F1797825B}"/>
                </a:ext>
              </a:extLst>
            </p:cNvPr>
            <p:cNvSpPr/>
            <p:nvPr/>
          </p:nvSpPr>
          <p:spPr>
            <a:xfrm>
              <a:off x="7084382" y="3976710"/>
              <a:ext cx="1329115" cy="385011"/>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solidFill>
                    <a:schemeClr val="bg1"/>
                  </a:solidFill>
                </a:rPr>
                <a:t>Physical layer</a:t>
              </a:r>
              <a:endParaRPr lang="LID4096" sz="1600" b="1" dirty="0">
                <a:solidFill>
                  <a:schemeClr val="bg1"/>
                </a:solidFill>
              </a:endParaRPr>
            </a:p>
          </p:txBody>
        </p:sp>
        <p:sp>
          <p:nvSpPr>
            <p:cNvPr id="12" name="Rectangle 11">
              <a:extLst>
                <a:ext uri="{FF2B5EF4-FFF2-40B4-BE49-F238E27FC236}">
                  <a16:creationId xmlns:a16="http://schemas.microsoft.com/office/drawing/2014/main" id="{1C4A4916-2E8B-4F67-B648-EBFE32878370}"/>
                </a:ext>
              </a:extLst>
            </p:cNvPr>
            <p:cNvSpPr/>
            <p:nvPr/>
          </p:nvSpPr>
          <p:spPr>
            <a:xfrm>
              <a:off x="7084382" y="3242784"/>
              <a:ext cx="1329115" cy="704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1600" b="1" dirty="0">
                  <a:solidFill>
                    <a:schemeClr val="bg1"/>
                  </a:solidFill>
                </a:rPr>
                <a:t>Data link layer</a:t>
              </a:r>
              <a:endParaRPr lang="LID4096" sz="1600" b="1" dirty="0">
                <a:solidFill>
                  <a:schemeClr val="bg1"/>
                </a:solidFill>
              </a:endParaRPr>
            </a:p>
          </p:txBody>
        </p:sp>
        <p:sp>
          <p:nvSpPr>
            <p:cNvPr id="13" name="Rectangle 12">
              <a:extLst>
                <a:ext uri="{FF2B5EF4-FFF2-40B4-BE49-F238E27FC236}">
                  <a16:creationId xmlns:a16="http://schemas.microsoft.com/office/drawing/2014/main" id="{83F0F138-E3CA-4441-814B-E777DF861440}"/>
                </a:ext>
              </a:extLst>
            </p:cNvPr>
            <p:cNvSpPr/>
            <p:nvPr/>
          </p:nvSpPr>
          <p:spPr>
            <a:xfrm>
              <a:off x="7166534" y="3518885"/>
              <a:ext cx="1164807" cy="356624"/>
            </a:xfrm>
            <a:prstGeom prst="rect">
              <a:avLst/>
            </a:prstGeom>
            <a:ln/>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1600" b="1" dirty="0">
                  <a:solidFill>
                    <a:schemeClr val="bg1"/>
                  </a:solidFill>
                </a:rPr>
                <a:t>Medium Access Control</a:t>
              </a:r>
              <a:endParaRPr lang="LID4096" sz="1600" b="1" dirty="0">
                <a:solidFill>
                  <a:schemeClr val="bg1"/>
                </a:solidFill>
              </a:endParaRPr>
            </a:p>
          </p:txBody>
        </p:sp>
        <p:sp>
          <p:nvSpPr>
            <p:cNvPr id="14" name="Rectangle 13">
              <a:extLst>
                <a:ext uri="{FF2B5EF4-FFF2-40B4-BE49-F238E27FC236}">
                  <a16:creationId xmlns:a16="http://schemas.microsoft.com/office/drawing/2014/main" id="{2FEDA30C-93B0-42DA-9476-34C5C5F463AF}"/>
                </a:ext>
              </a:extLst>
            </p:cNvPr>
            <p:cNvSpPr/>
            <p:nvPr/>
          </p:nvSpPr>
          <p:spPr>
            <a:xfrm>
              <a:off x="7084382" y="2828259"/>
              <a:ext cx="1329115" cy="38501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a:solidFill>
                    <a:schemeClr val="bg1"/>
                  </a:solidFill>
                </a:rPr>
                <a:t>Network Layer</a:t>
              </a:r>
              <a:endParaRPr lang="LID4096" sz="1600" b="1" dirty="0">
                <a:solidFill>
                  <a:schemeClr val="bg1"/>
                </a:solidFill>
              </a:endParaRPr>
            </a:p>
          </p:txBody>
        </p:sp>
        <p:sp>
          <p:nvSpPr>
            <p:cNvPr id="15" name="Rectangle 14">
              <a:extLst>
                <a:ext uri="{FF2B5EF4-FFF2-40B4-BE49-F238E27FC236}">
                  <a16:creationId xmlns:a16="http://schemas.microsoft.com/office/drawing/2014/main" id="{DAFF2F17-2B48-4A6D-B93D-AB1335998287}"/>
                </a:ext>
              </a:extLst>
            </p:cNvPr>
            <p:cNvSpPr/>
            <p:nvPr/>
          </p:nvSpPr>
          <p:spPr>
            <a:xfrm>
              <a:off x="7084381" y="2417307"/>
              <a:ext cx="1329115" cy="385011"/>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chemeClr val="bg1"/>
                  </a:solidFill>
                </a:rPr>
                <a:t>Transport layer</a:t>
              </a:r>
              <a:endParaRPr lang="LID4096" sz="1600" b="1" dirty="0">
                <a:solidFill>
                  <a:schemeClr val="bg1"/>
                </a:solidFill>
              </a:endParaRPr>
            </a:p>
          </p:txBody>
        </p:sp>
        <p:sp>
          <p:nvSpPr>
            <p:cNvPr id="16" name="Rectangle 15">
              <a:extLst>
                <a:ext uri="{FF2B5EF4-FFF2-40B4-BE49-F238E27FC236}">
                  <a16:creationId xmlns:a16="http://schemas.microsoft.com/office/drawing/2014/main" id="{C8BD365A-5671-4477-B47C-E8F8E3863769}"/>
                </a:ext>
              </a:extLst>
            </p:cNvPr>
            <p:cNvSpPr/>
            <p:nvPr/>
          </p:nvSpPr>
          <p:spPr>
            <a:xfrm>
              <a:off x="7084381" y="2002782"/>
              <a:ext cx="1329115" cy="385011"/>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solidFill>
                    <a:schemeClr val="bg1"/>
                  </a:solidFill>
                </a:rPr>
                <a:t>Application layer</a:t>
              </a:r>
              <a:endParaRPr lang="LID4096" sz="1600" b="1" dirty="0">
                <a:solidFill>
                  <a:schemeClr val="bg1"/>
                </a:solidFill>
              </a:endParaRPr>
            </a:p>
          </p:txBody>
        </p:sp>
      </p:grpSp>
      <p:cxnSp>
        <p:nvCxnSpPr>
          <p:cNvPr id="17" name="Connector: Curved 16">
            <a:extLst>
              <a:ext uri="{FF2B5EF4-FFF2-40B4-BE49-F238E27FC236}">
                <a16:creationId xmlns:a16="http://schemas.microsoft.com/office/drawing/2014/main" id="{F8AB8DF8-C6C5-432B-BE83-DF31CEF87D56}"/>
              </a:ext>
            </a:extLst>
          </p:cNvPr>
          <p:cNvCxnSpPr>
            <a:cxnSpLocks/>
            <a:stCxn id="11" idx="3"/>
          </p:cNvCxnSpPr>
          <p:nvPr/>
        </p:nvCxnSpPr>
        <p:spPr>
          <a:xfrm>
            <a:off x="10039351" y="5795273"/>
            <a:ext cx="199849" cy="516627"/>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C3F1982E-2CCA-4159-A389-20D7B39AD5BC}"/>
              </a:ext>
            </a:extLst>
          </p:cNvPr>
          <p:cNvSpPr txBox="1"/>
          <p:nvPr/>
        </p:nvSpPr>
        <p:spPr>
          <a:xfrm>
            <a:off x="10139274" y="5532845"/>
            <a:ext cx="925286" cy="369332"/>
          </a:xfrm>
          <a:prstGeom prst="rect">
            <a:avLst/>
          </a:prstGeom>
          <a:noFill/>
        </p:spPr>
        <p:txBody>
          <a:bodyPr wrap="square" rtlCol="0">
            <a:spAutoFit/>
          </a:bodyPr>
          <a:lstStyle/>
          <a:p>
            <a:r>
              <a:rPr lang="en-US" dirty="0"/>
              <a:t>signals</a:t>
            </a:r>
            <a:endParaRPr lang="LID4096" dirty="0"/>
          </a:p>
        </p:txBody>
      </p:sp>
      <p:grpSp>
        <p:nvGrpSpPr>
          <p:cNvPr id="21" name="Group 20">
            <a:extLst>
              <a:ext uri="{FF2B5EF4-FFF2-40B4-BE49-F238E27FC236}">
                <a16:creationId xmlns:a16="http://schemas.microsoft.com/office/drawing/2014/main" id="{5250C5A8-2414-4C65-AA22-C746A9346F78}"/>
              </a:ext>
            </a:extLst>
          </p:cNvPr>
          <p:cNvGrpSpPr/>
          <p:nvPr/>
        </p:nvGrpSpPr>
        <p:grpSpPr>
          <a:xfrm>
            <a:off x="4038647" y="3523820"/>
            <a:ext cx="2332883" cy="441532"/>
            <a:chOff x="1664413" y="3791950"/>
            <a:chExt cx="1460967" cy="376902"/>
          </a:xfrm>
        </p:grpSpPr>
        <p:sp>
          <p:nvSpPr>
            <p:cNvPr id="8" name="Rectangle 7">
              <a:extLst>
                <a:ext uri="{FF2B5EF4-FFF2-40B4-BE49-F238E27FC236}">
                  <a16:creationId xmlns:a16="http://schemas.microsoft.com/office/drawing/2014/main" id="{F0546F36-CA89-4D4D-AD16-16E7D6C8558B}"/>
                </a:ext>
              </a:extLst>
            </p:cNvPr>
            <p:cNvSpPr/>
            <p:nvPr/>
          </p:nvSpPr>
          <p:spPr>
            <a:xfrm>
              <a:off x="1664413" y="3791950"/>
              <a:ext cx="321725" cy="376902"/>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t>T</a:t>
              </a:r>
              <a:endParaRPr lang="LID4096" sz="2400" dirty="0"/>
            </a:p>
          </p:txBody>
        </p:sp>
        <p:sp>
          <p:nvSpPr>
            <p:cNvPr id="6" name="Rectangle 5">
              <a:extLst>
                <a:ext uri="{FF2B5EF4-FFF2-40B4-BE49-F238E27FC236}">
                  <a16:creationId xmlns:a16="http://schemas.microsoft.com/office/drawing/2014/main" id="{CA6E6396-D78D-4654-8D4B-5D1791738889}"/>
                </a:ext>
              </a:extLst>
            </p:cNvPr>
            <p:cNvSpPr/>
            <p:nvPr/>
          </p:nvSpPr>
          <p:spPr>
            <a:xfrm>
              <a:off x="1986139" y="3791950"/>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grpSp>
      <p:sp>
        <p:nvSpPr>
          <p:cNvPr id="35" name="Rectangle 34">
            <a:extLst>
              <a:ext uri="{FF2B5EF4-FFF2-40B4-BE49-F238E27FC236}">
                <a16:creationId xmlns:a16="http://schemas.microsoft.com/office/drawing/2014/main" id="{81A6DA50-4B03-414C-905C-8E0EAA4892CF}"/>
              </a:ext>
            </a:extLst>
          </p:cNvPr>
          <p:cNvSpPr/>
          <p:nvPr/>
        </p:nvSpPr>
        <p:spPr>
          <a:xfrm>
            <a:off x="4552381" y="2777201"/>
            <a:ext cx="1819149" cy="44153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data</a:t>
            </a:r>
            <a:endParaRPr lang="LID4096" sz="2400" dirty="0"/>
          </a:p>
        </p:txBody>
      </p:sp>
      <p:grpSp>
        <p:nvGrpSpPr>
          <p:cNvPr id="22" name="Group 21">
            <a:extLst>
              <a:ext uri="{FF2B5EF4-FFF2-40B4-BE49-F238E27FC236}">
                <a16:creationId xmlns:a16="http://schemas.microsoft.com/office/drawing/2014/main" id="{2030E6AF-522F-460E-B71A-DD1BE23CD6E7}"/>
              </a:ext>
            </a:extLst>
          </p:cNvPr>
          <p:cNvGrpSpPr/>
          <p:nvPr/>
        </p:nvGrpSpPr>
        <p:grpSpPr>
          <a:xfrm>
            <a:off x="3523492" y="4269267"/>
            <a:ext cx="2848039" cy="441541"/>
            <a:chOff x="1341797" y="3790942"/>
            <a:chExt cx="1783583" cy="376909"/>
          </a:xfrm>
        </p:grpSpPr>
        <p:sp>
          <p:nvSpPr>
            <p:cNvPr id="25" name="Rectangle 24">
              <a:extLst>
                <a:ext uri="{FF2B5EF4-FFF2-40B4-BE49-F238E27FC236}">
                  <a16:creationId xmlns:a16="http://schemas.microsoft.com/office/drawing/2014/main" id="{2FBC2E00-65D4-4DBE-8362-CA8095C84141}"/>
                </a:ext>
              </a:extLst>
            </p:cNvPr>
            <p:cNvSpPr/>
            <p:nvPr/>
          </p:nvSpPr>
          <p:spPr>
            <a:xfrm>
              <a:off x="1341797" y="3790949"/>
              <a:ext cx="321725" cy="37690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t>N</a:t>
              </a:r>
              <a:endParaRPr lang="LID4096" sz="2400" dirty="0"/>
            </a:p>
          </p:txBody>
        </p:sp>
        <p:sp>
          <p:nvSpPr>
            <p:cNvPr id="23" name="Rectangle 22">
              <a:extLst>
                <a:ext uri="{FF2B5EF4-FFF2-40B4-BE49-F238E27FC236}">
                  <a16:creationId xmlns:a16="http://schemas.microsoft.com/office/drawing/2014/main" id="{BCCA5F0A-7133-4B4E-AEC1-F008F43F99C3}"/>
                </a:ext>
              </a:extLst>
            </p:cNvPr>
            <p:cNvSpPr/>
            <p:nvPr/>
          </p:nvSpPr>
          <p:spPr>
            <a:xfrm>
              <a:off x="1986139" y="3790942"/>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sp>
          <p:nvSpPr>
            <p:cNvPr id="24" name="Rectangle 23">
              <a:extLst>
                <a:ext uri="{FF2B5EF4-FFF2-40B4-BE49-F238E27FC236}">
                  <a16:creationId xmlns:a16="http://schemas.microsoft.com/office/drawing/2014/main" id="{4B283CD7-5B3E-45A3-8842-826D5E94D22F}"/>
                </a:ext>
              </a:extLst>
            </p:cNvPr>
            <p:cNvSpPr/>
            <p:nvPr/>
          </p:nvSpPr>
          <p:spPr>
            <a:xfrm>
              <a:off x="1664413" y="3790946"/>
              <a:ext cx="321725" cy="376902"/>
            </a:xfrm>
            <a:prstGeom prst="rect">
              <a:avLst/>
            </a:prstGeom>
            <a:solidFill>
              <a:schemeClr val="bg1"/>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grpSp>
      <p:grpSp>
        <p:nvGrpSpPr>
          <p:cNvPr id="28" name="Group 27">
            <a:extLst>
              <a:ext uri="{FF2B5EF4-FFF2-40B4-BE49-F238E27FC236}">
                <a16:creationId xmlns:a16="http://schemas.microsoft.com/office/drawing/2014/main" id="{A8503EDA-013D-47C0-A057-5653E31AE849}"/>
              </a:ext>
            </a:extLst>
          </p:cNvPr>
          <p:cNvGrpSpPr/>
          <p:nvPr/>
        </p:nvGrpSpPr>
        <p:grpSpPr>
          <a:xfrm>
            <a:off x="3008335" y="5019105"/>
            <a:ext cx="3363194" cy="441535"/>
            <a:chOff x="1019181" y="3793690"/>
            <a:chExt cx="2106199" cy="376904"/>
          </a:xfrm>
        </p:grpSpPr>
        <p:sp>
          <p:nvSpPr>
            <p:cNvPr id="29" name="Rectangle 28">
              <a:extLst>
                <a:ext uri="{FF2B5EF4-FFF2-40B4-BE49-F238E27FC236}">
                  <a16:creationId xmlns:a16="http://schemas.microsoft.com/office/drawing/2014/main" id="{F027A171-8929-4DDB-BD75-93B35F2FF535}"/>
                </a:ext>
              </a:extLst>
            </p:cNvPr>
            <p:cNvSpPr/>
            <p:nvPr/>
          </p:nvSpPr>
          <p:spPr>
            <a:xfrm>
              <a:off x="1986139" y="3793690"/>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sp>
          <p:nvSpPr>
            <p:cNvPr id="30" name="Rectangle 29">
              <a:extLst>
                <a:ext uri="{FF2B5EF4-FFF2-40B4-BE49-F238E27FC236}">
                  <a16:creationId xmlns:a16="http://schemas.microsoft.com/office/drawing/2014/main" id="{89765508-830B-4253-AEBE-EFE6B52F83A7}"/>
                </a:ext>
              </a:extLst>
            </p:cNvPr>
            <p:cNvSpPr/>
            <p:nvPr/>
          </p:nvSpPr>
          <p:spPr>
            <a:xfrm>
              <a:off x="1664413" y="3793690"/>
              <a:ext cx="321725" cy="376902"/>
            </a:xfrm>
            <a:prstGeom prst="rect">
              <a:avLst/>
            </a:prstGeom>
            <a:solidFill>
              <a:schemeClr val="bg1"/>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sp>
          <p:nvSpPr>
            <p:cNvPr id="33" name="Rectangle 32">
              <a:extLst>
                <a:ext uri="{FF2B5EF4-FFF2-40B4-BE49-F238E27FC236}">
                  <a16:creationId xmlns:a16="http://schemas.microsoft.com/office/drawing/2014/main" id="{E0A5FF31-3619-4E6E-8774-46359648B709}"/>
                </a:ext>
              </a:extLst>
            </p:cNvPr>
            <p:cNvSpPr/>
            <p:nvPr/>
          </p:nvSpPr>
          <p:spPr>
            <a:xfrm>
              <a:off x="1019181" y="3793692"/>
              <a:ext cx="321725" cy="37690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t>N</a:t>
              </a:r>
              <a:endParaRPr lang="LID4096" sz="2400" dirty="0"/>
            </a:p>
          </p:txBody>
        </p:sp>
        <p:sp>
          <p:nvSpPr>
            <p:cNvPr id="31" name="Rectangle 30">
              <a:extLst>
                <a:ext uri="{FF2B5EF4-FFF2-40B4-BE49-F238E27FC236}">
                  <a16:creationId xmlns:a16="http://schemas.microsoft.com/office/drawing/2014/main" id="{755BDF6F-8523-41F6-A0DB-07C18406AF58}"/>
                </a:ext>
              </a:extLst>
            </p:cNvPr>
            <p:cNvSpPr/>
            <p:nvPr/>
          </p:nvSpPr>
          <p:spPr>
            <a:xfrm>
              <a:off x="1335363" y="3793690"/>
              <a:ext cx="321725" cy="37690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grpSp>
      <p:grpSp>
        <p:nvGrpSpPr>
          <p:cNvPr id="45" name="Group 44">
            <a:extLst>
              <a:ext uri="{FF2B5EF4-FFF2-40B4-BE49-F238E27FC236}">
                <a16:creationId xmlns:a16="http://schemas.microsoft.com/office/drawing/2014/main" id="{45410AC4-7090-4AA1-906A-BC02B8398C5C}"/>
              </a:ext>
            </a:extLst>
          </p:cNvPr>
          <p:cNvGrpSpPr/>
          <p:nvPr/>
        </p:nvGrpSpPr>
        <p:grpSpPr>
          <a:xfrm>
            <a:off x="2482649" y="5768930"/>
            <a:ext cx="4404036" cy="441539"/>
            <a:chOff x="753169" y="5224580"/>
            <a:chExt cx="4404036" cy="441539"/>
          </a:xfrm>
        </p:grpSpPr>
        <p:sp>
          <p:nvSpPr>
            <p:cNvPr id="47" name="Rectangle 46">
              <a:extLst>
                <a:ext uri="{FF2B5EF4-FFF2-40B4-BE49-F238E27FC236}">
                  <a16:creationId xmlns:a16="http://schemas.microsoft.com/office/drawing/2014/main" id="{E56F2714-5543-4A8D-AF73-41AE15C7EBBC}"/>
                </a:ext>
              </a:extLst>
            </p:cNvPr>
            <p:cNvSpPr/>
            <p:nvPr/>
          </p:nvSpPr>
          <p:spPr>
            <a:xfrm>
              <a:off x="753169" y="5224580"/>
              <a:ext cx="513733" cy="44153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t>L</a:t>
              </a:r>
              <a:endParaRPr lang="LID4096" sz="2400" dirty="0"/>
            </a:p>
          </p:txBody>
        </p:sp>
        <p:grpSp>
          <p:nvGrpSpPr>
            <p:cNvPr id="46" name="Group 45">
              <a:extLst>
                <a:ext uri="{FF2B5EF4-FFF2-40B4-BE49-F238E27FC236}">
                  <a16:creationId xmlns:a16="http://schemas.microsoft.com/office/drawing/2014/main" id="{21D82C00-7714-425F-A8F2-79551CF45B83}"/>
                </a:ext>
              </a:extLst>
            </p:cNvPr>
            <p:cNvGrpSpPr/>
            <p:nvPr/>
          </p:nvGrpSpPr>
          <p:grpSpPr>
            <a:xfrm>
              <a:off x="1268581" y="5224584"/>
              <a:ext cx="3888624" cy="441535"/>
              <a:chOff x="1012747" y="3793690"/>
              <a:chExt cx="2435249" cy="376904"/>
            </a:xfrm>
          </p:grpSpPr>
          <p:sp>
            <p:nvSpPr>
              <p:cNvPr id="51" name="Rectangle 50">
                <a:extLst>
                  <a:ext uri="{FF2B5EF4-FFF2-40B4-BE49-F238E27FC236}">
                    <a16:creationId xmlns:a16="http://schemas.microsoft.com/office/drawing/2014/main" id="{1DDEA28A-AF5D-4581-875A-72E4EBBCF5B5}"/>
                  </a:ext>
                </a:extLst>
              </p:cNvPr>
              <p:cNvSpPr/>
              <p:nvPr/>
            </p:nvSpPr>
            <p:spPr>
              <a:xfrm>
                <a:off x="3126271" y="3793690"/>
                <a:ext cx="321725" cy="376902"/>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chemeClr val="bg1"/>
                    </a:solidFill>
                  </a:rPr>
                  <a:t>L</a:t>
                </a:r>
                <a:endParaRPr lang="LID4096" sz="2400" dirty="0">
                  <a:solidFill>
                    <a:schemeClr val="bg1"/>
                  </a:solidFill>
                </a:endParaRPr>
              </a:p>
            </p:txBody>
          </p:sp>
          <p:sp>
            <p:nvSpPr>
              <p:cNvPr id="48" name="Rectangle 47">
                <a:extLst>
                  <a:ext uri="{FF2B5EF4-FFF2-40B4-BE49-F238E27FC236}">
                    <a16:creationId xmlns:a16="http://schemas.microsoft.com/office/drawing/2014/main" id="{41636536-4D5F-4DCC-A11D-19111BD75B7A}"/>
                  </a:ext>
                </a:extLst>
              </p:cNvPr>
              <p:cNvSpPr/>
              <p:nvPr/>
            </p:nvSpPr>
            <p:spPr>
              <a:xfrm>
                <a:off x="1986139" y="3793690"/>
                <a:ext cx="1139241" cy="376902"/>
              </a:xfrm>
              <a:prstGeom prst="rect">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solidFill>
                      <a:schemeClr val="tx1"/>
                    </a:solidFill>
                  </a:rPr>
                  <a:t>data</a:t>
                </a:r>
                <a:endParaRPr lang="LID4096" sz="2400" dirty="0">
                  <a:solidFill>
                    <a:schemeClr val="tx1"/>
                  </a:solidFill>
                </a:endParaRPr>
              </a:p>
            </p:txBody>
          </p:sp>
          <p:sp>
            <p:nvSpPr>
              <p:cNvPr id="49" name="Rectangle 48">
                <a:extLst>
                  <a:ext uri="{FF2B5EF4-FFF2-40B4-BE49-F238E27FC236}">
                    <a16:creationId xmlns:a16="http://schemas.microsoft.com/office/drawing/2014/main" id="{F5650449-2DBD-4304-8503-4398067F5A7A}"/>
                  </a:ext>
                </a:extLst>
              </p:cNvPr>
              <p:cNvSpPr/>
              <p:nvPr/>
            </p:nvSpPr>
            <p:spPr>
              <a:xfrm>
                <a:off x="1664413" y="3793690"/>
                <a:ext cx="321725" cy="376902"/>
              </a:xfrm>
              <a:prstGeom prst="rect">
                <a:avLst/>
              </a:prstGeom>
              <a:solidFill>
                <a:schemeClr val="bg1"/>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sp>
            <p:nvSpPr>
              <p:cNvPr id="50" name="Rectangle 49">
                <a:extLst>
                  <a:ext uri="{FF2B5EF4-FFF2-40B4-BE49-F238E27FC236}">
                    <a16:creationId xmlns:a16="http://schemas.microsoft.com/office/drawing/2014/main" id="{2F5BAE83-1816-4D3B-B9A3-DA225D6CC781}"/>
                  </a:ext>
                </a:extLst>
              </p:cNvPr>
              <p:cNvSpPr/>
              <p:nvPr/>
            </p:nvSpPr>
            <p:spPr>
              <a:xfrm>
                <a:off x="1335363" y="3793690"/>
                <a:ext cx="321725" cy="37690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sp>
            <p:nvSpPr>
              <p:cNvPr id="52" name="Rectangle 51">
                <a:extLst>
                  <a:ext uri="{FF2B5EF4-FFF2-40B4-BE49-F238E27FC236}">
                    <a16:creationId xmlns:a16="http://schemas.microsoft.com/office/drawing/2014/main" id="{56A08F2D-58FB-4B68-A303-13F55C8E7D62}"/>
                  </a:ext>
                </a:extLst>
              </p:cNvPr>
              <p:cNvSpPr/>
              <p:nvPr/>
            </p:nvSpPr>
            <p:spPr>
              <a:xfrm>
                <a:off x="1012747" y="3793692"/>
                <a:ext cx="321725" cy="37690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solidFill>
                      <a:schemeClr val="tx1"/>
                    </a:solidFill>
                  </a:rPr>
                  <a:t>d</a:t>
                </a:r>
                <a:endParaRPr lang="LID4096" sz="2400" dirty="0">
                  <a:solidFill>
                    <a:schemeClr val="tx1"/>
                  </a:solidFill>
                </a:endParaRPr>
              </a:p>
            </p:txBody>
          </p:sp>
        </p:grpSp>
      </p:grpSp>
      <p:grpSp>
        <p:nvGrpSpPr>
          <p:cNvPr id="55" name="Group 54">
            <a:extLst>
              <a:ext uri="{FF2B5EF4-FFF2-40B4-BE49-F238E27FC236}">
                <a16:creationId xmlns:a16="http://schemas.microsoft.com/office/drawing/2014/main" id="{318D273F-F8CB-4C86-9A79-EEBD805FBD4E}"/>
              </a:ext>
            </a:extLst>
          </p:cNvPr>
          <p:cNvGrpSpPr/>
          <p:nvPr/>
        </p:nvGrpSpPr>
        <p:grpSpPr>
          <a:xfrm>
            <a:off x="1732477" y="2619411"/>
            <a:ext cx="3044901" cy="2366191"/>
            <a:chOff x="208476" y="2619410"/>
            <a:chExt cx="3044901" cy="2366191"/>
          </a:xfrm>
        </p:grpSpPr>
        <p:cxnSp>
          <p:nvCxnSpPr>
            <p:cNvPr id="53" name="Straight Arrow Connector 52">
              <a:extLst>
                <a:ext uri="{FF2B5EF4-FFF2-40B4-BE49-F238E27FC236}">
                  <a16:creationId xmlns:a16="http://schemas.microsoft.com/office/drawing/2014/main" id="{4CB550BE-8234-411B-B884-DE708348A4EC}"/>
                </a:ext>
              </a:extLst>
            </p:cNvPr>
            <p:cNvCxnSpPr>
              <a:cxnSpLocks/>
            </p:cNvCxnSpPr>
            <p:nvPr/>
          </p:nvCxnSpPr>
          <p:spPr>
            <a:xfrm flipH="1">
              <a:off x="1741201" y="3615397"/>
              <a:ext cx="2" cy="1370204"/>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BD43B63A-C414-4061-8DD1-C3B5E435845A}"/>
                </a:ext>
              </a:extLst>
            </p:cNvPr>
            <p:cNvGrpSpPr/>
            <p:nvPr/>
          </p:nvGrpSpPr>
          <p:grpSpPr>
            <a:xfrm>
              <a:off x="208476" y="2619410"/>
              <a:ext cx="3044901" cy="1598467"/>
              <a:chOff x="292094" y="2696891"/>
              <a:chExt cx="3044901" cy="1598467"/>
            </a:xfrm>
          </p:grpSpPr>
          <p:cxnSp>
            <p:nvCxnSpPr>
              <p:cNvPr id="42" name="Straight Arrow Connector 41">
                <a:extLst>
                  <a:ext uri="{FF2B5EF4-FFF2-40B4-BE49-F238E27FC236}">
                    <a16:creationId xmlns:a16="http://schemas.microsoft.com/office/drawing/2014/main" id="{F3636F36-3E98-4EB1-83B7-86BCD5A75B7E}"/>
                  </a:ext>
                </a:extLst>
              </p:cNvPr>
              <p:cNvCxnSpPr>
                <a:cxnSpLocks/>
              </p:cNvCxnSpPr>
              <p:nvPr/>
            </p:nvCxnSpPr>
            <p:spPr>
              <a:xfrm flipH="1">
                <a:off x="2304756" y="3662537"/>
                <a:ext cx="1" cy="63282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2702EA3-24FD-435D-8920-02913E058649}"/>
                  </a:ext>
                </a:extLst>
              </p:cNvPr>
              <p:cNvSpPr/>
              <p:nvPr/>
            </p:nvSpPr>
            <p:spPr>
              <a:xfrm>
                <a:off x="292094" y="2696891"/>
                <a:ext cx="3044901" cy="96564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Network-layer packet used as payload for other network-layer packet</a:t>
                </a:r>
              </a:p>
            </p:txBody>
          </p:sp>
        </p:grpSp>
      </p:grpSp>
    </p:spTree>
    <p:extLst>
      <p:ext uri="{BB962C8B-B14F-4D97-AF65-F5344CB8AC3E}">
        <p14:creationId xmlns:p14="http://schemas.microsoft.com/office/powerpoint/2010/main" val="40284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6</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37</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3104323" y="2672507"/>
            <a:ext cx="7049971" cy="365125"/>
            <a:chOff x="2554358" y="3825323"/>
            <a:chExt cx="7049971"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5032329"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Flow label</a:t>
              </a:r>
            </a:p>
          </p:txBody>
        </p:sp>
      </p:grpSp>
      <p:sp>
        <p:nvSpPr>
          <p:cNvPr id="29" name="Rectangle 28">
            <a:extLst>
              <a:ext uri="{FF2B5EF4-FFF2-40B4-BE49-F238E27FC236}">
                <a16:creationId xmlns:a16="http://schemas.microsoft.com/office/drawing/2014/main" id="{8FB60CDE-636C-4A9E-8831-25EBC8A1B461}"/>
              </a:ext>
            </a:extLst>
          </p:cNvPr>
          <p:cNvSpPr/>
          <p:nvPr/>
        </p:nvSpPr>
        <p:spPr>
          <a:xfrm>
            <a:off x="6107504" y="3060550"/>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Next header</a:t>
            </a:r>
          </a:p>
        </p:txBody>
      </p:sp>
      <p:sp>
        <p:nvSpPr>
          <p:cNvPr id="30" name="Rectangle 29">
            <a:extLst>
              <a:ext uri="{FF2B5EF4-FFF2-40B4-BE49-F238E27FC236}">
                <a16:creationId xmlns:a16="http://schemas.microsoft.com/office/drawing/2014/main" id="{82F1794F-7978-4F3C-BD69-FBE0CC66C514}"/>
              </a:ext>
            </a:extLst>
          </p:cNvPr>
          <p:cNvSpPr/>
          <p:nvPr/>
        </p:nvSpPr>
        <p:spPr>
          <a:xfrm>
            <a:off x="2037708" y="3060550"/>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Payload length</a:t>
            </a:r>
          </a:p>
        </p:txBody>
      </p:sp>
      <p:sp>
        <p:nvSpPr>
          <p:cNvPr id="31" name="Rectangle 30">
            <a:extLst>
              <a:ext uri="{FF2B5EF4-FFF2-40B4-BE49-F238E27FC236}">
                <a16:creationId xmlns:a16="http://schemas.microsoft.com/office/drawing/2014/main" id="{0E5FA2FE-6A7E-4517-84EC-5D15ECF211F0}"/>
              </a:ext>
            </a:extLst>
          </p:cNvPr>
          <p:cNvSpPr/>
          <p:nvPr/>
        </p:nvSpPr>
        <p:spPr>
          <a:xfrm>
            <a:off x="2037707" y="3451919"/>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744104"/>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3" name="Rectangle 42">
            <a:extLst>
              <a:ext uri="{FF2B5EF4-FFF2-40B4-BE49-F238E27FC236}">
                <a16:creationId xmlns:a16="http://schemas.microsoft.com/office/drawing/2014/main" id="{9035DF4E-45AF-401B-8102-9340C1254F1E}"/>
              </a:ext>
            </a:extLst>
          </p:cNvPr>
          <p:cNvSpPr/>
          <p:nvPr/>
        </p:nvSpPr>
        <p:spPr>
          <a:xfrm>
            <a:off x="8148154" y="3060550"/>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Hop limit</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0529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6</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38</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3104323" y="2672507"/>
            <a:ext cx="7049971" cy="365125"/>
            <a:chOff x="2554358" y="3825323"/>
            <a:chExt cx="7049971"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5032329"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Flow label</a:t>
              </a:r>
            </a:p>
          </p:txBody>
        </p:sp>
      </p:grpSp>
      <p:sp>
        <p:nvSpPr>
          <p:cNvPr id="29" name="Rectangle 28">
            <a:extLst>
              <a:ext uri="{FF2B5EF4-FFF2-40B4-BE49-F238E27FC236}">
                <a16:creationId xmlns:a16="http://schemas.microsoft.com/office/drawing/2014/main" id="{8FB60CDE-636C-4A9E-8831-25EBC8A1B461}"/>
              </a:ext>
            </a:extLst>
          </p:cNvPr>
          <p:cNvSpPr/>
          <p:nvPr/>
        </p:nvSpPr>
        <p:spPr>
          <a:xfrm>
            <a:off x="6107504" y="3060550"/>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Next header</a:t>
            </a:r>
          </a:p>
        </p:txBody>
      </p:sp>
      <p:sp>
        <p:nvSpPr>
          <p:cNvPr id="30" name="Rectangle 29">
            <a:extLst>
              <a:ext uri="{FF2B5EF4-FFF2-40B4-BE49-F238E27FC236}">
                <a16:creationId xmlns:a16="http://schemas.microsoft.com/office/drawing/2014/main" id="{82F1794F-7978-4F3C-BD69-FBE0CC66C514}"/>
              </a:ext>
            </a:extLst>
          </p:cNvPr>
          <p:cNvSpPr/>
          <p:nvPr/>
        </p:nvSpPr>
        <p:spPr>
          <a:xfrm>
            <a:off x="2037708" y="3060550"/>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Payload length</a:t>
            </a:r>
          </a:p>
        </p:txBody>
      </p:sp>
      <p:sp>
        <p:nvSpPr>
          <p:cNvPr id="31" name="Rectangle 30">
            <a:extLst>
              <a:ext uri="{FF2B5EF4-FFF2-40B4-BE49-F238E27FC236}">
                <a16:creationId xmlns:a16="http://schemas.microsoft.com/office/drawing/2014/main" id="{0E5FA2FE-6A7E-4517-84EC-5D15ECF211F0}"/>
              </a:ext>
            </a:extLst>
          </p:cNvPr>
          <p:cNvSpPr/>
          <p:nvPr/>
        </p:nvSpPr>
        <p:spPr>
          <a:xfrm>
            <a:off x="2037707" y="3451919"/>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744104"/>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3" name="Rectangle 42">
            <a:extLst>
              <a:ext uri="{FF2B5EF4-FFF2-40B4-BE49-F238E27FC236}">
                <a16:creationId xmlns:a16="http://schemas.microsoft.com/office/drawing/2014/main" id="{9035DF4E-45AF-401B-8102-9340C1254F1E}"/>
              </a:ext>
            </a:extLst>
          </p:cNvPr>
          <p:cNvSpPr/>
          <p:nvPr/>
        </p:nvSpPr>
        <p:spPr>
          <a:xfrm>
            <a:off x="8148154" y="3060550"/>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Hop limit</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Version</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0BB33539-FAFB-4748-A309-338B62702D5D}"/>
              </a:ext>
            </a:extLst>
          </p:cNvPr>
          <p:cNvSpPr/>
          <p:nvPr/>
        </p:nvSpPr>
        <p:spPr>
          <a:xfrm>
            <a:off x="5315165" y="694339"/>
            <a:ext cx="4839129" cy="556353"/>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92500"/>
          </a:bodyPr>
          <a:lstStyle/>
          <a:p>
            <a:pPr algn="ctr"/>
            <a:r>
              <a:rPr lang="en-US" sz="2800" dirty="0"/>
              <a:t>Value 0x06 to indicate IP version 6</a:t>
            </a:r>
          </a:p>
        </p:txBody>
      </p:sp>
    </p:spTree>
    <p:extLst>
      <p:ext uri="{BB962C8B-B14F-4D97-AF65-F5344CB8AC3E}">
        <p14:creationId xmlns:p14="http://schemas.microsoft.com/office/powerpoint/2010/main" val="403292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6</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39</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3104323" y="2672507"/>
            <a:ext cx="7049971" cy="365125"/>
            <a:chOff x="2554358" y="3825323"/>
            <a:chExt cx="7049971"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5032329"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Flow label</a:t>
              </a:r>
            </a:p>
          </p:txBody>
        </p:sp>
      </p:grpSp>
      <p:sp>
        <p:nvSpPr>
          <p:cNvPr id="29" name="Rectangle 28">
            <a:extLst>
              <a:ext uri="{FF2B5EF4-FFF2-40B4-BE49-F238E27FC236}">
                <a16:creationId xmlns:a16="http://schemas.microsoft.com/office/drawing/2014/main" id="{8FB60CDE-636C-4A9E-8831-25EBC8A1B461}"/>
              </a:ext>
            </a:extLst>
          </p:cNvPr>
          <p:cNvSpPr/>
          <p:nvPr/>
        </p:nvSpPr>
        <p:spPr>
          <a:xfrm>
            <a:off x="6107504" y="3060550"/>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Next header</a:t>
            </a:r>
          </a:p>
        </p:txBody>
      </p:sp>
      <p:sp>
        <p:nvSpPr>
          <p:cNvPr id="30" name="Rectangle 29">
            <a:extLst>
              <a:ext uri="{FF2B5EF4-FFF2-40B4-BE49-F238E27FC236}">
                <a16:creationId xmlns:a16="http://schemas.microsoft.com/office/drawing/2014/main" id="{82F1794F-7978-4F3C-BD69-FBE0CC66C514}"/>
              </a:ext>
            </a:extLst>
          </p:cNvPr>
          <p:cNvSpPr/>
          <p:nvPr/>
        </p:nvSpPr>
        <p:spPr>
          <a:xfrm>
            <a:off x="2037708" y="3060550"/>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Payload length</a:t>
            </a:r>
          </a:p>
        </p:txBody>
      </p:sp>
      <p:sp>
        <p:nvSpPr>
          <p:cNvPr id="31" name="Rectangle 30">
            <a:extLst>
              <a:ext uri="{FF2B5EF4-FFF2-40B4-BE49-F238E27FC236}">
                <a16:creationId xmlns:a16="http://schemas.microsoft.com/office/drawing/2014/main" id="{0E5FA2FE-6A7E-4517-84EC-5D15ECF211F0}"/>
              </a:ext>
            </a:extLst>
          </p:cNvPr>
          <p:cNvSpPr/>
          <p:nvPr/>
        </p:nvSpPr>
        <p:spPr>
          <a:xfrm>
            <a:off x="2037707" y="3451919"/>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744104"/>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3" name="Rectangle 42">
            <a:extLst>
              <a:ext uri="{FF2B5EF4-FFF2-40B4-BE49-F238E27FC236}">
                <a16:creationId xmlns:a16="http://schemas.microsoft.com/office/drawing/2014/main" id="{9035DF4E-45AF-401B-8102-9340C1254F1E}"/>
              </a:ext>
            </a:extLst>
          </p:cNvPr>
          <p:cNvSpPr/>
          <p:nvPr/>
        </p:nvSpPr>
        <p:spPr>
          <a:xfrm>
            <a:off x="8148154" y="3060550"/>
            <a:ext cx="2017642"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Hop limit</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0BB33539-FAFB-4748-A309-338B62702D5D}"/>
              </a:ext>
            </a:extLst>
          </p:cNvPr>
          <p:cNvSpPr/>
          <p:nvPr/>
        </p:nvSpPr>
        <p:spPr>
          <a:xfrm>
            <a:off x="7939964" y="416162"/>
            <a:ext cx="2099386" cy="1147098"/>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92500" lnSpcReduction="20000"/>
          </a:bodyPr>
          <a:lstStyle/>
          <a:p>
            <a:pPr algn="ctr"/>
            <a:r>
              <a:rPr lang="en-US" sz="2800" dirty="0"/>
              <a:t>“Time to live” renamed to “Hop limit”</a:t>
            </a:r>
          </a:p>
        </p:txBody>
      </p:sp>
    </p:spTree>
    <p:extLst>
      <p:ext uri="{BB962C8B-B14F-4D97-AF65-F5344CB8AC3E}">
        <p14:creationId xmlns:p14="http://schemas.microsoft.com/office/powerpoint/2010/main" val="356837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AACA7E-7BCD-875C-DA79-06227217C44D}"/>
              </a:ext>
            </a:extLst>
          </p:cNvPr>
          <p:cNvSpPr/>
          <p:nvPr/>
        </p:nvSpPr>
        <p:spPr>
          <a:xfrm>
            <a:off x="0" y="-1"/>
            <a:ext cx="12192000" cy="6857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08EC4F2-E76A-9BBB-87C8-8D6B672F2CD1}"/>
              </a:ext>
            </a:extLst>
          </p:cNvPr>
          <p:cNvSpPr>
            <a:spLocks noGrp="1"/>
          </p:cNvSpPr>
          <p:nvPr>
            <p:ph type="title"/>
          </p:nvPr>
        </p:nvSpPr>
        <p:spPr/>
        <p:txBody>
          <a:bodyPr/>
          <a:lstStyle/>
          <a:p>
            <a:endParaRPr lang="en-NL"/>
          </a:p>
        </p:txBody>
      </p:sp>
      <p:pic>
        <p:nvPicPr>
          <p:cNvPr id="7" name="Content Placeholder 6">
            <a:extLst>
              <a:ext uri="{FF2B5EF4-FFF2-40B4-BE49-F238E27FC236}">
                <a16:creationId xmlns:a16="http://schemas.microsoft.com/office/drawing/2014/main" id="{15E3E459-F662-E284-0625-FF5AF69087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p:spPr>
      </p:pic>
      <p:sp>
        <p:nvSpPr>
          <p:cNvPr id="4" name="Footer Placeholder 3">
            <a:extLst>
              <a:ext uri="{FF2B5EF4-FFF2-40B4-BE49-F238E27FC236}">
                <a16:creationId xmlns:a16="http://schemas.microsoft.com/office/drawing/2014/main" id="{8F641C05-F29E-F7CB-A5EC-A43335B5BA96}"/>
              </a:ext>
            </a:extLst>
          </p:cNvPr>
          <p:cNvSpPr>
            <a:spLocks noGrp="1"/>
          </p:cNvSpPr>
          <p:nvPr>
            <p:ph type="ftr" sz="quarter" idx="11"/>
          </p:nvPr>
        </p:nvSpPr>
        <p:spPr>
          <a:xfrm>
            <a:off x="0" y="6492873"/>
            <a:ext cx="1553029" cy="365125"/>
          </a:xfrm>
        </p:spPr>
        <p:txBody>
          <a:bodyPr/>
          <a:lstStyle/>
          <a:p>
            <a:r>
              <a:rPr lang="en-US" dirty="0"/>
              <a:t>Image source: NASA</a:t>
            </a:r>
            <a:endParaRPr lang="LID4096"/>
          </a:p>
        </p:txBody>
      </p:sp>
      <p:sp>
        <p:nvSpPr>
          <p:cNvPr id="5" name="Slide Number Placeholder 4">
            <a:extLst>
              <a:ext uri="{FF2B5EF4-FFF2-40B4-BE49-F238E27FC236}">
                <a16:creationId xmlns:a16="http://schemas.microsoft.com/office/drawing/2014/main" id="{38F5470C-3224-FFD6-E8FD-E3923EA074C3}"/>
              </a:ext>
            </a:extLst>
          </p:cNvPr>
          <p:cNvSpPr>
            <a:spLocks noGrp="1"/>
          </p:cNvSpPr>
          <p:nvPr>
            <p:ph type="sldNum" sz="quarter" idx="12"/>
          </p:nvPr>
        </p:nvSpPr>
        <p:spPr/>
        <p:txBody>
          <a:bodyPr/>
          <a:lstStyle/>
          <a:p>
            <a:fld id="{3D90C5DF-5A93-4A6F-A2C5-08984139AF6D}" type="slidenum">
              <a:rPr lang="LID4096" smtClean="0"/>
              <a:pPr/>
              <a:t>4</a:t>
            </a:fld>
            <a:endParaRPr lang="LID4096"/>
          </a:p>
        </p:txBody>
      </p:sp>
      <p:sp>
        <p:nvSpPr>
          <p:cNvPr id="3" name="Rectangle 2">
            <a:extLst>
              <a:ext uri="{FF2B5EF4-FFF2-40B4-BE49-F238E27FC236}">
                <a16:creationId xmlns:a16="http://schemas.microsoft.com/office/drawing/2014/main" id="{ACED8D45-1E12-FA2D-993A-42A397722CCB}"/>
              </a:ext>
            </a:extLst>
          </p:cNvPr>
          <p:cNvSpPr/>
          <p:nvPr/>
        </p:nvSpPr>
        <p:spPr>
          <a:xfrm>
            <a:off x="1828800" y="327479"/>
            <a:ext cx="29028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to find a route between machines across the globe?</a:t>
            </a:r>
          </a:p>
        </p:txBody>
      </p:sp>
      <p:sp>
        <p:nvSpPr>
          <p:cNvPr id="9" name="Rectangle 8">
            <a:extLst>
              <a:ext uri="{FF2B5EF4-FFF2-40B4-BE49-F238E27FC236}">
                <a16:creationId xmlns:a16="http://schemas.microsoft.com/office/drawing/2014/main" id="{5109D640-AD29-E85B-4608-79EDA2D62779}"/>
              </a:ext>
            </a:extLst>
          </p:cNvPr>
          <p:cNvSpPr/>
          <p:nvPr/>
        </p:nvSpPr>
        <p:spPr>
          <a:xfrm>
            <a:off x="701222" y="2826089"/>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do routers manage the addresses of all these machines?</a:t>
            </a:r>
          </a:p>
        </p:txBody>
      </p:sp>
      <p:sp>
        <p:nvSpPr>
          <p:cNvPr id="10" name="Rectangle 9">
            <a:extLst>
              <a:ext uri="{FF2B5EF4-FFF2-40B4-BE49-F238E27FC236}">
                <a16:creationId xmlns:a16="http://schemas.microsoft.com/office/drawing/2014/main" id="{35EC1CD1-CD79-58C8-514F-28FB41A3F22C}"/>
              </a:ext>
            </a:extLst>
          </p:cNvPr>
          <p:cNvSpPr/>
          <p:nvPr/>
        </p:nvSpPr>
        <p:spPr>
          <a:xfrm>
            <a:off x="7765143" y="327478"/>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a:t>
            </a:r>
            <a:r>
              <a:rPr lang="en-US" sz="2400" dirty="0"/>
              <a:t>does IP carry data </a:t>
            </a:r>
            <a:r>
              <a:rPr lang="en-NL" sz="2400" dirty="0"/>
              <a:t>over the Internet?</a:t>
            </a:r>
          </a:p>
        </p:txBody>
      </p:sp>
      <p:sp>
        <p:nvSpPr>
          <p:cNvPr id="11" name="Rectangle 10">
            <a:extLst>
              <a:ext uri="{FF2B5EF4-FFF2-40B4-BE49-F238E27FC236}">
                <a16:creationId xmlns:a16="http://schemas.microsoft.com/office/drawing/2014/main" id="{26FB2439-64E0-67A0-5682-A5B6BF464AC8}"/>
              </a:ext>
            </a:extLst>
          </p:cNvPr>
          <p:cNvSpPr/>
          <p:nvPr/>
        </p:nvSpPr>
        <p:spPr>
          <a:xfrm>
            <a:off x="8466365" y="2660308"/>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to prevent network congestion?</a:t>
            </a:r>
          </a:p>
        </p:txBody>
      </p:sp>
      <p:sp>
        <p:nvSpPr>
          <p:cNvPr id="12" name="Rectangle 11">
            <a:extLst>
              <a:ext uri="{FF2B5EF4-FFF2-40B4-BE49-F238E27FC236}">
                <a16:creationId xmlns:a16="http://schemas.microsoft.com/office/drawing/2014/main" id="{72A85834-3A43-AE66-DDE7-9E1BED9C488D}"/>
              </a:ext>
            </a:extLst>
          </p:cNvPr>
          <p:cNvSpPr/>
          <p:nvPr/>
        </p:nvSpPr>
        <p:spPr>
          <a:xfrm>
            <a:off x="1553029" y="5061855"/>
            <a:ext cx="3165475"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to traverse networks with different protocols/properties/…</a:t>
            </a:r>
          </a:p>
        </p:txBody>
      </p:sp>
      <p:sp>
        <p:nvSpPr>
          <p:cNvPr id="13" name="Rectangle 12">
            <a:extLst>
              <a:ext uri="{FF2B5EF4-FFF2-40B4-BE49-F238E27FC236}">
                <a16:creationId xmlns:a16="http://schemas.microsoft.com/office/drawing/2014/main" id="{8057C221-32F3-58B1-6335-B0CFF9C2C444}"/>
              </a:ext>
            </a:extLst>
          </p:cNvPr>
          <p:cNvSpPr/>
          <p:nvPr/>
        </p:nvSpPr>
        <p:spPr>
          <a:xfrm>
            <a:off x="7512959" y="4993593"/>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to provide quality of Service?</a:t>
            </a:r>
          </a:p>
        </p:txBody>
      </p:sp>
    </p:spTree>
    <p:extLst>
      <p:ext uri="{BB962C8B-B14F-4D97-AF65-F5344CB8AC3E}">
        <p14:creationId xmlns:p14="http://schemas.microsoft.com/office/powerpoint/2010/main" val="12426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6</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40</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3104323" y="2672507"/>
            <a:ext cx="7049971" cy="365125"/>
            <a:chOff x="2554358" y="3825323"/>
            <a:chExt cx="7049971"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5032329"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Flow label</a:t>
              </a:r>
            </a:p>
          </p:txBody>
        </p:sp>
      </p:grpSp>
      <p:sp>
        <p:nvSpPr>
          <p:cNvPr id="29" name="Rectangle 28">
            <a:extLst>
              <a:ext uri="{FF2B5EF4-FFF2-40B4-BE49-F238E27FC236}">
                <a16:creationId xmlns:a16="http://schemas.microsoft.com/office/drawing/2014/main" id="{8FB60CDE-636C-4A9E-8831-25EBC8A1B461}"/>
              </a:ext>
            </a:extLst>
          </p:cNvPr>
          <p:cNvSpPr/>
          <p:nvPr/>
        </p:nvSpPr>
        <p:spPr>
          <a:xfrm>
            <a:off x="6107504" y="3060550"/>
            <a:ext cx="2040650" cy="3651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Next header</a:t>
            </a:r>
          </a:p>
        </p:txBody>
      </p:sp>
      <p:sp>
        <p:nvSpPr>
          <p:cNvPr id="30" name="Rectangle 29">
            <a:extLst>
              <a:ext uri="{FF2B5EF4-FFF2-40B4-BE49-F238E27FC236}">
                <a16:creationId xmlns:a16="http://schemas.microsoft.com/office/drawing/2014/main" id="{82F1794F-7978-4F3C-BD69-FBE0CC66C514}"/>
              </a:ext>
            </a:extLst>
          </p:cNvPr>
          <p:cNvSpPr/>
          <p:nvPr/>
        </p:nvSpPr>
        <p:spPr>
          <a:xfrm>
            <a:off x="2037708" y="3060550"/>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Payload length</a:t>
            </a:r>
          </a:p>
        </p:txBody>
      </p:sp>
      <p:sp>
        <p:nvSpPr>
          <p:cNvPr id="31" name="Rectangle 30">
            <a:extLst>
              <a:ext uri="{FF2B5EF4-FFF2-40B4-BE49-F238E27FC236}">
                <a16:creationId xmlns:a16="http://schemas.microsoft.com/office/drawing/2014/main" id="{0E5FA2FE-6A7E-4517-84EC-5D15ECF211F0}"/>
              </a:ext>
            </a:extLst>
          </p:cNvPr>
          <p:cNvSpPr/>
          <p:nvPr/>
        </p:nvSpPr>
        <p:spPr>
          <a:xfrm>
            <a:off x="2037707" y="3451919"/>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744104"/>
            <a:ext cx="8116586" cy="1265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3" name="Rectangle 42">
            <a:extLst>
              <a:ext uri="{FF2B5EF4-FFF2-40B4-BE49-F238E27FC236}">
                <a16:creationId xmlns:a16="http://schemas.microsoft.com/office/drawing/2014/main" id="{9035DF4E-45AF-401B-8102-9340C1254F1E}"/>
              </a:ext>
            </a:extLst>
          </p:cNvPr>
          <p:cNvSpPr/>
          <p:nvPr/>
        </p:nvSpPr>
        <p:spPr>
          <a:xfrm>
            <a:off x="8148154" y="3060550"/>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Hop limit</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0BB33539-FAFB-4748-A309-338B62702D5D}"/>
              </a:ext>
            </a:extLst>
          </p:cNvPr>
          <p:cNvSpPr/>
          <p:nvPr/>
        </p:nvSpPr>
        <p:spPr>
          <a:xfrm>
            <a:off x="5231296" y="416162"/>
            <a:ext cx="4934501" cy="1147098"/>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Specifies transport layer protocol or extension header</a:t>
            </a:r>
          </a:p>
        </p:txBody>
      </p:sp>
    </p:spTree>
    <p:extLst>
      <p:ext uri="{BB962C8B-B14F-4D97-AF65-F5344CB8AC3E}">
        <p14:creationId xmlns:p14="http://schemas.microsoft.com/office/powerpoint/2010/main" val="3917290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3A42-C514-0D43-B3CF-D0231E3E72C3}"/>
              </a:ext>
            </a:extLst>
          </p:cNvPr>
          <p:cNvSpPr>
            <a:spLocks noGrp="1"/>
          </p:cNvSpPr>
          <p:nvPr>
            <p:ph type="title"/>
          </p:nvPr>
        </p:nvSpPr>
        <p:spPr/>
        <p:txBody>
          <a:bodyPr/>
          <a:lstStyle/>
          <a:p>
            <a:r>
              <a:rPr lang="en-US" dirty="0"/>
              <a:t>Addressing the Problem of</a:t>
            </a:r>
            <a:br>
              <a:rPr lang="en-US" dirty="0"/>
            </a:br>
            <a:r>
              <a:rPr lang="en-US" dirty="0"/>
              <a:t>Too Many Addresses to Route</a:t>
            </a:r>
            <a:endParaRPr lang="en-NL" dirty="0"/>
          </a:p>
        </p:txBody>
      </p:sp>
      <p:sp>
        <p:nvSpPr>
          <p:cNvPr id="3" name="Text Placeholder 2">
            <a:extLst>
              <a:ext uri="{FF2B5EF4-FFF2-40B4-BE49-F238E27FC236}">
                <a16:creationId xmlns:a16="http://schemas.microsoft.com/office/drawing/2014/main" id="{7CD3D3B3-48BD-D04E-B299-FD9305792013}"/>
              </a:ext>
            </a:extLst>
          </p:cNvPr>
          <p:cNvSpPr>
            <a:spLocks noGrp="1"/>
          </p:cNvSpPr>
          <p:nvPr>
            <p:ph type="body" idx="1"/>
          </p:nvPr>
        </p:nvSpPr>
        <p:spPr/>
        <p:txBody>
          <a:bodyPr/>
          <a:lstStyle/>
          <a:p>
            <a:r>
              <a:rPr lang="en-NL" dirty="0"/>
              <a:t>Managing the size of routing tables</a:t>
            </a:r>
          </a:p>
        </p:txBody>
      </p:sp>
      <p:sp>
        <p:nvSpPr>
          <p:cNvPr id="4" name="Footer Placeholder 3">
            <a:extLst>
              <a:ext uri="{FF2B5EF4-FFF2-40B4-BE49-F238E27FC236}">
                <a16:creationId xmlns:a16="http://schemas.microsoft.com/office/drawing/2014/main" id="{1101B8BC-2489-C043-94D8-274951FC5EC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C7AA18DB-79F7-0F41-8C1D-027FF0CAA7FD}"/>
              </a:ext>
            </a:extLst>
          </p:cNvPr>
          <p:cNvSpPr>
            <a:spLocks noGrp="1"/>
          </p:cNvSpPr>
          <p:nvPr>
            <p:ph type="sldNum" sz="quarter" idx="12"/>
          </p:nvPr>
        </p:nvSpPr>
        <p:spPr/>
        <p:txBody>
          <a:bodyPr/>
          <a:lstStyle/>
          <a:p>
            <a:fld id="{3D90C5DF-5A93-4A6F-A2C5-08984139AF6D}" type="slidenum">
              <a:rPr lang="LID4096" smtClean="0"/>
              <a:pPr/>
              <a:t>41</a:t>
            </a:fld>
            <a:endParaRPr lang="LID4096"/>
          </a:p>
        </p:txBody>
      </p:sp>
    </p:spTree>
    <p:extLst>
      <p:ext uri="{BB962C8B-B14F-4D97-AF65-F5344CB8AC3E}">
        <p14:creationId xmlns:p14="http://schemas.microsoft.com/office/powerpoint/2010/main" val="1012929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A925-F2A6-4AA4-9F61-F2F90899D85F}"/>
              </a:ext>
            </a:extLst>
          </p:cNvPr>
          <p:cNvSpPr>
            <a:spLocks noGrp="1"/>
          </p:cNvSpPr>
          <p:nvPr>
            <p:ph type="title"/>
          </p:nvPr>
        </p:nvSpPr>
        <p:spPr/>
        <p:txBody>
          <a:bodyPr/>
          <a:lstStyle/>
          <a:p>
            <a:r>
              <a:rPr lang="en-US" dirty="0"/>
              <a:t>Internet Protocol Prefixes and Subnets</a:t>
            </a:r>
          </a:p>
        </p:txBody>
      </p:sp>
      <p:sp>
        <p:nvSpPr>
          <p:cNvPr id="3" name="Content Placeholder 2">
            <a:extLst>
              <a:ext uri="{FF2B5EF4-FFF2-40B4-BE49-F238E27FC236}">
                <a16:creationId xmlns:a16="http://schemas.microsoft.com/office/drawing/2014/main" id="{E611015F-CFF0-4F87-8BE9-D60ED7A5F2B5}"/>
              </a:ext>
            </a:extLst>
          </p:cNvPr>
          <p:cNvSpPr>
            <a:spLocks noGrp="1"/>
          </p:cNvSpPr>
          <p:nvPr>
            <p:ph idx="1"/>
          </p:nvPr>
        </p:nvSpPr>
        <p:spPr>
          <a:xfrm>
            <a:off x="766536" y="1629682"/>
            <a:ext cx="8291144" cy="4351338"/>
          </a:xfrm>
        </p:spPr>
        <p:txBody>
          <a:bodyPr>
            <a:normAutofit/>
          </a:bodyPr>
          <a:lstStyle/>
          <a:p>
            <a:pPr marL="0" indent="0">
              <a:buNone/>
            </a:pPr>
            <a:r>
              <a:rPr lang="en-US" dirty="0"/>
              <a:t>Vrije Universiteit given a </a:t>
            </a:r>
            <a:r>
              <a:rPr lang="en-US" i="1" dirty="0"/>
              <a:t>prefix</a:t>
            </a:r>
            <a:r>
              <a:rPr lang="en-US" dirty="0"/>
              <a:t>. E.g.,</a:t>
            </a:r>
            <a:r>
              <a:rPr lang="en-US" i="1" dirty="0"/>
              <a:t> </a:t>
            </a:r>
            <a:r>
              <a:rPr lang="en-US" dirty="0"/>
              <a:t>all IP addresses</a:t>
            </a:r>
            <a:br>
              <a:rPr lang="en-US" dirty="0"/>
            </a:br>
            <a:r>
              <a:rPr lang="en-US" dirty="0"/>
              <a:t>that match </a:t>
            </a:r>
            <a:r>
              <a:rPr lang="en-US" b="1" i="1" dirty="0">
                <a:solidFill>
                  <a:srgbClr val="FF0000"/>
                </a:solidFill>
              </a:rPr>
              <a:t>37.60</a:t>
            </a:r>
            <a:r>
              <a:rPr lang="en-US" b="1" i="1" dirty="0"/>
              <a:t>.x.y</a:t>
            </a:r>
            <a:r>
              <a:rPr lang="en-US" dirty="0"/>
              <a:t>.</a:t>
            </a:r>
          </a:p>
          <a:p>
            <a:pPr marL="0" indent="0">
              <a:buNone/>
            </a:pPr>
            <a:endParaRPr lang="en-US" dirty="0"/>
          </a:p>
          <a:p>
            <a:pPr marL="0" indent="0">
              <a:buNone/>
            </a:pPr>
            <a:r>
              <a:rPr lang="en-US" dirty="0"/>
              <a:t>Example address: </a:t>
            </a:r>
            <a:r>
              <a:rPr lang="en-US" dirty="0">
                <a:solidFill>
                  <a:srgbClr val="FF0000"/>
                </a:solidFill>
              </a:rPr>
              <a:t>37.60</a:t>
            </a:r>
            <a:r>
              <a:rPr lang="en-US" dirty="0"/>
              <a:t>.194.64.</a:t>
            </a:r>
          </a:p>
          <a:p>
            <a:pPr marL="0" indent="0">
              <a:buNone/>
            </a:pPr>
            <a:r>
              <a:rPr lang="en-US" dirty="0">
                <a:solidFill>
                  <a:srgbClr val="FF0000"/>
                </a:solidFill>
              </a:rPr>
              <a:t>00100101.00111100</a:t>
            </a:r>
            <a:r>
              <a:rPr lang="en-US" dirty="0"/>
              <a:t>.11000010.01000000</a:t>
            </a:r>
          </a:p>
          <a:p>
            <a:pPr marL="0" indent="0">
              <a:buNone/>
            </a:pPr>
            <a:endParaRPr lang="en-US" dirty="0"/>
          </a:p>
          <a:p>
            <a:pPr marL="0" indent="0">
              <a:buNone/>
            </a:pPr>
            <a:br>
              <a:rPr lang="en-US" dirty="0"/>
            </a:br>
            <a:r>
              <a:rPr lang="en-US" dirty="0"/>
              <a:t>Prefix: 37.60.0.0/16</a:t>
            </a:r>
            <a:br>
              <a:rPr lang="en-US" dirty="0"/>
            </a:br>
            <a:r>
              <a:rPr lang="en-US" dirty="0"/>
              <a:t>Subnet mask: 11111111.11111111.00000000.00000000</a:t>
            </a:r>
          </a:p>
          <a:p>
            <a:pPr marL="0" indent="0">
              <a:buNone/>
            </a:pPr>
            <a:endParaRPr lang="en-US" dirty="0"/>
          </a:p>
        </p:txBody>
      </p:sp>
      <p:sp>
        <p:nvSpPr>
          <p:cNvPr id="4" name="Footer Placeholder 3">
            <a:extLst>
              <a:ext uri="{FF2B5EF4-FFF2-40B4-BE49-F238E27FC236}">
                <a16:creationId xmlns:a16="http://schemas.microsoft.com/office/drawing/2014/main" id="{69B02B17-1EDF-4CE5-B6DD-74E99B567627}"/>
              </a:ext>
            </a:extLst>
          </p:cNvPr>
          <p:cNvSpPr>
            <a:spLocks noGrp="1"/>
          </p:cNvSpPr>
          <p:nvPr>
            <p:ph type="ftr" sz="quarter" idx="11"/>
          </p:nvPr>
        </p:nvSpPr>
        <p:spPr/>
        <p:txBody>
          <a:bodyPr/>
          <a:lstStyle/>
          <a:p>
            <a:endParaRPr lang="LID4096" dirty="0"/>
          </a:p>
        </p:txBody>
      </p:sp>
      <p:sp>
        <p:nvSpPr>
          <p:cNvPr id="5" name="Slide Number Placeholder 4">
            <a:extLst>
              <a:ext uri="{FF2B5EF4-FFF2-40B4-BE49-F238E27FC236}">
                <a16:creationId xmlns:a16="http://schemas.microsoft.com/office/drawing/2014/main" id="{32C59D5C-FCFD-4455-B651-95947906C2C2}"/>
              </a:ext>
            </a:extLst>
          </p:cNvPr>
          <p:cNvSpPr>
            <a:spLocks noGrp="1"/>
          </p:cNvSpPr>
          <p:nvPr>
            <p:ph type="sldNum" sz="quarter" idx="12"/>
          </p:nvPr>
        </p:nvSpPr>
        <p:spPr/>
        <p:txBody>
          <a:bodyPr/>
          <a:lstStyle/>
          <a:p>
            <a:fld id="{3D90C5DF-5A93-4A6F-A2C5-08984139AF6D}" type="slidenum">
              <a:rPr lang="LID4096" smtClean="0"/>
              <a:t>42</a:t>
            </a:fld>
            <a:endParaRPr lang="LID4096"/>
          </a:p>
        </p:txBody>
      </p:sp>
      <p:sp>
        <p:nvSpPr>
          <p:cNvPr id="8" name="Left Brace 7">
            <a:extLst>
              <a:ext uri="{FF2B5EF4-FFF2-40B4-BE49-F238E27FC236}">
                <a16:creationId xmlns:a16="http://schemas.microsoft.com/office/drawing/2014/main" id="{AB992E97-0C24-45A5-87F6-88AE6DF142D8}"/>
              </a:ext>
            </a:extLst>
          </p:cNvPr>
          <p:cNvSpPr/>
          <p:nvPr/>
        </p:nvSpPr>
        <p:spPr>
          <a:xfrm rot="16200000">
            <a:off x="2239116" y="2600015"/>
            <a:ext cx="202355" cy="299830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3A2F19FD-9AD6-467E-AAD8-C3D11EAC0CCF}"/>
              </a:ext>
            </a:extLst>
          </p:cNvPr>
          <p:cNvSpPr/>
          <p:nvPr/>
        </p:nvSpPr>
        <p:spPr>
          <a:xfrm rot="16200000">
            <a:off x="5312026" y="2600015"/>
            <a:ext cx="202355" cy="299830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671A537-62CB-447A-B474-70499B76B358}"/>
              </a:ext>
            </a:extLst>
          </p:cNvPr>
          <p:cNvSpPr txBox="1"/>
          <p:nvPr/>
        </p:nvSpPr>
        <p:spPr>
          <a:xfrm>
            <a:off x="1443477" y="4361529"/>
            <a:ext cx="1793631" cy="369332"/>
          </a:xfrm>
          <a:prstGeom prst="rect">
            <a:avLst/>
          </a:prstGeom>
          <a:noFill/>
        </p:spPr>
        <p:txBody>
          <a:bodyPr wrap="square" rtlCol="0">
            <a:spAutoFit/>
          </a:bodyPr>
          <a:lstStyle/>
          <a:p>
            <a:pPr algn="ctr"/>
            <a:r>
              <a:rPr lang="en-US" dirty="0"/>
              <a:t>Network</a:t>
            </a:r>
          </a:p>
        </p:txBody>
      </p:sp>
      <p:sp>
        <p:nvSpPr>
          <p:cNvPr id="12" name="TextBox 11">
            <a:extLst>
              <a:ext uri="{FF2B5EF4-FFF2-40B4-BE49-F238E27FC236}">
                <a16:creationId xmlns:a16="http://schemas.microsoft.com/office/drawing/2014/main" id="{4B2BA81A-D4BA-435E-9C6E-A3E758F14EB8}"/>
              </a:ext>
            </a:extLst>
          </p:cNvPr>
          <p:cNvSpPr txBox="1"/>
          <p:nvPr/>
        </p:nvSpPr>
        <p:spPr>
          <a:xfrm>
            <a:off x="4516387" y="4361529"/>
            <a:ext cx="1793631" cy="369332"/>
          </a:xfrm>
          <a:prstGeom prst="rect">
            <a:avLst/>
          </a:prstGeom>
          <a:noFill/>
        </p:spPr>
        <p:txBody>
          <a:bodyPr wrap="square" rtlCol="0">
            <a:spAutoFit/>
          </a:bodyPr>
          <a:lstStyle/>
          <a:p>
            <a:pPr algn="ctr"/>
            <a:r>
              <a:rPr lang="en-US" dirty="0"/>
              <a:t>Host</a:t>
            </a:r>
          </a:p>
        </p:txBody>
      </p:sp>
      <p:sp>
        <p:nvSpPr>
          <p:cNvPr id="21" name="Rectangle 20">
            <a:extLst>
              <a:ext uri="{FF2B5EF4-FFF2-40B4-BE49-F238E27FC236}">
                <a16:creationId xmlns:a16="http://schemas.microsoft.com/office/drawing/2014/main" id="{A0926C3D-D0D9-4F8F-A056-C3E67CBBCABD}"/>
              </a:ext>
            </a:extLst>
          </p:cNvPr>
          <p:cNvSpPr/>
          <p:nvPr/>
        </p:nvSpPr>
        <p:spPr>
          <a:xfrm>
            <a:off x="5285783" y="2140560"/>
            <a:ext cx="3402623" cy="68628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Address starts with 37.60?</a:t>
            </a:r>
          </a:p>
          <a:p>
            <a:pPr algn="ctr"/>
            <a:r>
              <a:rPr lang="en-US" sz="2800" dirty="0"/>
              <a:t>If yes, route to VU.</a:t>
            </a:r>
          </a:p>
        </p:txBody>
      </p:sp>
      <p:sp>
        <p:nvSpPr>
          <p:cNvPr id="6" name="Rectangle 5">
            <a:extLst>
              <a:ext uri="{FF2B5EF4-FFF2-40B4-BE49-F238E27FC236}">
                <a16:creationId xmlns:a16="http://schemas.microsoft.com/office/drawing/2014/main" id="{9443A047-9E78-4D21-A540-37ED9CE4C694}"/>
              </a:ext>
            </a:extLst>
          </p:cNvPr>
          <p:cNvSpPr/>
          <p:nvPr/>
        </p:nvSpPr>
        <p:spPr>
          <a:xfrm>
            <a:off x="3914049" y="4733914"/>
            <a:ext cx="3079507" cy="46124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16 bits used by network</a:t>
            </a:r>
          </a:p>
        </p:txBody>
      </p:sp>
      <p:sp>
        <p:nvSpPr>
          <p:cNvPr id="54" name="Rectangle 53">
            <a:extLst>
              <a:ext uri="{FF2B5EF4-FFF2-40B4-BE49-F238E27FC236}">
                <a16:creationId xmlns:a16="http://schemas.microsoft.com/office/drawing/2014/main" id="{472826FB-F8FB-400C-91D3-F8BAFB891792}"/>
              </a:ext>
            </a:extLst>
          </p:cNvPr>
          <p:cNvSpPr/>
          <p:nvPr/>
        </p:nvSpPr>
        <p:spPr>
          <a:xfrm>
            <a:off x="2850313" y="5371490"/>
            <a:ext cx="3143251" cy="4201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24B2AFD-A942-4B52-A572-1CE73674A255}"/>
              </a:ext>
            </a:extLst>
          </p:cNvPr>
          <p:cNvSpPr/>
          <p:nvPr/>
        </p:nvSpPr>
        <p:spPr>
          <a:xfrm>
            <a:off x="3303117" y="4991520"/>
            <a:ext cx="457200" cy="379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AD27704-CD8B-474B-83B1-516921668FF2}"/>
              </a:ext>
            </a:extLst>
          </p:cNvPr>
          <p:cNvSpPr/>
          <p:nvPr/>
        </p:nvSpPr>
        <p:spPr>
          <a:xfrm>
            <a:off x="784120" y="3575664"/>
            <a:ext cx="3196005" cy="4196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456F1D-4F28-F346-B80F-C9110D21F0F0}"/>
              </a:ext>
            </a:extLst>
          </p:cNvPr>
          <p:cNvSpPr/>
          <p:nvPr/>
        </p:nvSpPr>
        <p:spPr>
          <a:xfrm>
            <a:off x="8704526" y="3853709"/>
            <a:ext cx="3402623" cy="100857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85000" lnSpcReduction="20000"/>
          </a:bodyPr>
          <a:lstStyle/>
          <a:p>
            <a:pPr algn="ctr"/>
            <a:r>
              <a:rPr lang="en-US" sz="2800" dirty="0"/>
              <a:t>Organizations can further subdivide their prefix to create </a:t>
            </a:r>
            <a:r>
              <a:rPr lang="en-US" sz="2800" i="1" dirty="0"/>
              <a:t>subnets</a:t>
            </a:r>
            <a:endParaRPr lang="en-US" sz="2800" dirty="0"/>
          </a:p>
        </p:txBody>
      </p:sp>
      <p:sp>
        <p:nvSpPr>
          <p:cNvPr id="16" name="Rectangle 15">
            <a:extLst>
              <a:ext uri="{FF2B5EF4-FFF2-40B4-BE49-F238E27FC236}">
                <a16:creationId xmlns:a16="http://schemas.microsoft.com/office/drawing/2014/main" id="{E0F067E0-3132-3641-BEF8-D8851072ABB9}"/>
              </a:ext>
            </a:extLst>
          </p:cNvPr>
          <p:cNvSpPr/>
          <p:nvPr/>
        </p:nvSpPr>
        <p:spPr>
          <a:xfrm>
            <a:off x="8688406" y="3119064"/>
            <a:ext cx="3402623" cy="68628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Prefixes handed out by single organization: ICANN</a:t>
            </a:r>
          </a:p>
        </p:txBody>
      </p:sp>
      <p:sp>
        <p:nvSpPr>
          <p:cNvPr id="17" name="Rectangle 16">
            <a:extLst>
              <a:ext uri="{FF2B5EF4-FFF2-40B4-BE49-F238E27FC236}">
                <a16:creationId xmlns:a16="http://schemas.microsoft.com/office/drawing/2014/main" id="{B374E53F-19B3-DD4F-B42E-0B148F1270D4}"/>
              </a:ext>
            </a:extLst>
          </p:cNvPr>
          <p:cNvSpPr/>
          <p:nvPr/>
        </p:nvSpPr>
        <p:spPr>
          <a:xfrm>
            <a:off x="395200" y="188790"/>
            <a:ext cx="11401600" cy="42304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85000" lnSpcReduction="10000"/>
          </a:bodyPr>
          <a:lstStyle/>
          <a:p>
            <a:pPr algn="ctr"/>
            <a:r>
              <a:rPr lang="en-US" sz="2800" dirty="0"/>
              <a:t>Routing algorithms can calculate routes to prefixes, instead of to every individual address</a:t>
            </a:r>
          </a:p>
        </p:txBody>
      </p:sp>
    </p:spTree>
    <p:extLst>
      <p:ext uri="{BB962C8B-B14F-4D97-AF65-F5344CB8AC3E}">
        <p14:creationId xmlns:p14="http://schemas.microsoft.com/office/powerpoint/2010/main" val="390358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21" grpId="0" animBg="1"/>
      <p:bldP spid="6" grpId="0" animBg="1"/>
      <p:bldP spid="54" grpId="0" animBg="1"/>
      <p:bldP spid="55" grpId="0" animBg="1"/>
      <p:bldP spid="56"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7046-E7F9-42F6-BCED-FFC6ACFEAE33}"/>
              </a:ext>
            </a:extLst>
          </p:cNvPr>
          <p:cNvSpPr>
            <a:spLocks noGrp="1"/>
          </p:cNvSpPr>
          <p:nvPr>
            <p:ph type="title"/>
          </p:nvPr>
        </p:nvSpPr>
        <p:spPr/>
        <p:txBody>
          <a:bodyPr>
            <a:normAutofit/>
          </a:bodyPr>
          <a:lstStyle/>
          <a:p>
            <a:r>
              <a:rPr lang="en-US" dirty="0"/>
              <a:t>Internet Protocol - CIDR</a:t>
            </a:r>
            <a:br>
              <a:rPr lang="en-US" dirty="0"/>
            </a:br>
            <a:r>
              <a:rPr lang="en-US" dirty="0"/>
              <a:t>Classless </a:t>
            </a:r>
            <a:r>
              <a:rPr lang="en-US" dirty="0" err="1"/>
              <a:t>InterDomain</a:t>
            </a:r>
            <a:r>
              <a:rPr lang="en-US" dirty="0"/>
              <a:t> Routing</a:t>
            </a:r>
          </a:p>
        </p:txBody>
      </p:sp>
      <p:sp>
        <p:nvSpPr>
          <p:cNvPr id="3" name="Content Placeholder 2">
            <a:extLst>
              <a:ext uri="{FF2B5EF4-FFF2-40B4-BE49-F238E27FC236}">
                <a16:creationId xmlns:a16="http://schemas.microsoft.com/office/drawing/2014/main" id="{D8E5F6CE-94DF-48E2-B5DA-8D39BB01695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ECB257A-0FE1-4387-AC85-3D5CF2F511E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AA68245-69B0-4A54-90DA-B462885EA1BB}"/>
              </a:ext>
            </a:extLst>
          </p:cNvPr>
          <p:cNvSpPr>
            <a:spLocks noGrp="1"/>
          </p:cNvSpPr>
          <p:nvPr>
            <p:ph type="sldNum" sz="quarter" idx="12"/>
          </p:nvPr>
        </p:nvSpPr>
        <p:spPr/>
        <p:txBody>
          <a:bodyPr/>
          <a:lstStyle/>
          <a:p>
            <a:fld id="{3D90C5DF-5A93-4A6F-A2C5-08984139AF6D}" type="slidenum">
              <a:rPr lang="LID4096" smtClean="0"/>
              <a:t>43</a:t>
            </a:fld>
            <a:endParaRPr lang="LID4096"/>
          </a:p>
        </p:txBody>
      </p:sp>
      <p:pic>
        <p:nvPicPr>
          <p:cNvPr id="6" name="Picture 5">
            <a:extLst>
              <a:ext uri="{FF2B5EF4-FFF2-40B4-BE49-F238E27FC236}">
                <a16:creationId xmlns:a16="http://schemas.microsoft.com/office/drawing/2014/main" id="{2F439309-1FA0-4512-AB13-2F5D49F7FB88}"/>
              </a:ext>
            </a:extLst>
          </p:cNvPr>
          <p:cNvPicPr>
            <a:picLocks noChangeAspect="1"/>
          </p:cNvPicPr>
          <p:nvPr/>
        </p:nvPicPr>
        <p:blipFill>
          <a:blip r:embed="rId3"/>
          <a:stretch>
            <a:fillRect/>
          </a:stretch>
        </p:blipFill>
        <p:spPr>
          <a:xfrm>
            <a:off x="6346029" y="2891662"/>
            <a:ext cx="498359" cy="644106"/>
          </a:xfrm>
          <a:prstGeom prst="rect">
            <a:avLst/>
          </a:prstGeom>
        </p:spPr>
      </p:pic>
      <p:pic>
        <p:nvPicPr>
          <p:cNvPr id="7" name="Picture 6">
            <a:extLst>
              <a:ext uri="{FF2B5EF4-FFF2-40B4-BE49-F238E27FC236}">
                <a16:creationId xmlns:a16="http://schemas.microsoft.com/office/drawing/2014/main" id="{7CCB595A-07B9-4AA7-B1D6-30EBADF89817}"/>
              </a:ext>
            </a:extLst>
          </p:cNvPr>
          <p:cNvPicPr>
            <a:picLocks noChangeAspect="1"/>
          </p:cNvPicPr>
          <p:nvPr/>
        </p:nvPicPr>
        <p:blipFill>
          <a:blip r:embed="rId3"/>
          <a:stretch>
            <a:fillRect/>
          </a:stretch>
        </p:blipFill>
        <p:spPr>
          <a:xfrm>
            <a:off x="6329179" y="4026520"/>
            <a:ext cx="498359" cy="644106"/>
          </a:xfrm>
          <a:prstGeom prst="rect">
            <a:avLst/>
          </a:prstGeom>
        </p:spPr>
      </p:pic>
      <p:pic>
        <p:nvPicPr>
          <p:cNvPr id="8" name="Picture 7">
            <a:extLst>
              <a:ext uri="{FF2B5EF4-FFF2-40B4-BE49-F238E27FC236}">
                <a16:creationId xmlns:a16="http://schemas.microsoft.com/office/drawing/2014/main" id="{95D017C4-09C8-47F4-B9C8-E2A462C42FBC}"/>
              </a:ext>
            </a:extLst>
          </p:cNvPr>
          <p:cNvPicPr>
            <a:picLocks noChangeAspect="1"/>
          </p:cNvPicPr>
          <p:nvPr/>
        </p:nvPicPr>
        <p:blipFill>
          <a:blip r:embed="rId3"/>
          <a:stretch>
            <a:fillRect/>
          </a:stretch>
        </p:blipFill>
        <p:spPr>
          <a:xfrm>
            <a:off x="9611421" y="4026520"/>
            <a:ext cx="498359" cy="644106"/>
          </a:xfrm>
          <a:prstGeom prst="rect">
            <a:avLst/>
          </a:prstGeom>
        </p:spPr>
      </p:pic>
      <p:pic>
        <p:nvPicPr>
          <p:cNvPr id="9" name="Picture 8">
            <a:extLst>
              <a:ext uri="{FF2B5EF4-FFF2-40B4-BE49-F238E27FC236}">
                <a16:creationId xmlns:a16="http://schemas.microsoft.com/office/drawing/2014/main" id="{0FEB6B52-36BF-457D-82F4-EAF564BACB29}"/>
              </a:ext>
            </a:extLst>
          </p:cNvPr>
          <p:cNvPicPr>
            <a:picLocks noChangeAspect="1"/>
          </p:cNvPicPr>
          <p:nvPr/>
        </p:nvPicPr>
        <p:blipFill>
          <a:blip r:embed="rId3"/>
          <a:stretch>
            <a:fillRect/>
          </a:stretch>
        </p:blipFill>
        <p:spPr>
          <a:xfrm>
            <a:off x="6346030" y="5254492"/>
            <a:ext cx="498359" cy="644106"/>
          </a:xfrm>
          <a:prstGeom prst="rect">
            <a:avLst/>
          </a:prstGeom>
        </p:spPr>
      </p:pic>
      <p:cxnSp>
        <p:nvCxnSpPr>
          <p:cNvPr id="11" name="Straight Connector 10">
            <a:extLst>
              <a:ext uri="{FF2B5EF4-FFF2-40B4-BE49-F238E27FC236}">
                <a16:creationId xmlns:a16="http://schemas.microsoft.com/office/drawing/2014/main" id="{F19E7EE0-DE4A-41D5-A831-BC53AD4AB903}"/>
              </a:ext>
            </a:extLst>
          </p:cNvPr>
          <p:cNvCxnSpPr>
            <a:cxnSpLocks/>
            <a:stCxn id="6" idx="3"/>
            <a:endCxn id="10" idx="1"/>
          </p:cNvCxnSpPr>
          <p:nvPr/>
        </p:nvCxnSpPr>
        <p:spPr>
          <a:xfrm>
            <a:off x="6844388" y="3213715"/>
            <a:ext cx="888383" cy="1134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CB8E21-7E41-4A48-BF49-045886FAF4E5}"/>
              </a:ext>
            </a:extLst>
          </p:cNvPr>
          <p:cNvCxnSpPr>
            <a:cxnSpLocks/>
            <a:stCxn id="7" idx="3"/>
            <a:endCxn id="10" idx="1"/>
          </p:cNvCxnSpPr>
          <p:nvPr/>
        </p:nvCxnSpPr>
        <p:spPr>
          <a:xfrm>
            <a:off x="6827538" y="4348573"/>
            <a:ext cx="9052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A33821-CD59-46B5-A7C5-46B678CAEECC}"/>
              </a:ext>
            </a:extLst>
          </p:cNvPr>
          <p:cNvCxnSpPr>
            <a:stCxn id="10" idx="3"/>
            <a:endCxn id="8" idx="1"/>
          </p:cNvCxnSpPr>
          <p:nvPr/>
        </p:nvCxnSpPr>
        <p:spPr>
          <a:xfrm>
            <a:off x="8231130" y="4348573"/>
            <a:ext cx="13802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5C3CB8-A769-4334-BC03-2FC2BDA7EAA3}"/>
              </a:ext>
            </a:extLst>
          </p:cNvPr>
          <p:cNvCxnSpPr>
            <a:cxnSpLocks/>
            <a:stCxn id="10" idx="1"/>
            <a:endCxn id="9" idx="3"/>
          </p:cNvCxnSpPr>
          <p:nvPr/>
        </p:nvCxnSpPr>
        <p:spPr>
          <a:xfrm flipH="1">
            <a:off x="6844388" y="4348573"/>
            <a:ext cx="888382" cy="12279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767C562-EF3F-44B2-80F9-64A147C87B4B}"/>
              </a:ext>
            </a:extLst>
          </p:cNvPr>
          <p:cNvSpPr txBox="1"/>
          <p:nvPr/>
        </p:nvSpPr>
        <p:spPr>
          <a:xfrm>
            <a:off x="3169969" y="2655990"/>
            <a:ext cx="1645697" cy="646331"/>
          </a:xfrm>
          <a:prstGeom prst="rect">
            <a:avLst/>
          </a:prstGeom>
          <a:noFill/>
        </p:spPr>
        <p:txBody>
          <a:bodyPr wrap="square" rtlCol="0">
            <a:spAutoFit/>
          </a:bodyPr>
          <a:lstStyle/>
          <a:p>
            <a:pPr algn="ctr"/>
            <a:r>
              <a:rPr lang="en-US" dirty="0"/>
              <a:t>TU Delft</a:t>
            </a:r>
          </a:p>
          <a:p>
            <a:pPr algn="ctr"/>
            <a:r>
              <a:rPr lang="en-US" dirty="0"/>
              <a:t>37.62.0.0/</a:t>
            </a:r>
            <a:r>
              <a:rPr lang="en-US" dirty="0">
                <a:solidFill>
                  <a:srgbClr val="FF0000"/>
                </a:solidFill>
              </a:rPr>
              <a:t>15</a:t>
            </a:r>
          </a:p>
        </p:txBody>
      </p:sp>
      <p:sp>
        <p:nvSpPr>
          <p:cNvPr id="32" name="TextBox 31">
            <a:extLst>
              <a:ext uri="{FF2B5EF4-FFF2-40B4-BE49-F238E27FC236}">
                <a16:creationId xmlns:a16="http://schemas.microsoft.com/office/drawing/2014/main" id="{6880FD93-09DB-4EDB-9880-828128F54346}"/>
              </a:ext>
            </a:extLst>
          </p:cNvPr>
          <p:cNvSpPr txBox="1"/>
          <p:nvPr/>
        </p:nvSpPr>
        <p:spPr>
          <a:xfrm>
            <a:off x="3179550" y="3843512"/>
            <a:ext cx="1638777" cy="646331"/>
          </a:xfrm>
          <a:prstGeom prst="rect">
            <a:avLst/>
          </a:prstGeom>
          <a:noFill/>
        </p:spPr>
        <p:txBody>
          <a:bodyPr wrap="square" rtlCol="0">
            <a:spAutoFit/>
          </a:bodyPr>
          <a:lstStyle/>
          <a:p>
            <a:pPr algn="ctr"/>
            <a:r>
              <a:rPr lang="en-US" dirty="0"/>
              <a:t>VU</a:t>
            </a:r>
          </a:p>
          <a:p>
            <a:pPr algn="ctr"/>
            <a:r>
              <a:rPr lang="en-US" dirty="0"/>
              <a:t>37.60.0.0/</a:t>
            </a:r>
            <a:r>
              <a:rPr lang="en-US" dirty="0">
                <a:solidFill>
                  <a:srgbClr val="FF0000"/>
                </a:solidFill>
              </a:rPr>
              <a:t>16</a:t>
            </a:r>
          </a:p>
        </p:txBody>
      </p:sp>
      <p:sp>
        <p:nvSpPr>
          <p:cNvPr id="33" name="TextBox 32">
            <a:extLst>
              <a:ext uri="{FF2B5EF4-FFF2-40B4-BE49-F238E27FC236}">
                <a16:creationId xmlns:a16="http://schemas.microsoft.com/office/drawing/2014/main" id="{A814946F-B77B-4E97-8B6F-8210A71790A0}"/>
              </a:ext>
            </a:extLst>
          </p:cNvPr>
          <p:cNvSpPr txBox="1"/>
          <p:nvPr/>
        </p:nvSpPr>
        <p:spPr>
          <a:xfrm>
            <a:off x="3168463" y="5092961"/>
            <a:ext cx="1647202" cy="646331"/>
          </a:xfrm>
          <a:prstGeom prst="rect">
            <a:avLst/>
          </a:prstGeom>
          <a:noFill/>
        </p:spPr>
        <p:txBody>
          <a:bodyPr wrap="square" rtlCol="0">
            <a:spAutoFit/>
          </a:bodyPr>
          <a:lstStyle/>
          <a:p>
            <a:pPr algn="ctr"/>
            <a:r>
              <a:rPr lang="en-US" dirty="0" err="1"/>
              <a:t>UvA</a:t>
            </a:r>
            <a:endParaRPr lang="en-US" dirty="0"/>
          </a:p>
          <a:p>
            <a:pPr algn="ctr"/>
            <a:r>
              <a:rPr lang="en-US" dirty="0"/>
              <a:t>37.61.0.0/</a:t>
            </a:r>
            <a:r>
              <a:rPr lang="en-US" dirty="0">
                <a:solidFill>
                  <a:srgbClr val="FF0000"/>
                </a:solidFill>
              </a:rPr>
              <a:t>16</a:t>
            </a:r>
          </a:p>
        </p:txBody>
      </p:sp>
      <p:sp>
        <p:nvSpPr>
          <p:cNvPr id="39" name="TextBox 38">
            <a:extLst>
              <a:ext uri="{FF2B5EF4-FFF2-40B4-BE49-F238E27FC236}">
                <a16:creationId xmlns:a16="http://schemas.microsoft.com/office/drawing/2014/main" id="{CD63C1FE-5CA0-44B4-A3BD-2CCCD2E53F17}"/>
              </a:ext>
            </a:extLst>
          </p:cNvPr>
          <p:cNvSpPr txBox="1"/>
          <p:nvPr/>
        </p:nvSpPr>
        <p:spPr>
          <a:xfrm>
            <a:off x="1648031" y="3239855"/>
            <a:ext cx="4689572" cy="369332"/>
          </a:xfrm>
          <a:prstGeom prst="rect">
            <a:avLst/>
          </a:prstGeom>
          <a:noFill/>
        </p:spPr>
        <p:txBody>
          <a:bodyPr wrap="square" rtlCol="0">
            <a:spAutoFit/>
          </a:bodyPr>
          <a:lstStyle/>
          <a:p>
            <a:r>
              <a:rPr lang="en-US" dirty="0">
                <a:solidFill>
                  <a:srgbClr val="FF0000"/>
                </a:solidFill>
                <a:latin typeface="Consolas" panose="020B0609020204030204" pitchFamily="49" charset="0"/>
              </a:rPr>
              <a:t>00100101.0011111</a:t>
            </a:r>
            <a:r>
              <a:rPr lang="en-US" dirty="0">
                <a:latin typeface="Consolas" panose="020B0609020204030204" pitchFamily="49" charset="0"/>
              </a:rPr>
              <a:t>0.00000000.00000000</a:t>
            </a:r>
          </a:p>
        </p:txBody>
      </p:sp>
      <p:sp>
        <p:nvSpPr>
          <p:cNvPr id="40" name="TextBox 39">
            <a:extLst>
              <a:ext uri="{FF2B5EF4-FFF2-40B4-BE49-F238E27FC236}">
                <a16:creationId xmlns:a16="http://schemas.microsoft.com/office/drawing/2014/main" id="{B6C696E8-054A-4D92-9E72-39D0AC12B50F}"/>
              </a:ext>
            </a:extLst>
          </p:cNvPr>
          <p:cNvSpPr txBox="1"/>
          <p:nvPr/>
        </p:nvSpPr>
        <p:spPr>
          <a:xfrm>
            <a:off x="1654152" y="4401783"/>
            <a:ext cx="4689572" cy="369332"/>
          </a:xfrm>
          <a:prstGeom prst="rect">
            <a:avLst/>
          </a:prstGeom>
          <a:noFill/>
        </p:spPr>
        <p:txBody>
          <a:bodyPr wrap="square" rtlCol="0">
            <a:spAutoFit/>
          </a:bodyPr>
          <a:lstStyle/>
          <a:p>
            <a:r>
              <a:rPr lang="en-US" dirty="0">
                <a:solidFill>
                  <a:srgbClr val="FF0000"/>
                </a:solidFill>
                <a:latin typeface="Consolas" panose="020B0609020204030204" pitchFamily="49" charset="0"/>
              </a:rPr>
              <a:t>00100101.00111100</a:t>
            </a:r>
            <a:r>
              <a:rPr lang="en-US" dirty="0">
                <a:latin typeface="Consolas" panose="020B0609020204030204" pitchFamily="49" charset="0"/>
              </a:rPr>
              <a:t>.00000000.00000000</a:t>
            </a:r>
          </a:p>
        </p:txBody>
      </p:sp>
      <p:sp>
        <p:nvSpPr>
          <p:cNvPr id="41" name="TextBox 40">
            <a:extLst>
              <a:ext uri="{FF2B5EF4-FFF2-40B4-BE49-F238E27FC236}">
                <a16:creationId xmlns:a16="http://schemas.microsoft.com/office/drawing/2014/main" id="{8EC2EA72-C189-4606-A24E-488AF70524A8}"/>
              </a:ext>
            </a:extLst>
          </p:cNvPr>
          <p:cNvSpPr txBox="1"/>
          <p:nvPr/>
        </p:nvSpPr>
        <p:spPr>
          <a:xfrm>
            <a:off x="1656456" y="5637826"/>
            <a:ext cx="4689572" cy="369332"/>
          </a:xfrm>
          <a:prstGeom prst="rect">
            <a:avLst/>
          </a:prstGeom>
          <a:noFill/>
        </p:spPr>
        <p:txBody>
          <a:bodyPr wrap="square" rtlCol="0">
            <a:spAutoFit/>
          </a:bodyPr>
          <a:lstStyle/>
          <a:p>
            <a:r>
              <a:rPr lang="en-US" dirty="0">
                <a:solidFill>
                  <a:srgbClr val="FF0000"/>
                </a:solidFill>
                <a:latin typeface="Consolas" panose="020B0609020204030204" pitchFamily="49" charset="0"/>
              </a:rPr>
              <a:t>00100101.00111101</a:t>
            </a:r>
            <a:r>
              <a:rPr lang="en-US" dirty="0">
                <a:latin typeface="Consolas" panose="020B0609020204030204" pitchFamily="49" charset="0"/>
              </a:rPr>
              <a:t>.00000000.00000000</a:t>
            </a:r>
          </a:p>
        </p:txBody>
      </p:sp>
      <p:cxnSp>
        <p:nvCxnSpPr>
          <p:cNvPr id="42" name="Straight Connector 41">
            <a:extLst>
              <a:ext uri="{FF2B5EF4-FFF2-40B4-BE49-F238E27FC236}">
                <a16:creationId xmlns:a16="http://schemas.microsoft.com/office/drawing/2014/main" id="{1C614437-9862-4CA3-AA73-0F55729EFC56}"/>
              </a:ext>
            </a:extLst>
          </p:cNvPr>
          <p:cNvCxnSpPr/>
          <p:nvPr/>
        </p:nvCxnSpPr>
        <p:spPr>
          <a:xfrm flipH="1">
            <a:off x="9860600" y="4670626"/>
            <a:ext cx="1" cy="58386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6EB0EFE-4364-427E-AA6A-C0D9E7707EF0}"/>
              </a:ext>
            </a:extLst>
          </p:cNvPr>
          <p:cNvSpPr/>
          <p:nvPr/>
        </p:nvSpPr>
        <p:spPr>
          <a:xfrm>
            <a:off x="8705225" y="5144635"/>
            <a:ext cx="1838744" cy="894585"/>
          </a:xfrm>
          <a:prstGeom prst="rect">
            <a:avLst/>
          </a:prstGeom>
        </p:spPr>
        <p:style>
          <a:lnRef idx="3">
            <a:schemeClr val="lt1"/>
          </a:lnRef>
          <a:fillRef idx="1">
            <a:schemeClr val="accent3"/>
          </a:fillRef>
          <a:effectRef idx="1">
            <a:schemeClr val="accent3"/>
          </a:effectRef>
          <a:fontRef idx="minor">
            <a:schemeClr val="lt1"/>
          </a:fontRef>
        </p:style>
        <p:txBody>
          <a:bodyPr rtlCol="0" anchor="ctr">
            <a:normAutofit fontScale="62500" lnSpcReduction="20000"/>
          </a:bodyPr>
          <a:lstStyle/>
          <a:p>
            <a:pPr algn="ctr"/>
            <a:r>
              <a:rPr lang="en-US" sz="2800" dirty="0"/>
              <a:t>37.62.0.0/15 – B</a:t>
            </a:r>
          </a:p>
          <a:p>
            <a:pPr algn="ctr"/>
            <a:r>
              <a:rPr lang="en-US" sz="2800" dirty="0"/>
              <a:t>37.60.0.0/16 – B</a:t>
            </a:r>
          </a:p>
          <a:p>
            <a:pPr algn="ctr"/>
            <a:r>
              <a:rPr lang="en-US" sz="2800" dirty="0"/>
              <a:t>37.61.0.0/16 – B</a:t>
            </a:r>
          </a:p>
        </p:txBody>
      </p:sp>
      <p:sp>
        <p:nvSpPr>
          <p:cNvPr id="44" name="TextBox 43">
            <a:extLst>
              <a:ext uri="{FF2B5EF4-FFF2-40B4-BE49-F238E27FC236}">
                <a16:creationId xmlns:a16="http://schemas.microsoft.com/office/drawing/2014/main" id="{35901A02-F794-4E50-A405-1D972192D3C2}"/>
              </a:ext>
            </a:extLst>
          </p:cNvPr>
          <p:cNvSpPr txBox="1"/>
          <p:nvPr/>
        </p:nvSpPr>
        <p:spPr>
          <a:xfrm>
            <a:off x="9521166" y="3697237"/>
            <a:ext cx="425765" cy="369332"/>
          </a:xfrm>
          <a:prstGeom prst="rect">
            <a:avLst/>
          </a:prstGeom>
          <a:noFill/>
        </p:spPr>
        <p:txBody>
          <a:bodyPr wrap="square" rtlCol="0">
            <a:spAutoFit/>
          </a:bodyPr>
          <a:lstStyle/>
          <a:p>
            <a:pPr algn="ctr"/>
            <a:r>
              <a:rPr lang="en-US" dirty="0"/>
              <a:t>A</a:t>
            </a:r>
          </a:p>
        </p:txBody>
      </p:sp>
      <p:sp>
        <p:nvSpPr>
          <p:cNvPr id="45" name="TextBox 44">
            <a:extLst>
              <a:ext uri="{FF2B5EF4-FFF2-40B4-BE49-F238E27FC236}">
                <a16:creationId xmlns:a16="http://schemas.microsoft.com/office/drawing/2014/main" id="{EAD1EAB8-5785-48F2-95A0-51B761852F7D}"/>
              </a:ext>
            </a:extLst>
          </p:cNvPr>
          <p:cNvSpPr txBox="1"/>
          <p:nvPr/>
        </p:nvSpPr>
        <p:spPr>
          <a:xfrm>
            <a:off x="7653590" y="3692169"/>
            <a:ext cx="425765" cy="369332"/>
          </a:xfrm>
          <a:prstGeom prst="rect">
            <a:avLst/>
          </a:prstGeom>
          <a:noFill/>
        </p:spPr>
        <p:txBody>
          <a:bodyPr wrap="square" rtlCol="0">
            <a:spAutoFit/>
          </a:bodyPr>
          <a:lstStyle/>
          <a:p>
            <a:pPr algn="ctr"/>
            <a:r>
              <a:rPr lang="en-US" dirty="0"/>
              <a:t>B</a:t>
            </a:r>
          </a:p>
        </p:txBody>
      </p:sp>
      <p:sp>
        <p:nvSpPr>
          <p:cNvPr id="46" name="TextBox 45">
            <a:extLst>
              <a:ext uri="{FF2B5EF4-FFF2-40B4-BE49-F238E27FC236}">
                <a16:creationId xmlns:a16="http://schemas.microsoft.com/office/drawing/2014/main" id="{EF7E3536-0026-465C-975B-927B1D2AD0B0}"/>
              </a:ext>
            </a:extLst>
          </p:cNvPr>
          <p:cNvSpPr txBox="1"/>
          <p:nvPr/>
        </p:nvSpPr>
        <p:spPr>
          <a:xfrm>
            <a:off x="6222713" y="2591387"/>
            <a:ext cx="425765" cy="369332"/>
          </a:xfrm>
          <a:prstGeom prst="rect">
            <a:avLst/>
          </a:prstGeom>
          <a:noFill/>
        </p:spPr>
        <p:txBody>
          <a:bodyPr wrap="square" rtlCol="0">
            <a:spAutoFit/>
          </a:bodyPr>
          <a:lstStyle/>
          <a:p>
            <a:pPr algn="ctr"/>
            <a:r>
              <a:rPr lang="en-US" dirty="0"/>
              <a:t>C</a:t>
            </a:r>
          </a:p>
        </p:txBody>
      </p:sp>
      <p:sp>
        <p:nvSpPr>
          <p:cNvPr id="47" name="TextBox 46">
            <a:extLst>
              <a:ext uri="{FF2B5EF4-FFF2-40B4-BE49-F238E27FC236}">
                <a16:creationId xmlns:a16="http://schemas.microsoft.com/office/drawing/2014/main" id="{519CBF89-66A9-4B4C-B1B6-CAD70197C96D}"/>
              </a:ext>
            </a:extLst>
          </p:cNvPr>
          <p:cNvSpPr txBox="1"/>
          <p:nvPr/>
        </p:nvSpPr>
        <p:spPr>
          <a:xfrm>
            <a:off x="6240548" y="3730607"/>
            <a:ext cx="425765" cy="369332"/>
          </a:xfrm>
          <a:prstGeom prst="rect">
            <a:avLst/>
          </a:prstGeom>
          <a:noFill/>
        </p:spPr>
        <p:txBody>
          <a:bodyPr wrap="square" rtlCol="0">
            <a:spAutoFit/>
          </a:bodyPr>
          <a:lstStyle/>
          <a:p>
            <a:pPr algn="ctr"/>
            <a:r>
              <a:rPr lang="en-US" dirty="0"/>
              <a:t>D</a:t>
            </a:r>
          </a:p>
        </p:txBody>
      </p:sp>
      <p:sp>
        <p:nvSpPr>
          <p:cNvPr id="48" name="TextBox 47">
            <a:extLst>
              <a:ext uri="{FF2B5EF4-FFF2-40B4-BE49-F238E27FC236}">
                <a16:creationId xmlns:a16="http://schemas.microsoft.com/office/drawing/2014/main" id="{8C1F2EB7-41CF-459F-A3E6-28494EE3CF70}"/>
              </a:ext>
            </a:extLst>
          </p:cNvPr>
          <p:cNvSpPr txBox="1"/>
          <p:nvPr/>
        </p:nvSpPr>
        <p:spPr>
          <a:xfrm>
            <a:off x="6250738" y="4960055"/>
            <a:ext cx="425765" cy="369332"/>
          </a:xfrm>
          <a:prstGeom prst="rect">
            <a:avLst/>
          </a:prstGeom>
          <a:noFill/>
        </p:spPr>
        <p:txBody>
          <a:bodyPr wrap="square" rtlCol="0">
            <a:spAutoFit/>
          </a:bodyPr>
          <a:lstStyle/>
          <a:p>
            <a:pPr algn="ctr"/>
            <a:r>
              <a:rPr lang="en-US" dirty="0"/>
              <a:t>E</a:t>
            </a:r>
          </a:p>
        </p:txBody>
      </p:sp>
      <p:grpSp>
        <p:nvGrpSpPr>
          <p:cNvPr id="28" name="Group 27">
            <a:extLst>
              <a:ext uri="{FF2B5EF4-FFF2-40B4-BE49-F238E27FC236}">
                <a16:creationId xmlns:a16="http://schemas.microsoft.com/office/drawing/2014/main" id="{1652E74F-04F5-4020-A366-FA34F81A7AE8}"/>
              </a:ext>
            </a:extLst>
          </p:cNvPr>
          <p:cNvGrpSpPr/>
          <p:nvPr/>
        </p:nvGrpSpPr>
        <p:grpSpPr>
          <a:xfrm flipH="1">
            <a:off x="8321384" y="3961519"/>
            <a:ext cx="1212850" cy="319586"/>
            <a:chOff x="6925614" y="4579056"/>
            <a:chExt cx="1212850" cy="319586"/>
          </a:xfrm>
        </p:grpSpPr>
        <p:sp>
          <p:nvSpPr>
            <p:cNvPr id="29" name="Rectangle 28">
              <a:extLst>
                <a:ext uri="{FF2B5EF4-FFF2-40B4-BE49-F238E27FC236}">
                  <a16:creationId xmlns:a16="http://schemas.microsoft.com/office/drawing/2014/main" id="{35A815AC-6F2C-474B-A3BC-0505DF5EBED2}"/>
                </a:ext>
              </a:extLst>
            </p:cNvPr>
            <p:cNvSpPr/>
            <p:nvPr/>
          </p:nvSpPr>
          <p:spPr>
            <a:xfrm>
              <a:off x="6925614" y="4579056"/>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30" name="Straight Arrow Connector 29">
              <a:extLst>
                <a:ext uri="{FF2B5EF4-FFF2-40B4-BE49-F238E27FC236}">
                  <a16:creationId xmlns:a16="http://schemas.microsoft.com/office/drawing/2014/main" id="{4F48DB76-4D4E-4794-BC4B-29AA9295E9A8}"/>
                </a:ext>
              </a:extLst>
            </p:cNvPr>
            <p:cNvCxnSpPr>
              <a:stCxn id="29" idx="3"/>
            </p:cNvCxnSpPr>
            <p:nvPr/>
          </p:nvCxnSpPr>
          <p:spPr>
            <a:xfrm>
              <a:off x="7245200" y="4738849"/>
              <a:ext cx="8932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375CAEA-9C90-427E-9153-CA57C4C8F647}"/>
              </a:ext>
            </a:extLst>
          </p:cNvPr>
          <p:cNvPicPr>
            <a:picLocks noChangeAspect="1"/>
          </p:cNvPicPr>
          <p:nvPr/>
        </p:nvPicPr>
        <p:blipFill>
          <a:blip r:embed="rId3"/>
          <a:stretch>
            <a:fillRect/>
          </a:stretch>
        </p:blipFill>
        <p:spPr>
          <a:xfrm>
            <a:off x="7732771" y="4026520"/>
            <a:ext cx="498359" cy="644106"/>
          </a:xfrm>
          <a:prstGeom prst="rect">
            <a:avLst/>
          </a:prstGeom>
        </p:spPr>
      </p:pic>
    </p:spTree>
    <p:extLst>
      <p:ext uri="{BB962C8B-B14F-4D97-AF65-F5344CB8AC3E}">
        <p14:creationId xmlns:p14="http://schemas.microsoft.com/office/powerpoint/2010/main" val="23847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7046-E7F9-42F6-BCED-FFC6ACFEAE33}"/>
              </a:ext>
            </a:extLst>
          </p:cNvPr>
          <p:cNvSpPr>
            <a:spLocks noGrp="1"/>
          </p:cNvSpPr>
          <p:nvPr>
            <p:ph type="title"/>
          </p:nvPr>
        </p:nvSpPr>
        <p:spPr/>
        <p:txBody>
          <a:bodyPr>
            <a:normAutofit/>
          </a:bodyPr>
          <a:lstStyle/>
          <a:p>
            <a:r>
              <a:rPr lang="en-US" dirty="0"/>
              <a:t>Internet Protocol - CIDR</a:t>
            </a:r>
            <a:br>
              <a:rPr lang="en-US" dirty="0"/>
            </a:br>
            <a:r>
              <a:rPr lang="en-US" dirty="0"/>
              <a:t>Classless </a:t>
            </a:r>
            <a:r>
              <a:rPr lang="en-US" dirty="0" err="1"/>
              <a:t>InterDomain</a:t>
            </a:r>
            <a:r>
              <a:rPr lang="en-US" dirty="0"/>
              <a:t> Routing</a:t>
            </a:r>
          </a:p>
        </p:txBody>
      </p:sp>
      <p:sp>
        <p:nvSpPr>
          <p:cNvPr id="3" name="Content Placeholder 2">
            <a:extLst>
              <a:ext uri="{FF2B5EF4-FFF2-40B4-BE49-F238E27FC236}">
                <a16:creationId xmlns:a16="http://schemas.microsoft.com/office/drawing/2014/main" id="{D8E5F6CE-94DF-48E2-B5DA-8D39BB01695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ECB257A-0FE1-4387-AC85-3D5CF2F511E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AA68245-69B0-4A54-90DA-B462885EA1BB}"/>
              </a:ext>
            </a:extLst>
          </p:cNvPr>
          <p:cNvSpPr>
            <a:spLocks noGrp="1"/>
          </p:cNvSpPr>
          <p:nvPr>
            <p:ph type="sldNum" sz="quarter" idx="12"/>
          </p:nvPr>
        </p:nvSpPr>
        <p:spPr/>
        <p:txBody>
          <a:bodyPr/>
          <a:lstStyle/>
          <a:p>
            <a:fld id="{3D90C5DF-5A93-4A6F-A2C5-08984139AF6D}" type="slidenum">
              <a:rPr lang="LID4096" smtClean="0"/>
              <a:t>44</a:t>
            </a:fld>
            <a:endParaRPr lang="LID4096"/>
          </a:p>
        </p:txBody>
      </p:sp>
      <p:pic>
        <p:nvPicPr>
          <p:cNvPr id="6" name="Picture 5">
            <a:extLst>
              <a:ext uri="{FF2B5EF4-FFF2-40B4-BE49-F238E27FC236}">
                <a16:creationId xmlns:a16="http://schemas.microsoft.com/office/drawing/2014/main" id="{2F439309-1FA0-4512-AB13-2F5D49F7FB88}"/>
              </a:ext>
            </a:extLst>
          </p:cNvPr>
          <p:cNvPicPr>
            <a:picLocks noChangeAspect="1"/>
          </p:cNvPicPr>
          <p:nvPr/>
        </p:nvPicPr>
        <p:blipFill>
          <a:blip r:embed="rId2"/>
          <a:stretch>
            <a:fillRect/>
          </a:stretch>
        </p:blipFill>
        <p:spPr>
          <a:xfrm>
            <a:off x="6346029" y="2891662"/>
            <a:ext cx="498359" cy="644106"/>
          </a:xfrm>
          <a:prstGeom prst="rect">
            <a:avLst/>
          </a:prstGeom>
        </p:spPr>
      </p:pic>
      <p:pic>
        <p:nvPicPr>
          <p:cNvPr id="7" name="Picture 6">
            <a:extLst>
              <a:ext uri="{FF2B5EF4-FFF2-40B4-BE49-F238E27FC236}">
                <a16:creationId xmlns:a16="http://schemas.microsoft.com/office/drawing/2014/main" id="{7CCB595A-07B9-4AA7-B1D6-30EBADF89817}"/>
              </a:ext>
            </a:extLst>
          </p:cNvPr>
          <p:cNvPicPr>
            <a:picLocks noChangeAspect="1"/>
          </p:cNvPicPr>
          <p:nvPr/>
        </p:nvPicPr>
        <p:blipFill>
          <a:blip r:embed="rId2"/>
          <a:stretch>
            <a:fillRect/>
          </a:stretch>
        </p:blipFill>
        <p:spPr>
          <a:xfrm>
            <a:off x="6329179" y="4026520"/>
            <a:ext cx="498359" cy="644106"/>
          </a:xfrm>
          <a:prstGeom prst="rect">
            <a:avLst/>
          </a:prstGeom>
        </p:spPr>
      </p:pic>
      <p:pic>
        <p:nvPicPr>
          <p:cNvPr id="8" name="Picture 7">
            <a:extLst>
              <a:ext uri="{FF2B5EF4-FFF2-40B4-BE49-F238E27FC236}">
                <a16:creationId xmlns:a16="http://schemas.microsoft.com/office/drawing/2014/main" id="{95D017C4-09C8-47F4-B9C8-E2A462C42FBC}"/>
              </a:ext>
            </a:extLst>
          </p:cNvPr>
          <p:cNvPicPr>
            <a:picLocks noChangeAspect="1"/>
          </p:cNvPicPr>
          <p:nvPr/>
        </p:nvPicPr>
        <p:blipFill>
          <a:blip r:embed="rId2"/>
          <a:stretch>
            <a:fillRect/>
          </a:stretch>
        </p:blipFill>
        <p:spPr>
          <a:xfrm>
            <a:off x="9611421" y="4026520"/>
            <a:ext cx="498359" cy="644106"/>
          </a:xfrm>
          <a:prstGeom prst="rect">
            <a:avLst/>
          </a:prstGeom>
        </p:spPr>
      </p:pic>
      <p:pic>
        <p:nvPicPr>
          <p:cNvPr id="9" name="Picture 8">
            <a:extLst>
              <a:ext uri="{FF2B5EF4-FFF2-40B4-BE49-F238E27FC236}">
                <a16:creationId xmlns:a16="http://schemas.microsoft.com/office/drawing/2014/main" id="{0FEB6B52-36BF-457D-82F4-EAF564BACB29}"/>
              </a:ext>
            </a:extLst>
          </p:cNvPr>
          <p:cNvPicPr>
            <a:picLocks noChangeAspect="1"/>
          </p:cNvPicPr>
          <p:nvPr/>
        </p:nvPicPr>
        <p:blipFill>
          <a:blip r:embed="rId2"/>
          <a:stretch>
            <a:fillRect/>
          </a:stretch>
        </p:blipFill>
        <p:spPr>
          <a:xfrm>
            <a:off x="6346030" y="5254492"/>
            <a:ext cx="498359" cy="644106"/>
          </a:xfrm>
          <a:prstGeom prst="rect">
            <a:avLst/>
          </a:prstGeom>
        </p:spPr>
      </p:pic>
      <p:pic>
        <p:nvPicPr>
          <p:cNvPr id="10" name="Picture 9">
            <a:extLst>
              <a:ext uri="{FF2B5EF4-FFF2-40B4-BE49-F238E27FC236}">
                <a16:creationId xmlns:a16="http://schemas.microsoft.com/office/drawing/2014/main" id="{2375CAEA-9C90-427E-9153-CA57C4C8F647}"/>
              </a:ext>
            </a:extLst>
          </p:cNvPr>
          <p:cNvPicPr>
            <a:picLocks noChangeAspect="1"/>
          </p:cNvPicPr>
          <p:nvPr/>
        </p:nvPicPr>
        <p:blipFill>
          <a:blip r:embed="rId2"/>
          <a:stretch>
            <a:fillRect/>
          </a:stretch>
        </p:blipFill>
        <p:spPr>
          <a:xfrm>
            <a:off x="7732771" y="4026520"/>
            <a:ext cx="498359" cy="644106"/>
          </a:xfrm>
          <a:prstGeom prst="rect">
            <a:avLst/>
          </a:prstGeom>
        </p:spPr>
      </p:pic>
      <p:cxnSp>
        <p:nvCxnSpPr>
          <p:cNvPr id="11" name="Straight Connector 10">
            <a:extLst>
              <a:ext uri="{FF2B5EF4-FFF2-40B4-BE49-F238E27FC236}">
                <a16:creationId xmlns:a16="http://schemas.microsoft.com/office/drawing/2014/main" id="{F19E7EE0-DE4A-41D5-A831-BC53AD4AB903}"/>
              </a:ext>
            </a:extLst>
          </p:cNvPr>
          <p:cNvCxnSpPr>
            <a:cxnSpLocks/>
            <a:stCxn id="6" idx="3"/>
            <a:endCxn id="10" idx="1"/>
          </p:cNvCxnSpPr>
          <p:nvPr/>
        </p:nvCxnSpPr>
        <p:spPr>
          <a:xfrm>
            <a:off x="6844388" y="3213715"/>
            <a:ext cx="888383" cy="1134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CB8E21-7E41-4A48-BF49-045886FAF4E5}"/>
              </a:ext>
            </a:extLst>
          </p:cNvPr>
          <p:cNvCxnSpPr>
            <a:cxnSpLocks/>
            <a:stCxn id="7" idx="3"/>
            <a:endCxn id="10" idx="1"/>
          </p:cNvCxnSpPr>
          <p:nvPr/>
        </p:nvCxnSpPr>
        <p:spPr>
          <a:xfrm>
            <a:off x="6827538" y="4348573"/>
            <a:ext cx="9052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A33821-CD59-46B5-A7C5-46B678CAEECC}"/>
              </a:ext>
            </a:extLst>
          </p:cNvPr>
          <p:cNvCxnSpPr>
            <a:stCxn id="10" idx="3"/>
            <a:endCxn id="8" idx="1"/>
          </p:cNvCxnSpPr>
          <p:nvPr/>
        </p:nvCxnSpPr>
        <p:spPr>
          <a:xfrm>
            <a:off x="8231130" y="4348573"/>
            <a:ext cx="13802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5C3CB8-A769-4334-BC03-2FC2BDA7EAA3}"/>
              </a:ext>
            </a:extLst>
          </p:cNvPr>
          <p:cNvCxnSpPr>
            <a:cxnSpLocks/>
            <a:stCxn id="10" idx="1"/>
            <a:endCxn id="9" idx="3"/>
          </p:cNvCxnSpPr>
          <p:nvPr/>
        </p:nvCxnSpPr>
        <p:spPr>
          <a:xfrm flipH="1">
            <a:off x="6844388" y="4348573"/>
            <a:ext cx="888382" cy="12279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767C562-EF3F-44B2-80F9-64A147C87B4B}"/>
              </a:ext>
            </a:extLst>
          </p:cNvPr>
          <p:cNvSpPr txBox="1"/>
          <p:nvPr/>
        </p:nvSpPr>
        <p:spPr>
          <a:xfrm>
            <a:off x="3169969" y="2655990"/>
            <a:ext cx="1645697" cy="646331"/>
          </a:xfrm>
          <a:prstGeom prst="rect">
            <a:avLst/>
          </a:prstGeom>
          <a:noFill/>
        </p:spPr>
        <p:txBody>
          <a:bodyPr wrap="square" rtlCol="0">
            <a:spAutoFit/>
          </a:bodyPr>
          <a:lstStyle/>
          <a:p>
            <a:pPr algn="ctr"/>
            <a:r>
              <a:rPr lang="en-US" dirty="0"/>
              <a:t>TU Delft</a:t>
            </a:r>
          </a:p>
          <a:p>
            <a:pPr algn="ctr"/>
            <a:r>
              <a:rPr lang="en-US" dirty="0"/>
              <a:t>37.62.0.0/</a:t>
            </a:r>
            <a:r>
              <a:rPr lang="en-US" dirty="0">
                <a:solidFill>
                  <a:srgbClr val="FF0000"/>
                </a:solidFill>
              </a:rPr>
              <a:t>15</a:t>
            </a:r>
          </a:p>
        </p:txBody>
      </p:sp>
      <p:sp>
        <p:nvSpPr>
          <p:cNvPr id="32" name="TextBox 31">
            <a:extLst>
              <a:ext uri="{FF2B5EF4-FFF2-40B4-BE49-F238E27FC236}">
                <a16:creationId xmlns:a16="http://schemas.microsoft.com/office/drawing/2014/main" id="{6880FD93-09DB-4EDB-9880-828128F54346}"/>
              </a:ext>
            </a:extLst>
          </p:cNvPr>
          <p:cNvSpPr txBox="1"/>
          <p:nvPr/>
        </p:nvSpPr>
        <p:spPr>
          <a:xfrm>
            <a:off x="3179550" y="3843512"/>
            <a:ext cx="1638777" cy="646331"/>
          </a:xfrm>
          <a:prstGeom prst="rect">
            <a:avLst/>
          </a:prstGeom>
          <a:noFill/>
        </p:spPr>
        <p:txBody>
          <a:bodyPr wrap="square" rtlCol="0">
            <a:spAutoFit/>
          </a:bodyPr>
          <a:lstStyle/>
          <a:p>
            <a:pPr algn="ctr"/>
            <a:r>
              <a:rPr lang="en-US" dirty="0"/>
              <a:t>VU</a:t>
            </a:r>
          </a:p>
          <a:p>
            <a:pPr algn="ctr"/>
            <a:r>
              <a:rPr lang="en-US" dirty="0"/>
              <a:t>37.60.0.0/</a:t>
            </a:r>
            <a:r>
              <a:rPr lang="en-US" dirty="0">
                <a:solidFill>
                  <a:srgbClr val="FF0000"/>
                </a:solidFill>
              </a:rPr>
              <a:t>16</a:t>
            </a:r>
          </a:p>
        </p:txBody>
      </p:sp>
      <p:sp>
        <p:nvSpPr>
          <p:cNvPr id="33" name="TextBox 32">
            <a:extLst>
              <a:ext uri="{FF2B5EF4-FFF2-40B4-BE49-F238E27FC236}">
                <a16:creationId xmlns:a16="http://schemas.microsoft.com/office/drawing/2014/main" id="{A814946F-B77B-4E97-8B6F-8210A71790A0}"/>
              </a:ext>
            </a:extLst>
          </p:cNvPr>
          <p:cNvSpPr txBox="1"/>
          <p:nvPr/>
        </p:nvSpPr>
        <p:spPr>
          <a:xfrm>
            <a:off x="3168463" y="5092961"/>
            <a:ext cx="1647202" cy="646331"/>
          </a:xfrm>
          <a:prstGeom prst="rect">
            <a:avLst/>
          </a:prstGeom>
          <a:noFill/>
        </p:spPr>
        <p:txBody>
          <a:bodyPr wrap="square" rtlCol="0">
            <a:spAutoFit/>
          </a:bodyPr>
          <a:lstStyle/>
          <a:p>
            <a:pPr algn="ctr"/>
            <a:r>
              <a:rPr lang="en-US" dirty="0" err="1"/>
              <a:t>UvA</a:t>
            </a:r>
            <a:endParaRPr lang="en-US" dirty="0"/>
          </a:p>
          <a:p>
            <a:pPr algn="ctr"/>
            <a:r>
              <a:rPr lang="en-US" dirty="0"/>
              <a:t>37.61.0.0/</a:t>
            </a:r>
            <a:r>
              <a:rPr lang="en-US" dirty="0">
                <a:solidFill>
                  <a:srgbClr val="FF0000"/>
                </a:solidFill>
              </a:rPr>
              <a:t>16</a:t>
            </a:r>
          </a:p>
        </p:txBody>
      </p:sp>
      <p:sp>
        <p:nvSpPr>
          <p:cNvPr id="39" name="TextBox 38">
            <a:extLst>
              <a:ext uri="{FF2B5EF4-FFF2-40B4-BE49-F238E27FC236}">
                <a16:creationId xmlns:a16="http://schemas.microsoft.com/office/drawing/2014/main" id="{CD63C1FE-5CA0-44B4-A3BD-2CCCD2E53F17}"/>
              </a:ext>
            </a:extLst>
          </p:cNvPr>
          <p:cNvSpPr txBox="1"/>
          <p:nvPr/>
        </p:nvSpPr>
        <p:spPr>
          <a:xfrm>
            <a:off x="1648031" y="3239855"/>
            <a:ext cx="4689572" cy="369332"/>
          </a:xfrm>
          <a:prstGeom prst="rect">
            <a:avLst/>
          </a:prstGeom>
          <a:noFill/>
        </p:spPr>
        <p:txBody>
          <a:bodyPr wrap="square" rtlCol="0">
            <a:spAutoFit/>
          </a:bodyPr>
          <a:lstStyle/>
          <a:p>
            <a:r>
              <a:rPr lang="en-US" b="1" dirty="0">
                <a:solidFill>
                  <a:srgbClr val="00B050"/>
                </a:solidFill>
                <a:latin typeface="Consolas" panose="020B0609020204030204" pitchFamily="49" charset="0"/>
              </a:rPr>
              <a:t>00100101.001111</a:t>
            </a:r>
            <a:r>
              <a:rPr lang="en-US" dirty="0">
                <a:solidFill>
                  <a:srgbClr val="FF0000"/>
                </a:solidFill>
                <a:latin typeface="Consolas" panose="020B0609020204030204" pitchFamily="49" charset="0"/>
              </a:rPr>
              <a:t>1</a:t>
            </a:r>
            <a:r>
              <a:rPr lang="en-US" dirty="0">
                <a:latin typeface="Consolas" panose="020B0609020204030204" pitchFamily="49" charset="0"/>
              </a:rPr>
              <a:t>0.00000000.00000000</a:t>
            </a:r>
          </a:p>
        </p:txBody>
      </p:sp>
      <p:sp>
        <p:nvSpPr>
          <p:cNvPr id="40" name="TextBox 39">
            <a:extLst>
              <a:ext uri="{FF2B5EF4-FFF2-40B4-BE49-F238E27FC236}">
                <a16:creationId xmlns:a16="http://schemas.microsoft.com/office/drawing/2014/main" id="{B6C696E8-054A-4D92-9E72-39D0AC12B50F}"/>
              </a:ext>
            </a:extLst>
          </p:cNvPr>
          <p:cNvSpPr txBox="1"/>
          <p:nvPr/>
        </p:nvSpPr>
        <p:spPr>
          <a:xfrm>
            <a:off x="1654152" y="4401783"/>
            <a:ext cx="4689572" cy="369332"/>
          </a:xfrm>
          <a:prstGeom prst="rect">
            <a:avLst/>
          </a:prstGeom>
          <a:noFill/>
        </p:spPr>
        <p:txBody>
          <a:bodyPr wrap="square" rtlCol="0">
            <a:spAutoFit/>
          </a:bodyPr>
          <a:lstStyle/>
          <a:p>
            <a:r>
              <a:rPr lang="en-US" b="1" dirty="0">
                <a:solidFill>
                  <a:srgbClr val="00B050"/>
                </a:solidFill>
                <a:latin typeface="Consolas" panose="020B0609020204030204" pitchFamily="49" charset="0"/>
              </a:rPr>
              <a:t>00100101.001111</a:t>
            </a:r>
            <a:r>
              <a:rPr lang="en-US" dirty="0">
                <a:solidFill>
                  <a:srgbClr val="FF0000"/>
                </a:solidFill>
                <a:latin typeface="Consolas" panose="020B0609020204030204" pitchFamily="49" charset="0"/>
              </a:rPr>
              <a:t>00</a:t>
            </a:r>
            <a:r>
              <a:rPr lang="en-US" dirty="0">
                <a:latin typeface="Consolas" panose="020B0609020204030204" pitchFamily="49" charset="0"/>
              </a:rPr>
              <a:t>.00000000.00000000</a:t>
            </a:r>
          </a:p>
        </p:txBody>
      </p:sp>
      <p:sp>
        <p:nvSpPr>
          <p:cNvPr id="41" name="TextBox 40">
            <a:extLst>
              <a:ext uri="{FF2B5EF4-FFF2-40B4-BE49-F238E27FC236}">
                <a16:creationId xmlns:a16="http://schemas.microsoft.com/office/drawing/2014/main" id="{8EC2EA72-C189-4606-A24E-488AF70524A8}"/>
              </a:ext>
            </a:extLst>
          </p:cNvPr>
          <p:cNvSpPr txBox="1"/>
          <p:nvPr/>
        </p:nvSpPr>
        <p:spPr>
          <a:xfrm>
            <a:off x="1656456" y="5637826"/>
            <a:ext cx="4689572" cy="369332"/>
          </a:xfrm>
          <a:prstGeom prst="rect">
            <a:avLst/>
          </a:prstGeom>
          <a:noFill/>
        </p:spPr>
        <p:txBody>
          <a:bodyPr wrap="square" rtlCol="0">
            <a:spAutoFit/>
          </a:bodyPr>
          <a:lstStyle/>
          <a:p>
            <a:r>
              <a:rPr lang="en-US" b="1" dirty="0">
                <a:solidFill>
                  <a:srgbClr val="00B050"/>
                </a:solidFill>
                <a:latin typeface="Consolas" panose="020B0609020204030204" pitchFamily="49" charset="0"/>
              </a:rPr>
              <a:t>00100101.001111</a:t>
            </a:r>
            <a:r>
              <a:rPr lang="en-US" dirty="0">
                <a:solidFill>
                  <a:srgbClr val="FF0000"/>
                </a:solidFill>
                <a:latin typeface="Consolas" panose="020B0609020204030204" pitchFamily="49" charset="0"/>
              </a:rPr>
              <a:t>01</a:t>
            </a:r>
            <a:r>
              <a:rPr lang="en-US" dirty="0">
                <a:latin typeface="Consolas" panose="020B0609020204030204" pitchFamily="49" charset="0"/>
              </a:rPr>
              <a:t>.00000000.00000000</a:t>
            </a:r>
          </a:p>
        </p:txBody>
      </p:sp>
      <p:sp>
        <p:nvSpPr>
          <p:cNvPr id="15" name="Thought Bubble: Cloud 14">
            <a:extLst>
              <a:ext uri="{FF2B5EF4-FFF2-40B4-BE49-F238E27FC236}">
                <a16:creationId xmlns:a16="http://schemas.microsoft.com/office/drawing/2014/main" id="{98C33FC8-FF6D-4743-9BC4-490BE06FE25A}"/>
              </a:ext>
            </a:extLst>
          </p:cNvPr>
          <p:cNvSpPr/>
          <p:nvPr/>
        </p:nvSpPr>
        <p:spPr>
          <a:xfrm>
            <a:off x="7384023" y="2287539"/>
            <a:ext cx="2576147" cy="1497027"/>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t>First 14 bits are all equal!</a:t>
            </a:r>
          </a:p>
        </p:txBody>
      </p:sp>
      <p:cxnSp>
        <p:nvCxnSpPr>
          <p:cNvPr id="17" name="Straight Connector 16">
            <a:extLst>
              <a:ext uri="{FF2B5EF4-FFF2-40B4-BE49-F238E27FC236}">
                <a16:creationId xmlns:a16="http://schemas.microsoft.com/office/drawing/2014/main" id="{F46F46BE-D4EF-4C5B-A46A-1B095D117E89}"/>
              </a:ext>
            </a:extLst>
          </p:cNvPr>
          <p:cNvCxnSpPr>
            <a:stCxn id="8" idx="2"/>
          </p:cNvCxnSpPr>
          <p:nvPr/>
        </p:nvCxnSpPr>
        <p:spPr>
          <a:xfrm flipH="1">
            <a:off x="9860600" y="4670626"/>
            <a:ext cx="1" cy="58386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B7BD99A-6F8B-45FB-9C20-6700A356E374}"/>
              </a:ext>
            </a:extLst>
          </p:cNvPr>
          <p:cNvSpPr/>
          <p:nvPr/>
        </p:nvSpPr>
        <p:spPr>
          <a:xfrm>
            <a:off x="8705225" y="5144635"/>
            <a:ext cx="1838744" cy="894585"/>
          </a:xfrm>
          <a:prstGeom prst="rect">
            <a:avLst/>
          </a:prstGeom>
        </p:spPr>
        <p:style>
          <a:lnRef idx="3">
            <a:schemeClr val="lt1"/>
          </a:lnRef>
          <a:fillRef idx="1">
            <a:schemeClr val="accent3"/>
          </a:fillRef>
          <a:effectRef idx="1">
            <a:schemeClr val="accent3"/>
          </a:effectRef>
          <a:fontRef idx="minor">
            <a:schemeClr val="lt1"/>
          </a:fontRef>
        </p:style>
        <p:txBody>
          <a:bodyPr rtlCol="0" anchor="ctr">
            <a:normAutofit fontScale="62500" lnSpcReduction="20000"/>
          </a:bodyPr>
          <a:lstStyle/>
          <a:p>
            <a:pPr algn="ctr"/>
            <a:r>
              <a:rPr lang="en-US" sz="2800" dirty="0"/>
              <a:t>37.62.0.0/15 – B</a:t>
            </a:r>
          </a:p>
          <a:p>
            <a:pPr algn="ctr"/>
            <a:r>
              <a:rPr lang="en-US" sz="2800" dirty="0"/>
              <a:t>37.60.0.0/16 – B</a:t>
            </a:r>
          </a:p>
          <a:p>
            <a:pPr algn="ctr"/>
            <a:r>
              <a:rPr lang="en-US" sz="2800" dirty="0"/>
              <a:t>37.61.0.0/16 – B</a:t>
            </a:r>
          </a:p>
        </p:txBody>
      </p:sp>
      <p:sp>
        <p:nvSpPr>
          <p:cNvPr id="18" name="TextBox 17">
            <a:extLst>
              <a:ext uri="{FF2B5EF4-FFF2-40B4-BE49-F238E27FC236}">
                <a16:creationId xmlns:a16="http://schemas.microsoft.com/office/drawing/2014/main" id="{504374F1-5FF1-4D36-B0F1-9BD9B95BD281}"/>
              </a:ext>
            </a:extLst>
          </p:cNvPr>
          <p:cNvSpPr txBox="1"/>
          <p:nvPr/>
        </p:nvSpPr>
        <p:spPr>
          <a:xfrm>
            <a:off x="9521166" y="3697237"/>
            <a:ext cx="425765" cy="369332"/>
          </a:xfrm>
          <a:prstGeom prst="rect">
            <a:avLst/>
          </a:prstGeom>
          <a:noFill/>
        </p:spPr>
        <p:txBody>
          <a:bodyPr wrap="square" rtlCol="0">
            <a:spAutoFit/>
          </a:bodyPr>
          <a:lstStyle/>
          <a:p>
            <a:pPr algn="ctr"/>
            <a:r>
              <a:rPr lang="en-US" dirty="0"/>
              <a:t>A</a:t>
            </a:r>
          </a:p>
        </p:txBody>
      </p:sp>
      <p:sp>
        <p:nvSpPr>
          <p:cNvPr id="26" name="TextBox 25">
            <a:extLst>
              <a:ext uri="{FF2B5EF4-FFF2-40B4-BE49-F238E27FC236}">
                <a16:creationId xmlns:a16="http://schemas.microsoft.com/office/drawing/2014/main" id="{BB8F050B-5604-4C39-BC29-79BAD3300AC4}"/>
              </a:ext>
            </a:extLst>
          </p:cNvPr>
          <p:cNvSpPr txBox="1"/>
          <p:nvPr/>
        </p:nvSpPr>
        <p:spPr>
          <a:xfrm>
            <a:off x="7653590" y="3692169"/>
            <a:ext cx="425765" cy="369332"/>
          </a:xfrm>
          <a:prstGeom prst="rect">
            <a:avLst/>
          </a:prstGeom>
          <a:noFill/>
        </p:spPr>
        <p:txBody>
          <a:bodyPr wrap="square" rtlCol="0">
            <a:spAutoFit/>
          </a:bodyPr>
          <a:lstStyle/>
          <a:p>
            <a:pPr algn="ctr"/>
            <a:r>
              <a:rPr lang="en-US" dirty="0"/>
              <a:t>B</a:t>
            </a:r>
          </a:p>
        </p:txBody>
      </p:sp>
      <p:sp>
        <p:nvSpPr>
          <p:cNvPr id="27" name="TextBox 26">
            <a:extLst>
              <a:ext uri="{FF2B5EF4-FFF2-40B4-BE49-F238E27FC236}">
                <a16:creationId xmlns:a16="http://schemas.microsoft.com/office/drawing/2014/main" id="{2C598F77-56EA-4D28-8998-90E278442515}"/>
              </a:ext>
            </a:extLst>
          </p:cNvPr>
          <p:cNvSpPr txBox="1"/>
          <p:nvPr/>
        </p:nvSpPr>
        <p:spPr>
          <a:xfrm>
            <a:off x="6222713" y="2591387"/>
            <a:ext cx="425765" cy="369332"/>
          </a:xfrm>
          <a:prstGeom prst="rect">
            <a:avLst/>
          </a:prstGeom>
          <a:noFill/>
        </p:spPr>
        <p:txBody>
          <a:bodyPr wrap="square" rtlCol="0">
            <a:spAutoFit/>
          </a:bodyPr>
          <a:lstStyle/>
          <a:p>
            <a:pPr algn="ctr"/>
            <a:r>
              <a:rPr lang="en-US" dirty="0"/>
              <a:t>C</a:t>
            </a:r>
          </a:p>
        </p:txBody>
      </p:sp>
      <p:sp>
        <p:nvSpPr>
          <p:cNvPr id="28" name="TextBox 27">
            <a:extLst>
              <a:ext uri="{FF2B5EF4-FFF2-40B4-BE49-F238E27FC236}">
                <a16:creationId xmlns:a16="http://schemas.microsoft.com/office/drawing/2014/main" id="{1F2C91AF-86C7-411D-A779-973EC913BDE7}"/>
              </a:ext>
            </a:extLst>
          </p:cNvPr>
          <p:cNvSpPr txBox="1"/>
          <p:nvPr/>
        </p:nvSpPr>
        <p:spPr>
          <a:xfrm>
            <a:off x="6240548" y="3730607"/>
            <a:ext cx="425765" cy="369332"/>
          </a:xfrm>
          <a:prstGeom prst="rect">
            <a:avLst/>
          </a:prstGeom>
          <a:noFill/>
        </p:spPr>
        <p:txBody>
          <a:bodyPr wrap="square" rtlCol="0">
            <a:spAutoFit/>
          </a:bodyPr>
          <a:lstStyle/>
          <a:p>
            <a:pPr algn="ctr"/>
            <a:r>
              <a:rPr lang="en-US" dirty="0"/>
              <a:t>D</a:t>
            </a:r>
          </a:p>
        </p:txBody>
      </p:sp>
      <p:sp>
        <p:nvSpPr>
          <p:cNvPr id="29" name="TextBox 28">
            <a:extLst>
              <a:ext uri="{FF2B5EF4-FFF2-40B4-BE49-F238E27FC236}">
                <a16:creationId xmlns:a16="http://schemas.microsoft.com/office/drawing/2014/main" id="{31A15927-7999-4F7B-B738-FEFA1862023B}"/>
              </a:ext>
            </a:extLst>
          </p:cNvPr>
          <p:cNvSpPr txBox="1"/>
          <p:nvPr/>
        </p:nvSpPr>
        <p:spPr>
          <a:xfrm>
            <a:off x="6250738" y="4960055"/>
            <a:ext cx="425765" cy="369332"/>
          </a:xfrm>
          <a:prstGeom prst="rect">
            <a:avLst/>
          </a:prstGeom>
          <a:noFill/>
        </p:spPr>
        <p:txBody>
          <a:bodyPr wrap="square" rtlCol="0">
            <a:spAutoFit/>
          </a:bodyPr>
          <a:lstStyle/>
          <a:p>
            <a:pPr algn="ctr"/>
            <a:r>
              <a:rPr lang="en-US" dirty="0"/>
              <a:t>E</a:t>
            </a:r>
          </a:p>
        </p:txBody>
      </p:sp>
      <p:sp>
        <p:nvSpPr>
          <p:cNvPr id="43" name="Rectangle 42">
            <a:extLst>
              <a:ext uri="{FF2B5EF4-FFF2-40B4-BE49-F238E27FC236}">
                <a16:creationId xmlns:a16="http://schemas.microsoft.com/office/drawing/2014/main" id="{4215DB5A-8D4C-42D1-9031-FEC118C35261}"/>
              </a:ext>
            </a:extLst>
          </p:cNvPr>
          <p:cNvSpPr/>
          <p:nvPr/>
        </p:nvSpPr>
        <p:spPr>
          <a:xfrm>
            <a:off x="8297214" y="4426656"/>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20" name="Straight Arrow Connector 19">
            <a:extLst>
              <a:ext uri="{FF2B5EF4-FFF2-40B4-BE49-F238E27FC236}">
                <a16:creationId xmlns:a16="http://schemas.microsoft.com/office/drawing/2014/main" id="{1449EEEA-C758-4EF0-8B5B-89D479ACB341}"/>
              </a:ext>
            </a:extLst>
          </p:cNvPr>
          <p:cNvCxnSpPr>
            <a:stCxn id="43" idx="3"/>
          </p:cNvCxnSpPr>
          <p:nvPr/>
        </p:nvCxnSpPr>
        <p:spPr>
          <a:xfrm>
            <a:off x="8616800" y="4586449"/>
            <a:ext cx="8932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5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7046-E7F9-42F6-BCED-FFC6ACFEAE33}"/>
              </a:ext>
            </a:extLst>
          </p:cNvPr>
          <p:cNvSpPr>
            <a:spLocks noGrp="1"/>
          </p:cNvSpPr>
          <p:nvPr>
            <p:ph type="title"/>
          </p:nvPr>
        </p:nvSpPr>
        <p:spPr/>
        <p:txBody>
          <a:bodyPr>
            <a:normAutofit/>
          </a:bodyPr>
          <a:lstStyle/>
          <a:p>
            <a:r>
              <a:rPr lang="en-US" dirty="0"/>
              <a:t>Internet Protocol - CIDR</a:t>
            </a:r>
            <a:br>
              <a:rPr lang="en-US" dirty="0"/>
            </a:br>
            <a:r>
              <a:rPr lang="en-US" dirty="0"/>
              <a:t>Classless </a:t>
            </a:r>
            <a:r>
              <a:rPr lang="en-US" dirty="0" err="1"/>
              <a:t>InterDomain</a:t>
            </a:r>
            <a:r>
              <a:rPr lang="en-US" dirty="0"/>
              <a:t> Routing</a:t>
            </a:r>
          </a:p>
        </p:txBody>
      </p:sp>
      <p:sp>
        <p:nvSpPr>
          <p:cNvPr id="3" name="Content Placeholder 2">
            <a:extLst>
              <a:ext uri="{FF2B5EF4-FFF2-40B4-BE49-F238E27FC236}">
                <a16:creationId xmlns:a16="http://schemas.microsoft.com/office/drawing/2014/main" id="{D8E5F6CE-94DF-48E2-B5DA-8D39BB01695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ECB257A-0FE1-4387-AC85-3D5CF2F511E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AA68245-69B0-4A54-90DA-B462885EA1BB}"/>
              </a:ext>
            </a:extLst>
          </p:cNvPr>
          <p:cNvSpPr>
            <a:spLocks noGrp="1"/>
          </p:cNvSpPr>
          <p:nvPr>
            <p:ph type="sldNum" sz="quarter" idx="12"/>
          </p:nvPr>
        </p:nvSpPr>
        <p:spPr/>
        <p:txBody>
          <a:bodyPr/>
          <a:lstStyle/>
          <a:p>
            <a:fld id="{3D90C5DF-5A93-4A6F-A2C5-08984139AF6D}" type="slidenum">
              <a:rPr lang="LID4096" smtClean="0"/>
              <a:t>45</a:t>
            </a:fld>
            <a:endParaRPr lang="LID4096"/>
          </a:p>
        </p:txBody>
      </p:sp>
      <p:pic>
        <p:nvPicPr>
          <p:cNvPr id="6" name="Picture 5">
            <a:extLst>
              <a:ext uri="{FF2B5EF4-FFF2-40B4-BE49-F238E27FC236}">
                <a16:creationId xmlns:a16="http://schemas.microsoft.com/office/drawing/2014/main" id="{2F439309-1FA0-4512-AB13-2F5D49F7FB88}"/>
              </a:ext>
            </a:extLst>
          </p:cNvPr>
          <p:cNvPicPr>
            <a:picLocks noChangeAspect="1"/>
          </p:cNvPicPr>
          <p:nvPr/>
        </p:nvPicPr>
        <p:blipFill>
          <a:blip r:embed="rId2"/>
          <a:stretch>
            <a:fillRect/>
          </a:stretch>
        </p:blipFill>
        <p:spPr>
          <a:xfrm>
            <a:off x="6346029" y="2891662"/>
            <a:ext cx="498359" cy="644106"/>
          </a:xfrm>
          <a:prstGeom prst="rect">
            <a:avLst/>
          </a:prstGeom>
        </p:spPr>
      </p:pic>
      <p:pic>
        <p:nvPicPr>
          <p:cNvPr id="7" name="Picture 6">
            <a:extLst>
              <a:ext uri="{FF2B5EF4-FFF2-40B4-BE49-F238E27FC236}">
                <a16:creationId xmlns:a16="http://schemas.microsoft.com/office/drawing/2014/main" id="{7CCB595A-07B9-4AA7-B1D6-30EBADF89817}"/>
              </a:ext>
            </a:extLst>
          </p:cNvPr>
          <p:cNvPicPr>
            <a:picLocks noChangeAspect="1"/>
          </p:cNvPicPr>
          <p:nvPr/>
        </p:nvPicPr>
        <p:blipFill>
          <a:blip r:embed="rId2"/>
          <a:stretch>
            <a:fillRect/>
          </a:stretch>
        </p:blipFill>
        <p:spPr>
          <a:xfrm>
            <a:off x="6329179" y="4026520"/>
            <a:ext cx="498359" cy="644106"/>
          </a:xfrm>
          <a:prstGeom prst="rect">
            <a:avLst/>
          </a:prstGeom>
        </p:spPr>
      </p:pic>
      <p:pic>
        <p:nvPicPr>
          <p:cNvPr id="8" name="Picture 7">
            <a:extLst>
              <a:ext uri="{FF2B5EF4-FFF2-40B4-BE49-F238E27FC236}">
                <a16:creationId xmlns:a16="http://schemas.microsoft.com/office/drawing/2014/main" id="{95D017C4-09C8-47F4-B9C8-E2A462C42FBC}"/>
              </a:ext>
            </a:extLst>
          </p:cNvPr>
          <p:cNvPicPr>
            <a:picLocks noChangeAspect="1"/>
          </p:cNvPicPr>
          <p:nvPr/>
        </p:nvPicPr>
        <p:blipFill>
          <a:blip r:embed="rId2"/>
          <a:stretch>
            <a:fillRect/>
          </a:stretch>
        </p:blipFill>
        <p:spPr>
          <a:xfrm>
            <a:off x="9611421" y="4026520"/>
            <a:ext cx="498359" cy="644106"/>
          </a:xfrm>
          <a:prstGeom prst="rect">
            <a:avLst/>
          </a:prstGeom>
        </p:spPr>
      </p:pic>
      <p:pic>
        <p:nvPicPr>
          <p:cNvPr id="9" name="Picture 8">
            <a:extLst>
              <a:ext uri="{FF2B5EF4-FFF2-40B4-BE49-F238E27FC236}">
                <a16:creationId xmlns:a16="http://schemas.microsoft.com/office/drawing/2014/main" id="{0FEB6B52-36BF-457D-82F4-EAF564BACB29}"/>
              </a:ext>
            </a:extLst>
          </p:cNvPr>
          <p:cNvPicPr>
            <a:picLocks noChangeAspect="1"/>
          </p:cNvPicPr>
          <p:nvPr/>
        </p:nvPicPr>
        <p:blipFill>
          <a:blip r:embed="rId2"/>
          <a:stretch>
            <a:fillRect/>
          </a:stretch>
        </p:blipFill>
        <p:spPr>
          <a:xfrm>
            <a:off x="6346030" y="5254492"/>
            <a:ext cx="498359" cy="644106"/>
          </a:xfrm>
          <a:prstGeom prst="rect">
            <a:avLst/>
          </a:prstGeom>
        </p:spPr>
      </p:pic>
      <p:pic>
        <p:nvPicPr>
          <p:cNvPr id="10" name="Picture 9">
            <a:extLst>
              <a:ext uri="{FF2B5EF4-FFF2-40B4-BE49-F238E27FC236}">
                <a16:creationId xmlns:a16="http://schemas.microsoft.com/office/drawing/2014/main" id="{2375CAEA-9C90-427E-9153-CA57C4C8F647}"/>
              </a:ext>
            </a:extLst>
          </p:cNvPr>
          <p:cNvPicPr>
            <a:picLocks noChangeAspect="1"/>
          </p:cNvPicPr>
          <p:nvPr/>
        </p:nvPicPr>
        <p:blipFill>
          <a:blip r:embed="rId2"/>
          <a:stretch>
            <a:fillRect/>
          </a:stretch>
        </p:blipFill>
        <p:spPr>
          <a:xfrm>
            <a:off x="7732771" y="4026520"/>
            <a:ext cx="498359" cy="644106"/>
          </a:xfrm>
          <a:prstGeom prst="rect">
            <a:avLst/>
          </a:prstGeom>
        </p:spPr>
      </p:pic>
      <p:cxnSp>
        <p:nvCxnSpPr>
          <p:cNvPr id="11" name="Straight Connector 10">
            <a:extLst>
              <a:ext uri="{FF2B5EF4-FFF2-40B4-BE49-F238E27FC236}">
                <a16:creationId xmlns:a16="http://schemas.microsoft.com/office/drawing/2014/main" id="{F19E7EE0-DE4A-41D5-A831-BC53AD4AB903}"/>
              </a:ext>
            </a:extLst>
          </p:cNvPr>
          <p:cNvCxnSpPr>
            <a:cxnSpLocks/>
            <a:stCxn id="6" idx="3"/>
            <a:endCxn id="10" idx="1"/>
          </p:cNvCxnSpPr>
          <p:nvPr/>
        </p:nvCxnSpPr>
        <p:spPr>
          <a:xfrm>
            <a:off x="6844388" y="3213715"/>
            <a:ext cx="888383" cy="1134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CB8E21-7E41-4A48-BF49-045886FAF4E5}"/>
              </a:ext>
            </a:extLst>
          </p:cNvPr>
          <p:cNvCxnSpPr>
            <a:cxnSpLocks/>
            <a:stCxn id="7" idx="3"/>
            <a:endCxn id="10" idx="1"/>
          </p:cNvCxnSpPr>
          <p:nvPr/>
        </p:nvCxnSpPr>
        <p:spPr>
          <a:xfrm>
            <a:off x="6827538" y="4348573"/>
            <a:ext cx="9052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A33821-CD59-46B5-A7C5-46B678CAEECC}"/>
              </a:ext>
            </a:extLst>
          </p:cNvPr>
          <p:cNvCxnSpPr>
            <a:stCxn id="10" idx="3"/>
            <a:endCxn id="8" idx="1"/>
          </p:cNvCxnSpPr>
          <p:nvPr/>
        </p:nvCxnSpPr>
        <p:spPr>
          <a:xfrm>
            <a:off x="8231130" y="4348573"/>
            <a:ext cx="13802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5C3CB8-A769-4334-BC03-2FC2BDA7EAA3}"/>
              </a:ext>
            </a:extLst>
          </p:cNvPr>
          <p:cNvCxnSpPr>
            <a:cxnSpLocks/>
            <a:stCxn id="10" idx="1"/>
            <a:endCxn id="9" idx="3"/>
          </p:cNvCxnSpPr>
          <p:nvPr/>
        </p:nvCxnSpPr>
        <p:spPr>
          <a:xfrm flipH="1">
            <a:off x="6844388" y="4348573"/>
            <a:ext cx="888382" cy="12279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767C562-EF3F-44B2-80F9-64A147C87B4B}"/>
              </a:ext>
            </a:extLst>
          </p:cNvPr>
          <p:cNvSpPr txBox="1"/>
          <p:nvPr/>
        </p:nvSpPr>
        <p:spPr>
          <a:xfrm>
            <a:off x="3169969" y="2655990"/>
            <a:ext cx="1645697" cy="646331"/>
          </a:xfrm>
          <a:prstGeom prst="rect">
            <a:avLst/>
          </a:prstGeom>
          <a:noFill/>
        </p:spPr>
        <p:txBody>
          <a:bodyPr wrap="square" rtlCol="0">
            <a:spAutoFit/>
          </a:bodyPr>
          <a:lstStyle/>
          <a:p>
            <a:pPr algn="ctr"/>
            <a:r>
              <a:rPr lang="en-US" dirty="0"/>
              <a:t>TU Delft</a:t>
            </a:r>
          </a:p>
          <a:p>
            <a:pPr algn="ctr"/>
            <a:r>
              <a:rPr lang="en-US" dirty="0"/>
              <a:t>37.62.0.0/</a:t>
            </a:r>
            <a:r>
              <a:rPr lang="en-US" dirty="0">
                <a:solidFill>
                  <a:srgbClr val="FF0000"/>
                </a:solidFill>
              </a:rPr>
              <a:t>15</a:t>
            </a:r>
          </a:p>
        </p:txBody>
      </p:sp>
      <p:sp>
        <p:nvSpPr>
          <p:cNvPr id="32" name="TextBox 31">
            <a:extLst>
              <a:ext uri="{FF2B5EF4-FFF2-40B4-BE49-F238E27FC236}">
                <a16:creationId xmlns:a16="http://schemas.microsoft.com/office/drawing/2014/main" id="{6880FD93-09DB-4EDB-9880-828128F54346}"/>
              </a:ext>
            </a:extLst>
          </p:cNvPr>
          <p:cNvSpPr txBox="1"/>
          <p:nvPr/>
        </p:nvSpPr>
        <p:spPr>
          <a:xfrm>
            <a:off x="3179550" y="3843512"/>
            <a:ext cx="1638777" cy="646331"/>
          </a:xfrm>
          <a:prstGeom prst="rect">
            <a:avLst/>
          </a:prstGeom>
          <a:noFill/>
        </p:spPr>
        <p:txBody>
          <a:bodyPr wrap="square" rtlCol="0">
            <a:spAutoFit/>
          </a:bodyPr>
          <a:lstStyle/>
          <a:p>
            <a:pPr algn="ctr"/>
            <a:r>
              <a:rPr lang="en-US" dirty="0"/>
              <a:t>VU</a:t>
            </a:r>
          </a:p>
          <a:p>
            <a:pPr algn="ctr"/>
            <a:r>
              <a:rPr lang="en-US" dirty="0"/>
              <a:t>37.60.0.0/</a:t>
            </a:r>
            <a:r>
              <a:rPr lang="en-US" dirty="0">
                <a:solidFill>
                  <a:srgbClr val="FF0000"/>
                </a:solidFill>
              </a:rPr>
              <a:t>16</a:t>
            </a:r>
          </a:p>
        </p:txBody>
      </p:sp>
      <p:sp>
        <p:nvSpPr>
          <p:cNvPr id="33" name="TextBox 32">
            <a:extLst>
              <a:ext uri="{FF2B5EF4-FFF2-40B4-BE49-F238E27FC236}">
                <a16:creationId xmlns:a16="http://schemas.microsoft.com/office/drawing/2014/main" id="{A814946F-B77B-4E97-8B6F-8210A71790A0}"/>
              </a:ext>
            </a:extLst>
          </p:cNvPr>
          <p:cNvSpPr txBox="1"/>
          <p:nvPr/>
        </p:nvSpPr>
        <p:spPr>
          <a:xfrm>
            <a:off x="3168463" y="5092961"/>
            <a:ext cx="1647202" cy="646331"/>
          </a:xfrm>
          <a:prstGeom prst="rect">
            <a:avLst/>
          </a:prstGeom>
          <a:noFill/>
        </p:spPr>
        <p:txBody>
          <a:bodyPr wrap="square" rtlCol="0">
            <a:spAutoFit/>
          </a:bodyPr>
          <a:lstStyle/>
          <a:p>
            <a:pPr algn="ctr"/>
            <a:r>
              <a:rPr lang="en-US" dirty="0" err="1"/>
              <a:t>UvA</a:t>
            </a:r>
            <a:endParaRPr lang="en-US" dirty="0"/>
          </a:p>
          <a:p>
            <a:pPr algn="ctr"/>
            <a:r>
              <a:rPr lang="en-US" dirty="0"/>
              <a:t>37.61.0.0/</a:t>
            </a:r>
            <a:r>
              <a:rPr lang="en-US" dirty="0">
                <a:solidFill>
                  <a:srgbClr val="FF0000"/>
                </a:solidFill>
              </a:rPr>
              <a:t>16</a:t>
            </a:r>
          </a:p>
        </p:txBody>
      </p:sp>
      <p:sp>
        <p:nvSpPr>
          <p:cNvPr id="39" name="TextBox 38">
            <a:extLst>
              <a:ext uri="{FF2B5EF4-FFF2-40B4-BE49-F238E27FC236}">
                <a16:creationId xmlns:a16="http://schemas.microsoft.com/office/drawing/2014/main" id="{CD63C1FE-5CA0-44B4-A3BD-2CCCD2E53F17}"/>
              </a:ext>
            </a:extLst>
          </p:cNvPr>
          <p:cNvSpPr txBox="1"/>
          <p:nvPr/>
        </p:nvSpPr>
        <p:spPr>
          <a:xfrm>
            <a:off x="1648031" y="3239855"/>
            <a:ext cx="4689572" cy="369332"/>
          </a:xfrm>
          <a:prstGeom prst="rect">
            <a:avLst/>
          </a:prstGeom>
          <a:noFill/>
        </p:spPr>
        <p:txBody>
          <a:bodyPr wrap="square" rtlCol="0">
            <a:spAutoFit/>
          </a:bodyPr>
          <a:lstStyle/>
          <a:p>
            <a:r>
              <a:rPr lang="en-US" b="1" dirty="0">
                <a:solidFill>
                  <a:srgbClr val="00B050"/>
                </a:solidFill>
                <a:latin typeface="Consolas" panose="020B0609020204030204" pitchFamily="49" charset="0"/>
              </a:rPr>
              <a:t>00100101.001111</a:t>
            </a:r>
            <a:r>
              <a:rPr lang="en-US" dirty="0">
                <a:solidFill>
                  <a:srgbClr val="FF0000"/>
                </a:solidFill>
                <a:latin typeface="Consolas" panose="020B0609020204030204" pitchFamily="49" charset="0"/>
              </a:rPr>
              <a:t>1</a:t>
            </a:r>
            <a:r>
              <a:rPr lang="en-US" dirty="0">
                <a:latin typeface="Consolas" panose="020B0609020204030204" pitchFamily="49" charset="0"/>
              </a:rPr>
              <a:t>0.00000000.00000000</a:t>
            </a:r>
          </a:p>
        </p:txBody>
      </p:sp>
      <p:sp>
        <p:nvSpPr>
          <p:cNvPr id="40" name="TextBox 39">
            <a:extLst>
              <a:ext uri="{FF2B5EF4-FFF2-40B4-BE49-F238E27FC236}">
                <a16:creationId xmlns:a16="http://schemas.microsoft.com/office/drawing/2014/main" id="{B6C696E8-054A-4D92-9E72-39D0AC12B50F}"/>
              </a:ext>
            </a:extLst>
          </p:cNvPr>
          <p:cNvSpPr txBox="1"/>
          <p:nvPr/>
        </p:nvSpPr>
        <p:spPr>
          <a:xfrm>
            <a:off x="1654152" y="4401783"/>
            <a:ext cx="4689572" cy="369332"/>
          </a:xfrm>
          <a:prstGeom prst="rect">
            <a:avLst/>
          </a:prstGeom>
          <a:noFill/>
        </p:spPr>
        <p:txBody>
          <a:bodyPr wrap="square" rtlCol="0">
            <a:spAutoFit/>
          </a:bodyPr>
          <a:lstStyle/>
          <a:p>
            <a:r>
              <a:rPr lang="en-US" b="1" dirty="0">
                <a:solidFill>
                  <a:srgbClr val="00B050"/>
                </a:solidFill>
                <a:latin typeface="Consolas" panose="020B0609020204030204" pitchFamily="49" charset="0"/>
              </a:rPr>
              <a:t>00100101.001111</a:t>
            </a:r>
            <a:r>
              <a:rPr lang="en-US" dirty="0">
                <a:solidFill>
                  <a:srgbClr val="FF0000"/>
                </a:solidFill>
                <a:latin typeface="Consolas" panose="020B0609020204030204" pitchFamily="49" charset="0"/>
              </a:rPr>
              <a:t>00</a:t>
            </a:r>
            <a:r>
              <a:rPr lang="en-US" dirty="0">
                <a:latin typeface="Consolas" panose="020B0609020204030204" pitchFamily="49" charset="0"/>
              </a:rPr>
              <a:t>.00000000.00000000</a:t>
            </a:r>
          </a:p>
        </p:txBody>
      </p:sp>
      <p:sp>
        <p:nvSpPr>
          <p:cNvPr id="41" name="TextBox 40">
            <a:extLst>
              <a:ext uri="{FF2B5EF4-FFF2-40B4-BE49-F238E27FC236}">
                <a16:creationId xmlns:a16="http://schemas.microsoft.com/office/drawing/2014/main" id="{8EC2EA72-C189-4606-A24E-488AF70524A8}"/>
              </a:ext>
            </a:extLst>
          </p:cNvPr>
          <p:cNvSpPr txBox="1"/>
          <p:nvPr/>
        </p:nvSpPr>
        <p:spPr>
          <a:xfrm>
            <a:off x="1656456" y="5637826"/>
            <a:ext cx="4689572" cy="369332"/>
          </a:xfrm>
          <a:prstGeom prst="rect">
            <a:avLst/>
          </a:prstGeom>
          <a:noFill/>
        </p:spPr>
        <p:txBody>
          <a:bodyPr wrap="square" rtlCol="0">
            <a:spAutoFit/>
          </a:bodyPr>
          <a:lstStyle/>
          <a:p>
            <a:r>
              <a:rPr lang="en-US" b="1" dirty="0">
                <a:solidFill>
                  <a:srgbClr val="00B050"/>
                </a:solidFill>
                <a:latin typeface="Consolas" panose="020B0609020204030204" pitchFamily="49" charset="0"/>
              </a:rPr>
              <a:t>00100101.001111</a:t>
            </a:r>
            <a:r>
              <a:rPr lang="en-US" dirty="0">
                <a:solidFill>
                  <a:srgbClr val="FF0000"/>
                </a:solidFill>
                <a:latin typeface="Consolas" panose="020B0609020204030204" pitchFamily="49" charset="0"/>
              </a:rPr>
              <a:t>01</a:t>
            </a:r>
            <a:r>
              <a:rPr lang="en-US" dirty="0">
                <a:latin typeface="Consolas" panose="020B0609020204030204" pitchFamily="49" charset="0"/>
              </a:rPr>
              <a:t>.00000000.00000000</a:t>
            </a:r>
          </a:p>
        </p:txBody>
      </p:sp>
      <p:sp>
        <p:nvSpPr>
          <p:cNvPr id="15" name="Thought Bubble: Cloud 14">
            <a:extLst>
              <a:ext uri="{FF2B5EF4-FFF2-40B4-BE49-F238E27FC236}">
                <a16:creationId xmlns:a16="http://schemas.microsoft.com/office/drawing/2014/main" id="{98C33FC8-FF6D-4743-9BC4-490BE06FE25A}"/>
              </a:ext>
            </a:extLst>
          </p:cNvPr>
          <p:cNvSpPr/>
          <p:nvPr/>
        </p:nvSpPr>
        <p:spPr>
          <a:xfrm>
            <a:off x="7384023" y="2287539"/>
            <a:ext cx="2576147" cy="1497027"/>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t>First 14 bits are all equal!</a:t>
            </a:r>
          </a:p>
        </p:txBody>
      </p:sp>
      <p:cxnSp>
        <p:nvCxnSpPr>
          <p:cNvPr id="17" name="Straight Connector 16">
            <a:extLst>
              <a:ext uri="{FF2B5EF4-FFF2-40B4-BE49-F238E27FC236}">
                <a16:creationId xmlns:a16="http://schemas.microsoft.com/office/drawing/2014/main" id="{F46F46BE-D4EF-4C5B-A46A-1B095D117E89}"/>
              </a:ext>
            </a:extLst>
          </p:cNvPr>
          <p:cNvCxnSpPr>
            <a:stCxn id="8" idx="2"/>
          </p:cNvCxnSpPr>
          <p:nvPr/>
        </p:nvCxnSpPr>
        <p:spPr>
          <a:xfrm flipH="1">
            <a:off x="9860600" y="4670626"/>
            <a:ext cx="1" cy="58386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B7BD99A-6F8B-45FB-9C20-6700A356E374}"/>
              </a:ext>
            </a:extLst>
          </p:cNvPr>
          <p:cNvSpPr/>
          <p:nvPr/>
        </p:nvSpPr>
        <p:spPr>
          <a:xfrm>
            <a:off x="8705225" y="5144635"/>
            <a:ext cx="1838744" cy="894585"/>
          </a:xfrm>
          <a:prstGeom prst="rect">
            <a:avLst/>
          </a:prstGeom>
        </p:spPr>
        <p:style>
          <a:lnRef idx="3">
            <a:schemeClr val="lt1"/>
          </a:lnRef>
          <a:fillRef idx="1">
            <a:schemeClr val="accent3"/>
          </a:fillRef>
          <a:effectRef idx="1">
            <a:schemeClr val="accent3"/>
          </a:effectRef>
          <a:fontRef idx="minor">
            <a:schemeClr val="lt1"/>
          </a:fontRef>
        </p:style>
        <p:txBody>
          <a:bodyPr rtlCol="0" anchor="ctr">
            <a:normAutofit/>
          </a:bodyPr>
          <a:lstStyle/>
          <a:p>
            <a:pPr algn="ctr"/>
            <a:r>
              <a:rPr lang="en-US" dirty="0"/>
              <a:t>37.60.0.0/14 – B </a:t>
            </a:r>
          </a:p>
        </p:txBody>
      </p:sp>
      <p:sp>
        <p:nvSpPr>
          <p:cNvPr id="18" name="TextBox 17">
            <a:extLst>
              <a:ext uri="{FF2B5EF4-FFF2-40B4-BE49-F238E27FC236}">
                <a16:creationId xmlns:a16="http://schemas.microsoft.com/office/drawing/2014/main" id="{504374F1-5FF1-4D36-B0F1-9BD9B95BD281}"/>
              </a:ext>
            </a:extLst>
          </p:cNvPr>
          <p:cNvSpPr txBox="1"/>
          <p:nvPr/>
        </p:nvSpPr>
        <p:spPr>
          <a:xfrm>
            <a:off x="9521166" y="3697237"/>
            <a:ext cx="425765" cy="369332"/>
          </a:xfrm>
          <a:prstGeom prst="rect">
            <a:avLst/>
          </a:prstGeom>
          <a:noFill/>
        </p:spPr>
        <p:txBody>
          <a:bodyPr wrap="square" rtlCol="0">
            <a:spAutoFit/>
          </a:bodyPr>
          <a:lstStyle/>
          <a:p>
            <a:pPr algn="ctr"/>
            <a:r>
              <a:rPr lang="en-US" dirty="0"/>
              <a:t>A</a:t>
            </a:r>
          </a:p>
        </p:txBody>
      </p:sp>
      <p:sp>
        <p:nvSpPr>
          <p:cNvPr id="26" name="TextBox 25">
            <a:extLst>
              <a:ext uri="{FF2B5EF4-FFF2-40B4-BE49-F238E27FC236}">
                <a16:creationId xmlns:a16="http://schemas.microsoft.com/office/drawing/2014/main" id="{BB8F050B-5604-4C39-BC29-79BAD3300AC4}"/>
              </a:ext>
            </a:extLst>
          </p:cNvPr>
          <p:cNvSpPr txBox="1"/>
          <p:nvPr/>
        </p:nvSpPr>
        <p:spPr>
          <a:xfrm>
            <a:off x="7653590" y="3692169"/>
            <a:ext cx="425765" cy="369332"/>
          </a:xfrm>
          <a:prstGeom prst="rect">
            <a:avLst/>
          </a:prstGeom>
          <a:noFill/>
        </p:spPr>
        <p:txBody>
          <a:bodyPr wrap="square" rtlCol="0">
            <a:spAutoFit/>
          </a:bodyPr>
          <a:lstStyle/>
          <a:p>
            <a:pPr algn="ctr"/>
            <a:r>
              <a:rPr lang="en-US" dirty="0"/>
              <a:t>B</a:t>
            </a:r>
          </a:p>
        </p:txBody>
      </p:sp>
      <p:sp>
        <p:nvSpPr>
          <p:cNvPr id="27" name="TextBox 26">
            <a:extLst>
              <a:ext uri="{FF2B5EF4-FFF2-40B4-BE49-F238E27FC236}">
                <a16:creationId xmlns:a16="http://schemas.microsoft.com/office/drawing/2014/main" id="{2C598F77-56EA-4D28-8998-90E278442515}"/>
              </a:ext>
            </a:extLst>
          </p:cNvPr>
          <p:cNvSpPr txBox="1"/>
          <p:nvPr/>
        </p:nvSpPr>
        <p:spPr>
          <a:xfrm>
            <a:off x="6222713" y="2591387"/>
            <a:ext cx="425765" cy="369332"/>
          </a:xfrm>
          <a:prstGeom prst="rect">
            <a:avLst/>
          </a:prstGeom>
          <a:noFill/>
        </p:spPr>
        <p:txBody>
          <a:bodyPr wrap="square" rtlCol="0">
            <a:spAutoFit/>
          </a:bodyPr>
          <a:lstStyle/>
          <a:p>
            <a:pPr algn="ctr"/>
            <a:r>
              <a:rPr lang="en-US" dirty="0"/>
              <a:t>C</a:t>
            </a:r>
          </a:p>
        </p:txBody>
      </p:sp>
      <p:sp>
        <p:nvSpPr>
          <p:cNvPr id="28" name="TextBox 27">
            <a:extLst>
              <a:ext uri="{FF2B5EF4-FFF2-40B4-BE49-F238E27FC236}">
                <a16:creationId xmlns:a16="http://schemas.microsoft.com/office/drawing/2014/main" id="{1F2C91AF-86C7-411D-A779-973EC913BDE7}"/>
              </a:ext>
            </a:extLst>
          </p:cNvPr>
          <p:cNvSpPr txBox="1"/>
          <p:nvPr/>
        </p:nvSpPr>
        <p:spPr>
          <a:xfrm>
            <a:off x="6240548" y="3730607"/>
            <a:ext cx="425765" cy="369332"/>
          </a:xfrm>
          <a:prstGeom prst="rect">
            <a:avLst/>
          </a:prstGeom>
          <a:noFill/>
        </p:spPr>
        <p:txBody>
          <a:bodyPr wrap="square" rtlCol="0">
            <a:spAutoFit/>
          </a:bodyPr>
          <a:lstStyle/>
          <a:p>
            <a:pPr algn="ctr"/>
            <a:r>
              <a:rPr lang="en-US" dirty="0"/>
              <a:t>D</a:t>
            </a:r>
          </a:p>
        </p:txBody>
      </p:sp>
      <p:sp>
        <p:nvSpPr>
          <p:cNvPr id="29" name="TextBox 28">
            <a:extLst>
              <a:ext uri="{FF2B5EF4-FFF2-40B4-BE49-F238E27FC236}">
                <a16:creationId xmlns:a16="http://schemas.microsoft.com/office/drawing/2014/main" id="{31A15927-7999-4F7B-B738-FEFA1862023B}"/>
              </a:ext>
            </a:extLst>
          </p:cNvPr>
          <p:cNvSpPr txBox="1"/>
          <p:nvPr/>
        </p:nvSpPr>
        <p:spPr>
          <a:xfrm>
            <a:off x="6250738" y="4960055"/>
            <a:ext cx="425765" cy="369332"/>
          </a:xfrm>
          <a:prstGeom prst="rect">
            <a:avLst/>
          </a:prstGeom>
          <a:noFill/>
        </p:spPr>
        <p:txBody>
          <a:bodyPr wrap="square" rtlCol="0">
            <a:spAutoFit/>
          </a:bodyPr>
          <a:lstStyle/>
          <a:p>
            <a:pPr algn="ctr"/>
            <a:r>
              <a:rPr lang="en-US" dirty="0"/>
              <a:t>E</a:t>
            </a:r>
          </a:p>
        </p:txBody>
      </p:sp>
      <p:sp>
        <p:nvSpPr>
          <p:cNvPr id="43" name="Rectangle 42">
            <a:extLst>
              <a:ext uri="{FF2B5EF4-FFF2-40B4-BE49-F238E27FC236}">
                <a16:creationId xmlns:a16="http://schemas.microsoft.com/office/drawing/2014/main" id="{4215DB5A-8D4C-42D1-9031-FEC118C35261}"/>
              </a:ext>
            </a:extLst>
          </p:cNvPr>
          <p:cNvSpPr/>
          <p:nvPr/>
        </p:nvSpPr>
        <p:spPr>
          <a:xfrm>
            <a:off x="8297214" y="4426656"/>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20" name="Straight Arrow Connector 19">
            <a:extLst>
              <a:ext uri="{FF2B5EF4-FFF2-40B4-BE49-F238E27FC236}">
                <a16:creationId xmlns:a16="http://schemas.microsoft.com/office/drawing/2014/main" id="{1449EEEA-C758-4EF0-8B5B-89D479ACB341}"/>
              </a:ext>
            </a:extLst>
          </p:cNvPr>
          <p:cNvCxnSpPr>
            <a:stCxn id="43" idx="3"/>
          </p:cNvCxnSpPr>
          <p:nvPr/>
        </p:nvCxnSpPr>
        <p:spPr>
          <a:xfrm>
            <a:off x="8616800" y="4586449"/>
            <a:ext cx="8932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28750E8-BF1A-418F-841E-15DF78387F64}"/>
              </a:ext>
            </a:extLst>
          </p:cNvPr>
          <p:cNvCxnSpPr>
            <a:cxnSpLocks/>
            <a:stCxn id="34" idx="0"/>
          </p:cNvCxnSpPr>
          <p:nvPr/>
        </p:nvCxnSpPr>
        <p:spPr>
          <a:xfrm flipV="1">
            <a:off x="6635119" y="5591927"/>
            <a:ext cx="2070107" cy="513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5C2F5F1-C399-410D-BEA2-6815D859BC5D}"/>
              </a:ext>
            </a:extLst>
          </p:cNvPr>
          <p:cNvSpPr/>
          <p:nvPr/>
        </p:nvSpPr>
        <p:spPr>
          <a:xfrm>
            <a:off x="4815665" y="6105225"/>
            <a:ext cx="3638906" cy="61212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Reducing routing table size through </a:t>
            </a:r>
            <a:r>
              <a:rPr lang="en-US" sz="2800" b="1" i="1" dirty="0"/>
              <a:t>route aggregation</a:t>
            </a:r>
            <a:endParaRPr lang="en-US" sz="2800" dirty="0"/>
          </a:p>
        </p:txBody>
      </p:sp>
    </p:spTree>
    <p:extLst>
      <p:ext uri="{BB962C8B-B14F-4D97-AF65-F5344CB8AC3E}">
        <p14:creationId xmlns:p14="http://schemas.microsoft.com/office/powerpoint/2010/main" val="6779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8416-B225-1543-AB20-472C5B26744B}"/>
              </a:ext>
            </a:extLst>
          </p:cNvPr>
          <p:cNvSpPr>
            <a:spLocks noGrp="1"/>
          </p:cNvSpPr>
          <p:nvPr>
            <p:ph type="title"/>
          </p:nvPr>
        </p:nvSpPr>
        <p:spPr/>
        <p:txBody>
          <a:bodyPr/>
          <a:lstStyle/>
          <a:p>
            <a:r>
              <a:rPr lang="en-US" dirty="0"/>
              <a:t>Longest </a:t>
            </a:r>
            <a:r>
              <a:rPr lang="en-NL" dirty="0"/>
              <a:t>Matching Prefix</a:t>
            </a:r>
          </a:p>
        </p:txBody>
      </p:sp>
      <p:sp>
        <p:nvSpPr>
          <p:cNvPr id="3" name="Content Placeholder 2">
            <a:extLst>
              <a:ext uri="{FF2B5EF4-FFF2-40B4-BE49-F238E27FC236}">
                <a16:creationId xmlns:a16="http://schemas.microsoft.com/office/drawing/2014/main" id="{30FE225F-60F2-CF4F-A249-E65923BAA32A}"/>
              </a:ext>
            </a:extLst>
          </p:cNvPr>
          <p:cNvSpPr>
            <a:spLocks noGrp="1"/>
          </p:cNvSpPr>
          <p:nvPr>
            <p:ph idx="1"/>
          </p:nvPr>
        </p:nvSpPr>
        <p:spPr>
          <a:xfrm>
            <a:off x="777441" y="1557616"/>
            <a:ext cx="10804960" cy="4580913"/>
          </a:xfrm>
        </p:spPr>
        <p:txBody>
          <a:bodyPr>
            <a:normAutofit lnSpcReduction="10000"/>
          </a:bodyPr>
          <a:lstStyle/>
          <a:p>
            <a:pPr marL="0" indent="0">
              <a:buNone/>
            </a:pPr>
            <a:r>
              <a:rPr lang="en-NL" dirty="0"/>
              <a:t>Consider the following routing table:</a:t>
            </a:r>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US" dirty="0"/>
          </a:p>
          <a:p>
            <a:pPr marL="0" indent="0">
              <a:buNone/>
            </a:pPr>
            <a:endParaRPr lang="en-NL" dirty="0"/>
          </a:p>
          <a:p>
            <a:pPr marL="0" indent="0">
              <a:buNone/>
            </a:pPr>
            <a:r>
              <a:rPr lang="en-NL" dirty="0"/>
              <a:t>An incoming IP packet carries the destination address 137.70.3</a:t>
            </a:r>
            <a:r>
              <a:rPr lang="en-US" dirty="0"/>
              <a:t>2</a:t>
            </a:r>
            <a:r>
              <a:rPr lang="en-NL" dirty="0"/>
              <a:t>.128. On which port is this packet forwarded? Assume that the router uses the </a:t>
            </a:r>
            <a:r>
              <a:rPr lang="en-NL" i="1" dirty="0"/>
              <a:t>longest matching prefix</a:t>
            </a:r>
            <a:r>
              <a:rPr lang="en-NL" dirty="0"/>
              <a:t>.</a:t>
            </a:r>
          </a:p>
          <a:p>
            <a:pPr marL="0" indent="0">
              <a:buNone/>
            </a:pPr>
            <a:endParaRPr lang="en-NL" dirty="0"/>
          </a:p>
        </p:txBody>
      </p:sp>
      <p:sp>
        <p:nvSpPr>
          <p:cNvPr id="4" name="Footer Placeholder 3">
            <a:extLst>
              <a:ext uri="{FF2B5EF4-FFF2-40B4-BE49-F238E27FC236}">
                <a16:creationId xmlns:a16="http://schemas.microsoft.com/office/drawing/2014/main" id="{67424292-B4D8-8F48-8689-384AE5BD414B}"/>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A8C13E43-F5A0-FA47-BF5F-483FE240530F}"/>
              </a:ext>
            </a:extLst>
          </p:cNvPr>
          <p:cNvSpPr>
            <a:spLocks noGrp="1"/>
          </p:cNvSpPr>
          <p:nvPr>
            <p:ph type="sldNum" sz="quarter" idx="12"/>
          </p:nvPr>
        </p:nvSpPr>
        <p:spPr/>
        <p:txBody>
          <a:bodyPr/>
          <a:lstStyle/>
          <a:p>
            <a:fld id="{0D6F9E2E-E90A-CF4E-90CF-6FCA1025380E}" type="slidenum">
              <a:rPr lang="en-NL" smtClean="0"/>
              <a:t>46</a:t>
            </a:fld>
            <a:endParaRPr lang="en-NL"/>
          </a:p>
        </p:txBody>
      </p:sp>
      <p:graphicFrame>
        <p:nvGraphicFramePr>
          <p:cNvPr id="6" name="Table 6">
            <a:extLst>
              <a:ext uri="{FF2B5EF4-FFF2-40B4-BE49-F238E27FC236}">
                <a16:creationId xmlns:a16="http://schemas.microsoft.com/office/drawing/2014/main" id="{9411AA52-DFD6-E744-8FC7-6F11B8E87CEF}"/>
              </a:ext>
            </a:extLst>
          </p:cNvPr>
          <p:cNvGraphicFramePr>
            <a:graphicFrameLocks noGrp="1"/>
          </p:cNvGraphicFramePr>
          <p:nvPr>
            <p:extLst>
              <p:ext uri="{D42A27DB-BD31-4B8C-83A1-F6EECF244321}">
                <p14:modId xmlns:p14="http://schemas.microsoft.com/office/powerpoint/2010/main" val="1636004292"/>
              </p:ext>
            </p:extLst>
          </p:nvPr>
        </p:nvGraphicFramePr>
        <p:xfrm>
          <a:off x="838200" y="1996146"/>
          <a:ext cx="11046660" cy="2331720"/>
        </p:xfrm>
        <a:graphic>
          <a:graphicData uri="http://schemas.openxmlformats.org/drawingml/2006/table">
            <a:tbl>
              <a:tblPr firstRow="1" bandRow="1">
                <a:tableStyleId>{073A0DAA-6AF3-43AB-8588-CEC1D06C72B9}</a:tableStyleId>
              </a:tblPr>
              <a:tblGrid>
                <a:gridCol w="3058064">
                  <a:extLst>
                    <a:ext uri="{9D8B030D-6E8A-4147-A177-3AD203B41FA5}">
                      <a16:colId xmlns:a16="http://schemas.microsoft.com/office/drawing/2014/main" val="3424373567"/>
                    </a:ext>
                  </a:extLst>
                </a:gridCol>
                <a:gridCol w="1013638">
                  <a:extLst>
                    <a:ext uri="{9D8B030D-6E8A-4147-A177-3AD203B41FA5}">
                      <a16:colId xmlns:a16="http://schemas.microsoft.com/office/drawing/2014/main" val="3371960950"/>
                    </a:ext>
                  </a:extLst>
                </a:gridCol>
                <a:gridCol w="6974958">
                  <a:extLst>
                    <a:ext uri="{9D8B030D-6E8A-4147-A177-3AD203B41FA5}">
                      <a16:colId xmlns:a16="http://schemas.microsoft.com/office/drawing/2014/main" val="502440290"/>
                    </a:ext>
                  </a:extLst>
                </a:gridCol>
              </a:tblGrid>
              <a:tr h="466344">
                <a:tc>
                  <a:txBody>
                    <a:bodyPr/>
                    <a:lstStyle/>
                    <a:p>
                      <a:r>
                        <a:rPr lang="en-NL" sz="2500" dirty="0"/>
                        <a:t>Prefix</a:t>
                      </a:r>
                    </a:p>
                  </a:txBody>
                  <a:tcPr marL="82296" marR="82296" marT="41148" marB="41148"/>
                </a:tc>
                <a:tc>
                  <a:txBody>
                    <a:bodyPr/>
                    <a:lstStyle/>
                    <a:p>
                      <a:r>
                        <a:rPr lang="en-NL" sz="2500" dirty="0"/>
                        <a:t>Port</a:t>
                      </a:r>
                    </a:p>
                  </a:txBody>
                  <a:tcPr marL="82296" marR="82296" marT="41148" marB="41148"/>
                </a:tc>
                <a:tc>
                  <a:txBody>
                    <a:bodyPr/>
                    <a:lstStyle/>
                    <a:p>
                      <a:r>
                        <a:rPr lang="en-US" sz="2500" dirty="0"/>
                        <a:t>Binary</a:t>
                      </a:r>
                      <a:endParaRPr lang="en-NL" sz="2500" dirty="0"/>
                    </a:p>
                  </a:txBody>
                  <a:tcPr marL="82296" marR="82296" marT="41148" marB="41148"/>
                </a:tc>
                <a:extLst>
                  <a:ext uri="{0D108BD9-81ED-4DB2-BD59-A6C34878D82A}">
                    <a16:rowId xmlns:a16="http://schemas.microsoft.com/office/drawing/2014/main" val="4021407578"/>
                  </a:ext>
                </a:extLst>
              </a:tr>
              <a:tr h="466344">
                <a:tc>
                  <a:txBody>
                    <a:bodyPr/>
                    <a:lstStyle/>
                    <a:p>
                      <a:r>
                        <a:rPr lang="en-NL" sz="2500" dirty="0">
                          <a:latin typeface="Consolas" panose="020B0609020204030204" pitchFamily="49" charset="0"/>
                        </a:rPr>
                        <a:t>137.70.32.192/26</a:t>
                      </a:r>
                    </a:p>
                  </a:txBody>
                  <a:tcPr marL="82296" marR="82296" marT="41148" marB="41148"/>
                </a:tc>
                <a:tc>
                  <a:txBody>
                    <a:bodyPr/>
                    <a:lstStyle/>
                    <a:p>
                      <a:r>
                        <a:rPr lang="en-NL" sz="2500" dirty="0">
                          <a:latin typeface="Consolas" panose="020B0609020204030204" pitchFamily="49" charset="0"/>
                        </a:rPr>
                        <a:t>A</a:t>
                      </a:r>
                    </a:p>
                  </a:txBody>
                  <a:tcPr marL="82296" marR="82296" marT="41148" marB="41148"/>
                </a:tc>
                <a:tc>
                  <a:txBody>
                    <a:bodyPr/>
                    <a:lstStyle/>
                    <a:p>
                      <a:r>
                        <a:rPr lang="en-NL" sz="2500" u="sng" dirty="0">
                          <a:latin typeface="Consolas" panose="020B0609020204030204" pitchFamily="49" charset="0"/>
                        </a:rPr>
                        <a:t>10001001</a:t>
                      </a:r>
                      <a:r>
                        <a:rPr lang="en-US" sz="2500" u="sng" dirty="0">
                          <a:latin typeface="Consolas" panose="020B0609020204030204" pitchFamily="49" charset="0"/>
                        </a:rPr>
                        <a:t>.01000110.00100000.11</a:t>
                      </a:r>
                      <a:r>
                        <a:rPr lang="en-US" sz="2500" dirty="0">
                          <a:latin typeface="Consolas" panose="020B0609020204030204" pitchFamily="49" charset="0"/>
                        </a:rPr>
                        <a:t>000000</a:t>
                      </a:r>
                      <a:endParaRPr lang="en-NL" sz="2500" dirty="0">
                        <a:latin typeface="Consolas" panose="020B0609020204030204" pitchFamily="49" charset="0"/>
                      </a:endParaRPr>
                    </a:p>
                  </a:txBody>
                  <a:tcPr marL="82296" marR="82296" marT="41148" marB="41148"/>
                </a:tc>
                <a:extLst>
                  <a:ext uri="{0D108BD9-81ED-4DB2-BD59-A6C34878D82A}">
                    <a16:rowId xmlns:a16="http://schemas.microsoft.com/office/drawing/2014/main" val="3788909955"/>
                  </a:ext>
                </a:extLst>
              </a:tr>
              <a:tr h="466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2500" dirty="0">
                          <a:latin typeface="Consolas" panose="020B0609020204030204" pitchFamily="49" charset="0"/>
                        </a:rPr>
                        <a:t>137.70.</a:t>
                      </a:r>
                      <a:r>
                        <a:rPr lang="en-US" sz="2500" dirty="0">
                          <a:latin typeface="Consolas" panose="020B0609020204030204" pitchFamily="49" charset="0"/>
                        </a:rPr>
                        <a:t>32</a:t>
                      </a:r>
                      <a:r>
                        <a:rPr lang="en-NL" sz="2500" dirty="0">
                          <a:latin typeface="Consolas" panose="020B0609020204030204" pitchFamily="49" charset="0"/>
                        </a:rPr>
                        <a:t>.0/20</a:t>
                      </a:r>
                    </a:p>
                  </a:txBody>
                  <a:tcPr marL="82296" marR="82296" marT="41148" marB="41148"/>
                </a:tc>
                <a:tc>
                  <a:txBody>
                    <a:bodyPr/>
                    <a:lstStyle/>
                    <a:p>
                      <a:r>
                        <a:rPr lang="en-NL" sz="2500" dirty="0">
                          <a:latin typeface="Consolas" panose="020B0609020204030204" pitchFamily="49" charset="0"/>
                        </a:rPr>
                        <a:t>B</a:t>
                      </a:r>
                    </a:p>
                  </a:txBody>
                  <a:tcPr marL="82296" marR="82296" marT="41148" marB="41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2500" u="sng" dirty="0">
                          <a:latin typeface="Consolas" panose="020B0609020204030204" pitchFamily="49" charset="0"/>
                        </a:rPr>
                        <a:t>10001001</a:t>
                      </a:r>
                      <a:r>
                        <a:rPr lang="en-US" sz="2500" u="sng" dirty="0">
                          <a:latin typeface="Consolas" panose="020B0609020204030204" pitchFamily="49" charset="0"/>
                        </a:rPr>
                        <a:t>.01000110.0010</a:t>
                      </a:r>
                      <a:r>
                        <a:rPr lang="en-US" sz="2500" dirty="0">
                          <a:latin typeface="Consolas" panose="020B0609020204030204" pitchFamily="49" charset="0"/>
                        </a:rPr>
                        <a:t>0000.00000000</a:t>
                      </a:r>
                      <a:endParaRPr lang="en-NL" sz="2500" dirty="0">
                        <a:latin typeface="Consolas" panose="020B0609020204030204" pitchFamily="49" charset="0"/>
                      </a:endParaRPr>
                    </a:p>
                  </a:txBody>
                  <a:tcPr marL="82296" marR="82296" marT="41148" marB="41148"/>
                </a:tc>
                <a:extLst>
                  <a:ext uri="{0D108BD9-81ED-4DB2-BD59-A6C34878D82A}">
                    <a16:rowId xmlns:a16="http://schemas.microsoft.com/office/drawing/2014/main" val="3648476116"/>
                  </a:ext>
                </a:extLst>
              </a:tr>
              <a:tr h="466344">
                <a:tc>
                  <a:txBody>
                    <a:bodyPr/>
                    <a:lstStyle/>
                    <a:p>
                      <a:r>
                        <a:rPr lang="en-NL" sz="2500" dirty="0">
                          <a:latin typeface="Consolas" panose="020B0609020204030204" pitchFamily="49" charset="0"/>
                        </a:rPr>
                        <a:t>137.64.0.0/10</a:t>
                      </a:r>
                    </a:p>
                  </a:txBody>
                  <a:tcPr marL="82296" marR="82296" marT="41148" marB="41148"/>
                </a:tc>
                <a:tc>
                  <a:txBody>
                    <a:bodyPr/>
                    <a:lstStyle/>
                    <a:p>
                      <a:r>
                        <a:rPr lang="en-NL" sz="2500" dirty="0">
                          <a:latin typeface="Consolas" panose="020B0609020204030204" pitchFamily="49" charset="0"/>
                        </a:rPr>
                        <a:t>C</a:t>
                      </a:r>
                    </a:p>
                  </a:txBody>
                  <a:tcPr marL="82296" marR="82296" marT="41148" marB="41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2500" u="sng" dirty="0">
                          <a:latin typeface="Consolas" panose="020B0609020204030204" pitchFamily="49" charset="0"/>
                        </a:rPr>
                        <a:t>10001001</a:t>
                      </a:r>
                      <a:r>
                        <a:rPr lang="en-US" sz="2500" u="sng" dirty="0">
                          <a:latin typeface="Consolas" panose="020B0609020204030204" pitchFamily="49" charset="0"/>
                        </a:rPr>
                        <a:t>.01</a:t>
                      </a:r>
                      <a:r>
                        <a:rPr lang="en-US" sz="2500" i="0" u="none" dirty="0">
                          <a:latin typeface="Consolas" panose="020B0609020204030204" pitchFamily="49" charset="0"/>
                        </a:rPr>
                        <a:t>000000.00</a:t>
                      </a:r>
                      <a:r>
                        <a:rPr lang="en-US" sz="2500" dirty="0">
                          <a:latin typeface="Consolas" panose="020B0609020204030204" pitchFamily="49" charset="0"/>
                        </a:rPr>
                        <a:t>000000.00000000</a:t>
                      </a:r>
                      <a:endParaRPr lang="en-NL" sz="2500" dirty="0">
                        <a:latin typeface="Consolas" panose="020B0609020204030204" pitchFamily="49" charset="0"/>
                      </a:endParaRPr>
                    </a:p>
                  </a:txBody>
                  <a:tcPr marL="82296" marR="82296" marT="41148" marB="41148"/>
                </a:tc>
                <a:extLst>
                  <a:ext uri="{0D108BD9-81ED-4DB2-BD59-A6C34878D82A}">
                    <a16:rowId xmlns:a16="http://schemas.microsoft.com/office/drawing/2014/main" val="1583585291"/>
                  </a:ext>
                </a:extLst>
              </a:tr>
              <a:tr h="466344">
                <a:tc>
                  <a:txBody>
                    <a:bodyPr/>
                    <a:lstStyle/>
                    <a:p>
                      <a:r>
                        <a:rPr lang="en-NL" sz="2500" dirty="0">
                          <a:latin typeface="Consolas" panose="020B0609020204030204" pitchFamily="49" charset="0"/>
                        </a:rPr>
                        <a:t>0.0.0.0/0</a:t>
                      </a:r>
                    </a:p>
                  </a:txBody>
                  <a:tcPr marL="82296" marR="82296" marT="41148" marB="41148"/>
                </a:tc>
                <a:tc>
                  <a:txBody>
                    <a:bodyPr/>
                    <a:lstStyle/>
                    <a:p>
                      <a:r>
                        <a:rPr lang="en-NL" sz="2500" dirty="0">
                          <a:latin typeface="Consolas" panose="020B0609020204030204" pitchFamily="49" charset="0"/>
                        </a:rPr>
                        <a:t>D</a:t>
                      </a:r>
                    </a:p>
                  </a:txBody>
                  <a:tcPr marL="82296" marR="82296" marT="41148" marB="41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a:latin typeface="Consolas" panose="020B0609020204030204" pitchFamily="49" charset="0"/>
                        </a:rPr>
                        <a:t>0</a:t>
                      </a:r>
                      <a:r>
                        <a:rPr lang="en-NL" sz="2500" dirty="0">
                          <a:latin typeface="Consolas" panose="020B0609020204030204" pitchFamily="49" charset="0"/>
                        </a:rPr>
                        <a:t>000</a:t>
                      </a:r>
                      <a:r>
                        <a:rPr lang="en-US" sz="2500" dirty="0">
                          <a:latin typeface="Consolas" panose="020B0609020204030204" pitchFamily="49" charset="0"/>
                        </a:rPr>
                        <a:t>0</a:t>
                      </a:r>
                      <a:r>
                        <a:rPr lang="en-NL" sz="2500" dirty="0">
                          <a:latin typeface="Consolas" panose="020B0609020204030204" pitchFamily="49" charset="0"/>
                        </a:rPr>
                        <a:t>00</a:t>
                      </a:r>
                      <a:r>
                        <a:rPr lang="en-US" sz="2500" dirty="0">
                          <a:latin typeface="Consolas" panose="020B0609020204030204" pitchFamily="49" charset="0"/>
                        </a:rPr>
                        <a:t>0.00000000.00000000.00000000</a:t>
                      </a:r>
                      <a:endParaRPr lang="en-NL" sz="2500" dirty="0">
                        <a:latin typeface="Consolas" panose="020B0609020204030204" pitchFamily="49" charset="0"/>
                      </a:endParaRPr>
                    </a:p>
                  </a:txBody>
                  <a:tcPr marL="82296" marR="82296" marT="41148" marB="41148"/>
                </a:tc>
                <a:extLst>
                  <a:ext uri="{0D108BD9-81ED-4DB2-BD59-A6C34878D82A}">
                    <a16:rowId xmlns:a16="http://schemas.microsoft.com/office/drawing/2014/main" val="3068782024"/>
                  </a:ext>
                </a:extLst>
              </a:tr>
            </a:tbl>
          </a:graphicData>
        </a:graphic>
      </p:graphicFrame>
      <p:sp>
        <p:nvSpPr>
          <p:cNvPr id="7" name="Rectangle 6">
            <a:extLst>
              <a:ext uri="{FF2B5EF4-FFF2-40B4-BE49-F238E27FC236}">
                <a16:creationId xmlns:a16="http://schemas.microsoft.com/office/drawing/2014/main" id="{6EDAE093-919E-A26F-7213-C86850103DF3}"/>
              </a:ext>
            </a:extLst>
          </p:cNvPr>
          <p:cNvSpPr/>
          <p:nvPr/>
        </p:nvSpPr>
        <p:spPr>
          <a:xfrm>
            <a:off x="838200" y="4364398"/>
            <a:ext cx="3081670" cy="43239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NL" sz="2500" dirty="0">
                <a:latin typeface="Consolas" panose="020B0609020204030204" pitchFamily="49" charset="0"/>
              </a:rPr>
              <a:t>137.70.</a:t>
            </a:r>
            <a:r>
              <a:rPr lang="en-US" sz="2500" dirty="0">
                <a:latin typeface="Consolas" panose="020B0609020204030204" pitchFamily="49" charset="0"/>
              </a:rPr>
              <a:t>32</a:t>
            </a:r>
            <a:r>
              <a:rPr lang="en-NL" sz="2500" dirty="0">
                <a:latin typeface="Consolas" panose="020B0609020204030204" pitchFamily="49" charset="0"/>
              </a:rPr>
              <a:t>.128</a:t>
            </a:r>
          </a:p>
        </p:txBody>
      </p:sp>
      <p:sp>
        <p:nvSpPr>
          <p:cNvPr id="8" name="Rectangle 7">
            <a:extLst>
              <a:ext uri="{FF2B5EF4-FFF2-40B4-BE49-F238E27FC236}">
                <a16:creationId xmlns:a16="http://schemas.microsoft.com/office/drawing/2014/main" id="{F3763DD9-4272-B6A0-9D07-09BCA99459D5}"/>
              </a:ext>
            </a:extLst>
          </p:cNvPr>
          <p:cNvSpPr/>
          <p:nvPr/>
        </p:nvSpPr>
        <p:spPr>
          <a:xfrm>
            <a:off x="4912243" y="4364399"/>
            <a:ext cx="6972617" cy="43239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NL" sz="2500" dirty="0">
                <a:latin typeface="Consolas" panose="020B0609020204030204" pitchFamily="49" charset="0"/>
              </a:rPr>
              <a:t>10001001</a:t>
            </a:r>
            <a:r>
              <a:rPr lang="en-US" sz="2500" dirty="0">
                <a:latin typeface="Consolas" panose="020B0609020204030204" pitchFamily="49" charset="0"/>
              </a:rPr>
              <a:t>.01000110.00100000.10000000</a:t>
            </a:r>
            <a:endParaRPr lang="en-NL" sz="2500" dirty="0">
              <a:latin typeface="Consolas" panose="020B0609020204030204" pitchFamily="49" charset="0"/>
            </a:endParaRPr>
          </a:p>
        </p:txBody>
      </p:sp>
      <p:sp>
        <p:nvSpPr>
          <p:cNvPr id="9" name="Rectangle 8">
            <a:extLst>
              <a:ext uri="{FF2B5EF4-FFF2-40B4-BE49-F238E27FC236}">
                <a16:creationId xmlns:a16="http://schemas.microsoft.com/office/drawing/2014/main" id="{4F024445-4CE0-928B-B04F-024021B1C76E}"/>
              </a:ext>
            </a:extLst>
          </p:cNvPr>
          <p:cNvSpPr/>
          <p:nvPr/>
        </p:nvSpPr>
        <p:spPr>
          <a:xfrm>
            <a:off x="9845749" y="2303721"/>
            <a:ext cx="269358" cy="7189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ECC86B4B-6DAC-8067-7F69-0E0F244F32F9}"/>
              </a:ext>
            </a:extLst>
          </p:cNvPr>
          <p:cNvSpPr/>
          <p:nvPr/>
        </p:nvSpPr>
        <p:spPr>
          <a:xfrm>
            <a:off x="9845749" y="4154790"/>
            <a:ext cx="269358" cy="7189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Multiplication Sign 10">
            <a:extLst>
              <a:ext uri="{FF2B5EF4-FFF2-40B4-BE49-F238E27FC236}">
                <a16:creationId xmlns:a16="http://schemas.microsoft.com/office/drawing/2014/main" id="{00F1F2E1-671A-1DD4-6DCC-F8913F3908C6}"/>
              </a:ext>
            </a:extLst>
          </p:cNvPr>
          <p:cNvSpPr/>
          <p:nvPr/>
        </p:nvSpPr>
        <p:spPr>
          <a:xfrm>
            <a:off x="396949" y="2473842"/>
            <a:ext cx="482009" cy="482009"/>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E0EF927B-DFC8-E4F5-ED82-765E4A4E6FF9}"/>
              </a:ext>
            </a:extLst>
          </p:cNvPr>
          <p:cNvSpPr/>
          <p:nvPr/>
        </p:nvSpPr>
        <p:spPr>
          <a:xfrm>
            <a:off x="4858193" y="2895012"/>
            <a:ext cx="4101509" cy="533988"/>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4A54339F-7667-5510-EE3F-905D88BF761A}"/>
              </a:ext>
            </a:extLst>
          </p:cNvPr>
          <p:cNvSpPr/>
          <p:nvPr/>
        </p:nvSpPr>
        <p:spPr>
          <a:xfrm>
            <a:off x="4848451" y="4313599"/>
            <a:ext cx="4101509" cy="533988"/>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Freeform: Shape 15">
            <a:extLst>
              <a:ext uri="{FF2B5EF4-FFF2-40B4-BE49-F238E27FC236}">
                <a16:creationId xmlns:a16="http://schemas.microsoft.com/office/drawing/2014/main" id="{7A36A06D-10B3-0A8D-8E4D-EC2030A12D90}"/>
              </a:ext>
            </a:extLst>
          </p:cNvPr>
          <p:cNvSpPr/>
          <p:nvPr/>
        </p:nvSpPr>
        <p:spPr>
          <a:xfrm>
            <a:off x="505255" y="2981095"/>
            <a:ext cx="332945" cy="300931"/>
          </a:xfrm>
          <a:custGeom>
            <a:avLst/>
            <a:gdLst>
              <a:gd name="connsiteX0" fmla="*/ 0 w 737191"/>
              <a:gd name="connsiteY0" fmla="*/ 333154 h 666307"/>
              <a:gd name="connsiteX1" fmla="*/ 134679 w 737191"/>
              <a:gd name="connsiteY1" fmla="*/ 524540 h 666307"/>
              <a:gd name="connsiteX2" fmla="*/ 212651 w 737191"/>
              <a:gd name="connsiteY2" fmla="*/ 666307 h 666307"/>
              <a:gd name="connsiteX3" fmla="*/ 418214 w 737191"/>
              <a:gd name="connsiteY3" fmla="*/ 283535 h 666307"/>
              <a:gd name="connsiteX4" fmla="*/ 637953 w 737191"/>
              <a:gd name="connsiteY4" fmla="*/ 99237 h 666307"/>
              <a:gd name="connsiteX5" fmla="*/ 737191 w 737191"/>
              <a:gd name="connsiteY5" fmla="*/ 0 h 66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191" h="666307">
                <a:moveTo>
                  <a:pt x="0" y="333154"/>
                </a:moveTo>
                <a:cubicBezTo>
                  <a:pt x="54744" y="442642"/>
                  <a:pt x="-10309" y="319141"/>
                  <a:pt x="134679" y="524540"/>
                </a:cubicBezTo>
                <a:cubicBezTo>
                  <a:pt x="185785" y="596940"/>
                  <a:pt x="184678" y="601038"/>
                  <a:pt x="212651" y="666307"/>
                </a:cubicBezTo>
                <a:cubicBezTo>
                  <a:pt x="275639" y="502539"/>
                  <a:pt x="291032" y="420892"/>
                  <a:pt x="418214" y="283535"/>
                </a:cubicBezTo>
                <a:cubicBezTo>
                  <a:pt x="483164" y="213389"/>
                  <a:pt x="566319" y="162542"/>
                  <a:pt x="637953" y="99237"/>
                </a:cubicBezTo>
                <a:cubicBezTo>
                  <a:pt x="637962" y="99229"/>
                  <a:pt x="709624" y="27567"/>
                  <a:pt x="737191" y="0"/>
                </a:cubicBezTo>
              </a:path>
            </a:pathLst>
          </a:cu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31359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2E0-197C-474D-98EF-798F2F44AAF5}"/>
              </a:ext>
            </a:extLst>
          </p:cNvPr>
          <p:cNvSpPr>
            <a:spLocks noGrp="1"/>
          </p:cNvSpPr>
          <p:nvPr>
            <p:ph type="title"/>
          </p:nvPr>
        </p:nvSpPr>
        <p:spPr>
          <a:xfrm>
            <a:off x="831850" y="1709738"/>
            <a:ext cx="11040836" cy="2852737"/>
          </a:xfrm>
        </p:spPr>
        <p:txBody>
          <a:bodyPr/>
          <a:lstStyle/>
          <a:p>
            <a:br>
              <a:rPr lang="en-US" dirty="0"/>
            </a:br>
            <a:r>
              <a:rPr lang="en-US" dirty="0"/>
              <a:t>Internet Control Message Protocol (ICMP)</a:t>
            </a:r>
          </a:p>
        </p:txBody>
      </p:sp>
      <p:sp>
        <p:nvSpPr>
          <p:cNvPr id="3" name="Text Placeholder 2">
            <a:extLst>
              <a:ext uri="{FF2B5EF4-FFF2-40B4-BE49-F238E27FC236}">
                <a16:creationId xmlns:a16="http://schemas.microsoft.com/office/drawing/2014/main" id="{6D74F616-E871-4994-8DA2-D0328B99D6CD}"/>
              </a:ext>
            </a:extLst>
          </p:cNvPr>
          <p:cNvSpPr>
            <a:spLocks noGrp="1"/>
          </p:cNvSpPr>
          <p:nvPr>
            <p:ph type="body" idx="1"/>
          </p:nvPr>
        </p:nvSpPr>
        <p:spPr/>
        <p:txBody>
          <a:bodyPr/>
          <a:lstStyle/>
          <a:p>
            <a:r>
              <a:rPr lang="en-US" dirty="0"/>
              <a:t>Network Layer Protocol</a:t>
            </a:r>
          </a:p>
        </p:txBody>
      </p:sp>
      <p:sp>
        <p:nvSpPr>
          <p:cNvPr id="4" name="Footer Placeholder 3">
            <a:extLst>
              <a:ext uri="{FF2B5EF4-FFF2-40B4-BE49-F238E27FC236}">
                <a16:creationId xmlns:a16="http://schemas.microsoft.com/office/drawing/2014/main" id="{8B1B8026-ACBF-4E2D-AB54-5AAFACAF6B61}"/>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9FB878E-E509-489D-A22D-CA8C34D45966}"/>
              </a:ext>
            </a:extLst>
          </p:cNvPr>
          <p:cNvSpPr>
            <a:spLocks noGrp="1"/>
          </p:cNvSpPr>
          <p:nvPr>
            <p:ph type="sldNum" sz="quarter" idx="12"/>
          </p:nvPr>
        </p:nvSpPr>
        <p:spPr/>
        <p:txBody>
          <a:bodyPr/>
          <a:lstStyle/>
          <a:p>
            <a:fld id="{3D90C5DF-5A93-4A6F-A2C5-08984139AF6D}" type="slidenum">
              <a:rPr lang="LID4096" smtClean="0"/>
              <a:t>47</a:t>
            </a:fld>
            <a:endParaRPr lang="LID4096"/>
          </a:p>
        </p:txBody>
      </p:sp>
    </p:spTree>
    <p:extLst>
      <p:ext uri="{BB962C8B-B14F-4D97-AF65-F5344CB8AC3E}">
        <p14:creationId xmlns:p14="http://schemas.microsoft.com/office/powerpoint/2010/main" val="2441004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032-0A3A-4ADC-A100-C8289DBE5E7E}"/>
              </a:ext>
            </a:extLst>
          </p:cNvPr>
          <p:cNvSpPr>
            <a:spLocks noGrp="1"/>
          </p:cNvSpPr>
          <p:nvPr>
            <p:ph type="title"/>
          </p:nvPr>
        </p:nvSpPr>
        <p:spPr>
          <a:xfrm>
            <a:off x="2152650" y="365127"/>
            <a:ext cx="7987812" cy="1325563"/>
          </a:xfrm>
        </p:spPr>
        <p:txBody>
          <a:bodyPr/>
          <a:lstStyle/>
          <a:p>
            <a:r>
              <a:rPr lang="en-US" dirty="0"/>
              <a:t>Internet Control Message Protocol</a:t>
            </a:r>
            <a:br>
              <a:rPr lang="en-US" dirty="0"/>
            </a:br>
            <a:r>
              <a:rPr lang="en-US" dirty="0"/>
              <a:t>(ICMP)</a:t>
            </a:r>
          </a:p>
        </p:txBody>
      </p:sp>
      <p:sp>
        <p:nvSpPr>
          <p:cNvPr id="3" name="Content Placeholder 2">
            <a:extLst>
              <a:ext uri="{FF2B5EF4-FFF2-40B4-BE49-F238E27FC236}">
                <a16:creationId xmlns:a16="http://schemas.microsoft.com/office/drawing/2014/main" id="{BC2FA4FB-D9BA-4595-BBE6-ABC44C8660D5}"/>
              </a:ext>
            </a:extLst>
          </p:cNvPr>
          <p:cNvSpPr>
            <a:spLocks noGrp="1"/>
          </p:cNvSpPr>
          <p:nvPr>
            <p:ph idx="1"/>
          </p:nvPr>
        </p:nvSpPr>
        <p:spPr/>
        <p:txBody>
          <a:bodyPr/>
          <a:lstStyle/>
          <a:p>
            <a:pPr marL="0" indent="0">
              <a:buNone/>
            </a:pPr>
            <a:r>
              <a:rPr lang="en-US" dirty="0"/>
              <a:t>If something goes wrong, </a:t>
            </a:r>
            <a:r>
              <a:rPr lang="en-US" b="1" i="1" dirty="0"/>
              <a:t>routers</a:t>
            </a:r>
            <a:r>
              <a:rPr lang="en-US" dirty="0"/>
              <a:t> send these messages to </a:t>
            </a:r>
            <a:r>
              <a:rPr lang="en-US" b="1" i="1" dirty="0"/>
              <a:t>senders</a:t>
            </a:r>
            <a:r>
              <a:rPr lang="en-US" dirty="0"/>
              <a:t>.</a:t>
            </a:r>
          </a:p>
          <a:p>
            <a:pPr marL="0" indent="0">
              <a:buNone/>
            </a:pPr>
            <a:endParaRPr lang="en-US" dirty="0"/>
          </a:p>
          <a:p>
            <a:pPr marL="0" indent="0">
              <a:buNone/>
            </a:pPr>
            <a:r>
              <a:rPr lang="en-US" dirty="0"/>
              <a:t>Some examples:</a:t>
            </a:r>
          </a:p>
          <a:p>
            <a:pPr marL="514350" indent="-514350">
              <a:buFont typeface="+mj-lt"/>
              <a:buAutoNum type="arabicPeriod"/>
            </a:pPr>
            <a:r>
              <a:rPr lang="en-US" dirty="0"/>
              <a:t>Destination unreachable</a:t>
            </a:r>
          </a:p>
          <a:p>
            <a:pPr marL="514350" indent="-514350">
              <a:buFont typeface="+mj-lt"/>
              <a:buAutoNum type="arabicPeriod"/>
            </a:pPr>
            <a:r>
              <a:rPr lang="en-US" dirty="0"/>
              <a:t>Time exceeded</a:t>
            </a:r>
          </a:p>
          <a:p>
            <a:pPr marL="514350" indent="-514350">
              <a:buFont typeface="+mj-lt"/>
              <a:buAutoNum type="arabicPeriod"/>
            </a:pPr>
            <a:r>
              <a:rPr lang="en-US" dirty="0"/>
              <a:t>“Echo” and “echo reply”</a:t>
            </a:r>
          </a:p>
          <a:p>
            <a:pPr marL="514350" indent="-514350">
              <a:buFont typeface="+mj-lt"/>
              <a:buAutoNum type="arabicPeriod"/>
            </a:pPr>
            <a:r>
              <a:rPr lang="en-US" dirty="0"/>
              <a:t>Router advertisement/solicitation</a:t>
            </a:r>
          </a:p>
          <a:p>
            <a:pPr marL="514350" indent="-514350">
              <a:buFont typeface="+mj-lt"/>
              <a:buAutoNum type="arabicPeriod"/>
            </a:pPr>
            <a:r>
              <a:rPr lang="en-US" dirty="0"/>
              <a:t>Packet needs fragmentation / packet too big</a:t>
            </a:r>
          </a:p>
        </p:txBody>
      </p:sp>
      <p:sp>
        <p:nvSpPr>
          <p:cNvPr id="4" name="Footer Placeholder 3">
            <a:extLst>
              <a:ext uri="{FF2B5EF4-FFF2-40B4-BE49-F238E27FC236}">
                <a16:creationId xmlns:a16="http://schemas.microsoft.com/office/drawing/2014/main" id="{0D59E093-81F4-4ADC-AD9D-408FB540EE4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2F26707-62A6-408D-A576-4D913FAE749E}"/>
              </a:ext>
            </a:extLst>
          </p:cNvPr>
          <p:cNvSpPr>
            <a:spLocks noGrp="1"/>
          </p:cNvSpPr>
          <p:nvPr>
            <p:ph type="sldNum" sz="quarter" idx="12"/>
          </p:nvPr>
        </p:nvSpPr>
        <p:spPr/>
        <p:txBody>
          <a:bodyPr/>
          <a:lstStyle/>
          <a:p>
            <a:fld id="{3D90C5DF-5A93-4A6F-A2C5-08984139AF6D}" type="slidenum">
              <a:rPr lang="LID4096" smtClean="0"/>
              <a:t>48</a:t>
            </a:fld>
            <a:endParaRPr lang="LID4096"/>
          </a:p>
        </p:txBody>
      </p:sp>
      <p:cxnSp>
        <p:nvCxnSpPr>
          <p:cNvPr id="6" name="Straight Arrow Connector 5">
            <a:extLst>
              <a:ext uri="{FF2B5EF4-FFF2-40B4-BE49-F238E27FC236}">
                <a16:creationId xmlns:a16="http://schemas.microsoft.com/office/drawing/2014/main" id="{C66A4BBC-0B13-4EAD-AADD-855A2957C9C2}"/>
              </a:ext>
            </a:extLst>
          </p:cNvPr>
          <p:cNvCxnSpPr>
            <a:cxnSpLocks/>
            <a:stCxn id="18" idx="1"/>
          </p:cNvCxnSpPr>
          <p:nvPr/>
        </p:nvCxnSpPr>
        <p:spPr>
          <a:xfrm flipH="1">
            <a:off x="5065487" y="4540913"/>
            <a:ext cx="5656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406168B-A36C-4608-88ED-A7270EAE5E6A}"/>
              </a:ext>
            </a:extLst>
          </p:cNvPr>
          <p:cNvSpPr/>
          <p:nvPr/>
        </p:nvSpPr>
        <p:spPr>
          <a:xfrm>
            <a:off x="5355355" y="2783849"/>
            <a:ext cx="3842238" cy="69589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85000" lnSpcReduction="20000"/>
          </a:bodyPr>
          <a:lstStyle/>
          <a:p>
            <a:pPr algn="ctr"/>
            <a:r>
              <a:rPr lang="en-US" sz="2800" dirty="0"/>
              <a:t>Used by the program </a:t>
            </a:r>
            <a:r>
              <a:rPr lang="en-US" sz="2800" dirty="0">
                <a:latin typeface="Consolas" panose="020B0609020204030204" pitchFamily="49" charset="0"/>
              </a:rPr>
              <a:t>traceroute</a:t>
            </a:r>
            <a:endParaRPr lang="en-US" sz="2800" dirty="0"/>
          </a:p>
        </p:txBody>
      </p:sp>
      <p:sp>
        <p:nvSpPr>
          <p:cNvPr id="18" name="Rectangle 17">
            <a:extLst>
              <a:ext uri="{FF2B5EF4-FFF2-40B4-BE49-F238E27FC236}">
                <a16:creationId xmlns:a16="http://schemas.microsoft.com/office/drawing/2014/main" id="{B5C81CCA-E008-4840-B10E-502AE9686DDB}"/>
              </a:ext>
            </a:extLst>
          </p:cNvPr>
          <p:cNvSpPr/>
          <p:nvPr/>
        </p:nvSpPr>
        <p:spPr>
          <a:xfrm>
            <a:off x="5631127" y="4192968"/>
            <a:ext cx="3842238" cy="69589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92500"/>
          </a:bodyPr>
          <a:lstStyle/>
          <a:p>
            <a:pPr algn="ctr"/>
            <a:r>
              <a:rPr lang="en-US" sz="2800" dirty="0"/>
              <a:t>Used by the program </a:t>
            </a:r>
            <a:r>
              <a:rPr lang="en-US" sz="2800" dirty="0">
                <a:latin typeface="Consolas" panose="020B0609020204030204" pitchFamily="49" charset="0"/>
              </a:rPr>
              <a:t>ping</a:t>
            </a:r>
            <a:endParaRPr lang="en-US" sz="2800" dirty="0"/>
          </a:p>
        </p:txBody>
      </p:sp>
      <p:cxnSp>
        <p:nvCxnSpPr>
          <p:cNvPr id="21" name="Connector: Elbow 20">
            <a:extLst>
              <a:ext uri="{FF2B5EF4-FFF2-40B4-BE49-F238E27FC236}">
                <a16:creationId xmlns:a16="http://schemas.microsoft.com/office/drawing/2014/main" id="{4FBC0D21-A371-4BB8-9AAB-EBF38DA89D6B}"/>
              </a:ext>
            </a:extLst>
          </p:cNvPr>
          <p:cNvCxnSpPr>
            <a:cxnSpLocks/>
            <a:stCxn id="7" idx="2"/>
          </p:cNvCxnSpPr>
          <p:nvPr/>
        </p:nvCxnSpPr>
        <p:spPr>
          <a:xfrm rot="5400000">
            <a:off x="5291267" y="2090165"/>
            <a:ext cx="595632" cy="337478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4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2E0-197C-474D-98EF-798F2F44AAF5}"/>
              </a:ext>
            </a:extLst>
          </p:cNvPr>
          <p:cNvSpPr>
            <a:spLocks noGrp="1"/>
          </p:cNvSpPr>
          <p:nvPr>
            <p:ph type="title"/>
          </p:nvPr>
        </p:nvSpPr>
        <p:spPr>
          <a:xfrm>
            <a:off x="831850" y="1709738"/>
            <a:ext cx="11040836" cy="2852737"/>
          </a:xfrm>
        </p:spPr>
        <p:txBody>
          <a:bodyPr/>
          <a:lstStyle/>
          <a:p>
            <a:br>
              <a:rPr lang="en-US" dirty="0"/>
            </a:br>
            <a:r>
              <a:rPr lang="en-US" dirty="0"/>
              <a:t>Dynamic Host Configuration (DHCP)</a:t>
            </a:r>
          </a:p>
        </p:txBody>
      </p:sp>
      <p:sp>
        <p:nvSpPr>
          <p:cNvPr id="3" name="Text Placeholder 2">
            <a:extLst>
              <a:ext uri="{FF2B5EF4-FFF2-40B4-BE49-F238E27FC236}">
                <a16:creationId xmlns:a16="http://schemas.microsoft.com/office/drawing/2014/main" id="{6D74F616-E871-4994-8DA2-D0328B99D6CD}"/>
              </a:ext>
            </a:extLst>
          </p:cNvPr>
          <p:cNvSpPr>
            <a:spLocks noGrp="1"/>
          </p:cNvSpPr>
          <p:nvPr>
            <p:ph type="body" idx="1"/>
          </p:nvPr>
        </p:nvSpPr>
        <p:spPr/>
        <p:txBody>
          <a:bodyPr/>
          <a:lstStyle/>
          <a:p>
            <a:r>
              <a:rPr lang="en-US" dirty="0"/>
              <a:t>Network Layer Protocol</a:t>
            </a:r>
          </a:p>
        </p:txBody>
      </p:sp>
      <p:sp>
        <p:nvSpPr>
          <p:cNvPr id="4" name="Footer Placeholder 3">
            <a:extLst>
              <a:ext uri="{FF2B5EF4-FFF2-40B4-BE49-F238E27FC236}">
                <a16:creationId xmlns:a16="http://schemas.microsoft.com/office/drawing/2014/main" id="{8B1B8026-ACBF-4E2D-AB54-5AAFACAF6B61}"/>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9FB878E-E509-489D-A22D-CA8C34D45966}"/>
              </a:ext>
            </a:extLst>
          </p:cNvPr>
          <p:cNvSpPr>
            <a:spLocks noGrp="1"/>
          </p:cNvSpPr>
          <p:nvPr>
            <p:ph type="sldNum" sz="quarter" idx="12"/>
          </p:nvPr>
        </p:nvSpPr>
        <p:spPr/>
        <p:txBody>
          <a:bodyPr/>
          <a:lstStyle/>
          <a:p>
            <a:fld id="{3D90C5DF-5A93-4A6F-A2C5-08984139AF6D}" type="slidenum">
              <a:rPr lang="LID4096" smtClean="0"/>
              <a:t>49</a:t>
            </a:fld>
            <a:endParaRPr lang="LID4096"/>
          </a:p>
        </p:txBody>
      </p:sp>
    </p:spTree>
    <p:extLst>
      <p:ext uri="{BB962C8B-B14F-4D97-AF65-F5344CB8AC3E}">
        <p14:creationId xmlns:p14="http://schemas.microsoft.com/office/powerpoint/2010/main" val="2473148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AACA7E-7BCD-875C-DA79-06227217C44D}"/>
              </a:ext>
            </a:extLst>
          </p:cNvPr>
          <p:cNvSpPr/>
          <p:nvPr/>
        </p:nvSpPr>
        <p:spPr>
          <a:xfrm>
            <a:off x="0" y="-1"/>
            <a:ext cx="12192000" cy="6857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08EC4F2-E76A-9BBB-87C8-8D6B672F2CD1}"/>
              </a:ext>
            </a:extLst>
          </p:cNvPr>
          <p:cNvSpPr>
            <a:spLocks noGrp="1"/>
          </p:cNvSpPr>
          <p:nvPr>
            <p:ph type="title"/>
          </p:nvPr>
        </p:nvSpPr>
        <p:spPr/>
        <p:txBody>
          <a:bodyPr/>
          <a:lstStyle/>
          <a:p>
            <a:endParaRPr lang="en-NL"/>
          </a:p>
        </p:txBody>
      </p:sp>
      <p:pic>
        <p:nvPicPr>
          <p:cNvPr id="7" name="Content Placeholder 6">
            <a:extLst>
              <a:ext uri="{FF2B5EF4-FFF2-40B4-BE49-F238E27FC236}">
                <a16:creationId xmlns:a16="http://schemas.microsoft.com/office/drawing/2014/main" id="{15E3E459-F662-E284-0625-FF5AF69087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p:spPr>
      </p:pic>
      <p:sp>
        <p:nvSpPr>
          <p:cNvPr id="4" name="Footer Placeholder 3">
            <a:extLst>
              <a:ext uri="{FF2B5EF4-FFF2-40B4-BE49-F238E27FC236}">
                <a16:creationId xmlns:a16="http://schemas.microsoft.com/office/drawing/2014/main" id="{8F641C05-F29E-F7CB-A5EC-A43335B5BA96}"/>
              </a:ext>
            </a:extLst>
          </p:cNvPr>
          <p:cNvSpPr>
            <a:spLocks noGrp="1"/>
          </p:cNvSpPr>
          <p:nvPr>
            <p:ph type="ftr" sz="quarter" idx="11"/>
          </p:nvPr>
        </p:nvSpPr>
        <p:spPr>
          <a:xfrm>
            <a:off x="0" y="6492873"/>
            <a:ext cx="1553029" cy="365125"/>
          </a:xfrm>
        </p:spPr>
        <p:txBody>
          <a:bodyPr/>
          <a:lstStyle/>
          <a:p>
            <a:r>
              <a:rPr lang="en-US" dirty="0"/>
              <a:t>Image source: NASA</a:t>
            </a:r>
            <a:endParaRPr lang="LID4096"/>
          </a:p>
        </p:txBody>
      </p:sp>
      <p:sp>
        <p:nvSpPr>
          <p:cNvPr id="5" name="Slide Number Placeholder 4">
            <a:extLst>
              <a:ext uri="{FF2B5EF4-FFF2-40B4-BE49-F238E27FC236}">
                <a16:creationId xmlns:a16="http://schemas.microsoft.com/office/drawing/2014/main" id="{38F5470C-3224-FFD6-E8FD-E3923EA074C3}"/>
              </a:ext>
            </a:extLst>
          </p:cNvPr>
          <p:cNvSpPr>
            <a:spLocks noGrp="1"/>
          </p:cNvSpPr>
          <p:nvPr>
            <p:ph type="sldNum" sz="quarter" idx="12"/>
          </p:nvPr>
        </p:nvSpPr>
        <p:spPr/>
        <p:txBody>
          <a:bodyPr/>
          <a:lstStyle/>
          <a:p>
            <a:fld id="{3D90C5DF-5A93-4A6F-A2C5-08984139AF6D}" type="slidenum">
              <a:rPr lang="LID4096" smtClean="0"/>
              <a:pPr/>
              <a:t>5</a:t>
            </a:fld>
            <a:endParaRPr lang="LID4096"/>
          </a:p>
        </p:txBody>
      </p:sp>
      <p:sp>
        <p:nvSpPr>
          <p:cNvPr id="3" name="Rectangle 2">
            <a:extLst>
              <a:ext uri="{FF2B5EF4-FFF2-40B4-BE49-F238E27FC236}">
                <a16:creationId xmlns:a16="http://schemas.microsoft.com/office/drawing/2014/main" id="{ACED8D45-1E12-FA2D-993A-42A397722CCB}"/>
              </a:ext>
            </a:extLst>
          </p:cNvPr>
          <p:cNvSpPr/>
          <p:nvPr/>
        </p:nvSpPr>
        <p:spPr>
          <a:xfrm>
            <a:off x="1828800" y="327479"/>
            <a:ext cx="2902857" cy="11974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L" sz="2400" dirty="0"/>
              <a:t>How to find a route between machines across the globe?</a:t>
            </a:r>
          </a:p>
        </p:txBody>
      </p:sp>
      <p:sp>
        <p:nvSpPr>
          <p:cNvPr id="9" name="Rectangle 8">
            <a:extLst>
              <a:ext uri="{FF2B5EF4-FFF2-40B4-BE49-F238E27FC236}">
                <a16:creationId xmlns:a16="http://schemas.microsoft.com/office/drawing/2014/main" id="{5109D640-AD29-E85B-4608-79EDA2D62779}"/>
              </a:ext>
            </a:extLst>
          </p:cNvPr>
          <p:cNvSpPr/>
          <p:nvPr/>
        </p:nvSpPr>
        <p:spPr>
          <a:xfrm>
            <a:off x="701222" y="2826089"/>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b="1" i="1" u="sng" dirty="0"/>
              <a:t>How do routers manage the addresses of all these machines?</a:t>
            </a:r>
          </a:p>
        </p:txBody>
      </p:sp>
      <p:sp>
        <p:nvSpPr>
          <p:cNvPr id="10" name="Rectangle 9">
            <a:extLst>
              <a:ext uri="{FF2B5EF4-FFF2-40B4-BE49-F238E27FC236}">
                <a16:creationId xmlns:a16="http://schemas.microsoft.com/office/drawing/2014/main" id="{35EC1CD1-CD79-58C8-514F-28FB41A3F22C}"/>
              </a:ext>
            </a:extLst>
          </p:cNvPr>
          <p:cNvSpPr/>
          <p:nvPr/>
        </p:nvSpPr>
        <p:spPr>
          <a:xfrm>
            <a:off x="7765143" y="327478"/>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b="1" i="1" u="sng" dirty="0"/>
              <a:t>How </a:t>
            </a:r>
            <a:r>
              <a:rPr lang="en-US" sz="2400" b="1" i="1" u="sng" dirty="0"/>
              <a:t>does IP carry data </a:t>
            </a:r>
            <a:r>
              <a:rPr lang="en-NL" sz="2400" b="1" i="1" u="sng" dirty="0"/>
              <a:t>over the Internet?</a:t>
            </a:r>
          </a:p>
        </p:txBody>
      </p:sp>
      <p:sp>
        <p:nvSpPr>
          <p:cNvPr id="11" name="Rectangle 10">
            <a:extLst>
              <a:ext uri="{FF2B5EF4-FFF2-40B4-BE49-F238E27FC236}">
                <a16:creationId xmlns:a16="http://schemas.microsoft.com/office/drawing/2014/main" id="{26FB2439-64E0-67A0-5682-A5B6BF464AC8}"/>
              </a:ext>
            </a:extLst>
          </p:cNvPr>
          <p:cNvSpPr/>
          <p:nvPr/>
        </p:nvSpPr>
        <p:spPr>
          <a:xfrm>
            <a:off x="8466365" y="2660308"/>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b="1" i="1" u="sng" dirty="0"/>
              <a:t>How to prevent network congestion?</a:t>
            </a:r>
          </a:p>
        </p:txBody>
      </p:sp>
      <p:sp>
        <p:nvSpPr>
          <p:cNvPr id="12" name="Rectangle 11">
            <a:extLst>
              <a:ext uri="{FF2B5EF4-FFF2-40B4-BE49-F238E27FC236}">
                <a16:creationId xmlns:a16="http://schemas.microsoft.com/office/drawing/2014/main" id="{72A85834-3A43-AE66-DDE7-9E1BED9C488D}"/>
              </a:ext>
            </a:extLst>
          </p:cNvPr>
          <p:cNvSpPr/>
          <p:nvPr/>
        </p:nvSpPr>
        <p:spPr>
          <a:xfrm>
            <a:off x="1553029" y="5061855"/>
            <a:ext cx="3165475" cy="11974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L" sz="2400" dirty="0"/>
              <a:t>How to traverse networks with different protocols/properties/…</a:t>
            </a:r>
          </a:p>
        </p:txBody>
      </p:sp>
      <p:sp>
        <p:nvSpPr>
          <p:cNvPr id="13" name="Rectangle 12">
            <a:extLst>
              <a:ext uri="{FF2B5EF4-FFF2-40B4-BE49-F238E27FC236}">
                <a16:creationId xmlns:a16="http://schemas.microsoft.com/office/drawing/2014/main" id="{8057C221-32F3-58B1-6335-B0CFF9C2C444}"/>
              </a:ext>
            </a:extLst>
          </p:cNvPr>
          <p:cNvSpPr/>
          <p:nvPr/>
        </p:nvSpPr>
        <p:spPr>
          <a:xfrm>
            <a:off x="7512959" y="4993593"/>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dirty="0"/>
              <a:t>How to provide quality of Service?</a:t>
            </a:r>
          </a:p>
        </p:txBody>
      </p:sp>
    </p:spTree>
    <p:extLst>
      <p:ext uri="{BB962C8B-B14F-4D97-AF65-F5344CB8AC3E}">
        <p14:creationId xmlns:p14="http://schemas.microsoft.com/office/powerpoint/2010/main" val="1745168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A7DE-EA45-422C-A1A4-05FB42DB3EFE}"/>
              </a:ext>
            </a:extLst>
          </p:cNvPr>
          <p:cNvSpPr>
            <a:spLocks noGrp="1"/>
          </p:cNvSpPr>
          <p:nvPr>
            <p:ph type="title"/>
          </p:nvPr>
        </p:nvSpPr>
        <p:spPr>
          <a:xfrm>
            <a:off x="838200" y="242137"/>
            <a:ext cx="7886700" cy="1325563"/>
          </a:xfrm>
        </p:spPr>
        <p:txBody>
          <a:bodyPr>
            <a:normAutofit/>
          </a:bodyPr>
          <a:lstStyle/>
          <a:p>
            <a:r>
              <a:rPr lang="en-US" dirty="0"/>
              <a:t>Dynamic Host Configuration</a:t>
            </a:r>
            <a:br>
              <a:rPr lang="en-US" dirty="0"/>
            </a:br>
            <a:r>
              <a:rPr lang="en-US" dirty="0"/>
              <a:t>Protocol (DHCP)</a:t>
            </a:r>
          </a:p>
        </p:txBody>
      </p:sp>
      <p:sp>
        <p:nvSpPr>
          <p:cNvPr id="3" name="Content Placeholder 2">
            <a:extLst>
              <a:ext uri="{FF2B5EF4-FFF2-40B4-BE49-F238E27FC236}">
                <a16:creationId xmlns:a16="http://schemas.microsoft.com/office/drawing/2014/main" id="{1C40F78F-97D1-40D3-846B-22C5DFA97142}"/>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79045DE-A9D8-4260-860F-1F5DBC38BCD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BD8AB77-645F-4E78-BC65-EFDFED805652}"/>
              </a:ext>
            </a:extLst>
          </p:cNvPr>
          <p:cNvSpPr>
            <a:spLocks noGrp="1"/>
          </p:cNvSpPr>
          <p:nvPr>
            <p:ph type="sldNum" sz="quarter" idx="12"/>
          </p:nvPr>
        </p:nvSpPr>
        <p:spPr/>
        <p:txBody>
          <a:bodyPr/>
          <a:lstStyle/>
          <a:p>
            <a:fld id="{3D90C5DF-5A93-4A6F-A2C5-08984139AF6D}" type="slidenum">
              <a:rPr lang="LID4096" smtClean="0"/>
              <a:t>50</a:t>
            </a:fld>
            <a:endParaRPr lang="LID4096"/>
          </a:p>
        </p:txBody>
      </p:sp>
      <p:sp>
        <p:nvSpPr>
          <p:cNvPr id="6" name="Rectangle 5">
            <a:extLst>
              <a:ext uri="{FF2B5EF4-FFF2-40B4-BE49-F238E27FC236}">
                <a16:creationId xmlns:a16="http://schemas.microsoft.com/office/drawing/2014/main" id="{4BCA6FDF-9CB0-4653-81DD-EDA8E7C151FD}"/>
              </a:ext>
            </a:extLst>
          </p:cNvPr>
          <p:cNvSpPr/>
          <p:nvPr/>
        </p:nvSpPr>
        <p:spPr>
          <a:xfrm>
            <a:off x="1348155" y="4010767"/>
            <a:ext cx="4055743" cy="379428"/>
          </a:xfrm>
          <a:prstGeom prst="rect">
            <a:avLst/>
          </a:prstGeom>
          <a:solidFill>
            <a:schemeClr val="bg1">
              <a:lumMod val="75000"/>
            </a:schemeClr>
          </a:solidFill>
          <a:ln>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Flowchart: Process 6">
            <a:extLst>
              <a:ext uri="{FF2B5EF4-FFF2-40B4-BE49-F238E27FC236}">
                <a16:creationId xmlns:a16="http://schemas.microsoft.com/office/drawing/2014/main" id="{366B5D32-72B8-49D6-A770-E8453F5AC3C2}"/>
              </a:ext>
            </a:extLst>
          </p:cNvPr>
          <p:cNvSpPr/>
          <p:nvPr/>
        </p:nvSpPr>
        <p:spPr>
          <a:xfrm>
            <a:off x="5403899" y="2814790"/>
            <a:ext cx="5411665" cy="2793494"/>
          </a:xfrm>
          <a:prstGeom prst="flowChartProcess">
            <a:avLst/>
          </a:prstGeom>
          <a:solidFill>
            <a:schemeClr val="bg1">
              <a:lumMod val="7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63509FB0-C462-4CCA-87A9-D92DA427689C}"/>
              </a:ext>
            </a:extLst>
          </p:cNvPr>
          <p:cNvSpPr/>
          <p:nvPr/>
        </p:nvSpPr>
        <p:spPr>
          <a:xfrm flipH="1">
            <a:off x="4612233" y="2859242"/>
            <a:ext cx="773976" cy="1176990"/>
          </a:xfrm>
          <a:prstGeom prst="rtTriangle">
            <a:avLst/>
          </a:prstGeom>
          <a:solidFill>
            <a:schemeClr val="bg1">
              <a:lumMod val="7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 name="Right Bracket 8">
            <a:extLst>
              <a:ext uri="{FF2B5EF4-FFF2-40B4-BE49-F238E27FC236}">
                <a16:creationId xmlns:a16="http://schemas.microsoft.com/office/drawing/2014/main" id="{E25984CD-589C-4387-9E9D-387CBDAE1821}"/>
              </a:ext>
            </a:extLst>
          </p:cNvPr>
          <p:cNvSpPr/>
          <p:nvPr/>
        </p:nvSpPr>
        <p:spPr>
          <a:xfrm rot="5400000">
            <a:off x="5939562" y="1020147"/>
            <a:ext cx="1936378" cy="8206298"/>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pic>
        <p:nvPicPr>
          <p:cNvPr id="10" name="Picture 9">
            <a:extLst>
              <a:ext uri="{FF2B5EF4-FFF2-40B4-BE49-F238E27FC236}">
                <a16:creationId xmlns:a16="http://schemas.microsoft.com/office/drawing/2014/main" id="{7D05C308-C791-45BB-B279-185A8CA052C3}"/>
              </a:ext>
            </a:extLst>
          </p:cNvPr>
          <p:cNvPicPr>
            <a:picLocks noChangeAspect="1"/>
          </p:cNvPicPr>
          <p:nvPr/>
        </p:nvPicPr>
        <p:blipFill>
          <a:blip r:embed="rId2"/>
          <a:stretch>
            <a:fillRect/>
          </a:stretch>
        </p:blipFill>
        <p:spPr>
          <a:xfrm>
            <a:off x="2390002" y="2759672"/>
            <a:ext cx="829203" cy="1071706"/>
          </a:xfrm>
          <a:prstGeom prst="rect">
            <a:avLst/>
          </a:prstGeom>
        </p:spPr>
      </p:pic>
      <p:sp>
        <p:nvSpPr>
          <p:cNvPr id="11" name="Rectangle 10">
            <a:extLst>
              <a:ext uri="{FF2B5EF4-FFF2-40B4-BE49-F238E27FC236}">
                <a16:creationId xmlns:a16="http://schemas.microsoft.com/office/drawing/2014/main" id="{90E330C4-BE28-420A-B6FE-F85A22B2CEC6}"/>
              </a:ext>
            </a:extLst>
          </p:cNvPr>
          <p:cNvSpPr/>
          <p:nvPr/>
        </p:nvSpPr>
        <p:spPr>
          <a:xfrm>
            <a:off x="2513249" y="5632135"/>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12" name="Rectangle 11">
            <a:extLst>
              <a:ext uri="{FF2B5EF4-FFF2-40B4-BE49-F238E27FC236}">
                <a16:creationId xmlns:a16="http://schemas.microsoft.com/office/drawing/2014/main" id="{A7DFC1D3-A602-4451-87C4-30B7D01D571E}"/>
              </a:ext>
            </a:extLst>
          </p:cNvPr>
          <p:cNvSpPr/>
          <p:nvPr/>
        </p:nvSpPr>
        <p:spPr>
          <a:xfrm>
            <a:off x="2513249" y="5232973"/>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13" name="Rectangle 12">
            <a:extLst>
              <a:ext uri="{FF2B5EF4-FFF2-40B4-BE49-F238E27FC236}">
                <a16:creationId xmlns:a16="http://schemas.microsoft.com/office/drawing/2014/main" id="{F1D602B2-D546-445A-A2E9-43BA002287AA}"/>
              </a:ext>
            </a:extLst>
          </p:cNvPr>
          <p:cNvSpPr/>
          <p:nvPr/>
        </p:nvSpPr>
        <p:spPr>
          <a:xfrm>
            <a:off x="2513249" y="4833811"/>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14" name="Rectangle 13">
            <a:extLst>
              <a:ext uri="{FF2B5EF4-FFF2-40B4-BE49-F238E27FC236}">
                <a16:creationId xmlns:a16="http://schemas.microsoft.com/office/drawing/2014/main" id="{49CE8E4D-6C7B-407B-9140-2A611C2BAA83}"/>
              </a:ext>
            </a:extLst>
          </p:cNvPr>
          <p:cNvSpPr/>
          <p:nvPr/>
        </p:nvSpPr>
        <p:spPr>
          <a:xfrm>
            <a:off x="2513249" y="4435394"/>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T</a:t>
            </a:r>
            <a:endParaRPr lang="LID4096" dirty="0"/>
          </a:p>
        </p:txBody>
      </p:sp>
      <p:sp>
        <p:nvSpPr>
          <p:cNvPr id="15" name="Rectangle 14">
            <a:extLst>
              <a:ext uri="{FF2B5EF4-FFF2-40B4-BE49-F238E27FC236}">
                <a16:creationId xmlns:a16="http://schemas.microsoft.com/office/drawing/2014/main" id="{82FBB30C-22D4-4AA9-A7C7-86664844982B}"/>
              </a:ext>
            </a:extLst>
          </p:cNvPr>
          <p:cNvSpPr/>
          <p:nvPr/>
        </p:nvSpPr>
        <p:spPr>
          <a:xfrm>
            <a:off x="2513249" y="4036232"/>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LID4096"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021568C-DB20-4DF1-9CFB-2036A40D1C38}"/>
                  </a:ext>
                </a:extLst>
              </p:cNvPr>
              <p:cNvSpPr/>
              <p:nvPr/>
            </p:nvSpPr>
            <p:spPr>
              <a:xfrm>
                <a:off x="3166216" y="3618559"/>
                <a:ext cx="999099"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𝑀</m:t>
                      </m:r>
                    </m:oMath>
                  </m:oMathPara>
                </a14:m>
                <a:endParaRPr lang="LID4096" dirty="0"/>
              </a:p>
            </p:txBody>
          </p:sp>
        </mc:Choice>
        <mc:Fallback xmlns="">
          <p:sp>
            <p:nvSpPr>
              <p:cNvPr id="16" name="Rectangle 15">
                <a:extLst>
                  <a:ext uri="{FF2B5EF4-FFF2-40B4-BE49-F238E27FC236}">
                    <a16:creationId xmlns:a16="http://schemas.microsoft.com/office/drawing/2014/main" id="{C021568C-DB20-4DF1-9CFB-2036A40D1C38}"/>
                  </a:ext>
                </a:extLst>
              </p:cNvPr>
              <p:cNvSpPr>
                <a:spLocks noRot="1" noChangeAspect="1" noMove="1" noResize="1" noEditPoints="1" noAdjustHandles="1" noChangeArrowheads="1" noChangeShapeType="1" noTextEdit="1"/>
              </p:cNvSpPr>
              <p:nvPr/>
            </p:nvSpPr>
            <p:spPr>
              <a:xfrm>
                <a:off x="3166216" y="3618559"/>
                <a:ext cx="999099" cy="331694"/>
              </a:xfrm>
              <a:prstGeom prst="rect">
                <a:avLst/>
              </a:prstGeom>
              <a:blipFill>
                <a:blip r:embed="rId3"/>
                <a:stretch>
                  <a:fillRect/>
                </a:stretch>
              </a:blipFill>
            </p:spPr>
            <p:txBody>
              <a:bodyPr/>
              <a:lstStyle/>
              <a:p>
                <a:r>
                  <a:rPr lang="en-NL">
                    <a:noFill/>
                  </a:rPr>
                  <a:t> </a:t>
                </a:r>
              </a:p>
            </p:txBody>
          </p:sp>
        </mc:Fallback>
      </mc:AlternateContent>
      <p:cxnSp>
        <p:nvCxnSpPr>
          <p:cNvPr id="17" name="Straight Arrow Connector 16">
            <a:extLst>
              <a:ext uri="{FF2B5EF4-FFF2-40B4-BE49-F238E27FC236}">
                <a16:creationId xmlns:a16="http://schemas.microsoft.com/office/drawing/2014/main" id="{8423F96C-C1DC-4965-AF26-49A1E3172828}"/>
              </a:ext>
            </a:extLst>
          </p:cNvPr>
          <p:cNvCxnSpPr>
            <a:stCxn id="16" idx="2"/>
          </p:cNvCxnSpPr>
          <p:nvPr/>
        </p:nvCxnSpPr>
        <p:spPr>
          <a:xfrm flipH="1">
            <a:off x="3657711" y="3950254"/>
            <a:ext cx="8054" cy="1847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25E7F88C-00CD-4872-866B-8969B355C9D6}"/>
                  </a:ext>
                </a:extLst>
              </p:cNvPr>
              <p:cNvSpPr/>
              <p:nvPr/>
            </p:nvSpPr>
            <p:spPr>
              <a:xfrm>
                <a:off x="3157250" y="4833811"/>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18" name="Rectangle 17">
                <a:extLst>
                  <a:ext uri="{FF2B5EF4-FFF2-40B4-BE49-F238E27FC236}">
                    <a16:creationId xmlns:a16="http://schemas.microsoft.com/office/drawing/2014/main" id="{25E7F88C-00CD-4872-866B-8969B355C9D6}"/>
                  </a:ext>
                </a:extLst>
              </p:cNvPr>
              <p:cNvSpPr>
                <a:spLocks noRot="1" noChangeAspect="1" noMove="1" noResize="1" noEditPoints="1" noAdjustHandles="1" noChangeArrowheads="1" noChangeShapeType="1" noTextEdit="1"/>
              </p:cNvSpPr>
              <p:nvPr/>
            </p:nvSpPr>
            <p:spPr>
              <a:xfrm>
                <a:off x="3157250" y="4833811"/>
                <a:ext cx="491496" cy="331694"/>
              </a:xfrm>
              <a:prstGeom prst="rect">
                <a:avLst/>
              </a:prstGeom>
              <a:blipFill>
                <a:blip r:embed="rId4"/>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6464628-8F1E-443D-9795-01400005CE18}"/>
                  </a:ext>
                </a:extLst>
              </p:cNvPr>
              <p:cNvSpPr/>
              <p:nvPr/>
            </p:nvSpPr>
            <p:spPr>
              <a:xfrm>
                <a:off x="3664853" y="4833811"/>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19" name="Rectangle 18">
                <a:extLst>
                  <a:ext uri="{FF2B5EF4-FFF2-40B4-BE49-F238E27FC236}">
                    <a16:creationId xmlns:a16="http://schemas.microsoft.com/office/drawing/2014/main" id="{06464628-8F1E-443D-9795-01400005CE18}"/>
                  </a:ext>
                </a:extLst>
              </p:cNvPr>
              <p:cNvSpPr>
                <a:spLocks noRot="1" noChangeAspect="1" noMove="1" noResize="1" noEditPoints="1" noAdjustHandles="1" noChangeArrowheads="1" noChangeShapeType="1" noTextEdit="1"/>
              </p:cNvSpPr>
              <p:nvPr/>
            </p:nvSpPr>
            <p:spPr>
              <a:xfrm>
                <a:off x="3664853" y="4833811"/>
                <a:ext cx="491496" cy="331694"/>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8CEF7C6-B658-447D-8EC1-07E64DCC087D}"/>
                  </a:ext>
                </a:extLst>
              </p:cNvPr>
              <p:cNvSpPr txBox="1"/>
              <p:nvPr/>
            </p:nvSpPr>
            <p:spPr>
              <a:xfrm>
                <a:off x="4128557" y="4668519"/>
                <a:ext cx="562708" cy="369332"/>
              </a:xfrm>
              <a:prstGeom prst="rect">
                <a:avLst/>
              </a:prstGeom>
              <a:noFill/>
            </p:spPr>
            <p:txBody>
              <a:bodyPr wrap="squar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𝑠</m:t>
                        </m:r>
                      </m:sub>
                    </m:sSub>
                  </m:oMath>
                </a14:m>
                <a:r>
                  <a:rPr lang="en-US" dirty="0"/>
                  <a:t>?</a:t>
                </a:r>
              </a:p>
            </p:txBody>
          </p:sp>
        </mc:Choice>
        <mc:Fallback xmlns="">
          <p:sp>
            <p:nvSpPr>
              <p:cNvPr id="24" name="TextBox 23">
                <a:extLst>
                  <a:ext uri="{FF2B5EF4-FFF2-40B4-BE49-F238E27FC236}">
                    <a16:creationId xmlns:a16="http://schemas.microsoft.com/office/drawing/2014/main" id="{68CEF7C6-B658-447D-8EC1-07E64DCC087D}"/>
                  </a:ext>
                </a:extLst>
              </p:cNvPr>
              <p:cNvSpPr txBox="1">
                <a:spLocks noRot="1" noChangeAspect="1" noMove="1" noResize="1" noEditPoints="1" noAdjustHandles="1" noChangeArrowheads="1" noChangeShapeType="1" noTextEdit="1"/>
              </p:cNvSpPr>
              <p:nvPr/>
            </p:nvSpPr>
            <p:spPr>
              <a:xfrm>
                <a:off x="4128557" y="4668519"/>
                <a:ext cx="562708" cy="369332"/>
              </a:xfrm>
              <a:prstGeom prst="rect">
                <a:avLst/>
              </a:prstGeom>
              <a:blipFill>
                <a:blip r:embed="rId6"/>
                <a:stretch>
                  <a:fillRect t="-6667" b="-23333"/>
                </a:stretch>
              </a:blipFill>
            </p:spPr>
            <p:txBody>
              <a:bodyPr/>
              <a:lstStyle/>
              <a:p>
                <a:r>
                  <a:rPr lang="en-NL">
                    <a:noFill/>
                  </a:rPr>
                  <a:t> </a:t>
                </a:r>
              </a:p>
            </p:txBody>
          </p:sp>
        </mc:Fallback>
      </mc:AlternateContent>
      <p:cxnSp>
        <p:nvCxnSpPr>
          <p:cNvPr id="26" name="Straight Arrow Connector 25">
            <a:extLst>
              <a:ext uri="{FF2B5EF4-FFF2-40B4-BE49-F238E27FC236}">
                <a16:creationId xmlns:a16="http://schemas.microsoft.com/office/drawing/2014/main" id="{36C373A3-C720-450E-B708-7FA3B05D0EA2}"/>
              </a:ext>
            </a:extLst>
          </p:cNvPr>
          <p:cNvCxnSpPr>
            <a:cxnSpLocks/>
            <a:stCxn id="25" idx="3"/>
          </p:cNvCxnSpPr>
          <p:nvPr/>
        </p:nvCxnSpPr>
        <p:spPr>
          <a:xfrm>
            <a:off x="8107314" y="4817393"/>
            <a:ext cx="6979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ight Brace 26">
            <a:extLst>
              <a:ext uri="{FF2B5EF4-FFF2-40B4-BE49-F238E27FC236}">
                <a16:creationId xmlns:a16="http://schemas.microsoft.com/office/drawing/2014/main" id="{9A994A57-0AAA-421F-92CB-D065065DDE31}"/>
              </a:ext>
            </a:extLst>
          </p:cNvPr>
          <p:cNvSpPr/>
          <p:nvPr/>
        </p:nvSpPr>
        <p:spPr>
          <a:xfrm rot="16200000">
            <a:off x="7163243" y="3549946"/>
            <a:ext cx="268063" cy="18288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9FE35008-CD18-4EEF-BF30-573717E3AC4C}"/>
              </a:ext>
            </a:extLst>
          </p:cNvPr>
          <p:cNvSpPr txBox="1"/>
          <p:nvPr/>
        </p:nvSpPr>
        <p:spPr>
          <a:xfrm>
            <a:off x="6149022" y="3031007"/>
            <a:ext cx="2296503" cy="1200329"/>
          </a:xfrm>
          <a:prstGeom prst="rect">
            <a:avLst/>
          </a:prstGeom>
          <a:noFill/>
        </p:spPr>
        <p:txBody>
          <a:bodyPr wrap="square" rtlCol="0">
            <a:spAutoFit/>
          </a:bodyPr>
          <a:lstStyle/>
          <a:p>
            <a:pPr algn="ctr"/>
            <a:r>
              <a:rPr lang="en-US" dirty="0"/>
              <a:t>DHCP packet.</a:t>
            </a:r>
            <a:br>
              <a:rPr lang="en-US" dirty="0"/>
            </a:br>
            <a:r>
              <a:rPr lang="en-US" dirty="0"/>
              <a:t>A machine without an IP address requests to get one assigned.</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966F584-7792-4BBC-B958-4C9549977E1D}"/>
                  </a:ext>
                </a:extLst>
              </p:cNvPr>
              <p:cNvSpPr/>
              <p:nvPr/>
            </p:nvSpPr>
            <p:spPr>
              <a:xfrm>
                <a:off x="8347703" y="5028803"/>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29" name="Rectangle 28">
                <a:extLst>
                  <a:ext uri="{FF2B5EF4-FFF2-40B4-BE49-F238E27FC236}">
                    <a16:creationId xmlns:a16="http://schemas.microsoft.com/office/drawing/2014/main" id="{5966F584-7792-4BBC-B958-4C9549977E1D}"/>
                  </a:ext>
                </a:extLst>
              </p:cNvPr>
              <p:cNvSpPr>
                <a:spLocks noRot="1" noChangeAspect="1" noMove="1" noResize="1" noEditPoints="1" noAdjustHandles="1" noChangeArrowheads="1" noChangeShapeType="1" noTextEdit="1"/>
              </p:cNvSpPr>
              <p:nvPr/>
            </p:nvSpPr>
            <p:spPr>
              <a:xfrm>
                <a:off x="8347703" y="5028803"/>
                <a:ext cx="491496" cy="331694"/>
              </a:xfrm>
              <a:prstGeom prst="rect">
                <a:avLst/>
              </a:prstGeom>
              <a:blipFill>
                <a:blip r:embed="rId7"/>
                <a:stretch>
                  <a:fillRect/>
                </a:stretch>
              </a:blipFill>
            </p:spPr>
            <p:txBody>
              <a:bodyPr/>
              <a:lstStyle/>
              <a:p>
                <a:r>
                  <a:rPr lang="en-NL">
                    <a:noFill/>
                  </a:rPr>
                  <a:t> </a:t>
                </a:r>
              </a:p>
            </p:txBody>
          </p:sp>
        </mc:Fallback>
      </mc:AlternateContent>
      <p:cxnSp>
        <p:nvCxnSpPr>
          <p:cNvPr id="31" name="Straight Arrow Connector 30">
            <a:extLst>
              <a:ext uri="{FF2B5EF4-FFF2-40B4-BE49-F238E27FC236}">
                <a16:creationId xmlns:a16="http://schemas.microsoft.com/office/drawing/2014/main" id="{D830BA99-D104-4650-9A0D-C9F68658F763}"/>
              </a:ext>
            </a:extLst>
          </p:cNvPr>
          <p:cNvCxnSpPr>
            <a:cxnSpLocks/>
            <a:stCxn id="30" idx="1"/>
          </p:cNvCxnSpPr>
          <p:nvPr/>
        </p:nvCxnSpPr>
        <p:spPr>
          <a:xfrm flipH="1">
            <a:off x="6245470" y="5194651"/>
            <a:ext cx="854684" cy="60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BCE13FC-87FC-48FF-999C-FF190E20F915}"/>
              </a:ext>
            </a:extLst>
          </p:cNvPr>
          <p:cNvSpPr txBox="1"/>
          <p:nvPr/>
        </p:nvSpPr>
        <p:spPr>
          <a:xfrm>
            <a:off x="8805217" y="3721215"/>
            <a:ext cx="1946767" cy="1754326"/>
          </a:xfrm>
          <a:prstGeom prst="rect">
            <a:avLst/>
          </a:prstGeom>
          <a:noFill/>
        </p:spPr>
        <p:txBody>
          <a:bodyPr wrap="square" rtlCol="0">
            <a:spAutoFit/>
          </a:bodyPr>
          <a:lstStyle/>
          <a:p>
            <a:pPr algn="ctr"/>
            <a:r>
              <a:rPr lang="en-US" dirty="0"/>
              <a:t>Somewhere,</a:t>
            </a:r>
            <a:br>
              <a:rPr lang="en-US" dirty="0"/>
            </a:br>
            <a:r>
              <a:rPr lang="en-US" dirty="0"/>
              <a:t>a DHCP server received the request and offers an available address.</a:t>
            </a:r>
          </a:p>
        </p:txBody>
      </p:sp>
      <p:sp>
        <p:nvSpPr>
          <p:cNvPr id="36" name="Rectangle 35">
            <a:extLst>
              <a:ext uri="{FF2B5EF4-FFF2-40B4-BE49-F238E27FC236}">
                <a16:creationId xmlns:a16="http://schemas.microsoft.com/office/drawing/2014/main" id="{161BAE24-2CB0-483A-8604-F73BB4C33353}"/>
              </a:ext>
            </a:extLst>
          </p:cNvPr>
          <p:cNvSpPr/>
          <p:nvPr/>
        </p:nvSpPr>
        <p:spPr>
          <a:xfrm>
            <a:off x="5916717" y="972387"/>
            <a:ext cx="4563025" cy="73081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85000" lnSpcReduction="20000"/>
          </a:bodyPr>
          <a:lstStyle/>
          <a:p>
            <a:pPr algn="ctr"/>
            <a:r>
              <a:rPr lang="en-US" sz="2800" dirty="0"/>
              <a:t>MAC addresses are built into NICs. But network addresses are not.</a:t>
            </a:r>
          </a:p>
        </p:txBody>
      </p:sp>
      <p:sp>
        <p:nvSpPr>
          <p:cNvPr id="38" name="Rectangle 37">
            <a:extLst>
              <a:ext uri="{FF2B5EF4-FFF2-40B4-BE49-F238E27FC236}">
                <a16:creationId xmlns:a16="http://schemas.microsoft.com/office/drawing/2014/main" id="{B1FA3F17-CBC8-432A-B920-4F78800487A0}"/>
              </a:ext>
            </a:extLst>
          </p:cNvPr>
          <p:cNvSpPr/>
          <p:nvPr/>
        </p:nvSpPr>
        <p:spPr>
          <a:xfrm>
            <a:off x="3290280" y="2888114"/>
            <a:ext cx="2302936" cy="644968"/>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Wait, what is my IP address?</a:t>
            </a:r>
          </a:p>
        </p:txBody>
      </p:sp>
      <p:sp>
        <p:nvSpPr>
          <p:cNvPr id="25" name="Rectangle 24">
            <a:extLst>
              <a:ext uri="{FF2B5EF4-FFF2-40B4-BE49-F238E27FC236}">
                <a16:creationId xmlns:a16="http://schemas.microsoft.com/office/drawing/2014/main" id="{A77B6BB5-4B45-41F6-93D1-4210009DA0E9}"/>
              </a:ext>
            </a:extLst>
          </p:cNvPr>
          <p:cNvSpPr/>
          <p:nvPr/>
        </p:nvSpPr>
        <p:spPr>
          <a:xfrm>
            <a:off x="6506242" y="4651546"/>
            <a:ext cx="1601073"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DHCP discover</a:t>
            </a:r>
            <a:endParaRPr lang="LID4096" dirty="0"/>
          </a:p>
        </p:txBody>
      </p:sp>
      <p:sp>
        <p:nvSpPr>
          <p:cNvPr id="30" name="Rectangle 29">
            <a:extLst>
              <a:ext uri="{FF2B5EF4-FFF2-40B4-BE49-F238E27FC236}">
                <a16:creationId xmlns:a16="http://schemas.microsoft.com/office/drawing/2014/main" id="{E4778C25-7E7E-48F1-B605-E5A197D9CE3E}"/>
              </a:ext>
            </a:extLst>
          </p:cNvPr>
          <p:cNvSpPr/>
          <p:nvPr/>
        </p:nvSpPr>
        <p:spPr>
          <a:xfrm>
            <a:off x="7100154" y="5028803"/>
            <a:ext cx="1237884"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DHCP offer</a:t>
            </a:r>
            <a:endParaRPr lang="LID4096" dirty="0"/>
          </a:p>
        </p:txBody>
      </p:sp>
      <p:sp>
        <p:nvSpPr>
          <p:cNvPr id="43" name="Right Triangle 42">
            <a:extLst>
              <a:ext uri="{FF2B5EF4-FFF2-40B4-BE49-F238E27FC236}">
                <a16:creationId xmlns:a16="http://schemas.microsoft.com/office/drawing/2014/main" id="{FA13040F-B7BC-4617-B28C-AB61AA42DBA8}"/>
              </a:ext>
            </a:extLst>
          </p:cNvPr>
          <p:cNvSpPr/>
          <p:nvPr/>
        </p:nvSpPr>
        <p:spPr>
          <a:xfrm flipH="1" flipV="1">
            <a:off x="4629922" y="4330313"/>
            <a:ext cx="773976" cy="1271947"/>
          </a:xfrm>
          <a:prstGeom prst="rtTriangle">
            <a:avLst/>
          </a:prstGeom>
          <a:solidFill>
            <a:schemeClr val="bg1">
              <a:lumMod val="7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E3A3F4-9E4C-4E9A-9658-80D8B3106427}"/>
              </a:ext>
            </a:extLst>
          </p:cNvPr>
          <p:cNvSpPr/>
          <p:nvPr/>
        </p:nvSpPr>
        <p:spPr>
          <a:xfrm>
            <a:off x="3863799" y="6198429"/>
            <a:ext cx="4105835" cy="574807"/>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fontScale="62500" lnSpcReduction="20000"/>
          </a:bodyPr>
          <a:lstStyle/>
          <a:p>
            <a:pPr algn="ctr"/>
            <a:r>
              <a:rPr lang="en-US" sz="2800" dirty="0"/>
              <a:t>Q: How to send DHCP offer back to machine without an address?</a:t>
            </a:r>
            <a:endParaRPr lang="LID4096" sz="2800" dirty="0"/>
          </a:p>
        </p:txBody>
      </p:sp>
      <p:sp>
        <p:nvSpPr>
          <p:cNvPr id="50" name="Rectangle 49">
            <a:extLst>
              <a:ext uri="{FF2B5EF4-FFF2-40B4-BE49-F238E27FC236}">
                <a16:creationId xmlns:a16="http://schemas.microsoft.com/office/drawing/2014/main" id="{D25F1221-7D17-43E1-BEF3-021C0755A54C}"/>
              </a:ext>
            </a:extLst>
          </p:cNvPr>
          <p:cNvSpPr/>
          <p:nvPr/>
        </p:nvSpPr>
        <p:spPr>
          <a:xfrm>
            <a:off x="5916716" y="1755775"/>
            <a:ext cx="4563025" cy="973655"/>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Used to configure other settings such as: network mask, addresses of default gateway, DNS, time servers, etc.</a:t>
            </a:r>
          </a:p>
        </p:txBody>
      </p:sp>
    </p:spTree>
    <p:extLst>
      <p:ext uri="{BB962C8B-B14F-4D97-AF65-F5344CB8AC3E}">
        <p14:creationId xmlns:p14="http://schemas.microsoft.com/office/powerpoint/2010/main" val="307906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19" grpId="0" animBg="1"/>
      <p:bldP spid="24" grpId="0"/>
      <p:bldP spid="27" grpId="0" animBg="1"/>
      <p:bldP spid="28" grpId="0"/>
      <p:bldP spid="29" grpId="0" animBg="1"/>
      <p:bldP spid="32" grpId="0"/>
      <p:bldP spid="36" grpId="0" animBg="1"/>
      <p:bldP spid="38" grpId="0" animBg="1"/>
      <p:bldP spid="25" grpId="0" animBg="1"/>
      <p:bldP spid="30" grpId="0" animBg="1"/>
      <p:bldP spid="43" grpId="0" animBg="1"/>
      <p:bldP spid="44"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2E0-197C-474D-98EF-798F2F44AAF5}"/>
              </a:ext>
            </a:extLst>
          </p:cNvPr>
          <p:cNvSpPr>
            <a:spLocks noGrp="1"/>
          </p:cNvSpPr>
          <p:nvPr>
            <p:ph type="title"/>
          </p:nvPr>
        </p:nvSpPr>
        <p:spPr>
          <a:xfrm>
            <a:off x="831850" y="1709738"/>
            <a:ext cx="11040836" cy="2852737"/>
          </a:xfrm>
        </p:spPr>
        <p:txBody>
          <a:bodyPr/>
          <a:lstStyle/>
          <a:p>
            <a:br>
              <a:rPr lang="en-US" dirty="0"/>
            </a:br>
            <a:r>
              <a:rPr lang="en-US" dirty="0"/>
              <a:t>Address Resolution Protocol (ARP)</a:t>
            </a:r>
          </a:p>
        </p:txBody>
      </p:sp>
      <p:sp>
        <p:nvSpPr>
          <p:cNvPr id="3" name="Text Placeholder 2">
            <a:extLst>
              <a:ext uri="{FF2B5EF4-FFF2-40B4-BE49-F238E27FC236}">
                <a16:creationId xmlns:a16="http://schemas.microsoft.com/office/drawing/2014/main" id="{6D74F616-E871-4994-8DA2-D0328B99D6CD}"/>
              </a:ext>
            </a:extLst>
          </p:cNvPr>
          <p:cNvSpPr>
            <a:spLocks noGrp="1"/>
          </p:cNvSpPr>
          <p:nvPr>
            <p:ph type="body" idx="1"/>
          </p:nvPr>
        </p:nvSpPr>
        <p:spPr/>
        <p:txBody>
          <a:bodyPr/>
          <a:lstStyle/>
          <a:p>
            <a:r>
              <a:rPr lang="en-US" dirty="0"/>
              <a:t>Network Layer Protocol</a:t>
            </a:r>
          </a:p>
        </p:txBody>
      </p:sp>
      <p:sp>
        <p:nvSpPr>
          <p:cNvPr id="4" name="Footer Placeholder 3">
            <a:extLst>
              <a:ext uri="{FF2B5EF4-FFF2-40B4-BE49-F238E27FC236}">
                <a16:creationId xmlns:a16="http://schemas.microsoft.com/office/drawing/2014/main" id="{8B1B8026-ACBF-4E2D-AB54-5AAFACAF6B61}"/>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9FB878E-E509-489D-A22D-CA8C34D45966}"/>
              </a:ext>
            </a:extLst>
          </p:cNvPr>
          <p:cNvSpPr>
            <a:spLocks noGrp="1"/>
          </p:cNvSpPr>
          <p:nvPr>
            <p:ph type="sldNum" sz="quarter" idx="12"/>
          </p:nvPr>
        </p:nvSpPr>
        <p:spPr/>
        <p:txBody>
          <a:bodyPr/>
          <a:lstStyle/>
          <a:p>
            <a:fld id="{3D90C5DF-5A93-4A6F-A2C5-08984139AF6D}" type="slidenum">
              <a:rPr lang="LID4096" smtClean="0"/>
              <a:t>51</a:t>
            </a:fld>
            <a:endParaRPr lang="LID4096"/>
          </a:p>
        </p:txBody>
      </p:sp>
    </p:spTree>
    <p:extLst>
      <p:ext uri="{BB962C8B-B14F-4D97-AF65-F5344CB8AC3E}">
        <p14:creationId xmlns:p14="http://schemas.microsoft.com/office/powerpoint/2010/main" val="2901534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Bracket 19">
            <a:extLst>
              <a:ext uri="{FF2B5EF4-FFF2-40B4-BE49-F238E27FC236}">
                <a16:creationId xmlns:a16="http://schemas.microsoft.com/office/drawing/2014/main" id="{6D5C3871-0694-4312-9F86-4E909AC878BE}"/>
              </a:ext>
            </a:extLst>
          </p:cNvPr>
          <p:cNvSpPr/>
          <p:nvPr/>
        </p:nvSpPr>
        <p:spPr>
          <a:xfrm rot="5400000">
            <a:off x="5939562" y="1020147"/>
            <a:ext cx="1936378" cy="8206298"/>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2" name="Title 1">
            <a:extLst>
              <a:ext uri="{FF2B5EF4-FFF2-40B4-BE49-F238E27FC236}">
                <a16:creationId xmlns:a16="http://schemas.microsoft.com/office/drawing/2014/main" id="{A2373DE8-ABBB-4BBB-9258-E274383CE3E6}"/>
              </a:ext>
            </a:extLst>
          </p:cNvPr>
          <p:cNvSpPr>
            <a:spLocks noGrp="1"/>
          </p:cNvSpPr>
          <p:nvPr>
            <p:ph type="title"/>
          </p:nvPr>
        </p:nvSpPr>
        <p:spPr/>
        <p:txBody>
          <a:bodyPr/>
          <a:lstStyle/>
          <a:p>
            <a:r>
              <a:rPr lang="en-US" dirty="0"/>
              <a:t>Address Resolution Protocol</a:t>
            </a:r>
            <a:br>
              <a:rPr lang="en-US" dirty="0"/>
            </a:br>
            <a:r>
              <a:rPr lang="en-US" dirty="0"/>
              <a:t>(ARP)</a:t>
            </a:r>
          </a:p>
        </p:txBody>
      </p:sp>
      <p:sp>
        <p:nvSpPr>
          <p:cNvPr id="3" name="Content Placeholder 2">
            <a:extLst>
              <a:ext uri="{FF2B5EF4-FFF2-40B4-BE49-F238E27FC236}">
                <a16:creationId xmlns:a16="http://schemas.microsoft.com/office/drawing/2014/main" id="{F3469CD6-5CF0-471A-BE21-EECEE10F039F}"/>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41447625-11B7-46CF-BD33-2FEA6A04BE12}"/>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C785B3B-3623-4B7D-AB68-3CF0DFF6EA15}"/>
              </a:ext>
            </a:extLst>
          </p:cNvPr>
          <p:cNvSpPr>
            <a:spLocks noGrp="1"/>
          </p:cNvSpPr>
          <p:nvPr>
            <p:ph type="sldNum" sz="quarter" idx="12"/>
          </p:nvPr>
        </p:nvSpPr>
        <p:spPr/>
        <p:txBody>
          <a:bodyPr/>
          <a:lstStyle/>
          <a:p>
            <a:fld id="{3D90C5DF-5A93-4A6F-A2C5-08984139AF6D}" type="slidenum">
              <a:rPr lang="LID4096" smtClean="0"/>
              <a:t>52</a:t>
            </a:fld>
            <a:endParaRPr lang="LID4096"/>
          </a:p>
        </p:txBody>
      </p:sp>
      <p:pic>
        <p:nvPicPr>
          <p:cNvPr id="6" name="Picture 5">
            <a:extLst>
              <a:ext uri="{FF2B5EF4-FFF2-40B4-BE49-F238E27FC236}">
                <a16:creationId xmlns:a16="http://schemas.microsoft.com/office/drawing/2014/main" id="{7A6E451C-C796-4270-81F6-16B5D3AC3B3B}"/>
              </a:ext>
            </a:extLst>
          </p:cNvPr>
          <p:cNvPicPr>
            <a:picLocks noChangeAspect="1"/>
          </p:cNvPicPr>
          <p:nvPr/>
        </p:nvPicPr>
        <p:blipFill>
          <a:blip r:embed="rId2"/>
          <a:stretch>
            <a:fillRect/>
          </a:stretch>
        </p:blipFill>
        <p:spPr>
          <a:xfrm>
            <a:off x="2390002" y="2759672"/>
            <a:ext cx="829203" cy="1071706"/>
          </a:xfrm>
          <a:prstGeom prst="rect">
            <a:avLst/>
          </a:prstGeom>
        </p:spPr>
      </p:pic>
      <p:sp>
        <p:nvSpPr>
          <p:cNvPr id="7" name="Rectangle 6">
            <a:extLst>
              <a:ext uri="{FF2B5EF4-FFF2-40B4-BE49-F238E27FC236}">
                <a16:creationId xmlns:a16="http://schemas.microsoft.com/office/drawing/2014/main" id="{92D1903E-03D8-4F26-89C4-B12FAEC9A963}"/>
              </a:ext>
            </a:extLst>
          </p:cNvPr>
          <p:cNvSpPr/>
          <p:nvPr/>
        </p:nvSpPr>
        <p:spPr>
          <a:xfrm>
            <a:off x="2513249" y="5632135"/>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8" name="Rectangle 7">
            <a:extLst>
              <a:ext uri="{FF2B5EF4-FFF2-40B4-BE49-F238E27FC236}">
                <a16:creationId xmlns:a16="http://schemas.microsoft.com/office/drawing/2014/main" id="{FF6ED952-B7BA-4C4F-9056-D54A57F25E61}"/>
              </a:ext>
            </a:extLst>
          </p:cNvPr>
          <p:cNvSpPr/>
          <p:nvPr/>
        </p:nvSpPr>
        <p:spPr>
          <a:xfrm>
            <a:off x="2513249" y="5232973"/>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9" name="Rectangle 8">
            <a:extLst>
              <a:ext uri="{FF2B5EF4-FFF2-40B4-BE49-F238E27FC236}">
                <a16:creationId xmlns:a16="http://schemas.microsoft.com/office/drawing/2014/main" id="{C09CC8EB-B012-4A24-95FB-7BBC4771E9AC}"/>
              </a:ext>
            </a:extLst>
          </p:cNvPr>
          <p:cNvSpPr/>
          <p:nvPr/>
        </p:nvSpPr>
        <p:spPr>
          <a:xfrm>
            <a:off x="2513249" y="4833811"/>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10" name="Rectangle 9">
            <a:extLst>
              <a:ext uri="{FF2B5EF4-FFF2-40B4-BE49-F238E27FC236}">
                <a16:creationId xmlns:a16="http://schemas.microsoft.com/office/drawing/2014/main" id="{ACDA136C-E895-40A5-B498-255183DB77DB}"/>
              </a:ext>
            </a:extLst>
          </p:cNvPr>
          <p:cNvSpPr/>
          <p:nvPr/>
        </p:nvSpPr>
        <p:spPr>
          <a:xfrm>
            <a:off x="2513249" y="4435394"/>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T</a:t>
            </a:r>
            <a:endParaRPr lang="LID4096" dirty="0"/>
          </a:p>
        </p:txBody>
      </p:sp>
      <p:sp>
        <p:nvSpPr>
          <p:cNvPr id="11" name="Rectangle 10">
            <a:extLst>
              <a:ext uri="{FF2B5EF4-FFF2-40B4-BE49-F238E27FC236}">
                <a16:creationId xmlns:a16="http://schemas.microsoft.com/office/drawing/2014/main" id="{1E880BD8-3A73-4D5B-86E0-92BC0F1C6C22}"/>
              </a:ext>
            </a:extLst>
          </p:cNvPr>
          <p:cNvSpPr/>
          <p:nvPr/>
        </p:nvSpPr>
        <p:spPr>
          <a:xfrm>
            <a:off x="2513249" y="4036232"/>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LID4096"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EA8FCEA-4234-44B4-8A50-F55BD0092862}"/>
                  </a:ext>
                </a:extLst>
              </p:cNvPr>
              <p:cNvSpPr/>
              <p:nvPr/>
            </p:nvSpPr>
            <p:spPr>
              <a:xfrm>
                <a:off x="3166216" y="3618559"/>
                <a:ext cx="999099"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𝑀</m:t>
                      </m:r>
                    </m:oMath>
                  </m:oMathPara>
                </a14:m>
                <a:endParaRPr lang="LID4096" dirty="0"/>
              </a:p>
            </p:txBody>
          </p:sp>
        </mc:Choice>
        <mc:Fallback xmlns="">
          <p:sp>
            <p:nvSpPr>
              <p:cNvPr id="12" name="Rectangle 11">
                <a:extLst>
                  <a:ext uri="{FF2B5EF4-FFF2-40B4-BE49-F238E27FC236}">
                    <a16:creationId xmlns:a16="http://schemas.microsoft.com/office/drawing/2014/main" id="{5EA8FCEA-4234-44B4-8A50-F55BD0092862}"/>
                  </a:ext>
                </a:extLst>
              </p:cNvPr>
              <p:cNvSpPr>
                <a:spLocks noRot="1" noChangeAspect="1" noMove="1" noResize="1" noEditPoints="1" noAdjustHandles="1" noChangeArrowheads="1" noChangeShapeType="1" noTextEdit="1"/>
              </p:cNvSpPr>
              <p:nvPr/>
            </p:nvSpPr>
            <p:spPr>
              <a:xfrm>
                <a:off x="3166216" y="3618559"/>
                <a:ext cx="999099" cy="331694"/>
              </a:xfrm>
              <a:prstGeom prst="rect">
                <a:avLst/>
              </a:prstGeom>
              <a:blipFill>
                <a:blip r:embed="rId3"/>
                <a:stretch>
                  <a:fillRect/>
                </a:stretch>
              </a:blipFill>
            </p:spPr>
            <p:txBody>
              <a:bodyPr/>
              <a:lstStyle/>
              <a:p>
                <a:r>
                  <a:rPr lang="en-NL">
                    <a:noFill/>
                  </a:rPr>
                  <a:t> </a:t>
                </a:r>
              </a:p>
            </p:txBody>
          </p:sp>
        </mc:Fallback>
      </mc:AlternateContent>
      <p:cxnSp>
        <p:nvCxnSpPr>
          <p:cNvPr id="13" name="Straight Arrow Connector 12">
            <a:extLst>
              <a:ext uri="{FF2B5EF4-FFF2-40B4-BE49-F238E27FC236}">
                <a16:creationId xmlns:a16="http://schemas.microsoft.com/office/drawing/2014/main" id="{67DF0CF5-BE6D-42A8-85C7-DE979F377F37}"/>
              </a:ext>
            </a:extLst>
          </p:cNvPr>
          <p:cNvCxnSpPr>
            <a:stCxn id="12" idx="2"/>
          </p:cNvCxnSpPr>
          <p:nvPr/>
        </p:nvCxnSpPr>
        <p:spPr>
          <a:xfrm flipH="1">
            <a:off x="3657711" y="3950254"/>
            <a:ext cx="8054" cy="1847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95C2924-382E-4A48-AE1D-3F27B052CB94}"/>
                  </a:ext>
                </a:extLst>
              </p:cNvPr>
              <p:cNvSpPr/>
              <p:nvPr/>
            </p:nvSpPr>
            <p:spPr>
              <a:xfrm>
                <a:off x="3157250" y="4833811"/>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14" name="Rectangle 13">
                <a:extLst>
                  <a:ext uri="{FF2B5EF4-FFF2-40B4-BE49-F238E27FC236}">
                    <a16:creationId xmlns:a16="http://schemas.microsoft.com/office/drawing/2014/main" id="{195C2924-382E-4A48-AE1D-3F27B052CB94}"/>
                  </a:ext>
                </a:extLst>
              </p:cNvPr>
              <p:cNvSpPr>
                <a:spLocks noRot="1" noChangeAspect="1" noMove="1" noResize="1" noEditPoints="1" noAdjustHandles="1" noChangeArrowheads="1" noChangeShapeType="1" noTextEdit="1"/>
              </p:cNvSpPr>
              <p:nvPr/>
            </p:nvSpPr>
            <p:spPr>
              <a:xfrm>
                <a:off x="3157250" y="4833811"/>
                <a:ext cx="491496" cy="331694"/>
              </a:xfrm>
              <a:prstGeom prst="rect">
                <a:avLst/>
              </a:prstGeom>
              <a:blipFill>
                <a:blip r:embed="rId4"/>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41DF19B-8460-4E4E-AF0F-9CB631EBD21C}"/>
                  </a:ext>
                </a:extLst>
              </p:cNvPr>
              <p:cNvSpPr/>
              <p:nvPr/>
            </p:nvSpPr>
            <p:spPr>
              <a:xfrm>
                <a:off x="3664853" y="4833811"/>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15" name="Rectangle 14">
                <a:extLst>
                  <a:ext uri="{FF2B5EF4-FFF2-40B4-BE49-F238E27FC236}">
                    <a16:creationId xmlns:a16="http://schemas.microsoft.com/office/drawing/2014/main" id="{E41DF19B-8460-4E4E-AF0F-9CB631EBD21C}"/>
                  </a:ext>
                </a:extLst>
              </p:cNvPr>
              <p:cNvSpPr>
                <a:spLocks noRot="1" noChangeAspect="1" noMove="1" noResize="1" noEditPoints="1" noAdjustHandles="1" noChangeArrowheads="1" noChangeShapeType="1" noTextEdit="1"/>
              </p:cNvSpPr>
              <p:nvPr/>
            </p:nvSpPr>
            <p:spPr>
              <a:xfrm>
                <a:off x="3664853" y="4833811"/>
                <a:ext cx="491496" cy="331694"/>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7458954-2B6D-4465-AEB1-2925F72F1EF8}"/>
                  </a:ext>
                </a:extLst>
              </p:cNvPr>
              <p:cNvSpPr/>
              <p:nvPr/>
            </p:nvSpPr>
            <p:spPr>
              <a:xfrm>
                <a:off x="3159073" y="5232973"/>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m:t>
                          </m:r>
                        </m:sub>
                      </m:sSub>
                    </m:oMath>
                  </m:oMathPara>
                </a14:m>
                <a:endParaRPr lang="LID4096" dirty="0"/>
              </a:p>
            </p:txBody>
          </p:sp>
        </mc:Choice>
        <mc:Fallback xmlns="">
          <p:sp>
            <p:nvSpPr>
              <p:cNvPr id="16" name="Rectangle 15">
                <a:extLst>
                  <a:ext uri="{FF2B5EF4-FFF2-40B4-BE49-F238E27FC236}">
                    <a16:creationId xmlns:a16="http://schemas.microsoft.com/office/drawing/2014/main" id="{67458954-2B6D-4465-AEB1-2925F72F1EF8}"/>
                  </a:ext>
                </a:extLst>
              </p:cNvPr>
              <p:cNvSpPr>
                <a:spLocks noRot="1" noChangeAspect="1" noMove="1" noResize="1" noEditPoints="1" noAdjustHandles="1" noChangeArrowheads="1" noChangeShapeType="1" noTextEdit="1"/>
              </p:cNvSpPr>
              <p:nvPr/>
            </p:nvSpPr>
            <p:spPr>
              <a:xfrm>
                <a:off x="3159073" y="5232973"/>
                <a:ext cx="491496" cy="331694"/>
              </a:xfrm>
              <a:prstGeom prst="rect">
                <a:avLst/>
              </a:prstGeom>
              <a:blipFill>
                <a:blip r:embed="rId6"/>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A7E55E9-749A-4386-A22D-A299CCBD02AA}"/>
                  </a:ext>
                </a:extLst>
              </p:cNvPr>
              <p:cNvSpPr/>
              <p:nvPr/>
            </p:nvSpPr>
            <p:spPr>
              <a:xfrm>
                <a:off x="3666676" y="5232973"/>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𝑑</m:t>
                          </m:r>
                        </m:sub>
                      </m:sSub>
                    </m:oMath>
                  </m:oMathPara>
                </a14:m>
                <a:endParaRPr lang="LID4096" dirty="0"/>
              </a:p>
            </p:txBody>
          </p:sp>
        </mc:Choice>
        <mc:Fallback xmlns="">
          <p:sp>
            <p:nvSpPr>
              <p:cNvPr id="17" name="Rectangle 16">
                <a:extLst>
                  <a:ext uri="{FF2B5EF4-FFF2-40B4-BE49-F238E27FC236}">
                    <a16:creationId xmlns:a16="http://schemas.microsoft.com/office/drawing/2014/main" id="{EA7E55E9-749A-4386-A22D-A299CCBD02AA}"/>
                  </a:ext>
                </a:extLst>
              </p:cNvPr>
              <p:cNvSpPr>
                <a:spLocks noRot="1" noChangeAspect="1" noMove="1" noResize="1" noEditPoints="1" noAdjustHandles="1" noChangeArrowheads="1" noChangeShapeType="1" noTextEdit="1"/>
              </p:cNvSpPr>
              <p:nvPr/>
            </p:nvSpPr>
            <p:spPr>
              <a:xfrm>
                <a:off x="3666676" y="5232973"/>
                <a:ext cx="491496" cy="331694"/>
              </a:xfrm>
              <a:prstGeom prst="rect">
                <a:avLst/>
              </a:prstGeom>
              <a:blipFill>
                <a:blip r:embed="rId7"/>
                <a:stretch>
                  <a:fillRect/>
                </a:stretch>
              </a:blipFill>
            </p:spPr>
            <p:txBody>
              <a:bodyPr/>
              <a:lstStyle/>
              <a:p>
                <a:r>
                  <a:rPr lang="en-NL">
                    <a:noFill/>
                  </a:rPr>
                  <a:t> </a:t>
                </a:r>
              </a:p>
            </p:txBody>
          </p:sp>
        </mc:Fallback>
      </mc:AlternateContent>
      <p:cxnSp>
        <p:nvCxnSpPr>
          <p:cNvPr id="18" name="Straight Arrow Connector 17">
            <a:extLst>
              <a:ext uri="{FF2B5EF4-FFF2-40B4-BE49-F238E27FC236}">
                <a16:creationId xmlns:a16="http://schemas.microsoft.com/office/drawing/2014/main" id="{2D14419A-2F63-4184-A81D-A3C5AEB02E05}"/>
              </a:ext>
            </a:extLst>
          </p:cNvPr>
          <p:cNvCxnSpPr>
            <a:cxnSpLocks/>
            <a:stCxn id="19" idx="2"/>
            <a:endCxn id="6" idx="0"/>
          </p:cNvCxnSpPr>
          <p:nvPr/>
        </p:nvCxnSpPr>
        <p:spPr>
          <a:xfrm flipH="1">
            <a:off x="2804604" y="2393062"/>
            <a:ext cx="5089" cy="36661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3C5C502-C94D-44A2-8233-E7A2C07BB608}"/>
                  </a:ext>
                </a:extLst>
              </p:cNvPr>
              <p:cNvSpPr/>
              <p:nvPr/>
            </p:nvSpPr>
            <p:spPr>
              <a:xfrm>
                <a:off x="2523429" y="1825625"/>
                <a:ext cx="572526" cy="56743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14:m>
                  <m:oMathPara xmlns:m="http://schemas.openxmlformats.org/officeDocument/2006/math">
                    <m:oMathParaPr>
                      <m:jc m:val="center"/>
                    </m:oMathParaPr>
                    <m:oMath xmlns:m="http://schemas.openxmlformats.org/officeDocument/2006/math">
                      <m:sSub>
                        <m:sSubPr>
                          <m:ctrlPr>
                            <a:rPr lang="en-US" sz="2800" i="1" dirty="0">
                              <a:latin typeface="Cambria Math" panose="02040503050406030204" pitchFamily="18" charset="0"/>
                            </a:rPr>
                          </m:ctrlPr>
                        </m:sSubPr>
                        <m:e>
                          <m:r>
                            <m:rPr>
                              <m:sty m:val="p"/>
                            </m:rPr>
                            <a:rPr lang="en-US" sz="2800" dirty="0">
                              <a:latin typeface="Cambria Math" panose="02040503050406030204" pitchFamily="18" charset="0"/>
                            </a:rPr>
                            <m:t>a</m:t>
                          </m:r>
                        </m:e>
                        <m:sub>
                          <m:r>
                            <a:rPr lang="en-US" sz="2800" i="1" dirty="0">
                              <a:latin typeface="Cambria Math" panose="02040503050406030204" pitchFamily="18" charset="0"/>
                            </a:rPr>
                            <m:t>𝑠</m:t>
                          </m:r>
                        </m:sub>
                      </m:sSub>
                    </m:oMath>
                  </m:oMathPara>
                </a14:m>
                <a:endParaRPr lang="en-US" sz="2800" dirty="0"/>
              </a:p>
            </p:txBody>
          </p:sp>
        </mc:Choice>
        <mc:Fallback xmlns="">
          <p:sp>
            <p:nvSpPr>
              <p:cNvPr id="19" name="Rectangle 18">
                <a:extLst>
                  <a:ext uri="{FF2B5EF4-FFF2-40B4-BE49-F238E27FC236}">
                    <a16:creationId xmlns:a16="http://schemas.microsoft.com/office/drawing/2014/main" id="{63C5C502-C94D-44A2-8233-E7A2C07BB608}"/>
                  </a:ext>
                </a:extLst>
              </p:cNvPr>
              <p:cNvSpPr>
                <a:spLocks noRot="1" noChangeAspect="1" noMove="1" noResize="1" noEditPoints="1" noAdjustHandles="1" noChangeArrowheads="1" noChangeShapeType="1" noTextEdit="1"/>
              </p:cNvSpPr>
              <p:nvPr/>
            </p:nvSpPr>
            <p:spPr>
              <a:xfrm>
                <a:off x="2523429" y="1825625"/>
                <a:ext cx="572526" cy="567436"/>
              </a:xfrm>
              <a:prstGeom prst="rect">
                <a:avLst/>
              </a:prstGeom>
              <a:blipFill>
                <a:blip r:embed="rId8"/>
                <a:stretch>
                  <a:fillRect/>
                </a:stretch>
              </a:blipFill>
            </p:spPr>
            <p:txBody>
              <a:bodyPr/>
              <a:lstStyle/>
              <a:p>
                <a:r>
                  <a:rPr lang="en-NL">
                    <a:noFill/>
                  </a:rPr>
                  <a:t> </a:t>
                </a:r>
              </a:p>
            </p:txBody>
          </p:sp>
        </mc:Fallback>
      </mc:AlternateContent>
      <p:sp>
        <p:nvSpPr>
          <p:cNvPr id="21" name="Rectangle 20">
            <a:extLst>
              <a:ext uri="{FF2B5EF4-FFF2-40B4-BE49-F238E27FC236}">
                <a16:creationId xmlns:a16="http://schemas.microsoft.com/office/drawing/2014/main" id="{9AA3DD64-28F8-4E2D-A534-CFC46A648ECC}"/>
              </a:ext>
            </a:extLst>
          </p:cNvPr>
          <p:cNvSpPr/>
          <p:nvPr/>
        </p:nvSpPr>
        <p:spPr>
          <a:xfrm>
            <a:off x="3648746" y="1071431"/>
            <a:ext cx="4681646" cy="574807"/>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fontScale="92500"/>
          </a:bodyPr>
          <a:lstStyle/>
          <a:p>
            <a:pPr algn="ctr"/>
            <a:r>
              <a:rPr lang="en-US" sz="2800" dirty="0"/>
              <a:t>Q: Problems with this approach?</a:t>
            </a:r>
            <a:endParaRPr lang="LID4096" sz="2800" dirty="0"/>
          </a:p>
        </p:txBody>
      </p:sp>
      <p:cxnSp>
        <p:nvCxnSpPr>
          <p:cNvPr id="26" name="Straight Arrow Connector 25">
            <a:extLst>
              <a:ext uri="{FF2B5EF4-FFF2-40B4-BE49-F238E27FC236}">
                <a16:creationId xmlns:a16="http://schemas.microsoft.com/office/drawing/2014/main" id="{B06B9522-EF98-4497-BACF-4FB30F690F02}"/>
              </a:ext>
            </a:extLst>
          </p:cNvPr>
          <p:cNvCxnSpPr>
            <a:cxnSpLocks/>
            <a:stCxn id="27" idx="1"/>
          </p:cNvCxnSpPr>
          <p:nvPr/>
        </p:nvCxnSpPr>
        <p:spPr>
          <a:xfrm flipH="1">
            <a:off x="4194513" y="5212883"/>
            <a:ext cx="613788" cy="0"/>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455EFE47-993F-41D4-8D97-AAFE43B2E587}"/>
                  </a:ext>
                </a:extLst>
              </p:cNvPr>
              <p:cNvSpPr/>
              <p:nvPr/>
            </p:nvSpPr>
            <p:spPr>
              <a:xfrm>
                <a:off x="4808302" y="4793631"/>
                <a:ext cx="2643907" cy="838505"/>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We do not know which value of </a:t>
                </a:r>
                <a14:m>
                  <m:oMath xmlns:m="http://schemas.openxmlformats.org/officeDocument/2006/math">
                    <m:sSub>
                      <m:sSubPr>
                        <m:ctrlPr>
                          <a:rPr lang="en-US" sz="4800" i="1" dirty="0">
                            <a:latin typeface="Cambria Math" panose="02040503050406030204" pitchFamily="18" charset="0"/>
                          </a:rPr>
                        </m:ctrlPr>
                      </m:sSubPr>
                      <m:e>
                        <m:r>
                          <a:rPr lang="en-US" sz="4800" i="1" dirty="0">
                            <a:latin typeface="Cambria Math" panose="02040503050406030204" pitchFamily="18" charset="0"/>
                          </a:rPr>
                          <m:t>𝑎</m:t>
                        </m:r>
                      </m:e>
                      <m:sub>
                        <m:r>
                          <a:rPr lang="en-US" sz="4800" i="1" dirty="0">
                            <a:latin typeface="Cambria Math" panose="02040503050406030204" pitchFamily="18" charset="0"/>
                          </a:rPr>
                          <m:t>𝑑</m:t>
                        </m:r>
                      </m:sub>
                    </m:sSub>
                  </m:oMath>
                </a14:m>
                <a:r>
                  <a:rPr lang="en-US" sz="4800" dirty="0"/>
                  <a:t> and </a:t>
                </a:r>
                <a14:m>
                  <m:oMath xmlns:m="http://schemas.openxmlformats.org/officeDocument/2006/math">
                    <m:sSub>
                      <m:sSubPr>
                        <m:ctrlPr>
                          <a:rPr lang="en-US" sz="4800" i="1" dirty="0">
                            <a:latin typeface="Cambria Math" panose="02040503050406030204" pitchFamily="18" charset="0"/>
                          </a:rPr>
                        </m:ctrlPr>
                      </m:sSubPr>
                      <m:e>
                        <m:r>
                          <a:rPr lang="en-US" sz="4800" i="1" dirty="0">
                            <a:latin typeface="Cambria Math" panose="02040503050406030204" pitchFamily="18" charset="0"/>
                          </a:rPr>
                          <m:t>𝑒</m:t>
                        </m:r>
                      </m:e>
                      <m:sub>
                        <m:r>
                          <a:rPr lang="en-US" sz="4800" i="1" dirty="0">
                            <a:latin typeface="Cambria Math" panose="02040503050406030204" pitchFamily="18" charset="0"/>
                          </a:rPr>
                          <m:t>𝑑</m:t>
                        </m:r>
                      </m:sub>
                    </m:sSub>
                  </m:oMath>
                </a14:m>
                <a:r>
                  <a:rPr lang="en-US" sz="4800" dirty="0"/>
                  <a:t> go together</a:t>
                </a:r>
              </a:p>
            </p:txBody>
          </p:sp>
        </mc:Choice>
        <mc:Fallback xmlns="">
          <p:sp>
            <p:nvSpPr>
              <p:cNvPr id="27" name="Rectangle 26">
                <a:extLst>
                  <a:ext uri="{FF2B5EF4-FFF2-40B4-BE49-F238E27FC236}">
                    <a16:creationId xmlns:a16="http://schemas.microsoft.com/office/drawing/2014/main" id="{455EFE47-993F-41D4-8D97-AAFE43B2E587}"/>
                  </a:ext>
                </a:extLst>
              </p:cNvPr>
              <p:cNvSpPr>
                <a:spLocks noRot="1" noChangeAspect="1" noMove="1" noResize="1" noEditPoints="1" noAdjustHandles="1" noChangeArrowheads="1" noChangeShapeType="1" noTextEdit="1"/>
              </p:cNvSpPr>
              <p:nvPr/>
            </p:nvSpPr>
            <p:spPr>
              <a:xfrm>
                <a:off x="4808302" y="4793631"/>
                <a:ext cx="2643907" cy="838505"/>
              </a:xfrm>
              <a:prstGeom prst="rect">
                <a:avLst/>
              </a:prstGeom>
              <a:blipFill>
                <a:blip r:embed="rId9"/>
                <a:stretch>
                  <a:fillRect t="-4348" b="-7246"/>
                </a:stretch>
              </a:blipFill>
            </p:spPr>
            <p:txBody>
              <a:bodyPr/>
              <a:lstStyle/>
              <a:p>
                <a:r>
                  <a:rPr lang="en-NL">
                    <a:noFill/>
                  </a:rPr>
                  <a:t> </a:t>
                </a:r>
              </a:p>
            </p:txBody>
          </p:sp>
        </mc:Fallback>
      </mc:AlternateContent>
    </p:spTree>
    <p:extLst>
      <p:ext uri="{BB962C8B-B14F-4D97-AF65-F5344CB8AC3E}">
        <p14:creationId xmlns:p14="http://schemas.microsoft.com/office/powerpoint/2010/main" val="11010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9" grpId="0" animBg="1"/>
      <p:bldP spid="21"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3DE8-ABBB-4BBB-9258-E274383CE3E6}"/>
              </a:ext>
            </a:extLst>
          </p:cNvPr>
          <p:cNvSpPr>
            <a:spLocks noGrp="1"/>
          </p:cNvSpPr>
          <p:nvPr>
            <p:ph type="title"/>
          </p:nvPr>
        </p:nvSpPr>
        <p:spPr/>
        <p:txBody>
          <a:bodyPr/>
          <a:lstStyle/>
          <a:p>
            <a:r>
              <a:rPr lang="en-US" dirty="0"/>
              <a:t>Address Resolution Protocol</a:t>
            </a:r>
            <a:br>
              <a:rPr lang="en-US" dirty="0"/>
            </a:br>
            <a:r>
              <a:rPr lang="en-US" dirty="0"/>
              <a:t>(ARP)</a:t>
            </a:r>
          </a:p>
        </p:txBody>
      </p:sp>
      <p:sp>
        <p:nvSpPr>
          <p:cNvPr id="3" name="Content Placeholder 2">
            <a:extLst>
              <a:ext uri="{FF2B5EF4-FFF2-40B4-BE49-F238E27FC236}">
                <a16:creationId xmlns:a16="http://schemas.microsoft.com/office/drawing/2014/main" id="{F3469CD6-5CF0-471A-BE21-EECEE10F039F}"/>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41447625-11B7-46CF-BD33-2FEA6A04BE12}"/>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C785B3B-3623-4B7D-AB68-3CF0DFF6EA15}"/>
              </a:ext>
            </a:extLst>
          </p:cNvPr>
          <p:cNvSpPr>
            <a:spLocks noGrp="1"/>
          </p:cNvSpPr>
          <p:nvPr>
            <p:ph type="sldNum" sz="quarter" idx="12"/>
          </p:nvPr>
        </p:nvSpPr>
        <p:spPr/>
        <p:txBody>
          <a:bodyPr/>
          <a:lstStyle/>
          <a:p>
            <a:fld id="{3D90C5DF-5A93-4A6F-A2C5-08984139AF6D}" type="slidenum">
              <a:rPr lang="LID4096" smtClean="0"/>
              <a:t>53</a:t>
            </a:fld>
            <a:endParaRPr lang="LID4096"/>
          </a:p>
        </p:txBody>
      </p:sp>
      <p:sp>
        <p:nvSpPr>
          <p:cNvPr id="42" name="Rectangle 41">
            <a:extLst>
              <a:ext uri="{FF2B5EF4-FFF2-40B4-BE49-F238E27FC236}">
                <a16:creationId xmlns:a16="http://schemas.microsoft.com/office/drawing/2014/main" id="{1893D946-4F7F-4B4A-8A75-3F7087B14BC0}"/>
              </a:ext>
            </a:extLst>
          </p:cNvPr>
          <p:cNvSpPr/>
          <p:nvPr/>
        </p:nvSpPr>
        <p:spPr>
          <a:xfrm>
            <a:off x="1348155" y="5028803"/>
            <a:ext cx="4055743" cy="579480"/>
          </a:xfrm>
          <a:prstGeom prst="rect">
            <a:avLst/>
          </a:prstGeom>
          <a:solidFill>
            <a:schemeClr val="bg1">
              <a:lumMod val="75000"/>
            </a:schemeClr>
          </a:solidFill>
          <a:ln>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4" name="Flowchart: Process 43">
            <a:extLst>
              <a:ext uri="{FF2B5EF4-FFF2-40B4-BE49-F238E27FC236}">
                <a16:creationId xmlns:a16="http://schemas.microsoft.com/office/drawing/2014/main" id="{CE324E1F-1753-4400-98EA-9D65E0F4CE25}"/>
              </a:ext>
            </a:extLst>
          </p:cNvPr>
          <p:cNvSpPr/>
          <p:nvPr/>
        </p:nvSpPr>
        <p:spPr>
          <a:xfrm>
            <a:off x="5403899" y="2814790"/>
            <a:ext cx="5411665" cy="2793494"/>
          </a:xfrm>
          <a:prstGeom prst="flowChartProcess">
            <a:avLst/>
          </a:prstGeom>
          <a:solidFill>
            <a:schemeClr val="bg1">
              <a:lumMod val="7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5BF98BC9-2B1E-4503-B62A-E136499A2220}"/>
              </a:ext>
            </a:extLst>
          </p:cNvPr>
          <p:cNvSpPr/>
          <p:nvPr/>
        </p:nvSpPr>
        <p:spPr>
          <a:xfrm flipH="1">
            <a:off x="4612233" y="2859242"/>
            <a:ext cx="773976" cy="2371784"/>
          </a:xfrm>
          <a:prstGeom prst="rtTriangle">
            <a:avLst/>
          </a:prstGeom>
          <a:solidFill>
            <a:schemeClr val="bg1">
              <a:lumMod val="7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Right Bracket 19">
            <a:extLst>
              <a:ext uri="{FF2B5EF4-FFF2-40B4-BE49-F238E27FC236}">
                <a16:creationId xmlns:a16="http://schemas.microsoft.com/office/drawing/2014/main" id="{6D5C3871-0694-4312-9F86-4E909AC878BE}"/>
              </a:ext>
            </a:extLst>
          </p:cNvPr>
          <p:cNvSpPr/>
          <p:nvPr/>
        </p:nvSpPr>
        <p:spPr>
          <a:xfrm rot="5400000">
            <a:off x="5939562" y="1020147"/>
            <a:ext cx="1936378" cy="8206298"/>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pic>
        <p:nvPicPr>
          <p:cNvPr id="6" name="Picture 5">
            <a:extLst>
              <a:ext uri="{FF2B5EF4-FFF2-40B4-BE49-F238E27FC236}">
                <a16:creationId xmlns:a16="http://schemas.microsoft.com/office/drawing/2014/main" id="{7A6E451C-C796-4270-81F6-16B5D3AC3B3B}"/>
              </a:ext>
            </a:extLst>
          </p:cNvPr>
          <p:cNvPicPr>
            <a:picLocks noChangeAspect="1"/>
          </p:cNvPicPr>
          <p:nvPr/>
        </p:nvPicPr>
        <p:blipFill>
          <a:blip r:embed="rId3"/>
          <a:stretch>
            <a:fillRect/>
          </a:stretch>
        </p:blipFill>
        <p:spPr>
          <a:xfrm>
            <a:off x="2390002" y="2759672"/>
            <a:ext cx="829203" cy="1071706"/>
          </a:xfrm>
          <a:prstGeom prst="rect">
            <a:avLst/>
          </a:prstGeom>
        </p:spPr>
      </p:pic>
      <p:sp>
        <p:nvSpPr>
          <p:cNvPr id="7" name="Rectangle 6">
            <a:extLst>
              <a:ext uri="{FF2B5EF4-FFF2-40B4-BE49-F238E27FC236}">
                <a16:creationId xmlns:a16="http://schemas.microsoft.com/office/drawing/2014/main" id="{92D1903E-03D8-4F26-89C4-B12FAEC9A963}"/>
              </a:ext>
            </a:extLst>
          </p:cNvPr>
          <p:cNvSpPr/>
          <p:nvPr/>
        </p:nvSpPr>
        <p:spPr>
          <a:xfrm>
            <a:off x="2513249" y="5632135"/>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a:t>
            </a:r>
            <a:endParaRPr lang="LID4096" dirty="0"/>
          </a:p>
        </p:txBody>
      </p:sp>
      <p:sp>
        <p:nvSpPr>
          <p:cNvPr id="8" name="Rectangle 7">
            <a:extLst>
              <a:ext uri="{FF2B5EF4-FFF2-40B4-BE49-F238E27FC236}">
                <a16:creationId xmlns:a16="http://schemas.microsoft.com/office/drawing/2014/main" id="{FF6ED952-B7BA-4C4F-9056-D54A57F25E61}"/>
              </a:ext>
            </a:extLst>
          </p:cNvPr>
          <p:cNvSpPr/>
          <p:nvPr/>
        </p:nvSpPr>
        <p:spPr>
          <a:xfrm>
            <a:off x="2513249" y="5232973"/>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D</a:t>
            </a:r>
            <a:endParaRPr lang="LID4096" dirty="0"/>
          </a:p>
        </p:txBody>
      </p:sp>
      <p:sp>
        <p:nvSpPr>
          <p:cNvPr id="9" name="Rectangle 8">
            <a:extLst>
              <a:ext uri="{FF2B5EF4-FFF2-40B4-BE49-F238E27FC236}">
                <a16:creationId xmlns:a16="http://schemas.microsoft.com/office/drawing/2014/main" id="{C09CC8EB-B012-4A24-95FB-7BBC4771E9AC}"/>
              </a:ext>
            </a:extLst>
          </p:cNvPr>
          <p:cNvSpPr/>
          <p:nvPr/>
        </p:nvSpPr>
        <p:spPr>
          <a:xfrm>
            <a:off x="2513249" y="4833811"/>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N</a:t>
            </a:r>
            <a:endParaRPr lang="LID4096" dirty="0"/>
          </a:p>
        </p:txBody>
      </p:sp>
      <p:sp>
        <p:nvSpPr>
          <p:cNvPr id="10" name="Rectangle 9">
            <a:extLst>
              <a:ext uri="{FF2B5EF4-FFF2-40B4-BE49-F238E27FC236}">
                <a16:creationId xmlns:a16="http://schemas.microsoft.com/office/drawing/2014/main" id="{ACDA136C-E895-40A5-B498-255183DB77DB}"/>
              </a:ext>
            </a:extLst>
          </p:cNvPr>
          <p:cNvSpPr/>
          <p:nvPr/>
        </p:nvSpPr>
        <p:spPr>
          <a:xfrm>
            <a:off x="2513249" y="4435394"/>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T</a:t>
            </a:r>
            <a:endParaRPr lang="LID4096" dirty="0"/>
          </a:p>
        </p:txBody>
      </p:sp>
      <p:sp>
        <p:nvSpPr>
          <p:cNvPr id="11" name="Rectangle 10">
            <a:extLst>
              <a:ext uri="{FF2B5EF4-FFF2-40B4-BE49-F238E27FC236}">
                <a16:creationId xmlns:a16="http://schemas.microsoft.com/office/drawing/2014/main" id="{1E880BD8-3A73-4D5B-86E0-92BC0F1C6C22}"/>
              </a:ext>
            </a:extLst>
          </p:cNvPr>
          <p:cNvSpPr/>
          <p:nvPr/>
        </p:nvSpPr>
        <p:spPr>
          <a:xfrm>
            <a:off x="2513249" y="4036232"/>
            <a:ext cx="582706"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LID4096"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EA8FCEA-4234-44B4-8A50-F55BD0092862}"/>
                  </a:ext>
                </a:extLst>
              </p:cNvPr>
              <p:cNvSpPr/>
              <p:nvPr/>
            </p:nvSpPr>
            <p:spPr>
              <a:xfrm>
                <a:off x="3166216" y="3618559"/>
                <a:ext cx="999099" cy="3316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𝑀</m:t>
                      </m:r>
                    </m:oMath>
                  </m:oMathPara>
                </a14:m>
                <a:endParaRPr lang="LID4096" dirty="0"/>
              </a:p>
            </p:txBody>
          </p:sp>
        </mc:Choice>
        <mc:Fallback xmlns="">
          <p:sp>
            <p:nvSpPr>
              <p:cNvPr id="12" name="Rectangle 11">
                <a:extLst>
                  <a:ext uri="{FF2B5EF4-FFF2-40B4-BE49-F238E27FC236}">
                    <a16:creationId xmlns:a16="http://schemas.microsoft.com/office/drawing/2014/main" id="{5EA8FCEA-4234-44B4-8A50-F55BD0092862}"/>
                  </a:ext>
                </a:extLst>
              </p:cNvPr>
              <p:cNvSpPr>
                <a:spLocks noRot="1" noChangeAspect="1" noMove="1" noResize="1" noEditPoints="1" noAdjustHandles="1" noChangeArrowheads="1" noChangeShapeType="1" noTextEdit="1"/>
              </p:cNvSpPr>
              <p:nvPr/>
            </p:nvSpPr>
            <p:spPr>
              <a:xfrm>
                <a:off x="3166216" y="3618559"/>
                <a:ext cx="999099" cy="331694"/>
              </a:xfrm>
              <a:prstGeom prst="rect">
                <a:avLst/>
              </a:prstGeom>
              <a:blipFill>
                <a:blip r:embed="rId4"/>
                <a:stretch>
                  <a:fillRect/>
                </a:stretch>
              </a:blipFill>
            </p:spPr>
            <p:txBody>
              <a:bodyPr/>
              <a:lstStyle/>
              <a:p>
                <a:r>
                  <a:rPr lang="en-NL">
                    <a:noFill/>
                  </a:rPr>
                  <a:t> </a:t>
                </a:r>
              </a:p>
            </p:txBody>
          </p:sp>
        </mc:Fallback>
      </mc:AlternateContent>
      <p:cxnSp>
        <p:nvCxnSpPr>
          <p:cNvPr id="13" name="Straight Arrow Connector 12">
            <a:extLst>
              <a:ext uri="{FF2B5EF4-FFF2-40B4-BE49-F238E27FC236}">
                <a16:creationId xmlns:a16="http://schemas.microsoft.com/office/drawing/2014/main" id="{67DF0CF5-BE6D-42A8-85C7-DE979F377F37}"/>
              </a:ext>
            </a:extLst>
          </p:cNvPr>
          <p:cNvCxnSpPr>
            <a:stCxn id="12" idx="2"/>
          </p:cNvCxnSpPr>
          <p:nvPr/>
        </p:nvCxnSpPr>
        <p:spPr>
          <a:xfrm flipH="1">
            <a:off x="3657711" y="3950254"/>
            <a:ext cx="8054" cy="1847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95C2924-382E-4A48-AE1D-3F27B052CB94}"/>
                  </a:ext>
                </a:extLst>
              </p:cNvPr>
              <p:cNvSpPr/>
              <p:nvPr/>
            </p:nvSpPr>
            <p:spPr>
              <a:xfrm>
                <a:off x="3157250" y="4833811"/>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m:t>
                          </m:r>
                        </m:sub>
                      </m:sSub>
                    </m:oMath>
                  </m:oMathPara>
                </a14:m>
                <a:endParaRPr lang="LID4096" dirty="0"/>
              </a:p>
            </p:txBody>
          </p:sp>
        </mc:Choice>
        <mc:Fallback xmlns="">
          <p:sp>
            <p:nvSpPr>
              <p:cNvPr id="14" name="Rectangle 13">
                <a:extLst>
                  <a:ext uri="{FF2B5EF4-FFF2-40B4-BE49-F238E27FC236}">
                    <a16:creationId xmlns:a16="http://schemas.microsoft.com/office/drawing/2014/main" id="{195C2924-382E-4A48-AE1D-3F27B052CB94}"/>
                  </a:ext>
                </a:extLst>
              </p:cNvPr>
              <p:cNvSpPr>
                <a:spLocks noRot="1" noChangeAspect="1" noMove="1" noResize="1" noEditPoints="1" noAdjustHandles="1" noChangeArrowheads="1" noChangeShapeType="1" noTextEdit="1"/>
              </p:cNvSpPr>
              <p:nvPr/>
            </p:nvSpPr>
            <p:spPr>
              <a:xfrm>
                <a:off x="3157250" y="4833811"/>
                <a:ext cx="491496" cy="331694"/>
              </a:xfrm>
              <a:prstGeom prst="rect">
                <a:avLst/>
              </a:prstGeom>
              <a:blipFill>
                <a:blip r:embed="rId5"/>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41DF19B-8460-4E4E-AF0F-9CB631EBD21C}"/>
                  </a:ext>
                </a:extLst>
              </p:cNvPr>
              <p:cNvSpPr/>
              <p:nvPr/>
            </p:nvSpPr>
            <p:spPr>
              <a:xfrm>
                <a:off x="3664853" y="4833811"/>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15" name="Rectangle 14">
                <a:extLst>
                  <a:ext uri="{FF2B5EF4-FFF2-40B4-BE49-F238E27FC236}">
                    <a16:creationId xmlns:a16="http://schemas.microsoft.com/office/drawing/2014/main" id="{E41DF19B-8460-4E4E-AF0F-9CB631EBD21C}"/>
                  </a:ext>
                </a:extLst>
              </p:cNvPr>
              <p:cNvSpPr>
                <a:spLocks noRot="1" noChangeAspect="1" noMove="1" noResize="1" noEditPoints="1" noAdjustHandles="1" noChangeArrowheads="1" noChangeShapeType="1" noTextEdit="1"/>
              </p:cNvSpPr>
              <p:nvPr/>
            </p:nvSpPr>
            <p:spPr>
              <a:xfrm>
                <a:off x="3664853" y="4833811"/>
                <a:ext cx="491496" cy="331694"/>
              </a:xfrm>
              <a:prstGeom prst="rect">
                <a:avLst/>
              </a:prstGeom>
              <a:blipFill>
                <a:blip r:embed="rId6"/>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7458954-2B6D-4465-AEB1-2925F72F1EF8}"/>
                  </a:ext>
                </a:extLst>
              </p:cNvPr>
              <p:cNvSpPr/>
              <p:nvPr/>
            </p:nvSpPr>
            <p:spPr>
              <a:xfrm>
                <a:off x="3159073" y="5232973"/>
                <a:ext cx="491496" cy="33169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m:t>
                          </m:r>
                        </m:sub>
                      </m:sSub>
                    </m:oMath>
                  </m:oMathPara>
                </a14:m>
                <a:endParaRPr lang="LID4096" dirty="0"/>
              </a:p>
            </p:txBody>
          </p:sp>
        </mc:Choice>
        <mc:Fallback xmlns="">
          <p:sp>
            <p:nvSpPr>
              <p:cNvPr id="16" name="Rectangle 15">
                <a:extLst>
                  <a:ext uri="{FF2B5EF4-FFF2-40B4-BE49-F238E27FC236}">
                    <a16:creationId xmlns:a16="http://schemas.microsoft.com/office/drawing/2014/main" id="{67458954-2B6D-4465-AEB1-2925F72F1EF8}"/>
                  </a:ext>
                </a:extLst>
              </p:cNvPr>
              <p:cNvSpPr>
                <a:spLocks noRot="1" noChangeAspect="1" noMove="1" noResize="1" noEditPoints="1" noAdjustHandles="1" noChangeArrowheads="1" noChangeShapeType="1" noTextEdit="1"/>
              </p:cNvSpPr>
              <p:nvPr/>
            </p:nvSpPr>
            <p:spPr>
              <a:xfrm>
                <a:off x="3159073" y="5232973"/>
                <a:ext cx="491496" cy="331694"/>
              </a:xfrm>
              <a:prstGeom prst="rect">
                <a:avLst/>
              </a:prstGeom>
              <a:blipFill>
                <a:blip r:embed="rId7"/>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A7E55E9-749A-4386-A22D-A299CCBD02AA}"/>
                  </a:ext>
                </a:extLst>
              </p:cNvPr>
              <p:cNvSpPr/>
              <p:nvPr/>
            </p:nvSpPr>
            <p:spPr>
              <a:xfrm>
                <a:off x="3666676" y="5232973"/>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𝑑</m:t>
                          </m:r>
                        </m:sub>
                      </m:sSub>
                    </m:oMath>
                  </m:oMathPara>
                </a14:m>
                <a:endParaRPr lang="LID4096" dirty="0"/>
              </a:p>
            </p:txBody>
          </p:sp>
        </mc:Choice>
        <mc:Fallback xmlns="">
          <p:sp>
            <p:nvSpPr>
              <p:cNvPr id="17" name="Rectangle 16">
                <a:extLst>
                  <a:ext uri="{FF2B5EF4-FFF2-40B4-BE49-F238E27FC236}">
                    <a16:creationId xmlns:a16="http://schemas.microsoft.com/office/drawing/2014/main" id="{EA7E55E9-749A-4386-A22D-A299CCBD02AA}"/>
                  </a:ext>
                </a:extLst>
              </p:cNvPr>
              <p:cNvSpPr>
                <a:spLocks noRot="1" noChangeAspect="1" noMove="1" noResize="1" noEditPoints="1" noAdjustHandles="1" noChangeArrowheads="1" noChangeShapeType="1" noTextEdit="1"/>
              </p:cNvSpPr>
              <p:nvPr/>
            </p:nvSpPr>
            <p:spPr>
              <a:xfrm>
                <a:off x="3666676" y="5232973"/>
                <a:ext cx="491496" cy="331694"/>
              </a:xfrm>
              <a:prstGeom prst="rect">
                <a:avLst/>
              </a:prstGeom>
              <a:blipFill>
                <a:blip r:embed="rId8"/>
                <a:stretch>
                  <a:fillRect/>
                </a:stretch>
              </a:blipFill>
            </p:spPr>
            <p:txBody>
              <a:bodyPr/>
              <a:lstStyle/>
              <a:p>
                <a:r>
                  <a:rPr lang="en-NL">
                    <a:noFill/>
                  </a:rPr>
                  <a:t> </a:t>
                </a:r>
              </a:p>
            </p:txBody>
          </p:sp>
        </mc:Fallback>
      </mc:AlternateContent>
      <p:cxnSp>
        <p:nvCxnSpPr>
          <p:cNvPr id="18" name="Straight Arrow Connector 17">
            <a:extLst>
              <a:ext uri="{FF2B5EF4-FFF2-40B4-BE49-F238E27FC236}">
                <a16:creationId xmlns:a16="http://schemas.microsoft.com/office/drawing/2014/main" id="{2D14419A-2F63-4184-A81D-A3C5AEB02E05}"/>
              </a:ext>
            </a:extLst>
          </p:cNvPr>
          <p:cNvCxnSpPr>
            <a:cxnSpLocks/>
            <a:stCxn id="19" idx="2"/>
            <a:endCxn id="6" idx="0"/>
          </p:cNvCxnSpPr>
          <p:nvPr/>
        </p:nvCxnSpPr>
        <p:spPr>
          <a:xfrm flipH="1">
            <a:off x="2804604" y="2393062"/>
            <a:ext cx="5089" cy="36661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3C5C502-C94D-44A2-8233-E7A2C07BB608}"/>
                  </a:ext>
                </a:extLst>
              </p:cNvPr>
              <p:cNvSpPr/>
              <p:nvPr/>
            </p:nvSpPr>
            <p:spPr>
              <a:xfrm>
                <a:off x="2523429" y="1825625"/>
                <a:ext cx="572526" cy="56743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14:m>
                  <m:oMathPara xmlns:m="http://schemas.openxmlformats.org/officeDocument/2006/math">
                    <m:oMathParaPr>
                      <m:jc m:val="center"/>
                    </m:oMathParaPr>
                    <m:oMath xmlns:m="http://schemas.openxmlformats.org/officeDocument/2006/math">
                      <m:sSub>
                        <m:sSubPr>
                          <m:ctrlPr>
                            <a:rPr lang="en-US" sz="2800" i="1" dirty="0">
                              <a:latin typeface="Cambria Math" panose="02040503050406030204" pitchFamily="18" charset="0"/>
                            </a:rPr>
                          </m:ctrlPr>
                        </m:sSubPr>
                        <m:e>
                          <m:r>
                            <m:rPr>
                              <m:sty m:val="p"/>
                            </m:rPr>
                            <a:rPr lang="en-US" sz="2800" dirty="0">
                              <a:latin typeface="Cambria Math" panose="02040503050406030204" pitchFamily="18" charset="0"/>
                            </a:rPr>
                            <m:t>a</m:t>
                          </m:r>
                        </m:e>
                        <m:sub>
                          <m:r>
                            <a:rPr lang="en-US" sz="2800" i="1" dirty="0">
                              <a:latin typeface="Cambria Math" panose="02040503050406030204" pitchFamily="18" charset="0"/>
                            </a:rPr>
                            <m:t>𝑠</m:t>
                          </m:r>
                        </m:sub>
                      </m:sSub>
                    </m:oMath>
                  </m:oMathPara>
                </a14:m>
                <a:endParaRPr lang="en-US" sz="2800" dirty="0"/>
              </a:p>
            </p:txBody>
          </p:sp>
        </mc:Choice>
        <mc:Fallback xmlns="">
          <p:sp>
            <p:nvSpPr>
              <p:cNvPr id="19" name="Rectangle 18">
                <a:extLst>
                  <a:ext uri="{FF2B5EF4-FFF2-40B4-BE49-F238E27FC236}">
                    <a16:creationId xmlns:a16="http://schemas.microsoft.com/office/drawing/2014/main" id="{63C5C502-C94D-44A2-8233-E7A2C07BB608}"/>
                  </a:ext>
                </a:extLst>
              </p:cNvPr>
              <p:cNvSpPr>
                <a:spLocks noRot="1" noChangeAspect="1" noMove="1" noResize="1" noEditPoints="1" noAdjustHandles="1" noChangeArrowheads="1" noChangeShapeType="1" noTextEdit="1"/>
              </p:cNvSpPr>
              <p:nvPr/>
            </p:nvSpPr>
            <p:spPr>
              <a:xfrm>
                <a:off x="2523429" y="1825625"/>
                <a:ext cx="572526" cy="567436"/>
              </a:xfrm>
              <a:prstGeom prst="rect">
                <a:avLst/>
              </a:prstGeom>
              <a:blipFill>
                <a:blip r:embed="rId9"/>
                <a:stretch>
                  <a:fillRect/>
                </a:stretch>
              </a:blipFill>
            </p:spPr>
            <p:txBody>
              <a:bodyPr/>
              <a:lstStyle/>
              <a:p>
                <a:r>
                  <a:rPr lang="en-NL">
                    <a:noFill/>
                  </a:rPr>
                  <a:t> </a:t>
                </a:r>
              </a:p>
            </p:txBody>
          </p:sp>
        </mc:Fallback>
      </mc:AlternateContent>
      <p:sp>
        <p:nvSpPr>
          <p:cNvPr id="21" name="Rectangle 20">
            <a:extLst>
              <a:ext uri="{FF2B5EF4-FFF2-40B4-BE49-F238E27FC236}">
                <a16:creationId xmlns:a16="http://schemas.microsoft.com/office/drawing/2014/main" id="{9AA3DD64-28F8-4E2D-A534-CFC46A648ECC}"/>
              </a:ext>
            </a:extLst>
          </p:cNvPr>
          <p:cNvSpPr/>
          <p:nvPr/>
        </p:nvSpPr>
        <p:spPr>
          <a:xfrm>
            <a:off x="3648746" y="1071431"/>
            <a:ext cx="4681646" cy="574807"/>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fontScale="92500"/>
          </a:bodyPr>
          <a:lstStyle/>
          <a:p>
            <a:pPr algn="ctr"/>
            <a:r>
              <a:rPr lang="en-US" sz="2800" dirty="0"/>
              <a:t>Q: Problems with this approach?</a:t>
            </a:r>
            <a:endParaRPr lang="LID4096" sz="28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FC82A34-F1F7-44D8-827C-3AA796FD9263}"/>
                  </a:ext>
                </a:extLst>
              </p:cNvPr>
              <p:cNvSpPr txBox="1"/>
              <p:nvPr/>
            </p:nvSpPr>
            <p:spPr>
              <a:xfrm>
                <a:off x="4140242" y="4651546"/>
                <a:ext cx="562708" cy="369332"/>
              </a:xfrm>
              <a:prstGeom prst="rect">
                <a:avLst/>
              </a:prstGeom>
              <a:noFill/>
            </p:spPr>
            <p:txBody>
              <a:bodyPr wrap="squar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𝑑</m:t>
                        </m:r>
                      </m:sub>
                    </m:sSub>
                  </m:oMath>
                </a14:m>
                <a:r>
                  <a:rPr lang="en-US" dirty="0"/>
                  <a:t>?</a:t>
                </a:r>
              </a:p>
            </p:txBody>
          </p:sp>
        </mc:Choice>
        <mc:Fallback xmlns="">
          <p:sp>
            <p:nvSpPr>
              <p:cNvPr id="22" name="TextBox 21">
                <a:extLst>
                  <a:ext uri="{FF2B5EF4-FFF2-40B4-BE49-F238E27FC236}">
                    <a16:creationId xmlns:a16="http://schemas.microsoft.com/office/drawing/2014/main" id="{0FC82A34-F1F7-44D8-827C-3AA796FD9263}"/>
                  </a:ext>
                </a:extLst>
              </p:cNvPr>
              <p:cNvSpPr txBox="1">
                <a:spLocks noRot="1" noChangeAspect="1" noMove="1" noResize="1" noEditPoints="1" noAdjustHandles="1" noChangeArrowheads="1" noChangeShapeType="1" noTextEdit="1"/>
              </p:cNvSpPr>
              <p:nvPr/>
            </p:nvSpPr>
            <p:spPr>
              <a:xfrm>
                <a:off x="4140242" y="4651546"/>
                <a:ext cx="562708" cy="369332"/>
              </a:xfrm>
              <a:prstGeom prst="rect">
                <a:avLst/>
              </a:prstGeom>
              <a:blipFill>
                <a:blip r:embed="rId10"/>
                <a:stretch>
                  <a:fillRect t="-3333" b="-2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783C22E-E55F-4C0A-BBE3-383F0D6E0D4E}"/>
                  </a:ext>
                </a:extLst>
              </p:cNvPr>
              <p:cNvSpPr/>
              <p:nvPr/>
            </p:nvSpPr>
            <p:spPr>
              <a:xfrm>
                <a:off x="6506242" y="4651546"/>
                <a:ext cx="571825"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r>
                        <a:rPr lang="en-US" i="1">
                          <a:latin typeface="Cambria Math" panose="02040503050406030204" pitchFamily="18" charset="0"/>
                        </a:rPr>
                        <m:t>?</m:t>
                      </m:r>
                    </m:oMath>
                  </m:oMathPara>
                </a14:m>
                <a:endParaRPr lang="LID4096" dirty="0"/>
              </a:p>
            </p:txBody>
          </p:sp>
        </mc:Choice>
        <mc:Fallback xmlns="">
          <p:sp>
            <p:nvSpPr>
              <p:cNvPr id="28" name="Rectangle 27">
                <a:extLst>
                  <a:ext uri="{FF2B5EF4-FFF2-40B4-BE49-F238E27FC236}">
                    <a16:creationId xmlns:a16="http://schemas.microsoft.com/office/drawing/2014/main" id="{9783C22E-E55F-4C0A-BBE3-383F0D6E0D4E}"/>
                  </a:ext>
                </a:extLst>
              </p:cNvPr>
              <p:cNvSpPr>
                <a:spLocks noRot="1" noChangeAspect="1" noMove="1" noResize="1" noEditPoints="1" noAdjustHandles="1" noChangeArrowheads="1" noChangeShapeType="1" noTextEdit="1"/>
              </p:cNvSpPr>
              <p:nvPr/>
            </p:nvSpPr>
            <p:spPr>
              <a:xfrm>
                <a:off x="6506242" y="4651546"/>
                <a:ext cx="571825" cy="331694"/>
              </a:xfrm>
              <a:prstGeom prst="rect">
                <a:avLst/>
              </a:prstGeom>
              <a:blipFill>
                <a:blip r:embed="rId11"/>
                <a:stretch>
                  <a:fillRect/>
                </a:stretch>
              </a:blipFill>
            </p:spPr>
            <p:txBody>
              <a:bodyPr/>
              <a:lstStyle/>
              <a:p>
                <a:r>
                  <a:rPr lang="en-NL">
                    <a:noFill/>
                  </a:rPr>
                  <a:t> </a:t>
                </a:r>
              </a:p>
            </p:txBody>
          </p:sp>
        </mc:Fallback>
      </mc:AlternateContent>
      <p:cxnSp>
        <p:nvCxnSpPr>
          <p:cNvPr id="24" name="Straight Arrow Connector 23">
            <a:extLst>
              <a:ext uri="{FF2B5EF4-FFF2-40B4-BE49-F238E27FC236}">
                <a16:creationId xmlns:a16="http://schemas.microsoft.com/office/drawing/2014/main" id="{AC423C8E-1277-4731-AF21-84FDFB0DFC50}"/>
              </a:ext>
            </a:extLst>
          </p:cNvPr>
          <p:cNvCxnSpPr>
            <a:cxnSpLocks/>
            <a:stCxn id="28" idx="3"/>
          </p:cNvCxnSpPr>
          <p:nvPr/>
        </p:nvCxnSpPr>
        <p:spPr>
          <a:xfrm flipV="1">
            <a:off x="7078067" y="4803233"/>
            <a:ext cx="1738133" cy="141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ight Brace 29">
            <a:extLst>
              <a:ext uri="{FF2B5EF4-FFF2-40B4-BE49-F238E27FC236}">
                <a16:creationId xmlns:a16="http://schemas.microsoft.com/office/drawing/2014/main" id="{A9348EED-D7C7-4D1C-BE11-2770B2362581}"/>
              </a:ext>
            </a:extLst>
          </p:cNvPr>
          <p:cNvSpPr/>
          <p:nvPr/>
        </p:nvSpPr>
        <p:spPr>
          <a:xfrm rot="16200000">
            <a:off x="6634325" y="4078864"/>
            <a:ext cx="268063" cy="77096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1D7B521-E5F8-4047-85D8-A6061996B6A8}"/>
                  </a:ext>
                </a:extLst>
              </p:cNvPr>
              <p:cNvSpPr txBox="1"/>
              <p:nvPr/>
            </p:nvSpPr>
            <p:spPr>
              <a:xfrm>
                <a:off x="5583558" y="3079666"/>
                <a:ext cx="2364848" cy="1200329"/>
              </a:xfrm>
              <a:prstGeom prst="rect">
                <a:avLst/>
              </a:prstGeom>
              <a:noFill/>
            </p:spPr>
            <p:txBody>
              <a:bodyPr wrap="square" rtlCol="0">
                <a:spAutoFit/>
              </a:bodyPr>
              <a:lstStyle/>
              <a:p>
                <a:pPr algn="ctr"/>
                <a:r>
                  <a:rPr lang="en-US" dirty="0"/>
                  <a:t>ARP packet.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𝑠</m:t>
                        </m:r>
                      </m:sub>
                    </m:sSub>
                    <m:r>
                      <a:rPr lang="en-US" i="1" dirty="0">
                        <a:latin typeface="Cambria Math" panose="02040503050406030204" pitchFamily="18" charset="0"/>
                      </a:rPr>
                      <m:t> </m:t>
                    </m:r>
                  </m:oMath>
                </a14:m>
                <a:r>
                  <a:rPr lang="en-US" dirty="0"/>
                  <a:t>is asking which link layer device accepts messages for IP address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𝑑</m:t>
                        </m:r>
                      </m:sub>
                    </m:sSub>
                  </m:oMath>
                </a14:m>
                <a:r>
                  <a:rPr lang="en-US" dirty="0"/>
                  <a:t>.</a:t>
                </a:r>
              </a:p>
            </p:txBody>
          </p:sp>
        </mc:Choice>
        <mc:Fallback xmlns="">
          <p:sp>
            <p:nvSpPr>
              <p:cNvPr id="31" name="TextBox 30">
                <a:extLst>
                  <a:ext uri="{FF2B5EF4-FFF2-40B4-BE49-F238E27FC236}">
                    <a16:creationId xmlns:a16="http://schemas.microsoft.com/office/drawing/2014/main" id="{E1D7B521-E5F8-4047-85D8-A6061996B6A8}"/>
                  </a:ext>
                </a:extLst>
              </p:cNvPr>
              <p:cNvSpPr txBox="1">
                <a:spLocks noRot="1" noChangeAspect="1" noMove="1" noResize="1" noEditPoints="1" noAdjustHandles="1" noChangeArrowheads="1" noChangeShapeType="1" noTextEdit="1"/>
              </p:cNvSpPr>
              <p:nvPr/>
            </p:nvSpPr>
            <p:spPr>
              <a:xfrm>
                <a:off x="5583558" y="3079666"/>
                <a:ext cx="2364848" cy="1200329"/>
              </a:xfrm>
              <a:prstGeom prst="rect">
                <a:avLst/>
              </a:prstGeom>
              <a:blipFill>
                <a:blip r:embed="rId12"/>
                <a:stretch>
                  <a:fillRect l="-2139" t="-1042" r="-3743" b="-729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A1EE5000-94E6-4A8E-AA00-8AC23A21850B}"/>
                  </a:ext>
                </a:extLst>
              </p:cNvPr>
              <p:cNvSpPr/>
              <p:nvPr/>
            </p:nvSpPr>
            <p:spPr>
              <a:xfrm>
                <a:off x="8347703" y="5028803"/>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𝑑</m:t>
                          </m:r>
                        </m:sub>
                      </m:sSub>
                    </m:oMath>
                  </m:oMathPara>
                </a14:m>
                <a:endParaRPr lang="LID4096" dirty="0"/>
              </a:p>
            </p:txBody>
          </p:sp>
        </mc:Choice>
        <mc:Fallback xmlns="">
          <p:sp>
            <p:nvSpPr>
              <p:cNvPr id="35" name="Rectangle 34">
                <a:extLst>
                  <a:ext uri="{FF2B5EF4-FFF2-40B4-BE49-F238E27FC236}">
                    <a16:creationId xmlns:a16="http://schemas.microsoft.com/office/drawing/2014/main" id="{A1EE5000-94E6-4A8E-AA00-8AC23A21850B}"/>
                  </a:ext>
                </a:extLst>
              </p:cNvPr>
              <p:cNvSpPr>
                <a:spLocks noRot="1" noChangeAspect="1" noMove="1" noResize="1" noEditPoints="1" noAdjustHandles="1" noChangeArrowheads="1" noChangeShapeType="1" noTextEdit="1"/>
              </p:cNvSpPr>
              <p:nvPr/>
            </p:nvSpPr>
            <p:spPr>
              <a:xfrm>
                <a:off x="8347703" y="5028803"/>
                <a:ext cx="491496" cy="331694"/>
              </a:xfrm>
              <a:prstGeom prst="rect">
                <a:avLst/>
              </a:prstGeom>
              <a:blipFill>
                <a:blip r:embed="rId13"/>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D1C786EC-E36D-4E93-AAA2-E988594F47D8}"/>
                  </a:ext>
                </a:extLst>
              </p:cNvPr>
              <p:cNvSpPr/>
              <p:nvPr/>
            </p:nvSpPr>
            <p:spPr>
              <a:xfrm>
                <a:off x="7846542" y="5028803"/>
                <a:ext cx="491496" cy="331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𝑑</m:t>
                          </m:r>
                        </m:sub>
                      </m:sSub>
                    </m:oMath>
                  </m:oMathPara>
                </a14:m>
                <a:endParaRPr lang="LID4096" dirty="0"/>
              </a:p>
            </p:txBody>
          </p:sp>
        </mc:Choice>
        <mc:Fallback xmlns="">
          <p:sp>
            <p:nvSpPr>
              <p:cNvPr id="36" name="Rectangle 35">
                <a:extLst>
                  <a:ext uri="{FF2B5EF4-FFF2-40B4-BE49-F238E27FC236}">
                    <a16:creationId xmlns:a16="http://schemas.microsoft.com/office/drawing/2014/main" id="{D1C786EC-E36D-4E93-AAA2-E988594F47D8}"/>
                  </a:ext>
                </a:extLst>
              </p:cNvPr>
              <p:cNvSpPr>
                <a:spLocks noRot="1" noChangeAspect="1" noMove="1" noResize="1" noEditPoints="1" noAdjustHandles="1" noChangeArrowheads="1" noChangeShapeType="1" noTextEdit="1"/>
              </p:cNvSpPr>
              <p:nvPr/>
            </p:nvSpPr>
            <p:spPr>
              <a:xfrm>
                <a:off x="7846542" y="5028803"/>
                <a:ext cx="491496" cy="331694"/>
              </a:xfrm>
              <a:prstGeom prst="rect">
                <a:avLst/>
              </a:prstGeom>
              <a:blipFill>
                <a:blip r:embed="rId14"/>
                <a:stretch>
                  <a:fillRect/>
                </a:stretch>
              </a:blipFill>
            </p:spPr>
            <p:txBody>
              <a:bodyPr/>
              <a:lstStyle/>
              <a:p>
                <a:r>
                  <a:rPr lang="en-NL">
                    <a:noFill/>
                  </a:rPr>
                  <a:t> </a:t>
                </a:r>
              </a:p>
            </p:txBody>
          </p:sp>
        </mc:Fallback>
      </mc:AlternateContent>
      <p:cxnSp>
        <p:nvCxnSpPr>
          <p:cNvPr id="38" name="Straight Arrow Connector 37">
            <a:extLst>
              <a:ext uri="{FF2B5EF4-FFF2-40B4-BE49-F238E27FC236}">
                <a16:creationId xmlns:a16="http://schemas.microsoft.com/office/drawing/2014/main" id="{90530FF2-FC23-48BE-A7A5-7317A8477A18}"/>
              </a:ext>
            </a:extLst>
          </p:cNvPr>
          <p:cNvCxnSpPr>
            <a:cxnSpLocks/>
            <a:stCxn id="36" idx="1"/>
          </p:cNvCxnSpPr>
          <p:nvPr/>
        </p:nvCxnSpPr>
        <p:spPr>
          <a:xfrm flipH="1">
            <a:off x="6245470" y="5194651"/>
            <a:ext cx="1601073" cy="60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67A2C23-EDBB-4C55-9C22-6621BB5D39CF}"/>
              </a:ext>
            </a:extLst>
          </p:cNvPr>
          <p:cNvSpPr txBox="1"/>
          <p:nvPr/>
        </p:nvSpPr>
        <p:spPr>
          <a:xfrm>
            <a:off x="8848864" y="4209573"/>
            <a:ext cx="2023526" cy="1200329"/>
          </a:xfrm>
          <a:prstGeom prst="rect">
            <a:avLst/>
          </a:prstGeom>
          <a:noFill/>
        </p:spPr>
        <p:txBody>
          <a:bodyPr wrap="square" rtlCol="0">
            <a:spAutoFit/>
          </a:bodyPr>
          <a:lstStyle/>
          <a:p>
            <a:pPr algn="ctr"/>
            <a:r>
              <a:rPr lang="en-US" dirty="0"/>
              <a:t>Station replies with ARP packet containing its IP (and MAC) address.</a:t>
            </a:r>
          </a:p>
        </p:txBody>
      </p:sp>
      <p:cxnSp>
        <p:nvCxnSpPr>
          <p:cNvPr id="48" name="Straight Arrow Connector 47">
            <a:extLst>
              <a:ext uri="{FF2B5EF4-FFF2-40B4-BE49-F238E27FC236}">
                <a16:creationId xmlns:a16="http://schemas.microsoft.com/office/drawing/2014/main" id="{858921D3-3832-4681-BF59-0E8BCB81B71E}"/>
              </a:ext>
            </a:extLst>
          </p:cNvPr>
          <p:cNvCxnSpPr>
            <a:cxnSpLocks/>
            <a:stCxn id="49" idx="2"/>
          </p:cNvCxnSpPr>
          <p:nvPr/>
        </p:nvCxnSpPr>
        <p:spPr>
          <a:xfrm>
            <a:off x="8977639" y="2453607"/>
            <a:ext cx="0" cy="34007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5B210DB-9E50-4EC2-B949-B23ED1C44814}"/>
              </a:ext>
            </a:extLst>
          </p:cNvPr>
          <p:cNvSpPr/>
          <p:nvPr/>
        </p:nvSpPr>
        <p:spPr>
          <a:xfrm>
            <a:off x="7501326" y="1763279"/>
            <a:ext cx="2952627" cy="690329"/>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85000" lnSpcReduction="20000"/>
          </a:bodyPr>
          <a:lstStyle/>
          <a:p>
            <a:pPr algn="ctr"/>
            <a:r>
              <a:rPr lang="en-US" sz="2800" dirty="0"/>
              <a:t>ARP packets wrapped in Ethernet frames.</a:t>
            </a:r>
          </a:p>
        </p:txBody>
      </p:sp>
      <p:cxnSp>
        <p:nvCxnSpPr>
          <p:cNvPr id="53" name="Straight Arrow Connector 52">
            <a:extLst>
              <a:ext uri="{FF2B5EF4-FFF2-40B4-BE49-F238E27FC236}">
                <a16:creationId xmlns:a16="http://schemas.microsoft.com/office/drawing/2014/main" id="{D90F4DFE-A669-4493-9D45-365E243C4C47}"/>
              </a:ext>
            </a:extLst>
          </p:cNvPr>
          <p:cNvCxnSpPr>
            <a:cxnSpLocks/>
            <a:endCxn id="31" idx="0"/>
          </p:cNvCxnSpPr>
          <p:nvPr/>
        </p:nvCxnSpPr>
        <p:spPr>
          <a:xfrm>
            <a:off x="6765982" y="2242511"/>
            <a:ext cx="0" cy="83715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897D80A-3B90-443C-A6AB-2F0175DE90DD}"/>
              </a:ext>
            </a:extLst>
          </p:cNvPr>
          <p:cNvSpPr/>
          <p:nvPr/>
        </p:nvSpPr>
        <p:spPr>
          <a:xfrm>
            <a:off x="4417353" y="1763279"/>
            <a:ext cx="2952627" cy="690329"/>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85000" lnSpcReduction="20000"/>
          </a:bodyPr>
          <a:lstStyle/>
          <a:p>
            <a:pPr algn="ctr"/>
            <a:r>
              <a:rPr lang="en-US" sz="2800" dirty="0"/>
              <a:t>Request is broadcast over Ethernet.</a:t>
            </a:r>
          </a:p>
        </p:txBody>
      </p:sp>
    </p:spTree>
    <p:extLst>
      <p:ext uri="{BB962C8B-B14F-4D97-AF65-F5344CB8AC3E}">
        <p14:creationId xmlns:p14="http://schemas.microsoft.com/office/powerpoint/2010/main" val="261097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16" grpId="0" animBg="1"/>
      <p:bldP spid="17" grpId="0" animBg="1"/>
      <p:bldP spid="22" grpId="0"/>
      <p:bldP spid="28" grpId="0" animBg="1"/>
      <p:bldP spid="30" grpId="0" animBg="1"/>
      <p:bldP spid="31" grpId="0"/>
      <p:bldP spid="35" grpId="0" animBg="1"/>
      <p:bldP spid="36" grpId="0" animBg="1"/>
      <p:bldP spid="41" grpId="0"/>
      <p:bldP spid="49" grpId="0" animBg="1"/>
      <p:bldP spid="5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9858-0594-D94E-A606-9C2182FA5972}"/>
              </a:ext>
            </a:extLst>
          </p:cNvPr>
          <p:cNvSpPr>
            <a:spLocks noGrp="1"/>
          </p:cNvSpPr>
          <p:nvPr>
            <p:ph type="title"/>
          </p:nvPr>
        </p:nvSpPr>
        <p:spPr/>
        <p:txBody>
          <a:bodyPr/>
          <a:lstStyle/>
          <a:p>
            <a:r>
              <a:rPr lang="en-NL" dirty="0"/>
              <a:t>Network-Layer Resource Allocation</a:t>
            </a:r>
          </a:p>
        </p:txBody>
      </p:sp>
      <p:sp>
        <p:nvSpPr>
          <p:cNvPr id="3" name="Text Placeholder 2">
            <a:extLst>
              <a:ext uri="{FF2B5EF4-FFF2-40B4-BE49-F238E27FC236}">
                <a16:creationId xmlns:a16="http://schemas.microsoft.com/office/drawing/2014/main" id="{3CB22FFC-FE5F-A145-B803-6E0002854612}"/>
              </a:ext>
            </a:extLst>
          </p:cNvPr>
          <p:cNvSpPr>
            <a:spLocks noGrp="1"/>
          </p:cNvSpPr>
          <p:nvPr>
            <p:ph type="body" idx="1"/>
          </p:nvPr>
        </p:nvSpPr>
        <p:spPr/>
        <p:txBody>
          <a:bodyPr/>
          <a:lstStyle/>
          <a:p>
            <a:endParaRPr lang="en-NL" dirty="0"/>
          </a:p>
        </p:txBody>
      </p:sp>
      <p:sp>
        <p:nvSpPr>
          <p:cNvPr id="4" name="Footer Placeholder 3">
            <a:extLst>
              <a:ext uri="{FF2B5EF4-FFF2-40B4-BE49-F238E27FC236}">
                <a16:creationId xmlns:a16="http://schemas.microsoft.com/office/drawing/2014/main" id="{73987431-7548-744D-9B89-571BF1942D27}"/>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429265C-9652-7B49-BA88-52EB9FCCFA54}"/>
              </a:ext>
            </a:extLst>
          </p:cNvPr>
          <p:cNvSpPr>
            <a:spLocks noGrp="1"/>
          </p:cNvSpPr>
          <p:nvPr>
            <p:ph type="sldNum" sz="quarter" idx="12"/>
          </p:nvPr>
        </p:nvSpPr>
        <p:spPr/>
        <p:txBody>
          <a:bodyPr/>
          <a:lstStyle/>
          <a:p>
            <a:fld id="{3D90C5DF-5A93-4A6F-A2C5-08984139AF6D}" type="slidenum">
              <a:rPr lang="LID4096" smtClean="0"/>
              <a:pPr/>
              <a:t>54</a:t>
            </a:fld>
            <a:endParaRPr lang="LID4096"/>
          </a:p>
        </p:txBody>
      </p:sp>
    </p:spTree>
    <p:extLst>
      <p:ext uri="{BB962C8B-B14F-4D97-AF65-F5344CB8AC3E}">
        <p14:creationId xmlns:p14="http://schemas.microsoft.com/office/powerpoint/2010/main" val="3185848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3" name="Straight Arrow Connector 182">
            <a:extLst>
              <a:ext uri="{FF2B5EF4-FFF2-40B4-BE49-F238E27FC236}">
                <a16:creationId xmlns:a16="http://schemas.microsoft.com/office/drawing/2014/main" id="{96630124-CA48-4F5D-A8C5-70987E029EEA}"/>
              </a:ext>
            </a:extLst>
          </p:cNvPr>
          <p:cNvCxnSpPr>
            <a:cxnSpLocks/>
            <a:stCxn id="144" idx="3"/>
          </p:cNvCxnSpPr>
          <p:nvPr/>
        </p:nvCxnSpPr>
        <p:spPr>
          <a:xfrm flipV="1">
            <a:off x="2590910" y="3475369"/>
            <a:ext cx="2035836" cy="1620057"/>
          </a:xfrm>
          <a:prstGeom prst="straightConnector1">
            <a:avLst/>
          </a:prstGeom>
          <a:ln w="57150">
            <a:solidFill>
              <a:schemeClr val="bg1">
                <a:lumMod val="65000"/>
              </a:schemeClr>
            </a:solidFill>
            <a:prstDash val="sysDot"/>
            <a:tailEnd type="triangl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53389ECD-5783-42CE-B279-CEFE1CAA5BD6}"/>
              </a:ext>
            </a:extLst>
          </p:cNvPr>
          <p:cNvSpPr>
            <a:spLocks noGrp="1"/>
          </p:cNvSpPr>
          <p:nvPr>
            <p:ph type="title"/>
          </p:nvPr>
        </p:nvSpPr>
        <p:spPr/>
        <p:txBody>
          <a:bodyPr/>
          <a:lstStyle/>
          <a:p>
            <a:r>
              <a:rPr lang="en-US" dirty="0"/>
              <a:t>Two Main Service Types</a:t>
            </a:r>
          </a:p>
        </p:txBody>
      </p:sp>
      <p:sp>
        <p:nvSpPr>
          <p:cNvPr id="4" name="Footer Placeholder 3">
            <a:extLst>
              <a:ext uri="{FF2B5EF4-FFF2-40B4-BE49-F238E27FC236}">
                <a16:creationId xmlns:a16="http://schemas.microsoft.com/office/drawing/2014/main" id="{1E18D135-2F3C-420D-8DFC-7DED746DFDF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ACAD1940-B8AD-41D6-BD3A-0AE85D5D7461}"/>
              </a:ext>
            </a:extLst>
          </p:cNvPr>
          <p:cNvSpPr>
            <a:spLocks noGrp="1"/>
          </p:cNvSpPr>
          <p:nvPr>
            <p:ph type="sldNum" sz="quarter" idx="12"/>
          </p:nvPr>
        </p:nvSpPr>
        <p:spPr/>
        <p:txBody>
          <a:bodyPr/>
          <a:lstStyle/>
          <a:p>
            <a:fld id="{3D90C5DF-5A93-4A6F-A2C5-08984139AF6D}" type="slidenum">
              <a:rPr lang="LID4096" smtClean="0"/>
              <a:t>55</a:t>
            </a:fld>
            <a:endParaRPr lang="LID4096"/>
          </a:p>
        </p:txBody>
      </p:sp>
      <p:sp>
        <p:nvSpPr>
          <p:cNvPr id="14" name="TextBox 13">
            <a:extLst>
              <a:ext uri="{FF2B5EF4-FFF2-40B4-BE49-F238E27FC236}">
                <a16:creationId xmlns:a16="http://schemas.microsoft.com/office/drawing/2014/main" id="{79659964-5504-44AE-9ECA-E7D3945A7846}"/>
              </a:ext>
            </a:extLst>
          </p:cNvPr>
          <p:cNvSpPr txBox="1"/>
          <p:nvPr/>
        </p:nvSpPr>
        <p:spPr>
          <a:xfrm>
            <a:off x="2315699" y="2331359"/>
            <a:ext cx="3299903" cy="461665"/>
          </a:xfrm>
          <a:prstGeom prst="rect">
            <a:avLst/>
          </a:prstGeom>
          <a:noFill/>
        </p:spPr>
        <p:txBody>
          <a:bodyPr wrap="square" rtlCol="0">
            <a:spAutoFit/>
          </a:bodyPr>
          <a:lstStyle/>
          <a:p>
            <a:pPr algn="ctr"/>
            <a:r>
              <a:rPr lang="en-US" sz="2400" dirty="0"/>
              <a:t>Connectionless service:</a:t>
            </a:r>
          </a:p>
        </p:txBody>
      </p:sp>
      <p:sp>
        <p:nvSpPr>
          <p:cNvPr id="15" name="TextBox 14">
            <a:extLst>
              <a:ext uri="{FF2B5EF4-FFF2-40B4-BE49-F238E27FC236}">
                <a16:creationId xmlns:a16="http://schemas.microsoft.com/office/drawing/2014/main" id="{A12C6315-F591-4631-B159-BE15C4B93EB9}"/>
              </a:ext>
            </a:extLst>
          </p:cNvPr>
          <p:cNvSpPr txBox="1"/>
          <p:nvPr/>
        </p:nvSpPr>
        <p:spPr>
          <a:xfrm>
            <a:off x="6234949" y="2331358"/>
            <a:ext cx="3982799" cy="461665"/>
          </a:xfrm>
          <a:prstGeom prst="rect">
            <a:avLst/>
          </a:prstGeom>
          <a:noFill/>
        </p:spPr>
        <p:txBody>
          <a:bodyPr wrap="square" rtlCol="0">
            <a:spAutoFit/>
          </a:bodyPr>
          <a:lstStyle/>
          <a:p>
            <a:pPr algn="ctr"/>
            <a:r>
              <a:rPr lang="en-US" sz="2400" dirty="0"/>
              <a:t>Connection-oriented service:</a:t>
            </a:r>
          </a:p>
        </p:txBody>
      </p:sp>
      <p:grpSp>
        <p:nvGrpSpPr>
          <p:cNvPr id="162" name="Group 161">
            <a:extLst>
              <a:ext uri="{FF2B5EF4-FFF2-40B4-BE49-F238E27FC236}">
                <a16:creationId xmlns:a16="http://schemas.microsoft.com/office/drawing/2014/main" id="{B466E308-2F73-45A0-8001-8BEDF4C161DF}"/>
              </a:ext>
            </a:extLst>
          </p:cNvPr>
          <p:cNvGrpSpPr/>
          <p:nvPr/>
        </p:nvGrpSpPr>
        <p:grpSpPr>
          <a:xfrm>
            <a:off x="2092551" y="2892072"/>
            <a:ext cx="3032554" cy="3185843"/>
            <a:chOff x="568551" y="2892071"/>
            <a:chExt cx="3032554" cy="3185843"/>
          </a:xfrm>
        </p:grpSpPr>
        <p:cxnSp>
          <p:nvCxnSpPr>
            <p:cNvPr id="7" name="Straight Connector 6">
              <a:extLst>
                <a:ext uri="{FF2B5EF4-FFF2-40B4-BE49-F238E27FC236}">
                  <a16:creationId xmlns:a16="http://schemas.microsoft.com/office/drawing/2014/main" id="{E38A85AD-4EC8-4151-BFD8-DD104B08864C}"/>
                </a:ext>
              </a:extLst>
            </p:cNvPr>
            <p:cNvCxnSpPr>
              <a:stCxn id="147" idx="1"/>
              <a:endCxn id="146" idx="3"/>
            </p:cNvCxnSpPr>
            <p:nvPr/>
          </p:nvCxnSpPr>
          <p:spPr>
            <a:xfrm flipH="1">
              <a:off x="1708008" y="3214124"/>
              <a:ext cx="1394738" cy="660437"/>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B5E2703-E546-400A-8631-ED37465D236D}"/>
                </a:ext>
              </a:extLst>
            </p:cNvPr>
            <p:cNvCxnSpPr>
              <a:stCxn id="146" idx="2"/>
              <a:endCxn id="144" idx="0"/>
            </p:cNvCxnSpPr>
            <p:nvPr/>
          </p:nvCxnSpPr>
          <p:spPr>
            <a:xfrm flipH="1">
              <a:off x="817731"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DCC33D09-C6E8-4DB1-836A-4E52EC91882C}"/>
                </a:ext>
              </a:extLst>
            </p:cNvPr>
            <p:cNvCxnSpPr>
              <a:stCxn id="146" idx="2"/>
              <a:endCxn id="143" idx="0"/>
            </p:cNvCxnSpPr>
            <p:nvPr/>
          </p:nvCxnSpPr>
          <p:spPr>
            <a:xfrm>
              <a:off x="1458829"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BFA68538-5A5A-41B0-A6DC-B5BAE96DCC5B}"/>
                </a:ext>
              </a:extLst>
            </p:cNvPr>
            <p:cNvCxnSpPr>
              <a:cxnSpLocks/>
              <a:endCxn id="145" idx="1"/>
            </p:cNvCxnSpPr>
            <p:nvPr/>
          </p:nvCxnSpPr>
          <p:spPr>
            <a:xfrm flipV="1">
              <a:off x="2349106" y="4461980"/>
              <a:ext cx="753640" cy="623967"/>
            </a:xfrm>
            <a:prstGeom prst="line">
              <a:avLst/>
            </a:prstGeom>
            <a:ln w="57150"/>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5610E032-9B7F-4113-922D-5481F1D91907}"/>
                </a:ext>
              </a:extLst>
            </p:cNvPr>
            <p:cNvCxnSpPr>
              <a:cxnSpLocks/>
              <a:stCxn id="143" idx="3"/>
              <a:endCxn id="142" idx="1"/>
            </p:cNvCxnSpPr>
            <p:nvPr/>
          </p:nvCxnSpPr>
          <p:spPr>
            <a:xfrm>
              <a:off x="2349106" y="5095425"/>
              <a:ext cx="753640" cy="660436"/>
            </a:xfrm>
            <a:prstGeom prst="line">
              <a:avLst/>
            </a:prstGeom>
            <a:ln w="571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9FC99CA3-1017-407E-B815-8E6B514722AA}"/>
                </a:ext>
              </a:extLst>
            </p:cNvPr>
            <p:cNvCxnSpPr>
              <a:stCxn id="142" idx="0"/>
              <a:endCxn id="145" idx="2"/>
            </p:cNvCxnSpPr>
            <p:nvPr/>
          </p:nvCxnSpPr>
          <p:spPr>
            <a:xfrm flipV="1">
              <a:off x="3351926" y="4784033"/>
              <a:ext cx="0" cy="649775"/>
            </a:xfrm>
            <a:prstGeom prst="line">
              <a:avLst/>
            </a:prstGeom>
            <a:ln w="57150"/>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303EA4A1-39C3-4EC2-8C61-E7CF99A6744B}"/>
                </a:ext>
              </a:extLst>
            </p:cNvPr>
            <p:cNvCxnSpPr>
              <a:cxnSpLocks/>
              <a:stCxn id="145" idx="0"/>
              <a:endCxn id="147" idx="2"/>
            </p:cNvCxnSpPr>
            <p:nvPr/>
          </p:nvCxnSpPr>
          <p:spPr>
            <a:xfrm flipV="1">
              <a:off x="3351926" y="3536177"/>
              <a:ext cx="0" cy="603750"/>
            </a:xfrm>
            <a:prstGeom prst="line">
              <a:avLst/>
            </a:prstGeom>
            <a:ln w="57150"/>
          </p:spPr>
          <p:style>
            <a:lnRef idx="1">
              <a:schemeClr val="dk1"/>
            </a:lnRef>
            <a:fillRef idx="0">
              <a:schemeClr val="dk1"/>
            </a:fillRef>
            <a:effectRef idx="0">
              <a:schemeClr val="dk1"/>
            </a:effectRef>
            <a:fontRef idx="minor">
              <a:schemeClr val="tx1"/>
            </a:fontRef>
          </p:style>
        </p:cxnSp>
        <p:pic>
          <p:nvPicPr>
            <p:cNvPr id="142" name="Picture 141">
              <a:extLst>
                <a:ext uri="{FF2B5EF4-FFF2-40B4-BE49-F238E27FC236}">
                  <a16:creationId xmlns:a16="http://schemas.microsoft.com/office/drawing/2014/main" id="{61E331E4-A97E-4633-8730-8243B15BA5F7}"/>
                </a:ext>
              </a:extLst>
            </p:cNvPr>
            <p:cNvPicPr>
              <a:picLocks noChangeAspect="1"/>
            </p:cNvPicPr>
            <p:nvPr/>
          </p:nvPicPr>
          <p:blipFill>
            <a:blip r:embed="rId3"/>
            <a:stretch>
              <a:fillRect/>
            </a:stretch>
          </p:blipFill>
          <p:spPr>
            <a:xfrm>
              <a:off x="3102746" y="5433808"/>
              <a:ext cx="498359" cy="644106"/>
            </a:xfrm>
            <a:prstGeom prst="rect">
              <a:avLst/>
            </a:prstGeom>
          </p:spPr>
        </p:pic>
        <p:pic>
          <p:nvPicPr>
            <p:cNvPr id="143" name="Picture 142">
              <a:extLst>
                <a:ext uri="{FF2B5EF4-FFF2-40B4-BE49-F238E27FC236}">
                  <a16:creationId xmlns:a16="http://schemas.microsoft.com/office/drawing/2014/main" id="{67567198-C140-4BDB-8334-D03D9A5C01A3}"/>
                </a:ext>
              </a:extLst>
            </p:cNvPr>
            <p:cNvPicPr>
              <a:picLocks noChangeAspect="1"/>
            </p:cNvPicPr>
            <p:nvPr/>
          </p:nvPicPr>
          <p:blipFill>
            <a:blip r:embed="rId3"/>
            <a:stretch>
              <a:fillRect/>
            </a:stretch>
          </p:blipFill>
          <p:spPr>
            <a:xfrm>
              <a:off x="1850747" y="4773372"/>
              <a:ext cx="498359" cy="644106"/>
            </a:xfrm>
            <a:prstGeom prst="rect">
              <a:avLst/>
            </a:prstGeom>
          </p:spPr>
        </p:pic>
        <p:pic>
          <p:nvPicPr>
            <p:cNvPr id="144" name="Picture 143">
              <a:extLst>
                <a:ext uri="{FF2B5EF4-FFF2-40B4-BE49-F238E27FC236}">
                  <a16:creationId xmlns:a16="http://schemas.microsoft.com/office/drawing/2014/main" id="{23864879-F9DF-42A9-94E3-A47756FC0405}"/>
                </a:ext>
              </a:extLst>
            </p:cNvPr>
            <p:cNvPicPr>
              <a:picLocks noChangeAspect="1"/>
            </p:cNvPicPr>
            <p:nvPr/>
          </p:nvPicPr>
          <p:blipFill>
            <a:blip r:embed="rId3"/>
            <a:stretch>
              <a:fillRect/>
            </a:stretch>
          </p:blipFill>
          <p:spPr>
            <a:xfrm>
              <a:off x="568551" y="4773372"/>
              <a:ext cx="498359" cy="644106"/>
            </a:xfrm>
            <a:prstGeom prst="rect">
              <a:avLst/>
            </a:prstGeom>
          </p:spPr>
        </p:pic>
        <p:pic>
          <p:nvPicPr>
            <p:cNvPr id="145" name="Picture 144">
              <a:extLst>
                <a:ext uri="{FF2B5EF4-FFF2-40B4-BE49-F238E27FC236}">
                  <a16:creationId xmlns:a16="http://schemas.microsoft.com/office/drawing/2014/main" id="{1E8194A7-5F82-4884-A490-B7F80982DA64}"/>
                </a:ext>
              </a:extLst>
            </p:cNvPr>
            <p:cNvPicPr>
              <a:picLocks noChangeAspect="1"/>
            </p:cNvPicPr>
            <p:nvPr/>
          </p:nvPicPr>
          <p:blipFill>
            <a:blip r:embed="rId3"/>
            <a:stretch>
              <a:fillRect/>
            </a:stretch>
          </p:blipFill>
          <p:spPr>
            <a:xfrm>
              <a:off x="3102746" y="4139927"/>
              <a:ext cx="498359" cy="644106"/>
            </a:xfrm>
            <a:prstGeom prst="rect">
              <a:avLst/>
            </a:prstGeom>
          </p:spPr>
        </p:pic>
        <p:pic>
          <p:nvPicPr>
            <p:cNvPr id="146" name="Picture 145">
              <a:extLst>
                <a:ext uri="{FF2B5EF4-FFF2-40B4-BE49-F238E27FC236}">
                  <a16:creationId xmlns:a16="http://schemas.microsoft.com/office/drawing/2014/main" id="{3B298C55-594E-4FD7-9605-1208C2A83931}"/>
                </a:ext>
              </a:extLst>
            </p:cNvPr>
            <p:cNvPicPr>
              <a:picLocks noChangeAspect="1"/>
            </p:cNvPicPr>
            <p:nvPr/>
          </p:nvPicPr>
          <p:blipFill>
            <a:blip r:embed="rId3"/>
            <a:stretch>
              <a:fillRect/>
            </a:stretch>
          </p:blipFill>
          <p:spPr>
            <a:xfrm>
              <a:off x="1209649" y="3552508"/>
              <a:ext cx="498359" cy="644106"/>
            </a:xfrm>
            <a:prstGeom prst="rect">
              <a:avLst/>
            </a:prstGeom>
          </p:spPr>
        </p:pic>
        <p:pic>
          <p:nvPicPr>
            <p:cNvPr id="147" name="Picture 146">
              <a:extLst>
                <a:ext uri="{FF2B5EF4-FFF2-40B4-BE49-F238E27FC236}">
                  <a16:creationId xmlns:a16="http://schemas.microsoft.com/office/drawing/2014/main" id="{32174A92-D993-4580-A104-6D36123F2E47}"/>
                </a:ext>
              </a:extLst>
            </p:cNvPr>
            <p:cNvPicPr>
              <a:picLocks noChangeAspect="1"/>
            </p:cNvPicPr>
            <p:nvPr/>
          </p:nvPicPr>
          <p:blipFill>
            <a:blip r:embed="rId3"/>
            <a:stretch>
              <a:fillRect/>
            </a:stretch>
          </p:blipFill>
          <p:spPr>
            <a:xfrm>
              <a:off x="3102746" y="2892071"/>
              <a:ext cx="498359" cy="644106"/>
            </a:xfrm>
            <a:prstGeom prst="rect">
              <a:avLst/>
            </a:prstGeom>
          </p:spPr>
        </p:pic>
      </p:grpSp>
      <p:sp>
        <p:nvSpPr>
          <p:cNvPr id="163" name="Rectangle 162">
            <a:extLst>
              <a:ext uri="{FF2B5EF4-FFF2-40B4-BE49-F238E27FC236}">
                <a16:creationId xmlns:a16="http://schemas.microsoft.com/office/drawing/2014/main" id="{A99AEE09-F554-47DA-88A0-B86161108715}"/>
              </a:ext>
            </a:extLst>
          </p:cNvPr>
          <p:cNvSpPr/>
          <p:nvPr/>
        </p:nvSpPr>
        <p:spPr>
          <a:xfrm>
            <a:off x="3231536" y="440863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64" name="Rectangle 163">
            <a:extLst>
              <a:ext uri="{FF2B5EF4-FFF2-40B4-BE49-F238E27FC236}">
                <a16:creationId xmlns:a16="http://schemas.microsoft.com/office/drawing/2014/main" id="{5732BADB-6DD7-43DF-AC9C-2C5A87FEFA7B}"/>
              </a:ext>
            </a:extLst>
          </p:cNvPr>
          <p:cNvSpPr/>
          <p:nvPr/>
        </p:nvSpPr>
        <p:spPr>
          <a:xfrm>
            <a:off x="4309618" y="445945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65" name="Rectangle 164">
            <a:extLst>
              <a:ext uri="{FF2B5EF4-FFF2-40B4-BE49-F238E27FC236}">
                <a16:creationId xmlns:a16="http://schemas.microsoft.com/office/drawing/2014/main" id="{35D01A83-F5A7-40BE-A5D7-5BE42CDBBA1B}"/>
              </a:ext>
            </a:extLst>
          </p:cNvPr>
          <p:cNvSpPr/>
          <p:nvPr/>
        </p:nvSpPr>
        <p:spPr>
          <a:xfrm>
            <a:off x="3992489" y="4740981"/>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66" name="Rectangle 165">
            <a:extLst>
              <a:ext uri="{FF2B5EF4-FFF2-40B4-BE49-F238E27FC236}">
                <a16:creationId xmlns:a16="http://schemas.microsoft.com/office/drawing/2014/main" id="{75CBF2DD-2E34-46DE-BBBF-117D157AF30E}"/>
              </a:ext>
            </a:extLst>
          </p:cNvPr>
          <p:cNvSpPr/>
          <p:nvPr/>
        </p:nvSpPr>
        <p:spPr>
          <a:xfrm>
            <a:off x="2497523" y="437236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67" name="Rectangle 166">
            <a:extLst>
              <a:ext uri="{FF2B5EF4-FFF2-40B4-BE49-F238E27FC236}">
                <a16:creationId xmlns:a16="http://schemas.microsoft.com/office/drawing/2014/main" id="{562404FE-2D7D-4D5A-9F27-8A9EC95A65E9}"/>
              </a:ext>
            </a:extLst>
          </p:cNvPr>
          <p:cNvSpPr/>
          <p:nvPr/>
        </p:nvSpPr>
        <p:spPr>
          <a:xfrm>
            <a:off x="3465617" y="356713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68" name="Rectangle 167">
            <a:extLst>
              <a:ext uri="{FF2B5EF4-FFF2-40B4-BE49-F238E27FC236}">
                <a16:creationId xmlns:a16="http://schemas.microsoft.com/office/drawing/2014/main" id="{B4AE8631-BC6C-49EC-B5E5-1CBF9816529A}"/>
              </a:ext>
            </a:extLst>
          </p:cNvPr>
          <p:cNvSpPr/>
          <p:nvPr/>
        </p:nvSpPr>
        <p:spPr>
          <a:xfrm>
            <a:off x="4743550" y="369616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169" name="Rectangle 168">
            <a:extLst>
              <a:ext uri="{FF2B5EF4-FFF2-40B4-BE49-F238E27FC236}">
                <a16:creationId xmlns:a16="http://schemas.microsoft.com/office/drawing/2014/main" id="{1C7E8473-6AD7-4AB7-AE80-5C40BBBFA16A}"/>
              </a:ext>
            </a:extLst>
          </p:cNvPr>
          <p:cNvSpPr/>
          <p:nvPr/>
        </p:nvSpPr>
        <p:spPr>
          <a:xfrm>
            <a:off x="4098521" y="529326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171" name="Straight Arrow Connector 170">
            <a:extLst>
              <a:ext uri="{FF2B5EF4-FFF2-40B4-BE49-F238E27FC236}">
                <a16:creationId xmlns:a16="http://schemas.microsoft.com/office/drawing/2014/main" id="{80504D21-538B-4284-9859-55B016C7ACDE}"/>
              </a:ext>
            </a:extLst>
          </p:cNvPr>
          <p:cNvCxnSpPr/>
          <p:nvPr/>
        </p:nvCxnSpPr>
        <p:spPr>
          <a:xfrm flipV="1">
            <a:off x="2682493" y="4531814"/>
            <a:ext cx="223381" cy="205702"/>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51B70F6B-9AF3-4CB5-9A04-2F42CBF602AD}"/>
              </a:ext>
            </a:extLst>
          </p:cNvPr>
          <p:cNvCxnSpPr>
            <a:cxnSpLocks/>
          </p:cNvCxnSpPr>
          <p:nvPr/>
        </p:nvCxnSpPr>
        <p:spPr>
          <a:xfrm flipV="1">
            <a:off x="3620708" y="3771710"/>
            <a:ext cx="282013" cy="183734"/>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116D8687-9401-4EA3-A0AC-AA2094305FB0}"/>
              </a:ext>
            </a:extLst>
          </p:cNvPr>
          <p:cNvCxnSpPr>
            <a:cxnSpLocks/>
          </p:cNvCxnSpPr>
          <p:nvPr/>
        </p:nvCxnSpPr>
        <p:spPr>
          <a:xfrm flipV="1">
            <a:off x="4168611" y="4813207"/>
            <a:ext cx="403304" cy="327461"/>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9167327A-7137-46E3-8FC7-D00B41D3C3F1}"/>
              </a:ext>
            </a:extLst>
          </p:cNvPr>
          <p:cNvCxnSpPr>
            <a:cxnSpLocks/>
          </p:cNvCxnSpPr>
          <p:nvPr/>
        </p:nvCxnSpPr>
        <p:spPr>
          <a:xfrm flipH="1" flipV="1">
            <a:off x="5087493" y="3633327"/>
            <a:ext cx="13967" cy="363427"/>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CD306AFD-77E5-40D7-B8A1-4B27F5E87390}"/>
              </a:ext>
            </a:extLst>
          </p:cNvPr>
          <p:cNvCxnSpPr>
            <a:cxnSpLocks/>
          </p:cNvCxnSpPr>
          <p:nvPr/>
        </p:nvCxnSpPr>
        <p:spPr>
          <a:xfrm>
            <a:off x="3940441" y="5507448"/>
            <a:ext cx="213140" cy="185506"/>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81" name="Straight Arrow Connector 180">
            <a:extLst>
              <a:ext uri="{FF2B5EF4-FFF2-40B4-BE49-F238E27FC236}">
                <a16:creationId xmlns:a16="http://schemas.microsoft.com/office/drawing/2014/main" id="{38049325-72CC-4585-B73C-39AA59FB82B1}"/>
              </a:ext>
            </a:extLst>
          </p:cNvPr>
          <p:cNvCxnSpPr>
            <a:cxnSpLocks/>
          </p:cNvCxnSpPr>
          <p:nvPr/>
        </p:nvCxnSpPr>
        <p:spPr>
          <a:xfrm>
            <a:off x="3063880" y="4591825"/>
            <a:ext cx="229155" cy="218656"/>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FED52B62-7906-4D04-96F5-EEF1742262E7}"/>
              </a:ext>
            </a:extLst>
          </p:cNvPr>
          <p:cNvCxnSpPr>
            <a:cxnSpLocks/>
            <a:stCxn id="197" idx="3"/>
          </p:cNvCxnSpPr>
          <p:nvPr/>
        </p:nvCxnSpPr>
        <p:spPr>
          <a:xfrm flipV="1">
            <a:off x="7316074" y="3475369"/>
            <a:ext cx="2035836" cy="1620057"/>
          </a:xfrm>
          <a:prstGeom prst="straightConnector1">
            <a:avLst/>
          </a:prstGeom>
          <a:ln w="57150">
            <a:solidFill>
              <a:schemeClr val="bg1">
                <a:lumMod val="65000"/>
              </a:schemeClr>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187" name="Group 186">
            <a:extLst>
              <a:ext uri="{FF2B5EF4-FFF2-40B4-BE49-F238E27FC236}">
                <a16:creationId xmlns:a16="http://schemas.microsoft.com/office/drawing/2014/main" id="{7C83CBB7-F1D4-4C2E-8A2A-F8D1BE977D06}"/>
              </a:ext>
            </a:extLst>
          </p:cNvPr>
          <p:cNvGrpSpPr/>
          <p:nvPr/>
        </p:nvGrpSpPr>
        <p:grpSpPr>
          <a:xfrm>
            <a:off x="6817715" y="2892072"/>
            <a:ext cx="3032554" cy="3185843"/>
            <a:chOff x="568551" y="2892071"/>
            <a:chExt cx="3032554" cy="3185843"/>
          </a:xfrm>
        </p:grpSpPr>
        <p:cxnSp>
          <p:nvCxnSpPr>
            <p:cNvPr id="188" name="Straight Connector 187">
              <a:extLst>
                <a:ext uri="{FF2B5EF4-FFF2-40B4-BE49-F238E27FC236}">
                  <a16:creationId xmlns:a16="http://schemas.microsoft.com/office/drawing/2014/main" id="{82BA1804-B99E-40E1-BB58-C562F61D8208}"/>
                </a:ext>
              </a:extLst>
            </p:cNvPr>
            <p:cNvCxnSpPr>
              <a:stCxn id="200" idx="1"/>
              <a:endCxn id="199" idx="3"/>
            </p:cNvCxnSpPr>
            <p:nvPr/>
          </p:nvCxnSpPr>
          <p:spPr>
            <a:xfrm flipH="1">
              <a:off x="1708008" y="3214124"/>
              <a:ext cx="1394738" cy="660437"/>
            </a:xfrm>
            <a:prstGeom prst="line">
              <a:avLst/>
            </a:prstGeom>
            <a:ln w="57150"/>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7B7A70D5-98D8-452D-B59A-5973D3D74178}"/>
                </a:ext>
              </a:extLst>
            </p:cNvPr>
            <p:cNvCxnSpPr>
              <a:stCxn id="199" idx="2"/>
              <a:endCxn id="197" idx="0"/>
            </p:cNvCxnSpPr>
            <p:nvPr/>
          </p:nvCxnSpPr>
          <p:spPr>
            <a:xfrm flipH="1">
              <a:off x="817731"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8B79C20A-9AC0-4D82-8183-C3C97601126E}"/>
                </a:ext>
              </a:extLst>
            </p:cNvPr>
            <p:cNvCxnSpPr>
              <a:stCxn id="199" idx="2"/>
              <a:endCxn id="196" idx="0"/>
            </p:cNvCxnSpPr>
            <p:nvPr/>
          </p:nvCxnSpPr>
          <p:spPr>
            <a:xfrm>
              <a:off x="1458829"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CD9908A5-01F8-4308-ACA2-D1957AB7693C}"/>
                </a:ext>
              </a:extLst>
            </p:cNvPr>
            <p:cNvCxnSpPr>
              <a:cxnSpLocks/>
              <a:endCxn id="198" idx="1"/>
            </p:cNvCxnSpPr>
            <p:nvPr/>
          </p:nvCxnSpPr>
          <p:spPr>
            <a:xfrm flipV="1">
              <a:off x="2349106" y="4461980"/>
              <a:ext cx="753640" cy="623967"/>
            </a:xfrm>
            <a:prstGeom prst="line">
              <a:avLst/>
            </a:prstGeom>
            <a:ln w="571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FDADA8B1-B514-43B4-9941-66A0EE060B47}"/>
                </a:ext>
              </a:extLst>
            </p:cNvPr>
            <p:cNvCxnSpPr>
              <a:cxnSpLocks/>
              <a:stCxn id="196" idx="3"/>
              <a:endCxn id="195" idx="1"/>
            </p:cNvCxnSpPr>
            <p:nvPr/>
          </p:nvCxnSpPr>
          <p:spPr>
            <a:xfrm>
              <a:off x="2349106" y="5095425"/>
              <a:ext cx="753640" cy="660436"/>
            </a:xfrm>
            <a:prstGeom prst="line">
              <a:avLst/>
            </a:prstGeom>
            <a:ln w="571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86E2F092-FAD6-44FB-AF1D-A98FE11BD671}"/>
                </a:ext>
              </a:extLst>
            </p:cNvPr>
            <p:cNvCxnSpPr>
              <a:stCxn id="195" idx="0"/>
              <a:endCxn id="198" idx="2"/>
            </p:cNvCxnSpPr>
            <p:nvPr/>
          </p:nvCxnSpPr>
          <p:spPr>
            <a:xfrm flipV="1">
              <a:off x="3351926" y="4784033"/>
              <a:ext cx="0" cy="649775"/>
            </a:xfrm>
            <a:prstGeom prst="line">
              <a:avLst/>
            </a:prstGeom>
            <a:ln w="571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02B81893-7B36-4208-AB87-2BB1B48CAE0C}"/>
                </a:ext>
              </a:extLst>
            </p:cNvPr>
            <p:cNvCxnSpPr>
              <a:cxnSpLocks/>
              <a:stCxn id="198" idx="0"/>
              <a:endCxn id="200" idx="2"/>
            </p:cNvCxnSpPr>
            <p:nvPr/>
          </p:nvCxnSpPr>
          <p:spPr>
            <a:xfrm flipV="1">
              <a:off x="3351926" y="3536177"/>
              <a:ext cx="0" cy="603750"/>
            </a:xfrm>
            <a:prstGeom prst="line">
              <a:avLst/>
            </a:prstGeom>
            <a:ln w="57150"/>
          </p:spPr>
          <p:style>
            <a:lnRef idx="1">
              <a:schemeClr val="dk1"/>
            </a:lnRef>
            <a:fillRef idx="0">
              <a:schemeClr val="dk1"/>
            </a:fillRef>
            <a:effectRef idx="0">
              <a:schemeClr val="dk1"/>
            </a:effectRef>
            <a:fontRef idx="minor">
              <a:schemeClr val="tx1"/>
            </a:fontRef>
          </p:style>
        </p:cxnSp>
        <p:pic>
          <p:nvPicPr>
            <p:cNvPr id="195" name="Picture 194">
              <a:extLst>
                <a:ext uri="{FF2B5EF4-FFF2-40B4-BE49-F238E27FC236}">
                  <a16:creationId xmlns:a16="http://schemas.microsoft.com/office/drawing/2014/main" id="{0E132965-A75C-4D5D-90F2-E81C3FD8E915}"/>
                </a:ext>
              </a:extLst>
            </p:cNvPr>
            <p:cNvPicPr>
              <a:picLocks noChangeAspect="1"/>
            </p:cNvPicPr>
            <p:nvPr/>
          </p:nvPicPr>
          <p:blipFill>
            <a:blip r:embed="rId3"/>
            <a:stretch>
              <a:fillRect/>
            </a:stretch>
          </p:blipFill>
          <p:spPr>
            <a:xfrm>
              <a:off x="3102746" y="5433808"/>
              <a:ext cx="498359" cy="644106"/>
            </a:xfrm>
            <a:prstGeom prst="rect">
              <a:avLst/>
            </a:prstGeom>
          </p:spPr>
        </p:pic>
        <p:pic>
          <p:nvPicPr>
            <p:cNvPr id="196" name="Picture 195">
              <a:extLst>
                <a:ext uri="{FF2B5EF4-FFF2-40B4-BE49-F238E27FC236}">
                  <a16:creationId xmlns:a16="http://schemas.microsoft.com/office/drawing/2014/main" id="{A92307D3-D59A-4FF4-9807-864AE53FCB7D}"/>
                </a:ext>
              </a:extLst>
            </p:cNvPr>
            <p:cNvPicPr>
              <a:picLocks noChangeAspect="1"/>
            </p:cNvPicPr>
            <p:nvPr/>
          </p:nvPicPr>
          <p:blipFill>
            <a:blip r:embed="rId3"/>
            <a:stretch>
              <a:fillRect/>
            </a:stretch>
          </p:blipFill>
          <p:spPr>
            <a:xfrm>
              <a:off x="1850747" y="4773372"/>
              <a:ext cx="498359" cy="644106"/>
            </a:xfrm>
            <a:prstGeom prst="rect">
              <a:avLst/>
            </a:prstGeom>
          </p:spPr>
        </p:pic>
        <p:pic>
          <p:nvPicPr>
            <p:cNvPr id="197" name="Picture 196">
              <a:extLst>
                <a:ext uri="{FF2B5EF4-FFF2-40B4-BE49-F238E27FC236}">
                  <a16:creationId xmlns:a16="http://schemas.microsoft.com/office/drawing/2014/main" id="{6FC28CF8-8FFD-4F63-8FFE-B8D57A9AD199}"/>
                </a:ext>
              </a:extLst>
            </p:cNvPr>
            <p:cNvPicPr>
              <a:picLocks noChangeAspect="1"/>
            </p:cNvPicPr>
            <p:nvPr/>
          </p:nvPicPr>
          <p:blipFill>
            <a:blip r:embed="rId3"/>
            <a:stretch>
              <a:fillRect/>
            </a:stretch>
          </p:blipFill>
          <p:spPr>
            <a:xfrm>
              <a:off x="568551" y="4773372"/>
              <a:ext cx="498359" cy="644106"/>
            </a:xfrm>
            <a:prstGeom prst="rect">
              <a:avLst/>
            </a:prstGeom>
          </p:spPr>
        </p:pic>
        <p:pic>
          <p:nvPicPr>
            <p:cNvPr id="198" name="Picture 197">
              <a:extLst>
                <a:ext uri="{FF2B5EF4-FFF2-40B4-BE49-F238E27FC236}">
                  <a16:creationId xmlns:a16="http://schemas.microsoft.com/office/drawing/2014/main" id="{F1406C83-013F-4C5D-9C5A-6D5550431505}"/>
                </a:ext>
              </a:extLst>
            </p:cNvPr>
            <p:cNvPicPr>
              <a:picLocks noChangeAspect="1"/>
            </p:cNvPicPr>
            <p:nvPr/>
          </p:nvPicPr>
          <p:blipFill>
            <a:blip r:embed="rId3"/>
            <a:stretch>
              <a:fillRect/>
            </a:stretch>
          </p:blipFill>
          <p:spPr>
            <a:xfrm>
              <a:off x="3102746" y="4139927"/>
              <a:ext cx="498359" cy="644106"/>
            </a:xfrm>
            <a:prstGeom prst="rect">
              <a:avLst/>
            </a:prstGeom>
          </p:spPr>
        </p:pic>
        <p:pic>
          <p:nvPicPr>
            <p:cNvPr id="199" name="Picture 198">
              <a:extLst>
                <a:ext uri="{FF2B5EF4-FFF2-40B4-BE49-F238E27FC236}">
                  <a16:creationId xmlns:a16="http://schemas.microsoft.com/office/drawing/2014/main" id="{AED5C80B-781D-4D67-9229-FB2D497E07E3}"/>
                </a:ext>
              </a:extLst>
            </p:cNvPr>
            <p:cNvPicPr>
              <a:picLocks noChangeAspect="1"/>
            </p:cNvPicPr>
            <p:nvPr/>
          </p:nvPicPr>
          <p:blipFill>
            <a:blip r:embed="rId3"/>
            <a:stretch>
              <a:fillRect/>
            </a:stretch>
          </p:blipFill>
          <p:spPr>
            <a:xfrm>
              <a:off x="1209649" y="3552508"/>
              <a:ext cx="498359" cy="644106"/>
            </a:xfrm>
            <a:prstGeom prst="rect">
              <a:avLst/>
            </a:prstGeom>
          </p:spPr>
        </p:pic>
        <p:pic>
          <p:nvPicPr>
            <p:cNvPr id="200" name="Picture 199">
              <a:extLst>
                <a:ext uri="{FF2B5EF4-FFF2-40B4-BE49-F238E27FC236}">
                  <a16:creationId xmlns:a16="http://schemas.microsoft.com/office/drawing/2014/main" id="{9BB4E4E2-502C-469E-9D81-D4F9F732334A}"/>
                </a:ext>
              </a:extLst>
            </p:cNvPr>
            <p:cNvPicPr>
              <a:picLocks noChangeAspect="1"/>
            </p:cNvPicPr>
            <p:nvPr/>
          </p:nvPicPr>
          <p:blipFill>
            <a:blip r:embed="rId3"/>
            <a:stretch>
              <a:fillRect/>
            </a:stretch>
          </p:blipFill>
          <p:spPr>
            <a:xfrm>
              <a:off x="3102746" y="2892071"/>
              <a:ext cx="498359" cy="644106"/>
            </a:xfrm>
            <a:prstGeom prst="rect">
              <a:avLst/>
            </a:prstGeom>
          </p:spPr>
        </p:pic>
      </p:grpSp>
      <p:sp>
        <p:nvSpPr>
          <p:cNvPr id="202" name="Rectangle 201">
            <a:extLst>
              <a:ext uri="{FF2B5EF4-FFF2-40B4-BE49-F238E27FC236}">
                <a16:creationId xmlns:a16="http://schemas.microsoft.com/office/drawing/2014/main" id="{D96DC063-417E-417C-A502-141695B31930}"/>
              </a:ext>
            </a:extLst>
          </p:cNvPr>
          <p:cNvSpPr/>
          <p:nvPr/>
        </p:nvSpPr>
        <p:spPr>
          <a:xfrm>
            <a:off x="9034782" y="445945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03" name="Rectangle 202">
            <a:extLst>
              <a:ext uri="{FF2B5EF4-FFF2-40B4-BE49-F238E27FC236}">
                <a16:creationId xmlns:a16="http://schemas.microsoft.com/office/drawing/2014/main" id="{05BCE27A-61CB-400E-A0BF-A56AAF601823}"/>
              </a:ext>
            </a:extLst>
          </p:cNvPr>
          <p:cNvSpPr/>
          <p:nvPr/>
        </p:nvSpPr>
        <p:spPr>
          <a:xfrm>
            <a:off x="8727592" y="4760859"/>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04" name="Rectangle 203">
            <a:extLst>
              <a:ext uri="{FF2B5EF4-FFF2-40B4-BE49-F238E27FC236}">
                <a16:creationId xmlns:a16="http://schemas.microsoft.com/office/drawing/2014/main" id="{FD5ACE57-157D-438C-8F3C-133FEBBA6837}"/>
              </a:ext>
            </a:extLst>
          </p:cNvPr>
          <p:cNvSpPr/>
          <p:nvPr/>
        </p:nvSpPr>
        <p:spPr>
          <a:xfrm>
            <a:off x="7802799" y="4261844"/>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05" name="Rectangle 204">
            <a:extLst>
              <a:ext uri="{FF2B5EF4-FFF2-40B4-BE49-F238E27FC236}">
                <a16:creationId xmlns:a16="http://schemas.microsoft.com/office/drawing/2014/main" id="{DF022AED-0559-40B7-9B5B-208EB17C3B1B}"/>
              </a:ext>
            </a:extLst>
          </p:cNvPr>
          <p:cNvSpPr/>
          <p:nvPr/>
        </p:nvSpPr>
        <p:spPr>
          <a:xfrm>
            <a:off x="9462308" y="3875177"/>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06" name="Rectangle 205">
            <a:extLst>
              <a:ext uri="{FF2B5EF4-FFF2-40B4-BE49-F238E27FC236}">
                <a16:creationId xmlns:a16="http://schemas.microsoft.com/office/drawing/2014/main" id="{5F39D099-2BA5-44A6-AFC4-6489E31BED62}"/>
              </a:ext>
            </a:extLst>
          </p:cNvPr>
          <p:cNvSpPr/>
          <p:nvPr/>
        </p:nvSpPr>
        <p:spPr>
          <a:xfrm>
            <a:off x="9458351" y="355949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208" name="Straight Arrow Connector 207">
            <a:extLst>
              <a:ext uri="{FF2B5EF4-FFF2-40B4-BE49-F238E27FC236}">
                <a16:creationId xmlns:a16="http://schemas.microsoft.com/office/drawing/2014/main" id="{545BC5D9-EAEF-4DB9-93F5-5AA869F42B73}"/>
              </a:ext>
            </a:extLst>
          </p:cNvPr>
          <p:cNvCxnSpPr/>
          <p:nvPr/>
        </p:nvCxnSpPr>
        <p:spPr>
          <a:xfrm flipV="1">
            <a:off x="7407657" y="4531814"/>
            <a:ext cx="223381" cy="205702"/>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10" name="Straight Arrow Connector 209">
            <a:extLst>
              <a:ext uri="{FF2B5EF4-FFF2-40B4-BE49-F238E27FC236}">
                <a16:creationId xmlns:a16="http://schemas.microsoft.com/office/drawing/2014/main" id="{07982FC0-7AD6-4200-A9E4-08C0A20ED14B}"/>
              </a:ext>
            </a:extLst>
          </p:cNvPr>
          <p:cNvCxnSpPr>
            <a:cxnSpLocks/>
          </p:cNvCxnSpPr>
          <p:nvPr/>
        </p:nvCxnSpPr>
        <p:spPr>
          <a:xfrm flipV="1">
            <a:off x="8893775" y="4813207"/>
            <a:ext cx="403304" cy="327461"/>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11" name="Straight Arrow Connector 210">
            <a:extLst>
              <a:ext uri="{FF2B5EF4-FFF2-40B4-BE49-F238E27FC236}">
                <a16:creationId xmlns:a16="http://schemas.microsoft.com/office/drawing/2014/main" id="{95103DB4-CBDC-4DF6-A794-73BA34C0FD09}"/>
              </a:ext>
            </a:extLst>
          </p:cNvPr>
          <p:cNvCxnSpPr>
            <a:cxnSpLocks/>
          </p:cNvCxnSpPr>
          <p:nvPr/>
        </p:nvCxnSpPr>
        <p:spPr>
          <a:xfrm flipH="1" flipV="1">
            <a:off x="9812657" y="3633327"/>
            <a:ext cx="13967" cy="363427"/>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213" name="Straight Arrow Connector 212">
            <a:extLst>
              <a:ext uri="{FF2B5EF4-FFF2-40B4-BE49-F238E27FC236}">
                <a16:creationId xmlns:a16="http://schemas.microsoft.com/office/drawing/2014/main" id="{5829B35D-D778-451E-BF5C-23A4643288D3}"/>
              </a:ext>
            </a:extLst>
          </p:cNvPr>
          <p:cNvCxnSpPr>
            <a:cxnSpLocks/>
          </p:cNvCxnSpPr>
          <p:nvPr/>
        </p:nvCxnSpPr>
        <p:spPr>
          <a:xfrm>
            <a:off x="7789044" y="4591825"/>
            <a:ext cx="229155" cy="218656"/>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201" name="Rectangle 200">
            <a:extLst>
              <a:ext uri="{FF2B5EF4-FFF2-40B4-BE49-F238E27FC236}">
                <a16:creationId xmlns:a16="http://schemas.microsoft.com/office/drawing/2014/main" id="{D92AB754-24DB-4EEB-A082-B45EC3E8DCFD}"/>
              </a:ext>
            </a:extLst>
          </p:cNvPr>
          <p:cNvSpPr/>
          <p:nvPr/>
        </p:nvSpPr>
        <p:spPr>
          <a:xfrm>
            <a:off x="7995518" y="445089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214" name="Straight Arrow Connector 213">
            <a:extLst>
              <a:ext uri="{FF2B5EF4-FFF2-40B4-BE49-F238E27FC236}">
                <a16:creationId xmlns:a16="http://schemas.microsoft.com/office/drawing/2014/main" id="{7A4DEB23-93C0-4194-8894-086886F6B114}"/>
              </a:ext>
            </a:extLst>
          </p:cNvPr>
          <p:cNvCxnSpPr>
            <a:cxnSpLocks/>
          </p:cNvCxnSpPr>
          <p:nvPr/>
        </p:nvCxnSpPr>
        <p:spPr>
          <a:xfrm flipV="1">
            <a:off x="5015862" y="4920601"/>
            <a:ext cx="5680" cy="359721"/>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217" name="Rectangle 216">
            <a:extLst>
              <a:ext uri="{FF2B5EF4-FFF2-40B4-BE49-F238E27FC236}">
                <a16:creationId xmlns:a16="http://schemas.microsoft.com/office/drawing/2014/main" id="{AF764EB2-A6A9-4FB3-9AF7-972320747D7C}"/>
              </a:ext>
            </a:extLst>
          </p:cNvPr>
          <p:cNvSpPr/>
          <p:nvPr/>
        </p:nvSpPr>
        <p:spPr>
          <a:xfrm>
            <a:off x="7180475" y="4394426"/>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18" name="TextBox 217">
            <a:extLst>
              <a:ext uri="{FF2B5EF4-FFF2-40B4-BE49-F238E27FC236}">
                <a16:creationId xmlns:a16="http://schemas.microsoft.com/office/drawing/2014/main" id="{EA7D3E0F-2E94-4D4A-B62C-52B9811F9704}"/>
              </a:ext>
            </a:extLst>
          </p:cNvPr>
          <p:cNvSpPr txBox="1"/>
          <p:nvPr/>
        </p:nvSpPr>
        <p:spPr>
          <a:xfrm>
            <a:off x="1651942" y="4855115"/>
            <a:ext cx="503476" cy="461665"/>
          </a:xfrm>
          <a:prstGeom prst="rect">
            <a:avLst/>
          </a:prstGeom>
          <a:noFill/>
        </p:spPr>
        <p:txBody>
          <a:bodyPr wrap="square" rtlCol="0">
            <a:spAutoFit/>
          </a:bodyPr>
          <a:lstStyle/>
          <a:p>
            <a:pPr algn="ctr"/>
            <a:r>
              <a:rPr lang="en-US" sz="2400" dirty="0"/>
              <a:t>A</a:t>
            </a:r>
          </a:p>
        </p:txBody>
      </p:sp>
      <p:sp>
        <p:nvSpPr>
          <p:cNvPr id="219" name="TextBox 218">
            <a:extLst>
              <a:ext uri="{FF2B5EF4-FFF2-40B4-BE49-F238E27FC236}">
                <a16:creationId xmlns:a16="http://schemas.microsoft.com/office/drawing/2014/main" id="{8A21B2A1-AD92-4C60-AB22-8B2B1F4A3A2A}"/>
              </a:ext>
            </a:extLst>
          </p:cNvPr>
          <p:cNvSpPr txBox="1"/>
          <p:nvPr/>
        </p:nvSpPr>
        <p:spPr>
          <a:xfrm>
            <a:off x="5122547" y="2983292"/>
            <a:ext cx="503476" cy="461665"/>
          </a:xfrm>
          <a:prstGeom prst="rect">
            <a:avLst/>
          </a:prstGeom>
          <a:noFill/>
        </p:spPr>
        <p:txBody>
          <a:bodyPr wrap="square" rtlCol="0">
            <a:spAutoFit/>
          </a:bodyPr>
          <a:lstStyle/>
          <a:p>
            <a:pPr algn="ctr"/>
            <a:r>
              <a:rPr lang="en-US" sz="2400" dirty="0"/>
              <a:t>B</a:t>
            </a:r>
          </a:p>
        </p:txBody>
      </p:sp>
      <p:sp>
        <p:nvSpPr>
          <p:cNvPr id="220" name="TextBox 219">
            <a:extLst>
              <a:ext uri="{FF2B5EF4-FFF2-40B4-BE49-F238E27FC236}">
                <a16:creationId xmlns:a16="http://schemas.microsoft.com/office/drawing/2014/main" id="{881C8850-CF05-4BDA-8F43-0AA0FA3C29D5}"/>
              </a:ext>
            </a:extLst>
          </p:cNvPr>
          <p:cNvSpPr txBox="1"/>
          <p:nvPr/>
        </p:nvSpPr>
        <p:spPr>
          <a:xfrm>
            <a:off x="6356763" y="4857779"/>
            <a:ext cx="503476" cy="461665"/>
          </a:xfrm>
          <a:prstGeom prst="rect">
            <a:avLst/>
          </a:prstGeom>
          <a:noFill/>
        </p:spPr>
        <p:txBody>
          <a:bodyPr wrap="square" rtlCol="0">
            <a:spAutoFit/>
          </a:bodyPr>
          <a:lstStyle/>
          <a:p>
            <a:pPr algn="ctr"/>
            <a:r>
              <a:rPr lang="en-US" sz="2400" dirty="0"/>
              <a:t>A</a:t>
            </a:r>
          </a:p>
        </p:txBody>
      </p:sp>
      <p:sp>
        <p:nvSpPr>
          <p:cNvPr id="221" name="TextBox 220">
            <a:extLst>
              <a:ext uri="{FF2B5EF4-FFF2-40B4-BE49-F238E27FC236}">
                <a16:creationId xmlns:a16="http://schemas.microsoft.com/office/drawing/2014/main" id="{1B32E871-0633-435A-B196-31575AF267C8}"/>
              </a:ext>
            </a:extLst>
          </p:cNvPr>
          <p:cNvSpPr txBox="1"/>
          <p:nvPr/>
        </p:nvSpPr>
        <p:spPr>
          <a:xfrm>
            <a:off x="9827368" y="2985956"/>
            <a:ext cx="503476" cy="461665"/>
          </a:xfrm>
          <a:prstGeom prst="rect">
            <a:avLst/>
          </a:prstGeom>
          <a:noFill/>
        </p:spPr>
        <p:txBody>
          <a:bodyPr wrap="square" rtlCol="0">
            <a:spAutoFit/>
          </a:bodyPr>
          <a:lstStyle/>
          <a:p>
            <a:pPr algn="ctr"/>
            <a:r>
              <a:rPr lang="en-US" sz="2400" dirty="0"/>
              <a:t>B</a:t>
            </a:r>
          </a:p>
        </p:txBody>
      </p:sp>
    </p:spTree>
    <p:extLst>
      <p:ext uri="{BB962C8B-B14F-4D97-AF65-F5344CB8AC3E}">
        <p14:creationId xmlns:p14="http://schemas.microsoft.com/office/powerpoint/2010/main" val="36032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0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0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3" grpId="0" animBg="1"/>
      <p:bldP spid="164" grpId="0" animBg="1"/>
      <p:bldP spid="165" grpId="0" animBg="1"/>
      <p:bldP spid="166" grpId="0" animBg="1"/>
      <p:bldP spid="167" grpId="0" animBg="1"/>
      <p:bldP spid="168" grpId="0" animBg="1"/>
      <p:bldP spid="169" grpId="0" animBg="1"/>
      <p:bldP spid="202" grpId="0" animBg="1"/>
      <p:bldP spid="203" grpId="0" animBg="1"/>
      <p:bldP spid="204" grpId="0" animBg="1"/>
      <p:bldP spid="205" grpId="0" animBg="1"/>
      <p:bldP spid="206" grpId="0" animBg="1"/>
      <p:bldP spid="201" grpId="0" animBg="1"/>
      <p:bldP spid="217" grpId="0" animBg="1"/>
      <p:bldP spid="218" grpId="0"/>
      <p:bldP spid="219" grpId="0"/>
      <p:bldP spid="220" grpId="0"/>
      <p:bldP spid="2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A09B-F0DC-4979-9403-F4A05A1C20B3}"/>
              </a:ext>
            </a:extLst>
          </p:cNvPr>
          <p:cNvSpPr>
            <a:spLocks noGrp="1"/>
          </p:cNvSpPr>
          <p:nvPr>
            <p:ph type="title"/>
          </p:nvPr>
        </p:nvSpPr>
        <p:spPr/>
        <p:txBody>
          <a:bodyPr/>
          <a:lstStyle/>
          <a:p>
            <a:r>
              <a:rPr lang="en-US" dirty="0"/>
              <a:t>Connectionless Service</a:t>
            </a:r>
            <a:br>
              <a:rPr lang="en-US" dirty="0"/>
            </a:br>
            <a:r>
              <a:rPr lang="en-US" dirty="0"/>
              <a:t>Datagrams</a:t>
            </a:r>
          </a:p>
        </p:txBody>
      </p:sp>
      <p:sp>
        <p:nvSpPr>
          <p:cNvPr id="3" name="Content Placeholder 2">
            <a:extLst>
              <a:ext uri="{FF2B5EF4-FFF2-40B4-BE49-F238E27FC236}">
                <a16:creationId xmlns:a16="http://schemas.microsoft.com/office/drawing/2014/main" id="{1EFFF47F-78CD-46C3-BF7E-FC7AAE504F78}"/>
              </a:ext>
            </a:extLst>
          </p:cNvPr>
          <p:cNvSpPr>
            <a:spLocks noGrp="1"/>
          </p:cNvSpPr>
          <p:nvPr>
            <p:ph idx="1"/>
          </p:nvPr>
        </p:nvSpPr>
        <p:spPr>
          <a:xfrm>
            <a:off x="2152651" y="1825625"/>
            <a:ext cx="3718761" cy="4351338"/>
          </a:xfrm>
        </p:spPr>
        <p:txBody>
          <a:bodyPr/>
          <a:lstStyle/>
          <a:p>
            <a:pPr marL="0" indent="0">
              <a:buNone/>
            </a:pPr>
            <a:r>
              <a:rPr lang="en-US" dirty="0"/>
              <a:t>Routers use routing algorithms to decide where to send each packet </a:t>
            </a:r>
            <a:r>
              <a:rPr lang="en-US" i="1" dirty="0"/>
              <a:t>individually</a:t>
            </a:r>
            <a:r>
              <a:rPr lang="en-US" dirty="0"/>
              <a:t>.</a:t>
            </a:r>
          </a:p>
          <a:p>
            <a:pPr marL="0" indent="0">
              <a:buNone/>
            </a:pPr>
            <a:endParaRPr lang="en-US" dirty="0"/>
          </a:p>
        </p:txBody>
      </p:sp>
      <p:sp>
        <p:nvSpPr>
          <p:cNvPr id="4" name="Footer Placeholder 3">
            <a:extLst>
              <a:ext uri="{FF2B5EF4-FFF2-40B4-BE49-F238E27FC236}">
                <a16:creationId xmlns:a16="http://schemas.microsoft.com/office/drawing/2014/main" id="{9E47DA8C-02A1-438F-A84E-25B4593051B4}"/>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DF9991F-A0DE-467C-A7C2-277A68CDEB8B}"/>
              </a:ext>
            </a:extLst>
          </p:cNvPr>
          <p:cNvSpPr>
            <a:spLocks noGrp="1"/>
          </p:cNvSpPr>
          <p:nvPr>
            <p:ph type="sldNum" sz="quarter" idx="12"/>
          </p:nvPr>
        </p:nvSpPr>
        <p:spPr/>
        <p:txBody>
          <a:bodyPr/>
          <a:lstStyle/>
          <a:p>
            <a:fld id="{3D90C5DF-5A93-4A6F-A2C5-08984139AF6D}" type="slidenum">
              <a:rPr lang="LID4096" smtClean="0"/>
              <a:t>56</a:t>
            </a:fld>
            <a:endParaRPr lang="LID4096"/>
          </a:p>
        </p:txBody>
      </p:sp>
      <p:sp>
        <p:nvSpPr>
          <p:cNvPr id="7" name="Rectangle 6">
            <a:extLst>
              <a:ext uri="{FF2B5EF4-FFF2-40B4-BE49-F238E27FC236}">
                <a16:creationId xmlns:a16="http://schemas.microsoft.com/office/drawing/2014/main" id="{78BA0F45-6474-4C22-A653-7A858877C375}"/>
              </a:ext>
            </a:extLst>
          </p:cNvPr>
          <p:cNvSpPr/>
          <p:nvPr/>
        </p:nvSpPr>
        <p:spPr>
          <a:xfrm>
            <a:off x="2164080" y="4114800"/>
            <a:ext cx="3382300" cy="114300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Used by the Internet Protocol (IP).</a:t>
            </a:r>
          </a:p>
        </p:txBody>
      </p:sp>
      <p:grpSp>
        <p:nvGrpSpPr>
          <p:cNvPr id="6" name="Group 5">
            <a:extLst>
              <a:ext uri="{FF2B5EF4-FFF2-40B4-BE49-F238E27FC236}">
                <a16:creationId xmlns:a16="http://schemas.microsoft.com/office/drawing/2014/main" id="{9533B14C-1994-4E7F-A64C-584A65002630}"/>
              </a:ext>
            </a:extLst>
          </p:cNvPr>
          <p:cNvGrpSpPr/>
          <p:nvPr/>
        </p:nvGrpSpPr>
        <p:grpSpPr>
          <a:xfrm>
            <a:off x="5967916" y="2116820"/>
            <a:ext cx="3974081" cy="3185843"/>
            <a:chOff x="4443915" y="2116819"/>
            <a:chExt cx="3974081" cy="3185843"/>
          </a:xfrm>
        </p:grpSpPr>
        <p:cxnSp>
          <p:nvCxnSpPr>
            <p:cNvPr id="8" name="Straight Arrow Connector 7">
              <a:extLst>
                <a:ext uri="{FF2B5EF4-FFF2-40B4-BE49-F238E27FC236}">
                  <a16:creationId xmlns:a16="http://schemas.microsoft.com/office/drawing/2014/main" id="{3DDD7706-0170-49C8-B3CF-1EDF97993B59}"/>
                </a:ext>
              </a:extLst>
            </p:cNvPr>
            <p:cNvCxnSpPr>
              <a:cxnSpLocks/>
              <a:stCxn id="20" idx="3"/>
            </p:cNvCxnSpPr>
            <p:nvPr/>
          </p:nvCxnSpPr>
          <p:spPr>
            <a:xfrm flipV="1">
              <a:off x="5382883" y="2700116"/>
              <a:ext cx="2035836" cy="1620057"/>
            </a:xfrm>
            <a:prstGeom prst="straightConnector1">
              <a:avLst/>
            </a:prstGeom>
            <a:ln w="57150">
              <a:solidFill>
                <a:schemeClr val="bg1">
                  <a:lumMod val="65000"/>
                </a:schemeClr>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1DB9DB9B-7919-40CE-949E-7D3AAE8D5C9D}"/>
                </a:ext>
              </a:extLst>
            </p:cNvPr>
            <p:cNvGrpSpPr/>
            <p:nvPr/>
          </p:nvGrpSpPr>
          <p:grpSpPr>
            <a:xfrm>
              <a:off x="4884524" y="2116819"/>
              <a:ext cx="3032554" cy="3185843"/>
              <a:chOff x="568551" y="2892071"/>
              <a:chExt cx="3032554" cy="3185843"/>
            </a:xfrm>
          </p:grpSpPr>
          <p:cxnSp>
            <p:nvCxnSpPr>
              <p:cNvPr id="11" name="Straight Connector 10">
                <a:extLst>
                  <a:ext uri="{FF2B5EF4-FFF2-40B4-BE49-F238E27FC236}">
                    <a16:creationId xmlns:a16="http://schemas.microsoft.com/office/drawing/2014/main" id="{DCC539DA-7660-4EF4-B737-C06DAA6C1BD9}"/>
                  </a:ext>
                </a:extLst>
              </p:cNvPr>
              <p:cNvCxnSpPr>
                <a:stCxn id="23" idx="1"/>
                <a:endCxn id="22" idx="3"/>
              </p:cNvCxnSpPr>
              <p:nvPr/>
            </p:nvCxnSpPr>
            <p:spPr>
              <a:xfrm flipH="1">
                <a:off x="1708008" y="3214124"/>
                <a:ext cx="1394738" cy="660437"/>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BAB2912-DD7E-4E0B-8F75-F4756EB2CBCE}"/>
                  </a:ext>
                </a:extLst>
              </p:cNvPr>
              <p:cNvCxnSpPr>
                <a:stCxn id="22" idx="2"/>
                <a:endCxn id="20" idx="0"/>
              </p:cNvCxnSpPr>
              <p:nvPr/>
            </p:nvCxnSpPr>
            <p:spPr>
              <a:xfrm flipH="1">
                <a:off x="817731"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ADABB39-E338-4338-A7D0-EBFE2B811D43}"/>
                  </a:ext>
                </a:extLst>
              </p:cNvPr>
              <p:cNvCxnSpPr>
                <a:stCxn id="22" idx="2"/>
                <a:endCxn id="19" idx="0"/>
              </p:cNvCxnSpPr>
              <p:nvPr/>
            </p:nvCxnSpPr>
            <p:spPr>
              <a:xfrm>
                <a:off x="1458829"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FE8A39D-BDF2-499D-9409-6A2DC82B0055}"/>
                  </a:ext>
                </a:extLst>
              </p:cNvPr>
              <p:cNvCxnSpPr>
                <a:cxnSpLocks/>
                <a:endCxn id="21" idx="1"/>
              </p:cNvCxnSpPr>
              <p:nvPr/>
            </p:nvCxnSpPr>
            <p:spPr>
              <a:xfrm flipV="1">
                <a:off x="2349106" y="4461980"/>
                <a:ext cx="753640" cy="623967"/>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B1BB9AA-806F-4805-9F02-BA0B43AEE07E}"/>
                  </a:ext>
                </a:extLst>
              </p:cNvPr>
              <p:cNvCxnSpPr>
                <a:cxnSpLocks/>
                <a:stCxn id="19" idx="3"/>
                <a:endCxn id="18" idx="1"/>
              </p:cNvCxnSpPr>
              <p:nvPr/>
            </p:nvCxnSpPr>
            <p:spPr>
              <a:xfrm>
                <a:off x="2349106" y="5095425"/>
                <a:ext cx="753640" cy="660436"/>
              </a:xfrm>
              <a:prstGeom prst="line">
                <a:avLst/>
              </a:prstGeom>
              <a:ln w="571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C5D5A2D-9640-4607-BDE8-0EB8FDF9BF14}"/>
                  </a:ext>
                </a:extLst>
              </p:cNvPr>
              <p:cNvCxnSpPr>
                <a:stCxn id="18" idx="0"/>
                <a:endCxn id="21" idx="2"/>
              </p:cNvCxnSpPr>
              <p:nvPr/>
            </p:nvCxnSpPr>
            <p:spPr>
              <a:xfrm flipV="1">
                <a:off x="3351926" y="4784033"/>
                <a:ext cx="0" cy="649775"/>
              </a:xfrm>
              <a:prstGeom prst="line">
                <a:avLst/>
              </a:prstGeom>
              <a:ln w="571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8F9EF90-2731-4A04-BBC7-D58E088242FB}"/>
                  </a:ext>
                </a:extLst>
              </p:cNvPr>
              <p:cNvCxnSpPr>
                <a:cxnSpLocks/>
                <a:stCxn id="21" idx="0"/>
                <a:endCxn id="23" idx="2"/>
              </p:cNvCxnSpPr>
              <p:nvPr/>
            </p:nvCxnSpPr>
            <p:spPr>
              <a:xfrm flipV="1">
                <a:off x="3351926" y="3536177"/>
                <a:ext cx="0" cy="603750"/>
              </a:xfrm>
              <a:prstGeom prst="line">
                <a:avLst/>
              </a:prstGeom>
              <a:ln w="57150"/>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B7992479-F8A9-4CEB-9350-82DFF5006F73}"/>
                  </a:ext>
                </a:extLst>
              </p:cNvPr>
              <p:cNvPicPr>
                <a:picLocks noChangeAspect="1"/>
              </p:cNvPicPr>
              <p:nvPr/>
            </p:nvPicPr>
            <p:blipFill>
              <a:blip r:embed="rId3"/>
              <a:stretch>
                <a:fillRect/>
              </a:stretch>
            </p:blipFill>
            <p:spPr>
              <a:xfrm>
                <a:off x="3102746" y="5433808"/>
                <a:ext cx="498359" cy="644106"/>
              </a:xfrm>
              <a:prstGeom prst="rect">
                <a:avLst/>
              </a:prstGeom>
            </p:spPr>
          </p:pic>
          <p:pic>
            <p:nvPicPr>
              <p:cNvPr id="19" name="Picture 18">
                <a:extLst>
                  <a:ext uri="{FF2B5EF4-FFF2-40B4-BE49-F238E27FC236}">
                    <a16:creationId xmlns:a16="http://schemas.microsoft.com/office/drawing/2014/main" id="{F178EA1C-1F34-45BC-B879-34BD11D35E6E}"/>
                  </a:ext>
                </a:extLst>
              </p:cNvPr>
              <p:cNvPicPr>
                <a:picLocks noChangeAspect="1"/>
              </p:cNvPicPr>
              <p:nvPr/>
            </p:nvPicPr>
            <p:blipFill>
              <a:blip r:embed="rId3"/>
              <a:stretch>
                <a:fillRect/>
              </a:stretch>
            </p:blipFill>
            <p:spPr>
              <a:xfrm>
                <a:off x="1850747" y="4773372"/>
                <a:ext cx="498359" cy="644106"/>
              </a:xfrm>
              <a:prstGeom prst="rect">
                <a:avLst/>
              </a:prstGeom>
            </p:spPr>
          </p:pic>
          <p:pic>
            <p:nvPicPr>
              <p:cNvPr id="20" name="Picture 19">
                <a:extLst>
                  <a:ext uri="{FF2B5EF4-FFF2-40B4-BE49-F238E27FC236}">
                    <a16:creationId xmlns:a16="http://schemas.microsoft.com/office/drawing/2014/main" id="{FD41E00B-1669-47D1-B590-F93BADD91CBB}"/>
                  </a:ext>
                </a:extLst>
              </p:cNvPr>
              <p:cNvPicPr>
                <a:picLocks noChangeAspect="1"/>
              </p:cNvPicPr>
              <p:nvPr/>
            </p:nvPicPr>
            <p:blipFill>
              <a:blip r:embed="rId3"/>
              <a:stretch>
                <a:fillRect/>
              </a:stretch>
            </p:blipFill>
            <p:spPr>
              <a:xfrm>
                <a:off x="568551" y="4773372"/>
                <a:ext cx="498359" cy="644106"/>
              </a:xfrm>
              <a:prstGeom prst="rect">
                <a:avLst/>
              </a:prstGeom>
            </p:spPr>
          </p:pic>
          <p:pic>
            <p:nvPicPr>
              <p:cNvPr id="21" name="Picture 20">
                <a:extLst>
                  <a:ext uri="{FF2B5EF4-FFF2-40B4-BE49-F238E27FC236}">
                    <a16:creationId xmlns:a16="http://schemas.microsoft.com/office/drawing/2014/main" id="{1CFD9A0E-AA9F-4851-A7AF-DEDA321321AD}"/>
                  </a:ext>
                </a:extLst>
              </p:cNvPr>
              <p:cNvPicPr>
                <a:picLocks noChangeAspect="1"/>
              </p:cNvPicPr>
              <p:nvPr/>
            </p:nvPicPr>
            <p:blipFill>
              <a:blip r:embed="rId3"/>
              <a:stretch>
                <a:fillRect/>
              </a:stretch>
            </p:blipFill>
            <p:spPr>
              <a:xfrm>
                <a:off x="3102746" y="4139927"/>
                <a:ext cx="498359" cy="644106"/>
              </a:xfrm>
              <a:prstGeom prst="rect">
                <a:avLst/>
              </a:prstGeom>
            </p:spPr>
          </p:pic>
          <p:pic>
            <p:nvPicPr>
              <p:cNvPr id="22" name="Picture 21">
                <a:extLst>
                  <a:ext uri="{FF2B5EF4-FFF2-40B4-BE49-F238E27FC236}">
                    <a16:creationId xmlns:a16="http://schemas.microsoft.com/office/drawing/2014/main" id="{3D441E60-05DD-40FE-8B23-54684CA9F389}"/>
                  </a:ext>
                </a:extLst>
              </p:cNvPr>
              <p:cNvPicPr>
                <a:picLocks noChangeAspect="1"/>
              </p:cNvPicPr>
              <p:nvPr/>
            </p:nvPicPr>
            <p:blipFill>
              <a:blip r:embed="rId3"/>
              <a:stretch>
                <a:fillRect/>
              </a:stretch>
            </p:blipFill>
            <p:spPr>
              <a:xfrm>
                <a:off x="1209649" y="3552508"/>
                <a:ext cx="498359" cy="644106"/>
              </a:xfrm>
              <a:prstGeom prst="rect">
                <a:avLst/>
              </a:prstGeom>
            </p:spPr>
          </p:pic>
          <p:pic>
            <p:nvPicPr>
              <p:cNvPr id="23" name="Picture 22">
                <a:extLst>
                  <a:ext uri="{FF2B5EF4-FFF2-40B4-BE49-F238E27FC236}">
                    <a16:creationId xmlns:a16="http://schemas.microsoft.com/office/drawing/2014/main" id="{1B90D644-878A-416E-9479-A74C6B567A1B}"/>
                  </a:ext>
                </a:extLst>
              </p:cNvPr>
              <p:cNvPicPr>
                <a:picLocks noChangeAspect="1"/>
              </p:cNvPicPr>
              <p:nvPr/>
            </p:nvPicPr>
            <p:blipFill>
              <a:blip r:embed="rId3"/>
              <a:stretch>
                <a:fillRect/>
              </a:stretch>
            </p:blipFill>
            <p:spPr>
              <a:xfrm>
                <a:off x="3102746" y="2892071"/>
                <a:ext cx="498359" cy="644106"/>
              </a:xfrm>
              <a:prstGeom prst="rect">
                <a:avLst/>
              </a:prstGeom>
            </p:spPr>
          </p:pic>
        </p:grpSp>
        <p:sp>
          <p:nvSpPr>
            <p:cNvPr id="24" name="Rectangle 23">
              <a:extLst>
                <a:ext uri="{FF2B5EF4-FFF2-40B4-BE49-F238E27FC236}">
                  <a16:creationId xmlns:a16="http://schemas.microsoft.com/office/drawing/2014/main" id="{22CA4E1B-6D91-4655-A4D7-42C90F8F51E2}"/>
                </a:ext>
              </a:extLst>
            </p:cNvPr>
            <p:cNvSpPr/>
            <p:nvPr/>
          </p:nvSpPr>
          <p:spPr>
            <a:xfrm>
              <a:off x="6023509" y="3633386"/>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5" name="Rectangle 24">
              <a:extLst>
                <a:ext uri="{FF2B5EF4-FFF2-40B4-BE49-F238E27FC236}">
                  <a16:creationId xmlns:a16="http://schemas.microsoft.com/office/drawing/2014/main" id="{48902E3A-D362-4182-9A9A-182B0B075596}"/>
                </a:ext>
              </a:extLst>
            </p:cNvPr>
            <p:cNvSpPr/>
            <p:nvPr/>
          </p:nvSpPr>
          <p:spPr>
            <a:xfrm>
              <a:off x="7101591" y="368419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6" name="Rectangle 25">
              <a:extLst>
                <a:ext uri="{FF2B5EF4-FFF2-40B4-BE49-F238E27FC236}">
                  <a16:creationId xmlns:a16="http://schemas.microsoft.com/office/drawing/2014/main" id="{2F3A02B2-4B83-42A5-AF7F-9CA0605CA06A}"/>
                </a:ext>
              </a:extLst>
            </p:cNvPr>
            <p:cNvSpPr/>
            <p:nvPr/>
          </p:nvSpPr>
          <p:spPr>
            <a:xfrm>
              <a:off x="6784462" y="3965729"/>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7" name="Rectangle 26">
              <a:extLst>
                <a:ext uri="{FF2B5EF4-FFF2-40B4-BE49-F238E27FC236}">
                  <a16:creationId xmlns:a16="http://schemas.microsoft.com/office/drawing/2014/main" id="{716805A6-1B95-40D1-9C63-1FF972ED6231}"/>
                </a:ext>
              </a:extLst>
            </p:cNvPr>
            <p:cNvSpPr/>
            <p:nvPr/>
          </p:nvSpPr>
          <p:spPr>
            <a:xfrm>
              <a:off x="5289496" y="3597116"/>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8" name="Rectangle 27">
              <a:extLst>
                <a:ext uri="{FF2B5EF4-FFF2-40B4-BE49-F238E27FC236}">
                  <a16:creationId xmlns:a16="http://schemas.microsoft.com/office/drawing/2014/main" id="{3E46796B-0BE7-47C1-84C0-59511E1A7827}"/>
                </a:ext>
              </a:extLst>
            </p:cNvPr>
            <p:cNvSpPr/>
            <p:nvPr/>
          </p:nvSpPr>
          <p:spPr>
            <a:xfrm>
              <a:off x="6257590" y="279187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9" name="Rectangle 28">
              <a:extLst>
                <a:ext uri="{FF2B5EF4-FFF2-40B4-BE49-F238E27FC236}">
                  <a16:creationId xmlns:a16="http://schemas.microsoft.com/office/drawing/2014/main" id="{A9DEE9CC-58BD-44D2-9CBD-C83312B39333}"/>
                </a:ext>
              </a:extLst>
            </p:cNvPr>
            <p:cNvSpPr/>
            <p:nvPr/>
          </p:nvSpPr>
          <p:spPr>
            <a:xfrm>
              <a:off x="7535523" y="292090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0" name="Rectangle 29">
              <a:extLst>
                <a:ext uri="{FF2B5EF4-FFF2-40B4-BE49-F238E27FC236}">
                  <a16:creationId xmlns:a16="http://schemas.microsoft.com/office/drawing/2014/main" id="{145C5950-DCFA-4BFF-A3CD-916D073303A5}"/>
                </a:ext>
              </a:extLst>
            </p:cNvPr>
            <p:cNvSpPr/>
            <p:nvPr/>
          </p:nvSpPr>
          <p:spPr>
            <a:xfrm>
              <a:off x="6890494" y="4518016"/>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31" name="Straight Arrow Connector 30">
              <a:extLst>
                <a:ext uri="{FF2B5EF4-FFF2-40B4-BE49-F238E27FC236}">
                  <a16:creationId xmlns:a16="http://schemas.microsoft.com/office/drawing/2014/main" id="{01EAC9EA-F4E7-4B59-9324-E5BBE6A7821A}"/>
                </a:ext>
              </a:extLst>
            </p:cNvPr>
            <p:cNvCxnSpPr/>
            <p:nvPr/>
          </p:nvCxnSpPr>
          <p:spPr>
            <a:xfrm flipV="1">
              <a:off x="5474465" y="3756562"/>
              <a:ext cx="223381" cy="205702"/>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62BD5444-F47B-43CE-9818-BB36AF571850}"/>
                </a:ext>
              </a:extLst>
            </p:cNvPr>
            <p:cNvCxnSpPr>
              <a:cxnSpLocks/>
            </p:cNvCxnSpPr>
            <p:nvPr/>
          </p:nvCxnSpPr>
          <p:spPr>
            <a:xfrm flipV="1">
              <a:off x="6412680" y="2996458"/>
              <a:ext cx="282013" cy="183734"/>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7970BE51-0813-479E-BD4B-F1EF36590E87}"/>
                </a:ext>
              </a:extLst>
            </p:cNvPr>
            <p:cNvCxnSpPr>
              <a:cxnSpLocks/>
            </p:cNvCxnSpPr>
            <p:nvPr/>
          </p:nvCxnSpPr>
          <p:spPr>
            <a:xfrm flipV="1">
              <a:off x="6960584" y="4037954"/>
              <a:ext cx="403304" cy="327461"/>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7FB3BAF9-8E72-416F-8197-C1AD02413828}"/>
                </a:ext>
              </a:extLst>
            </p:cNvPr>
            <p:cNvCxnSpPr>
              <a:cxnSpLocks/>
            </p:cNvCxnSpPr>
            <p:nvPr/>
          </p:nvCxnSpPr>
          <p:spPr>
            <a:xfrm flipH="1" flipV="1">
              <a:off x="7879465" y="2858074"/>
              <a:ext cx="13967" cy="363427"/>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498B525E-96CC-466E-83CC-6076F1B08CBE}"/>
                </a:ext>
              </a:extLst>
            </p:cNvPr>
            <p:cNvCxnSpPr>
              <a:cxnSpLocks/>
            </p:cNvCxnSpPr>
            <p:nvPr/>
          </p:nvCxnSpPr>
          <p:spPr>
            <a:xfrm>
              <a:off x="6732414" y="4732196"/>
              <a:ext cx="213140" cy="185506"/>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BE58BA57-5377-4372-955D-291418EC783B}"/>
                </a:ext>
              </a:extLst>
            </p:cNvPr>
            <p:cNvCxnSpPr>
              <a:cxnSpLocks/>
            </p:cNvCxnSpPr>
            <p:nvPr/>
          </p:nvCxnSpPr>
          <p:spPr>
            <a:xfrm>
              <a:off x="5855852" y="3816573"/>
              <a:ext cx="229155" cy="218656"/>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8B72393E-22C9-4D5D-9D2E-FC5C245F45F5}"/>
                </a:ext>
              </a:extLst>
            </p:cNvPr>
            <p:cNvCxnSpPr>
              <a:cxnSpLocks/>
            </p:cNvCxnSpPr>
            <p:nvPr/>
          </p:nvCxnSpPr>
          <p:spPr>
            <a:xfrm flipV="1">
              <a:off x="7807835" y="4145348"/>
              <a:ext cx="5680" cy="359721"/>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1B42AE1-09EC-413F-9CE7-09724A885B11}"/>
                </a:ext>
              </a:extLst>
            </p:cNvPr>
            <p:cNvSpPr txBox="1"/>
            <p:nvPr/>
          </p:nvSpPr>
          <p:spPr>
            <a:xfrm>
              <a:off x="4443915" y="4079862"/>
              <a:ext cx="503476" cy="461665"/>
            </a:xfrm>
            <a:prstGeom prst="rect">
              <a:avLst/>
            </a:prstGeom>
            <a:noFill/>
          </p:spPr>
          <p:txBody>
            <a:bodyPr wrap="square" rtlCol="0">
              <a:spAutoFit/>
            </a:bodyPr>
            <a:lstStyle/>
            <a:p>
              <a:pPr algn="ctr"/>
              <a:r>
                <a:rPr lang="en-US" sz="2400" dirty="0"/>
                <a:t>A</a:t>
              </a:r>
            </a:p>
          </p:txBody>
        </p:sp>
        <p:sp>
          <p:nvSpPr>
            <p:cNvPr id="39" name="TextBox 38">
              <a:extLst>
                <a:ext uri="{FF2B5EF4-FFF2-40B4-BE49-F238E27FC236}">
                  <a16:creationId xmlns:a16="http://schemas.microsoft.com/office/drawing/2014/main" id="{3C987025-1E03-4DC6-ACAD-27412F76A9A5}"/>
                </a:ext>
              </a:extLst>
            </p:cNvPr>
            <p:cNvSpPr txBox="1"/>
            <p:nvPr/>
          </p:nvSpPr>
          <p:spPr>
            <a:xfrm>
              <a:off x="7914520" y="2208039"/>
              <a:ext cx="503476" cy="461665"/>
            </a:xfrm>
            <a:prstGeom prst="rect">
              <a:avLst/>
            </a:prstGeom>
            <a:noFill/>
          </p:spPr>
          <p:txBody>
            <a:bodyPr wrap="square" rtlCol="0">
              <a:spAutoFit/>
            </a:bodyPr>
            <a:lstStyle/>
            <a:p>
              <a:pPr algn="ctr"/>
              <a:r>
                <a:rPr lang="en-US" sz="2400" dirty="0"/>
                <a:t>B</a:t>
              </a:r>
            </a:p>
          </p:txBody>
        </p:sp>
      </p:grpSp>
    </p:spTree>
    <p:extLst>
      <p:ext uri="{BB962C8B-B14F-4D97-AF65-F5344CB8AC3E}">
        <p14:creationId xmlns:p14="http://schemas.microsoft.com/office/powerpoint/2010/main" val="11653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A09B-F0DC-4979-9403-F4A05A1C20B3}"/>
              </a:ext>
            </a:extLst>
          </p:cNvPr>
          <p:cNvSpPr>
            <a:spLocks noGrp="1"/>
          </p:cNvSpPr>
          <p:nvPr>
            <p:ph type="title"/>
          </p:nvPr>
        </p:nvSpPr>
        <p:spPr/>
        <p:txBody>
          <a:bodyPr/>
          <a:lstStyle/>
          <a:p>
            <a:r>
              <a:rPr lang="en-US" dirty="0"/>
              <a:t>Connection-Oriented Service</a:t>
            </a:r>
            <a:br>
              <a:rPr lang="en-US" dirty="0"/>
            </a:br>
            <a:r>
              <a:rPr lang="en-US" dirty="0"/>
              <a:t>Virtual Circuits</a:t>
            </a:r>
          </a:p>
        </p:txBody>
      </p:sp>
      <p:sp>
        <p:nvSpPr>
          <p:cNvPr id="3" name="Content Placeholder 2">
            <a:extLst>
              <a:ext uri="{FF2B5EF4-FFF2-40B4-BE49-F238E27FC236}">
                <a16:creationId xmlns:a16="http://schemas.microsoft.com/office/drawing/2014/main" id="{1EFFF47F-78CD-46C3-BF7E-FC7AAE504F78}"/>
              </a:ext>
            </a:extLst>
          </p:cNvPr>
          <p:cNvSpPr>
            <a:spLocks noGrp="1"/>
          </p:cNvSpPr>
          <p:nvPr>
            <p:ph idx="1"/>
          </p:nvPr>
        </p:nvSpPr>
        <p:spPr>
          <a:xfrm>
            <a:off x="2152650" y="1825625"/>
            <a:ext cx="3814700" cy="4351338"/>
          </a:xfrm>
        </p:spPr>
        <p:txBody>
          <a:bodyPr/>
          <a:lstStyle/>
          <a:p>
            <a:pPr marL="0" indent="0">
              <a:buNone/>
            </a:pPr>
            <a:r>
              <a:rPr lang="en-US" dirty="0"/>
              <a:t>Decide fixed route during connection setup.</a:t>
            </a:r>
          </a:p>
          <a:p>
            <a:pPr marL="0" indent="0">
              <a:buNone/>
            </a:pPr>
            <a:r>
              <a:rPr lang="en-US" dirty="0"/>
              <a:t>All packets part of the connection follow this route.</a:t>
            </a:r>
          </a:p>
          <a:p>
            <a:pPr marL="0" indent="0">
              <a:buNone/>
            </a:pPr>
            <a:endParaRPr lang="en-US" dirty="0"/>
          </a:p>
        </p:txBody>
      </p:sp>
      <p:sp>
        <p:nvSpPr>
          <p:cNvPr id="4" name="Footer Placeholder 3">
            <a:extLst>
              <a:ext uri="{FF2B5EF4-FFF2-40B4-BE49-F238E27FC236}">
                <a16:creationId xmlns:a16="http://schemas.microsoft.com/office/drawing/2014/main" id="{9E47DA8C-02A1-438F-A84E-25B4593051B4}"/>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DF9991F-A0DE-467C-A7C2-277A68CDEB8B}"/>
              </a:ext>
            </a:extLst>
          </p:cNvPr>
          <p:cNvSpPr>
            <a:spLocks noGrp="1"/>
          </p:cNvSpPr>
          <p:nvPr>
            <p:ph type="sldNum" sz="quarter" idx="12"/>
          </p:nvPr>
        </p:nvSpPr>
        <p:spPr/>
        <p:txBody>
          <a:bodyPr/>
          <a:lstStyle/>
          <a:p>
            <a:fld id="{3D90C5DF-5A93-4A6F-A2C5-08984139AF6D}" type="slidenum">
              <a:rPr lang="LID4096" smtClean="0"/>
              <a:t>57</a:t>
            </a:fld>
            <a:endParaRPr lang="LID4096"/>
          </a:p>
        </p:txBody>
      </p:sp>
      <p:sp>
        <p:nvSpPr>
          <p:cNvPr id="8" name="Rectangle 7">
            <a:extLst>
              <a:ext uri="{FF2B5EF4-FFF2-40B4-BE49-F238E27FC236}">
                <a16:creationId xmlns:a16="http://schemas.microsoft.com/office/drawing/2014/main" id="{0CBB15AC-98CE-482F-B774-CAF55518ACC0}"/>
              </a:ext>
            </a:extLst>
          </p:cNvPr>
          <p:cNvSpPr/>
          <p:nvPr/>
        </p:nvSpPr>
        <p:spPr>
          <a:xfrm>
            <a:off x="1187968" y="5470093"/>
            <a:ext cx="9816067" cy="706870"/>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fontScale="85000" lnSpcReduction="20000"/>
          </a:bodyPr>
          <a:lstStyle/>
          <a:p>
            <a:pPr algn="ctr"/>
            <a:r>
              <a:rPr lang="en-US" sz="2800" dirty="0"/>
              <a:t>Q: What kind of parameters are</a:t>
            </a:r>
          </a:p>
          <a:p>
            <a:pPr algn="ctr"/>
            <a:r>
              <a:rPr lang="en-US" sz="2800" dirty="0"/>
              <a:t>negotiated during connection setup?</a:t>
            </a:r>
            <a:endParaRPr lang="LID4096" sz="2800" dirty="0"/>
          </a:p>
        </p:txBody>
      </p:sp>
      <p:grpSp>
        <p:nvGrpSpPr>
          <p:cNvPr id="65" name="Group 64">
            <a:extLst>
              <a:ext uri="{FF2B5EF4-FFF2-40B4-BE49-F238E27FC236}">
                <a16:creationId xmlns:a16="http://schemas.microsoft.com/office/drawing/2014/main" id="{C925B315-EA38-4A8A-B4D2-31D86F8DD93E}"/>
              </a:ext>
            </a:extLst>
          </p:cNvPr>
          <p:cNvGrpSpPr/>
          <p:nvPr/>
        </p:nvGrpSpPr>
        <p:grpSpPr>
          <a:xfrm>
            <a:off x="5942910" y="2116677"/>
            <a:ext cx="3974081" cy="3185843"/>
            <a:chOff x="4832763" y="2892071"/>
            <a:chExt cx="3974081" cy="3185843"/>
          </a:xfrm>
        </p:grpSpPr>
        <p:cxnSp>
          <p:nvCxnSpPr>
            <p:cNvPr id="37" name="Straight Arrow Connector 36">
              <a:extLst>
                <a:ext uri="{FF2B5EF4-FFF2-40B4-BE49-F238E27FC236}">
                  <a16:creationId xmlns:a16="http://schemas.microsoft.com/office/drawing/2014/main" id="{C725A91E-A5DC-4EEE-84AD-050B4720389D}"/>
                </a:ext>
              </a:extLst>
            </p:cNvPr>
            <p:cNvCxnSpPr>
              <a:cxnSpLocks/>
              <a:stCxn id="48" idx="3"/>
            </p:cNvCxnSpPr>
            <p:nvPr/>
          </p:nvCxnSpPr>
          <p:spPr>
            <a:xfrm flipV="1">
              <a:off x="5792074" y="3475368"/>
              <a:ext cx="2035836" cy="1620057"/>
            </a:xfrm>
            <a:prstGeom prst="straightConnector1">
              <a:avLst/>
            </a:prstGeom>
            <a:ln w="57150">
              <a:solidFill>
                <a:schemeClr val="bg1">
                  <a:lumMod val="65000"/>
                </a:schemeClr>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F5498E01-7302-4908-929C-E6A8D96BE9A9}"/>
                </a:ext>
              </a:extLst>
            </p:cNvPr>
            <p:cNvGrpSpPr/>
            <p:nvPr/>
          </p:nvGrpSpPr>
          <p:grpSpPr>
            <a:xfrm>
              <a:off x="5293715" y="2892071"/>
              <a:ext cx="3032554" cy="3185843"/>
              <a:chOff x="568551" y="2892071"/>
              <a:chExt cx="3032554" cy="3185843"/>
            </a:xfrm>
          </p:grpSpPr>
          <p:cxnSp>
            <p:nvCxnSpPr>
              <p:cNvPr id="39" name="Straight Connector 38">
                <a:extLst>
                  <a:ext uri="{FF2B5EF4-FFF2-40B4-BE49-F238E27FC236}">
                    <a16:creationId xmlns:a16="http://schemas.microsoft.com/office/drawing/2014/main" id="{6CECF0E9-F015-431F-BB2A-B191770618F0}"/>
                  </a:ext>
                </a:extLst>
              </p:cNvPr>
              <p:cNvCxnSpPr>
                <a:stCxn id="51" idx="1"/>
                <a:endCxn id="50" idx="3"/>
              </p:cNvCxnSpPr>
              <p:nvPr/>
            </p:nvCxnSpPr>
            <p:spPr>
              <a:xfrm flipH="1">
                <a:off x="1708008" y="3214124"/>
                <a:ext cx="1394738" cy="660437"/>
              </a:xfrm>
              <a:prstGeom prst="line">
                <a:avLst/>
              </a:prstGeom>
              <a:ln w="5715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4823600-46E6-405E-8A01-3F4A69D37856}"/>
                  </a:ext>
                </a:extLst>
              </p:cNvPr>
              <p:cNvCxnSpPr>
                <a:stCxn id="50" idx="2"/>
                <a:endCxn id="48" idx="0"/>
              </p:cNvCxnSpPr>
              <p:nvPr/>
            </p:nvCxnSpPr>
            <p:spPr>
              <a:xfrm flipH="1">
                <a:off x="817731"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6136D22-38B4-44CC-A133-B7C3BA0972A3}"/>
                  </a:ext>
                </a:extLst>
              </p:cNvPr>
              <p:cNvCxnSpPr>
                <a:stCxn id="50" idx="2"/>
                <a:endCxn id="47" idx="0"/>
              </p:cNvCxnSpPr>
              <p:nvPr/>
            </p:nvCxnSpPr>
            <p:spPr>
              <a:xfrm>
                <a:off x="1458829" y="4196614"/>
                <a:ext cx="641098" cy="576758"/>
              </a:xfrm>
              <a:prstGeom prst="line">
                <a:avLst/>
              </a:prstGeom>
              <a:ln w="571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5BB07B65-3860-4601-8A90-8A4D6912AFC5}"/>
                  </a:ext>
                </a:extLst>
              </p:cNvPr>
              <p:cNvCxnSpPr>
                <a:cxnSpLocks/>
                <a:endCxn id="49" idx="1"/>
              </p:cNvCxnSpPr>
              <p:nvPr/>
            </p:nvCxnSpPr>
            <p:spPr>
              <a:xfrm flipV="1">
                <a:off x="2349106" y="4461980"/>
                <a:ext cx="753640" cy="623967"/>
              </a:xfrm>
              <a:prstGeom prst="line">
                <a:avLst/>
              </a:prstGeom>
              <a:ln w="5715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72A9168-5E8B-4A5B-BD21-C266BEBCB02D}"/>
                  </a:ext>
                </a:extLst>
              </p:cNvPr>
              <p:cNvCxnSpPr>
                <a:cxnSpLocks/>
                <a:stCxn id="47" idx="3"/>
                <a:endCxn id="46" idx="1"/>
              </p:cNvCxnSpPr>
              <p:nvPr/>
            </p:nvCxnSpPr>
            <p:spPr>
              <a:xfrm>
                <a:off x="2349106" y="5095425"/>
                <a:ext cx="753640" cy="660436"/>
              </a:xfrm>
              <a:prstGeom prst="line">
                <a:avLst/>
              </a:prstGeom>
              <a:ln w="571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C8A43F6-BEE6-4879-9D20-6BB12ADB5F4D}"/>
                  </a:ext>
                </a:extLst>
              </p:cNvPr>
              <p:cNvCxnSpPr>
                <a:stCxn id="46" idx="0"/>
                <a:endCxn id="49" idx="2"/>
              </p:cNvCxnSpPr>
              <p:nvPr/>
            </p:nvCxnSpPr>
            <p:spPr>
              <a:xfrm flipV="1">
                <a:off x="3351926" y="4784033"/>
                <a:ext cx="0" cy="649775"/>
              </a:xfrm>
              <a:prstGeom prst="line">
                <a:avLst/>
              </a:prstGeom>
              <a:ln w="571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39799AE-592E-4BA3-A378-74CD6A1566B8}"/>
                  </a:ext>
                </a:extLst>
              </p:cNvPr>
              <p:cNvCxnSpPr>
                <a:cxnSpLocks/>
                <a:stCxn id="49" idx="0"/>
                <a:endCxn id="51" idx="2"/>
              </p:cNvCxnSpPr>
              <p:nvPr/>
            </p:nvCxnSpPr>
            <p:spPr>
              <a:xfrm flipV="1">
                <a:off x="3351926" y="3536177"/>
                <a:ext cx="0" cy="603750"/>
              </a:xfrm>
              <a:prstGeom prst="line">
                <a:avLst/>
              </a:prstGeom>
              <a:ln w="57150"/>
            </p:spPr>
            <p:style>
              <a:lnRef idx="1">
                <a:schemeClr val="dk1"/>
              </a:lnRef>
              <a:fillRef idx="0">
                <a:schemeClr val="dk1"/>
              </a:fillRef>
              <a:effectRef idx="0">
                <a:schemeClr val="dk1"/>
              </a:effectRef>
              <a:fontRef idx="minor">
                <a:schemeClr val="tx1"/>
              </a:fontRef>
            </p:style>
          </p:cxnSp>
          <p:pic>
            <p:nvPicPr>
              <p:cNvPr id="46" name="Picture 45">
                <a:extLst>
                  <a:ext uri="{FF2B5EF4-FFF2-40B4-BE49-F238E27FC236}">
                    <a16:creationId xmlns:a16="http://schemas.microsoft.com/office/drawing/2014/main" id="{1DE5CAB3-1575-49ED-B62A-1C8215748370}"/>
                  </a:ext>
                </a:extLst>
              </p:cNvPr>
              <p:cNvPicPr>
                <a:picLocks noChangeAspect="1"/>
              </p:cNvPicPr>
              <p:nvPr/>
            </p:nvPicPr>
            <p:blipFill>
              <a:blip r:embed="rId3"/>
              <a:stretch>
                <a:fillRect/>
              </a:stretch>
            </p:blipFill>
            <p:spPr>
              <a:xfrm>
                <a:off x="3102746" y="5433808"/>
                <a:ext cx="498359" cy="644106"/>
              </a:xfrm>
              <a:prstGeom prst="rect">
                <a:avLst/>
              </a:prstGeom>
            </p:spPr>
          </p:pic>
          <p:pic>
            <p:nvPicPr>
              <p:cNvPr id="47" name="Picture 46">
                <a:extLst>
                  <a:ext uri="{FF2B5EF4-FFF2-40B4-BE49-F238E27FC236}">
                    <a16:creationId xmlns:a16="http://schemas.microsoft.com/office/drawing/2014/main" id="{05963C1A-05C4-46F2-9822-3EA722F8D0AB}"/>
                  </a:ext>
                </a:extLst>
              </p:cNvPr>
              <p:cNvPicPr>
                <a:picLocks noChangeAspect="1"/>
              </p:cNvPicPr>
              <p:nvPr/>
            </p:nvPicPr>
            <p:blipFill>
              <a:blip r:embed="rId3"/>
              <a:stretch>
                <a:fillRect/>
              </a:stretch>
            </p:blipFill>
            <p:spPr>
              <a:xfrm>
                <a:off x="1850747" y="4773372"/>
                <a:ext cx="498359" cy="644106"/>
              </a:xfrm>
              <a:prstGeom prst="rect">
                <a:avLst/>
              </a:prstGeom>
            </p:spPr>
          </p:pic>
          <p:pic>
            <p:nvPicPr>
              <p:cNvPr id="48" name="Picture 47">
                <a:extLst>
                  <a:ext uri="{FF2B5EF4-FFF2-40B4-BE49-F238E27FC236}">
                    <a16:creationId xmlns:a16="http://schemas.microsoft.com/office/drawing/2014/main" id="{CE11B184-71CC-48A4-8B2B-9D9C1A13FDBA}"/>
                  </a:ext>
                </a:extLst>
              </p:cNvPr>
              <p:cNvPicPr>
                <a:picLocks noChangeAspect="1"/>
              </p:cNvPicPr>
              <p:nvPr/>
            </p:nvPicPr>
            <p:blipFill>
              <a:blip r:embed="rId3"/>
              <a:stretch>
                <a:fillRect/>
              </a:stretch>
            </p:blipFill>
            <p:spPr>
              <a:xfrm>
                <a:off x="568551" y="4773372"/>
                <a:ext cx="498359" cy="644106"/>
              </a:xfrm>
              <a:prstGeom prst="rect">
                <a:avLst/>
              </a:prstGeom>
            </p:spPr>
          </p:pic>
          <p:pic>
            <p:nvPicPr>
              <p:cNvPr id="50" name="Picture 49">
                <a:extLst>
                  <a:ext uri="{FF2B5EF4-FFF2-40B4-BE49-F238E27FC236}">
                    <a16:creationId xmlns:a16="http://schemas.microsoft.com/office/drawing/2014/main" id="{1CA422DF-BAB1-41E4-BEB9-A4692B292D2F}"/>
                  </a:ext>
                </a:extLst>
              </p:cNvPr>
              <p:cNvPicPr>
                <a:picLocks noChangeAspect="1"/>
              </p:cNvPicPr>
              <p:nvPr/>
            </p:nvPicPr>
            <p:blipFill>
              <a:blip r:embed="rId3"/>
              <a:stretch>
                <a:fillRect/>
              </a:stretch>
            </p:blipFill>
            <p:spPr>
              <a:xfrm>
                <a:off x="1209649" y="3552508"/>
                <a:ext cx="498359" cy="644106"/>
              </a:xfrm>
              <a:prstGeom prst="rect">
                <a:avLst/>
              </a:prstGeom>
            </p:spPr>
          </p:pic>
          <p:pic>
            <p:nvPicPr>
              <p:cNvPr id="51" name="Picture 50">
                <a:extLst>
                  <a:ext uri="{FF2B5EF4-FFF2-40B4-BE49-F238E27FC236}">
                    <a16:creationId xmlns:a16="http://schemas.microsoft.com/office/drawing/2014/main" id="{FB7DD3DE-0058-408C-8BA1-BBC1D2D8A711}"/>
                  </a:ext>
                </a:extLst>
              </p:cNvPr>
              <p:cNvPicPr>
                <a:picLocks noChangeAspect="1"/>
              </p:cNvPicPr>
              <p:nvPr/>
            </p:nvPicPr>
            <p:blipFill>
              <a:blip r:embed="rId3"/>
              <a:stretch>
                <a:fillRect/>
              </a:stretch>
            </p:blipFill>
            <p:spPr>
              <a:xfrm>
                <a:off x="3102746" y="2892071"/>
                <a:ext cx="498359" cy="644106"/>
              </a:xfrm>
              <a:prstGeom prst="rect">
                <a:avLst/>
              </a:prstGeom>
            </p:spPr>
          </p:pic>
          <p:pic>
            <p:nvPicPr>
              <p:cNvPr id="49" name="Picture 48">
                <a:extLst>
                  <a:ext uri="{FF2B5EF4-FFF2-40B4-BE49-F238E27FC236}">
                    <a16:creationId xmlns:a16="http://schemas.microsoft.com/office/drawing/2014/main" id="{CFA2BBA2-BAAB-4FAA-AA78-90238B9CFBCE}"/>
                  </a:ext>
                </a:extLst>
              </p:cNvPr>
              <p:cNvPicPr>
                <a:picLocks noChangeAspect="1"/>
              </p:cNvPicPr>
              <p:nvPr/>
            </p:nvPicPr>
            <p:blipFill>
              <a:blip r:embed="rId3"/>
              <a:stretch>
                <a:fillRect/>
              </a:stretch>
            </p:blipFill>
            <p:spPr>
              <a:xfrm>
                <a:off x="3102746" y="4139927"/>
                <a:ext cx="498359" cy="644106"/>
              </a:xfrm>
              <a:prstGeom prst="rect">
                <a:avLst/>
              </a:prstGeom>
            </p:spPr>
          </p:pic>
        </p:grpSp>
        <p:sp>
          <p:nvSpPr>
            <p:cNvPr id="52" name="Rectangle 51">
              <a:extLst>
                <a:ext uri="{FF2B5EF4-FFF2-40B4-BE49-F238E27FC236}">
                  <a16:creationId xmlns:a16="http://schemas.microsoft.com/office/drawing/2014/main" id="{83EA5290-B942-4620-BE92-800C573FB389}"/>
                </a:ext>
              </a:extLst>
            </p:cNvPr>
            <p:cNvSpPr/>
            <p:nvPr/>
          </p:nvSpPr>
          <p:spPr>
            <a:xfrm>
              <a:off x="7510782" y="445945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3" name="Rectangle 52">
              <a:extLst>
                <a:ext uri="{FF2B5EF4-FFF2-40B4-BE49-F238E27FC236}">
                  <a16:creationId xmlns:a16="http://schemas.microsoft.com/office/drawing/2014/main" id="{407B6A13-CBE0-4463-9674-6F5F40254F35}"/>
                </a:ext>
              </a:extLst>
            </p:cNvPr>
            <p:cNvSpPr/>
            <p:nvPr/>
          </p:nvSpPr>
          <p:spPr>
            <a:xfrm>
              <a:off x="7203592" y="4760859"/>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4" name="Rectangle 53">
              <a:extLst>
                <a:ext uri="{FF2B5EF4-FFF2-40B4-BE49-F238E27FC236}">
                  <a16:creationId xmlns:a16="http://schemas.microsoft.com/office/drawing/2014/main" id="{C4406BCF-5568-48E3-893D-E28B5C733AE4}"/>
                </a:ext>
              </a:extLst>
            </p:cNvPr>
            <p:cNvSpPr/>
            <p:nvPr/>
          </p:nvSpPr>
          <p:spPr>
            <a:xfrm>
              <a:off x="6278799" y="4261844"/>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5" name="Rectangle 54">
              <a:extLst>
                <a:ext uri="{FF2B5EF4-FFF2-40B4-BE49-F238E27FC236}">
                  <a16:creationId xmlns:a16="http://schemas.microsoft.com/office/drawing/2014/main" id="{7366A2E9-8CD3-4E28-890E-21C5A0921A00}"/>
                </a:ext>
              </a:extLst>
            </p:cNvPr>
            <p:cNvSpPr/>
            <p:nvPr/>
          </p:nvSpPr>
          <p:spPr>
            <a:xfrm>
              <a:off x="7938308" y="3875177"/>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56" name="Rectangle 55">
              <a:extLst>
                <a:ext uri="{FF2B5EF4-FFF2-40B4-BE49-F238E27FC236}">
                  <a16:creationId xmlns:a16="http://schemas.microsoft.com/office/drawing/2014/main" id="{8CBB1665-AE2E-4FE5-A289-80D00D34E01F}"/>
                </a:ext>
              </a:extLst>
            </p:cNvPr>
            <p:cNvSpPr/>
            <p:nvPr/>
          </p:nvSpPr>
          <p:spPr>
            <a:xfrm>
              <a:off x="7934351" y="3559498"/>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57" name="Straight Arrow Connector 56">
              <a:extLst>
                <a:ext uri="{FF2B5EF4-FFF2-40B4-BE49-F238E27FC236}">
                  <a16:creationId xmlns:a16="http://schemas.microsoft.com/office/drawing/2014/main" id="{3A4D15A0-5E85-4875-996C-EECE696BF7D0}"/>
                </a:ext>
              </a:extLst>
            </p:cNvPr>
            <p:cNvCxnSpPr/>
            <p:nvPr/>
          </p:nvCxnSpPr>
          <p:spPr>
            <a:xfrm flipV="1">
              <a:off x="5883656" y="4531814"/>
              <a:ext cx="223381" cy="205702"/>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403817B2-87CA-4E98-8A16-6C5059718F91}"/>
                </a:ext>
              </a:extLst>
            </p:cNvPr>
            <p:cNvCxnSpPr>
              <a:cxnSpLocks/>
            </p:cNvCxnSpPr>
            <p:nvPr/>
          </p:nvCxnSpPr>
          <p:spPr>
            <a:xfrm flipV="1">
              <a:off x="7369775" y="4813206"/>
              <a:ext cx="403304" cy="327461"/>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AF96ADA6-689F-4E96-860F-0ED7FDF1B3CC}"/>
                </a:ext>
              </a:extLst>
            </p:cNvPr>
            <p:cNvCxnSpPr>
              <a:cxnSpLocks/>
            </p:cNvCxnSpPr>
            <p:nvPr/>
          </p:nvCxnSpPr>
          <p:spPr>
            <a:xfrm flipH="1" flipV="1">
              <a:off x="8288656" y="3633326"/>
              <a:ext cx="13967" cy="363427"/>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BD6996B4-DF44-4248-A04C-6B96FF9F5426}"/>
                </a:ext>
              </a:extLst>
            </p:cNvPr>
            <p:cNvCxnSpPr>
              <a:cxnSpLocks/>
            </p:cNvCxnSpPr>
            <p:nvPr/>
          </p:nvCxnSpPr>
          <p:spPr>
            <a:xfrm>
              <a:off x="6265043" y="4591825"/>
              <a:ext cx="229155" cy="218656"/>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61" name="Rectangle 60">
              <a:extLst>
                <a:ext uri="{FF2B5EF4-FFF2-40B4-BE49-F238E27FC236}">
                  <a16:creationId xmlns:a16="http://schemas.microsoft.com/office/drawing/2014/main" id="{2623A505-93EE-4165-94DA-C78B99E9CA2B}"/>
                </a:ext>
              </a:extLst>
            </p:cNvPr>
            <p:cNvSpPr/>
            <p:nvPr/>
          </p:nvSpPr>
          <p:spPr>
            <a:xfrm>
              <a:off x="6471518" y="4450890"/>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62" name="Rectangle 61">
              <a:extLst>
                <a:ext uri="{FF2B5EF4-FFF2-40B4-BE49-F238E27FC236}">
                  <a16:creationId xmlns:a16="http://schemas.microsoft.com/office/drawing/2014/main" id="{0AA9AD71-97BB-4DF3-A9BC-47510D0610CC}"/>
                </a:ext>
              </a:extLst>
            </p:cNvPr>
            <p:cNvSpPr/>
            <p:nvPr/>
          </p:nvSpPr>
          <p:spPr>
            <a:xfrm>
              <a:off x="5656475" y="4394426"/>
              <a:ext cx="264750" cy="2647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63" name="TextBox 62">
              <a:extLst>
                <a:ext uri="{FF2B5EF4-FFF2-40B4-BE49-F238E27FC236}">
                  <a16:creationId xmlns:a16="http://schemas.microsoft.com/office/drawing/2014/main" id="{2F177DDC-EB86-4376-890E-B3DA7888F4E5}"/>
                </a:ext>
              </a:extLst>
            </p:cNvPr>
            <p:cNvSpPr txBox="1"/>
            <p:nvPr/>
          </p:nvSpPr>
          <p:spPr>
            <a:xfrm>
              <a:off x="4832763" y="4857778"/>
              <a:ext cx="503476" cy="461665"/>
            </a:xfrm>
            <a:prstGeom prst="rect">
              <a:avLst/>
            </a:prstGeom>
            <a:noFill/>
          </p:spPr>
          <p:txBody>
            <a:bodyPr wrap="square" rtlCol="0">
              <a:spAutoFit/>
            </a:bodyPr>
            <a:lstStyle/>
            <a:p>
              <a:pPr algn="ctr"/>
              <a:r>
                <a:rPr lang="en-US" sz="2400" dirty="0"/>
                <a:t>A</a:t>
              </a:r>
            </a:p>
          </p:txBody>
        </p:sp>
        <p:sp>
          <p:nvSpPr>
            <p:cNvPr id="64" name="TextBox 63">
              <a:extLst>
                <a:ext uri="{FF2B5EF4-FFF2-40B4-BE49-F238E27FC236}">
                  <a16:creationId xmlns:a16="http://schemas.microsoft.com/office/drawing/2014/main" id="{6D250F85-1296-4992-8DFE-23A4B88C0858}"/>
                </a:ext>
              </a:extLst>
            </p:cNvPr>
            <p:cNvSpPr txBox="1"/>
            <p:nvPr/>
          </p:nvSpPr>
          <p:spPr>
            <a:xfrm>
              <a:off x="8303368" y="2985955"/>
              <a:ext cx="503476" cy="461665"/>
            </a:xfrm>
            <a:prstGeom prst="rect">
              <a:avLst/>
            </a:prstGeom>
            <a:noFill/>
          </p:spPr>
          <p:txBody>
            <a:bodyPr wrap="square" rtlCol="0">
              <a:spAutoFit/>
            </a:bodyPr>
            <a:lstStyle/>
            <a:p>
              <a:pPr algn="ctr"/>
              <a:r>
                <a:rPr lang="en-US" sz="2400" dirty="0"/>
                <a:t>B</a:t>
              </a:r>
            </a:p>
          </p:txBody>
        </p:sp>
      </p:grpSp>
      <p:sp>
        <p:nvSpPr>
          <p:cNvPr id="66" name="Rectangle 65">
            <a:extLst>
              <a:ext uri="{FF2B5EF4-FFF2-40B4-BE49-F238E27FC236}">
                <a16:creationId xmlns:a16="http://schemas.microsoft.com/office/drawing/2014/main" id="{3831F0DD-ABD1-48EA-83B1-7B6A16943D75}"/>
              </a:ext>
            </a:extLst>
          </p:cNvPr>
          <p:cNvSpPr/>
          <p:nvPr/>
        </p:nvSpPr>
        <p:spPr>
          <a:xfrm>
            <a:off x="2164080" y="4114800"/>
            <a:ext cx="3383280" cy="114300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ISPs can use this on top of IP.</a:t>
            </a:r>
          </a:p>
        </p:txBody>
      </p:sp>
    </p:spTree>
    <p:extLst>
      <p:ext uri="{BB962C8B-B14F-4D97-AF65-F5344CB8AC3E}">
        <p14:creationId xmlns:p14="http://schemas.microsoft.com/office/powerpoint/2010/main" val="37521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82D9-1A05-4DF7-88E5-E402CB5571AF}"/>
              </a:ext>
            </a:extLst>
          </p:cNvPr>
          <p:cNvSpPr>
            <a:spLocks noGrp="1"/>
          </p:cNvSpPr>
          <p:nvPr>
            <p:ph type="title"/>
          </p:nvPr>
        </p:nvSpPr>
        <p:spPr/>
        <p:txBody>
          <a:bodyPr/>
          <a:lstStyle/>
          <a:p>
            <a:r>
              <a:rPr lang="en-US" dirty="0"/>
              <a:t>Service comparison</a:t>
            </a:r>
          </a:p>
        </p:txBody>
      </p:sp>
      <p:sp>
        <p:nvSpPr>
          <p:cNvPr id="3" name="Text Placeholder 2">
            <a:extLst>
              <a:ext uri="{FF2B5EF4-FFF2-40B4-BE49-F238E27FC236}">
                <a16:creationId xmlns:a16="http://schemas.microsoft.com/office/drawing/2014/main" id="{480F069E-E99B-4D10-ADE8-59FC53D6F2ED}"/>
              </a:ext>
            </a:extLst>
          </p:cNvPr>
          <p:cNvSpPr>
            <a:spLocks noGrp="1"/>
          </p:cNvSpPr>
          <p:nvPr>
            <p:ph type="body" idx="1"/>
          </p:nvPr>
        </p:nvSpPr>
        <p:spPr/>
        <p:txBody>
          <a:bodyPr/>
          <a:lstStyle/>
          <a:p>
            <a:r>
              <a:rPr lang="en-US" dirty="0"/>
              <a:t>Datagrams</a:t>
            </a:r>
          </a:p>
        </p:txBody>
      </p:sp>
      <p:sp>
        <p:nvSpPr>
          <p:cNvPr id="5" name="Text Placeholder 4">
            <a:extLst>
              <a:ext uri="{FF2B5EF4-FFF2-40B4-BE49-F238E27FC236}">
                <a16:creationId xmlns:a16="http://schemas.microsoft.com/office/drawing/2014/main" id="{CB254388-1C98-445F-A108-A426CBA8D94D}"/>
              </a:ext>
            </a:extLst>
          </p:cNvPr>
          <p:cNvSpPr>
            <a:spLocks noGrp="1"/>
          </p:cNvSpPr>
          <p:nvPr>
            <p:ph type="body" sz="quarter" idx="3"/>
          </p:nvPr>
        </p:nvSpPr>
        <p:spPr/>
        <p:txBody>
          <a:bodyPr/>
          <a:lstStyle/>
          <a:p>
            <a:r>
              <a:rPr lang="en-US" dirty="0"/>
              <a:t>Virtual Circuits</a:t>
            </a:r>
          </a:p>
        </p:txBody>
      </p:sp>
      <p:sp>
        <p:nvSpPr>
          <p:cNvPr id="7" name="Footer Placeholder 6">
            <a:extLst>
              <a:ext uri="{FF2B5EF4-FFF2-40B4-BE49-F238E27FC236}">
                <a16:creationId xmlns:a16="http://schemas.microsoft.com/office/drawing/2014/main" id="{E625F6B4-C1D2-42B9-B11D-0FDE68DD3F34}"/>
              </a:ext>
            </a:extLst>
          </p:cNvPr>
          <p:cNvSpPr>
            <a:spLocks noGrp="1"/>
          </p:cNvSpPr>
          <p:nvPr>
            <p:ph type="ftr" sz="quarter" idx="11"/>
          </p:nvPr>
        </p:nvSpPr>
        <p:spPr/>
        <p:txBody>
          <a:bodyPr/>
          <a:lstStyle/>
          <a:p>
            <a:endParaRPr lang="LID4096"/>
          </a:p>
        </p:txBody>
      </p:sp>
      <p:sp>
        <p:nvSpPr>
          <p:cNvPr id="8" name="Slide Number Placeholder 7">
            <a:extLst>
              <a:ext uri="{FF2B5EF4-FFF2-40B4-BE49-F238E27FC236}">
                <a16:creationId xmlns:a16="http://schemas.microsoft.com/office/drawing/2014/main" id="{FBD2C968-70AC-4D34-B47E-2283889A693C}"/>
              </a:ext>
            </a:extLst>
          </p:cNvPr>
          <p:cNvSpPr>
            <a:spLocks noGrp="1"/>
          </p:cNvSpPr>
          <p:nvPr>
            <p:ph type="sldNum" sz="quarter" idx="12"/>
          </p:nvPr>
        </p:nvSpPr>
        <p:spPr/>
        <p:txBody>
          <a:bodyPr/>
          <a:lstStyle/>
          <a:p>
            <a:fld id="{3D90C5DF-5A93-4A6F-A2C5-08984139AF6D}" type="slidenum">
              <a:rPr lang="LID4096" smtClean="0"/>
              <a:t>58</a:t>
            </a:fld>
            <a:endParaRPr lang="LID4096"/>
          </a:p>
        </p:txBody>
      </p:sp>
      <p:sp>
        <p:nvSpPr>
          <p:cNvPr id="9" name="Rectangle 8">
            <a:extLst>
              <a:ext uri="{FF2B5EF4-FFF2-40B4-BE49-F238E27FC236}">
                <a16:creationId xmlns:a16="http://schemas.microsoft.com/office/drawing/2014/main" id="{882A9956-96A2-4DC9-B093-4B111AE62D2D}"/>
              </a:ext>
            </a:extLst>
          </p:cNvPr>
          <p:cNvSpPr/>
          <p:nvPr/>
        </p:nvSpPr>
        <p:spPr>
          <a:xfrm>
            <a:off x="2146077" y="3294338"/>
            <a:ext cx="3546352" cy="52677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0000" lnSpcReduction="20000"/>
          </a:bodyPr>
          <a:lstStyle/>
          <a:p>
            <a:pPr algn="ctr"/>
            <a:r>
              <a:rPr lang="en-US" sz="2800" dirty="0"/>
              <a:t>Router failures have low impact</a:t>
            </a:r>
          </a:p>
        </p:txBody>
      </p:sp>
      <p:sp>
        <p:nvSpPr>
          <p:cNvPr id="10" name="Rectangle 9">
            <a:extLst>
              <a:ext uri="{FF2B5EF4-FFF2-40B4-BE49-F238E27FC236}">
                <a16:creationId xmlns:a16="http://schemas.microsoft.com/office/drawing/2014/main" id="{878A0CAE-69CE-4258-B822-59EBB89D269A}"/>
              </a:ext>
            </a:extLst>
          </p:cNvPr>
          <p:cNvSpPr/>
          <p:nvPr/>
        </p:nvSpPr>
        <p:spPr>
          <a:xfrm>
            <a:off x="2146077" y="2574649"/>
            <a:ext cx="3546352" cy="52677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dirty="0"/>
              <a:t>No setup required</a:t>
            </a:r>
          </a:p>
        </p:txBody>
      </p:sp>
      <p:sp>
        <p:nvSpPr>
          <p:cNvPr id="11" name="Rectangle 10">
            <a:extLst>
              <a:ext uri="{FF2B5EF4-FFF2-40B4-BE49-F238E27FC236}">
                <a16:creationId xmlns:a16="http://schemas.microsoft.com/office/drawing/2014/main" id="{420CA7CF-B8EE-4F47-A5C6-A3F93AE86018}"/>
              </a:ext>
            </a:extLst>
          </p:cNvPr>
          <p:cNvSpPr/>
          <p:nvPr/>
        </p:nvSpPr>
        <p:spPr>
          <a:xfrm>
            <a:off x="6151625" y="2574649"/>
            <a:ext cx="3546352" cy="52677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000" dirty="0"/>
              <a:t>Easy congestion control</a:t>
            </a:r>
          </a:p>
        </p:txBody>
      </p:sp>
      <p:sp>
        <p:nvSpPr>
          <p:cNvPr id="12" name="Rectangle 11">
            <a:extLst>
              <a:ext uri="{FF2B5EF4-FFF2-40B4-BE49-F238E27FC236}">
                <a16:creationId xmlns:a16="http://schemas.microsoft.com/office/drawing/2014/main" id="{CA0F38A2-6DB9-4221-8E0C-1CF05984F005}"/>
              </a:ext>
            </a:extLst>
          </p:cNvPr>
          <p:cNvSpPr/>
          <p:nvPr/>
        </p:nvSpPr>
        <p:spPr>
          <a:xfrm>
            <a:off x="6151625" y="3294338"/>
            <a:ext cx="3546352" cy="52677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dirty="0"/>
              <a:t>Easy Quality of Service guarantees</a:t>
            </a:r>
          </a:p>
        </p:txBody>
      </p:sp>
      <p:cxnSp>
        <p:nvCxnSpPr>
          <p:cNvPr id="14" name="Straight Connector 13">
            <a:extLst>
              <a:ext uri="{FF2B5EF4-FFF2-40B4-BE49-F238E27FC236}">
                <a16:creationId xmlns:a16="http://schemas.microsoft.com/office/drawing/2014/main" id="{8A109314-50E6-40CA-B48D-CF6BCA0E2780}"/>
              </a:ext>
            </a:extLst>
          </p:cNvPr>
          <p:cNvCxnSpPr>
            <a:cxnSpLocks/>
          </p:cNvCxnSpPr>
          <p:nvPr/>
        </p:nvCxnSpPr>
        <p:spPr>
          <a:xfrm>
            <a:off x="5922791" y="2083181"/>
            <a:ext cx="0" cy="3959811"/>
          </a:xfrm>
          <a:prstGeom prst="line">
            <a:avLst/>
          </a:prstGeom>
          <a:ln w="5715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A152605-066D-48FC-A2F0-DD59B2DA0B26}"/>
              </a:ext>
            </a:extLst>
          </p:cNvPr>
          <p:cNvSpPr txBox="1"/>
          <p:nvPr/>
        </p:nvSpPr>
        <p:spPr>
          <a:xfrm>
            <a:off x="2146079" y="4790662"/>
            <a:ext cx="3546351" cy="646331"/>
          </a:xfrm>
          <a:prstGeom prst="rect">
            <a:avLst/>
          </a:prstGeom>
          <a:noFill/>
        </p:spPr>
        <p:txBody>
          <a:bodyPr wrap="square" rtlCol="0">
            <a:spAutoFit/>
          </a:bodyPr>
          <a:lstStyle/>
          <a:p>
            <a:r>
              <a:rPr lang="en-US" dirty="0"/>
              <a:t>Packets contain full addressing information. Routers are stateless.</a:t>
            </a:r>
          </a:p>
        </p:txBody>
      </p:sp>
      <p:sp>
        <p:nvSpPr>
          <p:cNvPr id="19" name="TextBox 18">
            <a:extLst>
              <a:ext uri="{FF2B5EF4-FFF2-40B4-BE49-F238E27FC236}">
                <a16:creationId xmlns:a16="http://schemas.microsoft.com/office/drawing/2014/main" id="{09A6BAE2-BC0D-4908-B8B0-DE8C02E6D3DB}"/>
              </a:ext>
            </a:extLst>
          </p:cNvPr>
          <p:cNvSpPr txBox="1"/>
          <p:nvPr/>
        </p:nvSpPr>
        <p:spPr>
          <a:xfrm>
            <a:off x="6151626" y="4790662"/>
            <a:ext cx="3546351" cy="646331"/>
          </a:xfrm>
          <a:prstGeom prst="rect">
            <a:avLst/>
          </a:prstGeom>
          <a:noFill/>
        </p:spPr>
        <p:txBody>
          <a:bodyPr wrap="square" rtlCol="0">
            <a:spAutoFit/>
          </a:bodyPr>
          <a:lstStyle/>
          <a:p>
            <a:r>
              <a:rPr lang="en-US" dirty="0"/>
              <a:t>Packets contain VC number. Routers keep track of active VCs.</a:t>
            </a:r>
          </a:p>
        </p:txBody>
      </p:sp>
      <p:grpSp>
        <p:nvGrpSpPr>
          <p:cNvPr id="26" name="Group 25">
            <a:extLst>
              <a:ext uri="{FF2B5EF4-FFF2-40B4-BE49-F238E27FC236}">
                <a16:creationId xmlns:a16="http://schemas.microsoft.com/office/drawing/2014/main" id="{20960B78-789D-4EBE-B09F-0D4E84C8A91E}"/>
              </a:ext>
            </a:extLst>
          </p:cNvPr>
          <p:cNvGrpSpPr/>
          <p:nvPr/>
        </p:nvGrpSpPr>
        <p:grpSpPr>
          <a:xfrm>
            <a:off x="3919255" y="5436992"/>
            <a:ext cx="4005547" cy="1232936"/>
            <a:chOff x="2395254" y="5436992"/>
            <a:chExt cx="4005547" cy="1232936"/>
          </a:xfrm>
        </p:grpSpPr>
        <p:cxnSp>
          <p:nvCxnSpPr>
            <p:cNvPr id="22" name="Straight Arrow Connector 21">
              <a:extLst>
                <a:ext uri="{FF2B5EF4-FFF2-40B4-BE49-F238E27FC236}">
                  <a16:creationId xmlns:a16="http://schemas.microsoft.com/office/drawing/2014/main" id="{3D914929-C854-4136-B48D-85BE2B8E25BD}"/>
                </a:ext>
              </a:extLst>
            </p:cNvPr>
            <p:cNvCxnSpPr>
              <a:endCxn id="18" idx="2"/>
            </p:cNvCxnSpPr>
            <p:nvPr/>
          </p:nvCxnSpPr>
          <p:spPr>
            <a:xfrm flipH="1" flipV="1">
              <a:off x="2395254" y="5436992"/>
              <a:ext cx="924416" cy="76440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1259FF2-F06E-4F4E-BFE9-51AB11D590CF}"/>
                </a:ext>
              </a:extLst>
            </p:cNvPr>
            <p:cNvCxnSpPr>
              <a:cxnSpLocks/>
              <a:endCxn id="19" idx="2"/>
            </p:cNvCxnSpPr>
            <p:nvPr/>
          </p:nvCxnSpPr>
          <p:spPr>
            <a:xfrm flipV="1">
              <a:off x="5477914" y="5436992"/>
              <a:ext cx="922887" cy="76440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2F1FB45B-291B-42AA-A6F7-1E2F6F310E42}"/>
                </a:ext>
              </a:extLst>
            </p:cNvPr>
            <p:cNvSpPr/>
            <p:nvPr/>
          </p:nvSpPr>
          <p:spPr>
            <a:xfrm>
              <a:off x="2625615" y="6143154"/>
              <a:ext cx="3546352" cy="52677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dirty="0"/>
                <a:t>Complexity moved. No free lunch</a:t>
              </a:r>
            </a:p>
          </p:txBody>
        </p:sp>
      </p:grpSp>
      <p:grpSp>
        <p:nvGrpSpPr>
          <p:cNvPr id="6" name="Group 5">
            <a:extLst>
              <a:ext uri="{FF2B5EF4-FFF2-40B4-BE49-F238E27FC236}">
                <a16:creationId xmlns:a16="http://schemas.microsoft.com/office/drawing/2014/main" id="{18391712-5F98-4848-98B9-EBDEB443BB9F}"/>
              </a:ext>
            </a:extLst>
          </p:cNvPr>
          <p:cNvGrpSpPr/>
          <p:nvPr/>
        </p:nvGrpSpPr>
        <p:grpSpPr>
          <a:xfrm>
            <a:off x="3159262" y="-342771"/>
            <a:ext cx="9256648" cy="2950775"/>
            <a:chOff x="3159262" y="-342771"/>
            <a:chExt cx="9256648" cy="2950775"/>
          </a:xfrm>
        </p:grpSpPr>
        <p:grpSp>
          <p:nvGrpSpPr>
            <p:cNvPr id="24" name="Group 23">
              <a:extLst>
                <a:ext uri="{FF2B5EF4-FFF2-40B4-BE49-F238E27FC236}">
                  <a16:creationId xmlns:a16="http://schemas.microsoft.com/office/drawing/2014/main" id="{BC661932-B69A-B347-B116-53F350970B1F}"/>
                </a:ext>
              </a:extLst>
            </p:cNvPr>
            <p:cNvGrpSpPr/>
            <p:nvPr/>
          </p:nvGrpSpPr>
          <p:grpSpPr>
            <a:xfrm>
              <a:off x="10443948" y="-342771"/>
              <a:ext cx="1971962" cy="1550256"/>
              <a:chOff x="3054379" y="1471865"/>
              <a:chExt cx="3629851" cy="2853603"/>
            </a:xfrm>
          </p:grpSpPr>
          <p:pic>
            <p:nvPicPr>
              <p:cNvPr id="28" name="Picture 27">
                <a:extLst>
                  <a:ext uri="{FF2B5EF4-FFF2-40B4-BE49-F238E27FC236}">
                    <a16:creationId xmlns:a16="http://schemas.microsoft.com/office/drawing/2014/main" id="{150E97D1-F6D3-114E-9FEA-D531E3947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379" y="1471865"/>
                <a:ext cx="3629851" cy="2701582"/>
              </a:xfrm>
              <a:prstGeom prst="rect">
                <a:avLst/>
              </a:prstGeom>
            </p:spPr>
          </p:pic>
          <p:pic>
            <p:nvPicPr>
              <p:cNvPr id="29" name="Picture 28">
                <a:extLst>
                  <a:ext uri="{FF2B5EF4-FFF2-40B4-BE49-F238E27FC236}">
                    <a16:creationId xmlns:a16="http://schemas.microsoft.com/office/drawing/2014/main" id="{709F6BD1-F57B-AE4F-8A62-BFA2331F6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175" y="3294160"/>
                <a:ext cx="1682410" cy="1031308"/>
              </a:xfrm>
              <a:prstGeom prst="rect">
                <a:avLst/>
              </a:prstGeom>
            </p:spPr>
          </p:pic>
        </p:grpSp>
        <p:grpSp>
          <p:nvGrpSpPr>
            <p:cNvPr id="4" name="Group 3">
              <a:extLst>
                <a:ext uri="{FF2B5EF4-FFF2-40B4-BE49-F238E27FC236}">
                  <a16:creationId xmlns:a16="http://schemas.microsoft.com/office/drawing/2014/main" id="{D0B6FA1E-8111-1A41-93CF-1063EA689148}"/>
                </a:ext>
              </a:extLst>
            </p:cNvPr>
            <p:cNvGrpSpPr/>
            <p:nvPr/>
          </p:nvGrpSpPr>
          <p:grpSpPr>
            <a:xfrm>
              <a:off x="3159262" y="114414"/>
              <a:ext cx="8806476" cy="2493590"/>
              <a:chOff x="3159262" y="114414"/>
              <a:chExt cx="8806476" cy="2493590"/>
            </a:xfrm>
          </p:grpSpPr>
          <p:sp>
            <p:nvSpPr>
              <p:cNvPr id="27" name="Rectangle 26">
                <a:extLst>
                  <a:ext uri="{FF2B5EF4-FFF2-40B4-BE49-F238E27FC236}">
                    <a16:creationId xmlns:a16="http://schemas.microsoft.com/office/drawing/2014/main" id="{1AEA8B4D-F15E-4993-92D2-780ADF3061D1}"/>
                  </a:ext>
                </a:extLst>
              </p:cNvPr>
              <p:cNvSpPr/>
              <p:nvPr/>
            </p:nvSpPr>
            <p:spPr>
              <a:xfrm>
                <a:off x="3159262" y="114414"/>
                <a:ext cx="7588586" cy="528719"/>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The “best” service depends on your use case</a:t>
                </a:r>
              </a:p>
            </p:txBody>
          </p:sp>
          <p:grpSp>
            <p:nvGrpSpPr>
              <p:cNvPr id="33" name="Group 32">
                <a:extLst>
                  <a:ext uri="{FF2B5EF4-FFF2-40B4-BE49-F238E27FC236}">
                    <a16:creationId xmlns:a16="http://schemas.microsoft.com/office/drawing/2014/main" id="{8BDFD84B-6BBC-F94B-86EF-5FB729EFD117}"/>
                  </a:ext>
                </a:extLst>
              </p:cNvPr>
              <p:cNvGrpSpPr/>
              <p:nvPr/>
            </p:nvGrpSpPr>
            <p:grpSpPr>
              <a:xfrm>
                <a:off x="9166128" y="347953"/>
                <a:ext cx="2799610" cy="2260051"/>
                <a:chOff x="10908" y="271763"/>
                <a:chExt cx="4874180" cy="3934796"/>
              </a:xfrm>
            </p:grpSpPr>
            <p:pic>
              <p:nvPicPr>
                <p:cNvPr id="34" name="Picture 33">
                  <a:extLst>
                    <a:ext uri="{FF2B5EF4-FFF2-40B4-BE49-F238E27FC236}">
                      <a16:creationId xmlns:a16="http://schemas.microsoft.com/office/drawing/2014/main" id="{A5C1DCA4-207B-AC41-AA41-C8F65A494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8" y="1446409"/>
                  <a:ext cx="2087486" cy="1043743"/>
                </a:xfrm>
                <a:prstGeom prst="rect">
                  <a:avLst/>
                </a:prstGeom>
              </p:spPr>
            </p:pic>
            <p:pic>
              <p:nvPicPr>
                <p:cNvPr id="35" name="Picture 34">
                  <a:extLst>
                    <a:ext uri="{FF2B5EF4-FFF2-40B4-BE49-F238E27FC236}">
                      <a16:creationId xmlns:a16="http://schemas.microsoft.com/office/drawing/2014/main" id="{2D7141D7-D3AB-5B49-AE38-3B32A956E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9" y="271763"/>
                  <a:ext cx="2155004" cy="2155004"/>
                </a:xfrm>
                <a:prstGeom prst="rect">
                  <a:avLst/>
                </a:prstGeom>
              </p:spPr>
            </p:pic>
            <p:pic>
              <p:nvPicPr>
                <p:cNvPr id="37" name="Picture 36">
                  <a:extLst>
                    <a:ext uri="{FF2B5EF4-FFF2-40B4-BE49-F238E27FC236}">
                      <a16:creationId xmlns:a16="http://schemas.microsoft.com/office/drawing/2014/main" id="{D0C607E3-8316-2140-A4D1-BF6DA2467A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552" y="2304094"/>
                  <a:ext cx="1705510" cy="1053952"/>
                </a:xfrm>
                <a:prstGeom prst="rect">
                  <a:avLst/>
                </a:prstGeom>
              </p:spPr>
            </p:pic>
            <p:pic>
              <p:nvPicPr>
                <p:cNvPr id="38" name="Picture 37">
                  <a:extLst>
                    <a:ext uri="{FF2B5EF4-FFF2-40B4-BE49-F238E27FC236}">
                      <a16:creationId xmlns:a16="http://schemas.microsoft.com/office/drawing/2014/main" id="{7956CE1A-11E3-9C40-AD77-9C16415D73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250" y="2218574"/>
                  <a:ext cx="1654139" cy="868423"/>
                </a:xfrm>
                <a:prstGeom prst="rect">
                  <a:avLst/>
                </a:prstGeom>
              </p:spPr>
            </p:pic>
            <p:pic>
              <p:nvPicPr>
                <p:cNvPr id="39" name="Picture 38">
                  <a:extLst>
                    <a:ext uri="{FF2B5EF4-FFF2-40B4-BE49-F238E27FC236}">
                      <a16:creationId xmlns:a16="http://schemas.microsoft.com/office/drawing/2014/main" id="{E6E8B2BB-DFEC-7C46-B73B-E8FEA02590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1008" y="980082"/>
                  <a:ext cx="1337669" cy="981180"/>
                </a:xfrm>
                <a:prstGeom prst="rect">
                  <a:avLst/>
                </a:prstGeom>
              </p:spPr>
            </p:pic>
            <p:pic>
              <p:nvPicPr>
                <p:cNvPr id="40" name="Picture 39">
                  <a:extLst>
                    <a:ext uri="{FF2B5EF4-FFF2-40B4-BE49-F238E27FC236}">
                      <a16:creationId xmlns:a16="http://schemas.microsoft.com/office/drawing/2014/main" id="{3C8B9004-3943-CC4E-B5EF-498864F8B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4427" y="2811187"/>
                  <a:ext cx="2480661" cy="1395372"/>
                </a:xfrm>
                <a:prstGeom prst="rect">
                  <a:avLst/>
                </a:prstGeom>
              </p:spPr>
            </p:pic>
          </p:grpSp>
          <p:grpSp>
            <p:nvGrpSpPr>
              <p:cNvPr id="41" name="Group 40">
                <a:extLst>
                  <a:ext uri="{FF2B5EF4-FFF2-40B4-BE49-F238E27FC236}">
                    <a16:creationId xmlns:a16="http://schemas.microsoft.com/office/drawing/2014/main" id="{4EAFF42E-BD8B-B74D-A177-79ECDE22C79A}"/>
                  </a:ext>
                </a:extLst>
              </p:cNvPr>
              <p:cNvGrpSpPr/>
              <p:nvPr/>
            </p:nvGrpSpPr>
            <p:grpSpPr>
              <a:xfrm>
                <a:off x="5904524" y="697460"/>
                <a:ext cx="3123794" cy="626110"/>
                <a:chOff x="289603" y="5262786"/>
                <a:chExt cx="5268716" cy="1056022"/>
              </a:xfrm>
            </p:grpSpPr>
            <p:pic>
              <p:nvPicPr>
                <p:cNvPr id="42" name="Picture 41">
                  <a:extLst>
                    <a:ext uri="{FF2B5EF4-FFF2-40B4-BE49-F238E27FC236}">
                      <a16:creationId xmlns:a16="http://schemas.microsoft.com/office/drawing/2014/main" id="{ED74CF9F-686F-7C40-B550-96EC0AD3B2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H="1">
                  <a:off x="289603" y="5302146"/>
                  <a:ext cx="1007912" cy="1007912"/>
                </a:xfrm>
                <a:prstGeom prst="rect">
                  <a:avLst/>
                </a:prstGeom>
              </p:spPr>
            </p:pic>
            <p:pic>
              <p:nvPicPr>
                <p:cNvPr id="43" name="Picture 42">
                  <a:extLst>
                    <a:ext uri="{FF2B5EF4-FFF2-40B4-BE49-F238E27FC236}">
                      <a16:creationId xmlns:a16="http://schemas.microsoft.com/office/drawing/2014/main" id="{180234B1-39E8-3E4D-A2B5-34161072E1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5376" y="5262786"/>
                  <a:ext cx="1317915" cy="1047272"/>
                </a:xfrm>
                <a:prstGeom prst="rect">
                  <a:avLst/>
                </a:prstGeom>
              </p:spPr>
            </p:pic>
            <p:pic>
              <p:nvPicPr>
                <p:cNvPr id="44" name="Picture 43">
                  <a:extLst>
                    <a:ext uri="{FF2B5EF4-FFF2-40B4-BE49-F238E27FC236}">
                      <a16:creationId xmlns:a16="http://schemas.microsoft.com/office/drawing/2014/main" id="{23729438-F106-C74F-A24B-8A933D14B9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2736" y="5428220"/>
                  <a:ext cx="665583" cy="890588"/>
                </a:xfrm>
                <a:prstGeom prst="rect">
                  <a:avLst/>
                </a:prstGeom>
              </p:spPr>
            </p:pic>
            <p:pic>
              <p:nvPicPr>
                <p:cNvPr id="45" name="Picture 44">
                  <a:extLst>
                    <a:ext uri="{FF2B5EF4-FFF2-40B4-BE49-F238E27FC236}">
                      <a16:creationId xmlns:a16="http://schemas.microsoft.com/office/drawing/2014/main" id="{19702E0D-67A5-C242-973F-BB04B23694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388528" y="5423702"/>
                  <a:ext cx="1183472" cy="886356"/>
                </a:xfrm>
                <a:prstGeom prst="rect">
                  <a:avLst/>
                </a:prstGeom>
              </p:spPr>
            </p:pic>
            <p:pic>
              <p:nvPicPr>
                <p:cNvPr id="46" name="Content Placeholder 7">
                  <a:extLst>
                    <a:ext uri="{FF2B5EF4-FFF2-40B4-BE49-F238E27FC236}">
                      <a16:creationId xmlns:a16="http://schemas.microsoft.com/office/drawing/2014/main" id="{54691E28-8CBD-2C47-8BE1-3112BCE04C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flipH="1" flipV="1">
                  <a:off x="2353991" y="5472010"/>
                  <a:ext cx="839887" cy="839887"/>
                </a:xfrm>
                <a:prstGeom prst="rect">
                  <a:avLst/>
                </a:prstGeom>
              </p:spPr>
            </p:pic>
          </p:grpSp>
        </p:grpSp>
      </p:grpSp>
    </p:spTree>
    <p:extLst>
      <p:ext uri="{BB962C8B-B14F-4D97-AF65-F5344CB8AC3E}">
        <p14:creationId xmlns:p14="http://schemas.microsoft.com/office/powerpoint/2010/main" val="793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8"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AACA7E-7BCD-875C-DA79-06227217C44D}"/>
              </a:ext>
            </a:extLst>
          </p:cNvPr>
          <p:cNvSpPr/>
          <p:nvPr/>
        </p:nvSpPr>
        <p:spPr>
          <a:xfrm>
            <a:off x="0" y="-1"/>
            <a:ext cx="12192000" cy="6857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08EC4F2-E76A-9BBB-87C8-8D6B672F2CD1}"/>
              </a:ext>
            </a:extLst>
          </p:cNvPr>
          <p:cNvSpPr>
            <a:spLocks noGrp="1"/>
          </p:cNvSpPr>
          <p:nvPr>
            <p:ph type="title"/>
          </p:nvPr>
        </p:nvSpPr>
        <p:spPr/>
        <p:txBody>
          <a:bodyPr/>
          <a:lstStyle/>
          <a:p>
            <a:endParaRPr lang="en-NL"/>
          </a:p>
        </p:txBody>
      </p:sp>
      <p:pic>
        <p:nvPicPr>
          <p:cNvPr id="7" name="Content Placeholder 6">
            <a:extLst>
              <a:ext uri="{FF2B5EF4-FFF2-40B4-BE49-F238E27FC236}">
                <a16:creationId xmlns:a16="http://schemas.microsoft.com/office/drawing/2014/main" id="{15E3E459-F662-E284-0625-FF5AF69087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p:spPr>
      </p:pic>
      <p:sp>
        <p:nvSpPr>
          <p:cNvPr id="4" name="Footer Placeholder 3">
            <a:extLst>
              <a:ext uri="{FF2B5EF4-FFF2-40B4-BE49-F238E27FC236}">
                <a16:creationId xmlns:a16="http://schemas.microsoft.com/office/drawing/2014/main" id="{8F641C05-F29E-F7CB-A5EC-A43335B5BA96}"/>
              </a:ext>
            </a:extLst>
          </p:cNvPr>
          <p:cNvSpPr>
            <a:spLocks noGrp="1"/>
          </p:cNvSpPr>
          <p:nvPr>
            <p:ph type="ftr" sz="quarter" idx="11"/>
          </p:nvPr>
        </p:nvSpPr>
        <p:spPr>
          <a:xfrm>
            <a:off x="0" y="6492873"/>
            <a:ext cx="1553029" cy="365125"/>
          </a:xfrm>
        </p:spPr>
        <p:txBody>
          <a:bodyPr/>
          <a:lstStyle/>
          <a:p>
            <a:r>
              <a:rPr lang="en-US" dirty="0"/>
              <a:t>Image source: NASA</a:t>
            </a:r>
            <a:endParaRPr lang="LID4096"/>
          </a:p>
        </p:txBody>
      </p:sp>
      <p:sp>
        <p:nvSpPr>
          <p:cNvPr id="5" name="Slide Number Placeholder 4">
            <a:extLst>
              <a:ext uri="{FF2B5EF4-FFF2-40B4-BE49-F238E27FC236}">
                <a16:creationId xmlns:a16="http://schemas.microsoft.com/office/drawing/2014/main" id="{38F5470C-3224-FFD6-E8FD-E3923EA074C3}"/>
              </a:ext>
            </a:extLst>
          </p:cNvPr>
          <p:cNvSpPr>
            <a:spLocks noGrp="1"/>
          </p:cNvSpPr>
          <p:nvPr>
            <p:ph type="sldNum" sz="quarter" idx="12"/>
          </p:nvPr>
        </p:nvSpPr>
        <p:spPr/>
        <p:txBody>
          <a:bodyPr/>
          <a:lstStyle/>
          <a:p>
            <a:fld id="{3D90C5DF-5A93-4A6F-A2C5-08984139AF6D}" type="slidenum">
              <a:rPr lang="LID4096" smtClean="0"/>
              <a:pPr/>
              <a:t>59</a:t>
            </a:fld>
            <a:endParaRPr lang="LID4096"/>
          </a:p>
        </p:txBody>
      </p:sp>
      <p:sp>
        <p:nvSpPr>
          <p:cNvPr id="3" name="Rectangle 2">
            <a:extLst>
              <a:ext uri="{FF2B5EF4-FFF2-40B4-BE49-F238E27FC236}">
                <a16:creationId xmlns:a16="http://schemas.microsoft.com/office/drawing/2014/main" id="{ACED8D45-1E12-FA2D-993A-42A397722CCB}"/>
              </a:ext>
            </a:extLst>
          </p:cNvPr>
          <p:cNvSpPr/>
          <p:nvPr/>
        </p:nvSpPr>
        <p:spPr>
          <a:xfrm>
            <a:off x="1828800" y="327479"/>
            <a:ext cx="2902857" cy="11974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L" sz="2400" dirty="0"/>
              <a:t>How to find a route between machines across the globe?</a:t>
            </a:r>
          </a:p>
        </p:txBody>
      </p:sp>
      <p:sp>
        <p:nvSpPr>
          <p:cNvPr id="9" name="Rectangle 8">
            <a:extLst>
              <a:ext uri="{FF2B5EF4-FFF2-40B4-BE49-F238E27FC236}">
                <a16:creationId xmlns:a16="http://schemas.microsoft.com/office/drawing/2014/main" id="{5109D640-AD29-E85B-4608-79EDA2D62779}"/>
              </a:ext>
            </a:extLst>
          </p:cNvPr>
          <p:cNvSpPr/>
          <p:nvPr/>
        </p:nvSpPr>
        <p:spPr>
          <a:xfrm>
            <a:off x="701222" y="2826089"/>
            <a:ext cx="3093357" cy="11974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L" sz="2400" dirty="0"/>
              <a:t>How do routers manage the addresses of all these machines?</a:t>
            </a:r>
          </a:p>
        </p:txBody>
      </p:sp>
      <p:sp>
        <p:nvSpPr>
          <p:cNvPr id="10" name="Rectangle 9">
            <a:extLst>
              <a:ext uri="{FF2B5EF4-FFF2-40B4-BE49-F238E27FC236}">
                <a16:creationId xmlns:a16="http://schemas.microsoft.com/office/drawing/2014/main" id="{35EC1CD1-CD79-58C8-514F-28FB41A3F22C}"/>
              </a:ext>
            </a:extLst>
          </p:cNvPr>
          <p:cNvSpPr/>
          <p:nvPr/>
        </p:nvSpPr>
        <p:spPr>
          <a:xfrm>
            <a:off x="7765143" y="327478"/>
            <a:ext cx="3093357" cy="11974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L" sz="2400" dirty="0"/>
              <a:t>How </a:t>
            </a:r>
            <a:r>
              <a:rPr lang="en-US" sz="2400" dirty="0"/>
              <a:t>does IP carry data </a:t>
            </a:r>
            <a:r>
              <a:rPr lang="en-NL" sz="2400" dirty="0"/>
              <a:t>over the Internet?</a:t>
            </a:r>
          </a:p>
        </p:txBody>
      </p:sp>
      <p:sp>
        <p:nvSpPr>
          <p:cNvPr id="11" name="Rectangle 10">
            <a:extLst>
              <a:ext uri="{FF2B5EF4-FFF2-40B4-BE49-F238E27FC236}">
                <a16:creationId xmlns:a16="http://schemas.microsoft.com/office/drawing/2014/main" id="{26FB2439-64E0-67A0-5682-A5B6BF464AC8}"/>
              </a:ext>
            </a:extLst>
          </p:cNvPr>
          <p:cNvSpPr/>
          <p:nvPr/>
        </p:nvSpPr>
        <p:spPr>
          <a:xfrm>
            <a:off x="8466365" y="2660308"/>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b="1" i="1" u="sng" dirty="0"/>
              <a:t>How to prevent network congestion?</a:t>
            </a:r>
          </a:p>
        </p:txBody>
      </p:sp>
      <p:sp>
        <p:nvSpPr>
          <p:cNvPr id="12" name="Rectangle 11">
            <a:extLst>
              <a:ext uri="{FF2B5EF4-FFF2-40B4-BE49-F238E27FC236}">
                <a16:creationId xmlns:a16="http://schemas.microsoft.com/office/drawing/2014/main" id="{72A85834-3A43-AE66-DDE7-9E1BED9C488D}"/>
              </a:ext>
            </a:extLst>
          </p:cNvPr>
          <p:cNvSpPr/>
          <p:nvPr/>
        </p:nvSpPr>
        <p:spPr>
          <a:xfrm>
            <a:off x="1553029" y="5061855"/>
            <a:ext cx="3165475" cy="11974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NL" sz="2400" dirty="0"/>
              <a:t>How to traverse networks with different protocols/properties/…</a:t>
            </a:r>
          </a:p>
        </p:txBody>
      </p:sp>
      <p:sp>
        <p:nvSpPr>
          <p:cNvPr id="13" name="Rectangle 12">
            <a:extLst>
              <a:ext uri="{FF2B5EF4-FFF2-40B4-BE49-F238E27FC236}">
                <a16:creationId xmlns:a16="http://schemas.microsoft.com/office/drawing/2014/main" id="{8057C221-32F3-58B1-6335-B0CFF9C2C444}"/>
              </a:ext>
            </a:extLst>
          </p:cNvPr>
          <p:cNvSpPr/>
          <p:nvPr/>
        </p:nvSpPr>
        <p:spPr>
          <a:xfrm>
            <a:off x="7512959" y="4993593"/>
            <a:ext cx="3093357" cy="119742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NL" sz="2400" b="1" i="1" u="sng" dirty="0"/>
              <a:t>How to provide </a:t>
            </a:r>
            <a:r>
              <a:rPr lang="en-US" sz="2400" b="1" i="1" u="sng"/>
              <a:t>Q</a:t>
            </a:r>
            <a:r>
              <a:rPr lang="en-NL" sz="2400" b="1" i="1" u="sng"/>
              <a:t>uality</a:t>
            </a:r>
            <a:r>
              <a:rPr lang="en-NL" sz="2400" b="1" i="1" u="sng" dirty="0"/>
              <a:t> of Service?</a:t>
            </a:r>
          </a:p>
        </p:txBody>
      </p:sp>
    </p:spTree>
    <p:extLst>
      <p:ext uri="{BB962C8B-B14F-4D97-AF65-F5344CB8AC3E}">
        <p14:creationId xmlns:p14="http://schemas.microsoft.com/office/powerpoint/2010/main" val="317374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87D2-0F53-59AB-E509-F7EE82586C7E}"/>
              </a:ext>
            </a:extLst>
          </p:cNvPr>
          <p:cNvSpPr>
            <a:spLocks noGrp="1"/>
          </p:cNvSpPr>
          <p:nvPr>
            <p:ph type="title"/>
          </p:nvPr>
        </p:nvSpPr>
        <p:spPr/>
        <p:txBody>
          <a:bodyPr/>
          <a:lstStyle/>
          <a:p>
            <a:r>
              <a:rPr lang="en-US" dirty="0"/>
              <a:t>Quick Links for Today</a:t>
            </a:r>
            <a:endParaRPr lang="en-NL" dirty="0"/>
          </a:p>
        </p:txBody>
      </p:sp>
      <p:sp>
        <p:nvSpPr>
          <p:cNvPr id="3" name="Content Placeholder 2">
            <a:extLst>
              <a:ext uri="{FF2B5EF4-FFF2-40B4-BE49-F238E27FC236}">
                <a16:creationId xmlns:a16="http://schemas.microsoft.com/office/drawing/2014/main" id="{28D1BA66-3CDC-4671-F42C-71C077D36455}"/>
              </a:ext>
            </a:extLst>
          </p:cNvPr>
          <p:cNvSpPr>
            <a:spLocks noGrp="1"/>
          </p:cNvSpPr>
          <p:nvPr>
            <p:ph idx="1"/>
          </p:nvPr>
        </p:nvSpPr>
        <p:spPr/>
        <p:txBody>
          <a:bodyPr/>
          <a:lstStyle/>
          <a:p>
            <a:pPr marL="514350" indent="-514350">
              <a:buFont typeface="+mj-lt"/>
              <a:buAutoNum type="arabicPeriod"/>
            </a:pPr>
            <a:r>
              <a:rPr lang="en-US" dirty="0">
                <a:hlinkClick r:id="rId2" action="ppaction://hlinksldjump">
                  <a:extLst>
                    <a:ext uri="{A12FA001-AC4F-418D-AE19-62706E023703}">
                      <ahyp:hlinkClr xmlns:ahyp="http://schemas.microsoft.com/office/drawing/2018/hyperlinkcolor" val="tx"/>
                    </a:ext>
                  </a:extLst>
                </a:hlinkClick>
              </a:rPr>
              <a:t>IPv4</a:t>
            </a:r>
            <a:endParaRPr lang="en-US" dirty="0"/>
          </a:p>
          <a:p>
            <a:pPr marL="514350" indent="-514350">
              <a:buFont typeface="+mj-lt"/>
              <a:buAutoNum type="arabicPeriod"/>
            </a:pPr>
            <a:r>
              <a:rPr lang="en-US" dirty="0">
                <a:hlinkClick r:id="rId3" action="ppaction://hlinksldjump">
                  <a:extLst>
                    <a:ext uri="{A12FA001-AC4F-418D-AE19-62706E023703}">
                      <ahyp:hlinkClr xmlns:ahyp="http://schemas.microsoft.com/office/drawing/2018/hyperlinkcolor" val="tx"/>
                    </a:ext>
                  </a:extLst>
                </a:hlinkClick>
              </a:rPr>
              <a:t>NAT</a:t>
            </a:r>
            <a:endParaRPr lang="en-US" dirty="0"/>
          </a:p>
          <a:p>
            <a:pPr marL="514350" indent="-514350">
              <a:buFont typeface="+mj-lt"/>
              <a:buAutoNum type="arabicPeriod"/>
            </a:pPr>
            <a:r>
              <a:rPr lang="en-US" dirty="0">
                <a:hlinkClick r:id="rId4" action="ppaction://hlinksldjump">
                  <a:extLst>
                    <a:ext uri="{A12FA001-AC4F-418D-AE19-62706E023703}">
                      <ahyp:hlinkClr xmlns:ahyp="http://schemas.microsoft.com/office/drawing/2018/hyperlinkcolor" val="tx"/>
                    </a:ext>
                  </a:extLst>
                </a:hlinkClick>
              </a:rPr>
              <a:t>Subnets</a:t>
            </a:r>
            <a:endParaRPr lang="en-US" dirty="0"/>
          </a:p>
          <a:p>
            <a:pPr marL="514350" indent="-514350">
              <a:buFont typeface="+mj-lt"/>
              <a:buAutoNum type="arabicPeriod"/>
            </a:pPr>
            <a:r>
              <a:rPr lang="en-US" dirty="0">
                <a:hlinkClick r:id="rId5" action="ppaction://hlinksldjump">
                  <a:extLst>
                    <a:ext uri="{A12FA001-AC4F-418D-AE19-62706E023703}">
                      <ahyp:hlinkClr xmlns:ahyp="http://schemas.microsoft.com/office/drawing/2018/hyperlinkcolor" val="tx"/>
                    </a:ext>
                  </a:extLst>
                </a:hlinkClick>
              </a:rPr>
              <a:t>Token Bucket</a:t>
            </a:r>
            <a:endParaRPr lang="en-NL" dirty="0"/>
          </a:p>
        </p:txBody>
      </p:sp>
      <p:sp>
        <p:nvSpPr>
          <p:cNvPr id="4" name="Footer Placeholder 3">
            <a:extLst>
              <a:ext uri="{FF2B5EF4-FFF2-40B4-BE49-F238E27FC236}">
                <a16:creationId xmlns:a16="http://schemas.microsoft.com/office/drawing/2014/main" id="{52E57D70-7EED-22E8-5F42-2955AE010A8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31C925E-7AF4-12D9-B382-6A29685F2192}"/>
              </a:ext>
            </a:extLst>
          </p:cNvPr>
          <p:cNvSpPr>
            <a:spLocks noGrp="1"/>
          </p:cNvSpPr>
          <p:nvPr>
            <p:ph type="sldNum" sz="quarter" idx="12"/>
          </p:nvPr>
        </p:nvSpPr>
        <p:spPr/>
        <p:txBody>
          <a:bodyPr/>
          <a:lstStyle/>
          <a:p>
            <a:fld id="{3D90C5DF-5A93-4A6F-A2C5-08984139AF6D}" type="slidenum">
              <a:rPr lang="LID4096" smtClean="0"/>
              <a:pPr/>
              <a:t>6</a:t>
            </a:fld>
            <a:endParaRPr lang="LID4096"/>
          </a:p>
        </p:txBody>
      </p:sp>
    </p:spTree>
    <p:extLst>
      <p:ext uri="{BB962C8B-B14F-4D97-AF65-F5344CB8AC3E}">
        <p14:creationId xmlns:p14="http://schemas.microsoft.com/office/powerpoint/2010/main" val="2129804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2E0-197C-474D-98EF-798F2F44AAF5}"/>
              </a:ext>
            </a:extLst>
          </p:cNvPr>
          <p:cNvSpPr>
            <a:spLocks noGrp="1"/>
          </p:cNvSpPr>
          <p:nvPr>
            <p:ph type="title"/>
          </p:nvPr>
        </p:nvSpPr>
        <p:spPr/>
        <p:txBody>
          <a:bodyPr/>
          <a:lstStyle/>
          <a:p>
            <a:r>
              <a:rPr lang="en-US" dirty="0"/>
              <a:t>Congestion control</a:t>
            </a:r>
          </a:p>
        </p:txBody>
      </p:sp>
      <p:sp>
        <p:nvSpPr>
          <p:cNvPr id="3" name="Text Placeholder 2">
            <a:extLst>
              <a:ext uri="{FF2B5EF4-FFF2-40B4-BE49-F238E27FC236}">
                <a16:creationId xmlns:a16="http://schemas.microsoft.com/office/drawing/2014/main" id="{6D74F616-E871-4994-8DA2-D0328B99D6CD}"/>
              </a:ext>
            </a:extLst>
          </p:cNvPr>
          <p:cNvSpPr>
            <a:spLocks noGrp="1"/>
          </p:cNvSpPr>
          <p:nvPr>
            <p:ph type="body" idx="1"/>
          </p:nvPr>
        </p:nvSpPr>
        <p:spPr/>
        <p:txBody>
          <a:bodyPr/>
          <a:lstStyle/>
          <a:p>
            <a:r>
              <a:rPr lang="en-US" dirty="0"/>
              <a:t>Preventing traffic jams</a:t>
            </a:r>
          </a:p>
        </p:txBody>
      </p:sp>
      <p:sp>
        <p:nvSpPr>
          <p:cNvPr id="4" name="Footer Placeholder 3">
            <a:extLst>
              <a:ext uri="{FF2B5EF4-FFF2-40B4-BE49-F238E27FC236}">
                <a16:creationId xmlns:a16="http://schemas.microsoft.com/office/drawing/2014/main" id="{8B1B8026-ACBF-4E2D-AB54-5AAFACAF6B61}"/>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9FB878E-E509-489D-A22D-CA8C34D45966}"/>
              </a:ext>
            </a:extLst>
          </p:cNvPr>
          <p:cNvSpPr>
            <a:spLocks noGrp="1"/>
          </p:cNvSpPr>
          <p:nvPr>
            <p:ph type="sldNum" sz="quarter" idx="12"/>
          </p:nvPr>
        </p:nvSpPr>
        <p:spPr/>
        <p:txBody>
          <a:bodyPr/>
          <a:lstStyle/>
          <a:p>
            <a:fld id="{3D90C5DF-5A93-4A6F-A2C5-08984139AF6D}" type="slidenum">
              <a:rPr lang="LID4096" smtClean="0"/>
              <a:t>60</a:t>
            </a:fld>
            <a:endParaRPr lang="LID4096"/>
          </a:p>
        </p:txBody>
      </p:sp>
    </p:spTree>
    <p:extLst>
      <p:ext uri="{BB962C8B-B14F-4D97-AF65-F5344CB8AC3E}">
        <p14:creationId xmlns:p14="http://schemas.microsoft.com/office/powerpoint/2010/main" val="3176941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92DE-C42D-482A-85DA-27C20C8276BB}"/>
              </a:ext>
            </a:extLst>
          </p:cNvPr>
          <p:cNvSpPr>
            <a:spLocks noGrp="1"/>
          </p:cNvSpPr>
          <p:nvPr>
            <p:ph type="title"/>
          </p:nvPr>
        </p:nvSpPr>
        <p:spPr/>
        <p:txBody>
          <a:bodyPr/>
          <a:lstStyle/>
          <a:p>
            <a:r>
              <a:rPr lang="en-US" dirty="0"/>
              <a:t>Looking back on flow control</a:t>
            </a:r>
          </a:p>
        </p:txBody>
      </p:sp>
      <p:sp>
        <p:nvSpPr>
          <p:cNvPr id="3" name="Content Placeholder 2">
            <a:extLst>
              <a:ext uri="{FF2B5EF4-FFF2-40B4-BE49-F238E27FC236}">
                <a16:creationId xmlns:a16="http://schemas.microsoft.com/office/drawing/2014/main" id="{63E2A3E0-420D-4F2D-9CDC-BDA80E76D399}"/>
              </a:ext>
            </a:extLst>
          </p:cNvPr>
          <p:cNvSpPr>
            <a:spLocks noGrp="1"/>
          </p:cNvSpPr>
          <p:nvPr>
            <p:ph idx="1"/>
          </p:nvPr>
        </p:nvSpPr>
        <p:spPr>
          <a:xfrm>
            <a:off x="2152650" y="1825625"/>
            <a:ext cx="7886700" cy="4351338"/>
          </a:xfrm>
        </p:spPr>
        <p:txBody>
          <a:bodyPr/>
          <a:lstStyle/>
          <a:p>
            <a:pPr marL="0" indent="0">
              <a:buNone/>
            </a:pPr>
            <a:r>
              <a:rPr lang="en-US" dirty="0"/>
              <a:t>Mechanism in data link layer.</a:t>
            </a:r>
          </a:p>
          <a:p>
            <a:pPr marL="0" indent="0">
              <a:buNone/>
            </a:pPr>
            <a:r>
              <a:rPr lang="en-US" dirty="0"/>
              <a:t>Makes sure a sender does not send information faster than a receiver can accept.</a:t>
            </a:r>
          </a:p>
        </p:txBody>
      </p:sp>
      <p:sp>
        <p:nvSpPr>
          <p:cNvPr id="4" name="Footer Placeholder 3">
            <a:extLst>
              <a:ext uri="{FF2B5EF4-FFF2-40B4-BE49-F238E27FC236}">
                <a16:creationId xmlns:a16="http://schemas.microsoft.com/office/drawing/2014/main" id="{9F8722B1-CFF7-4DF1-827F-AA161B36937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F3DBDB3-0D5C-4796-A4BF-FC656CFE0B71}"/>
              </a:ext>
            </a:extLst>
          </p:cNvPr>
          <p:cNvSpPr>
            <a:spLocks noGrp="1"/>
          </p:cNvSpPr>
          <p:nvPr>
            <p:ph type="sldNum" sz="quarter" idx="12"/>
          </p:nvPr>
        </p:nvSpPr>
        <p:spPr/>
        <p:txBody>
          <a:bodyPr/>
          <a:lstStyle/>
          <a:p>
            <a:fld id="{3D90C5DF-5A93-4A6F-A2C5-08984139AF6D}" type="slidenum">
              <a:rPr lang="LID4096" smtClean="0"/>
              <a:t>61</a:t>
            </a:fld>
            <a:endParaRPr lang="LID4096"/>
          </a:p>
        </p:txBody>
      </p:sp>
      <p:cxnSp>
        <p:nvCxnSpPr>
          <p:cNvPr id="6" name="Straight Arrow Connector 5">
            <a:extLst>
              <a:ext uri="{FF2B5EF4-FFF2-40B4-BE49-F238E27FC236}">
                <a16:creationId xmlns:a16="http://schemas.microsoft.com/office/drawing/2014/main" id="{51FAB169-DADB-4503-82E0-1C7F365A1EA4}"/>
              </a:ext>
            </a:extLst>
          </p:cNvPr>
          <p:cNvCxnSpPr>
            <a:cxnSpLocks/>
          </p:cNvCxnSpPr>
          <p:nvPr/>
        </p:nvCxnSpPr>
        <p:spPr>
          <a:xfrm>
            <a:off x="6675534" y="4656583"/>
            <a:ext cx="1837063" cy="3953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FF548EE4-E4C7-4383-AC1B-30B8885ECF58}"/>
              </a:ext>
            </a:extLst>
          </p:cNvPr>
          <p:cNvCxnSpPr/>
          <p:nvPr/>
        </p:nvCxnSpPr>
        <p:spPr>
          <a:xfrm>
            <a:off x="6675533" y="4326530"/>
            <a:ext cx="1837063" cy="3953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269856BC-9C72-41B0-9478-A1E365651F5F}"/>
              </a:ext>
            </a:extLst>
          </p:cNvPr>
          <p:cNvCxnSpPr/>
          <p:nvPr/>
        </p:nvCxnSpPr>
        <p:spPr>
          <a:xfrm>
            <a:off x="6651992" y="4986637"/>
            <a:ext cx="1837063" cy="3953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3FFB7A5-2D37-4A84-BF8C-66013852BC8C}"/>
              </a:ext>
            </a:extLst>
          </p:cNvPr>
          <p:cNvCxnSpPr>
            <a:cxnSpLocks/>
          </p:cNvCxnSpPr>
          <p:nvPr/>
        </p:nvCxnSpPr>
        <p:spPr>
          <a:xfrm>
            <a:off x="4128696" y="4674758"/>
            <a:ext cx="1387769" cy="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D99C840-6B47-4382-902C-F39599C5728E}"/>
              </a:ext>
            </a:extLst>
          </p:cNvPr>
          <p:cNvCxnSpPr>
            <a:cxnSpLocks/>
          </p:cNvCxnSpPr>
          <p:nvPr/>
        </p:nvCxnSpPr>
        <p:spPr>
          <a:xfrm>
            <a:off x="4107576" y="4344704"/>
            <a:ext cx="1408889"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BA5EA87-54F6-4856-8946-7DFA5967EF87}"/>
              </a:ext>
            </a:extLst>
          </p:cNvPr>
          <p:cNvCxnSpPr>
            <a:cxnSpLocks/>
          </p:cNvCxnSpPr>
          <p:nvPr/>
        </p:nvCxnSpPr>
        <p:spPr>
          <a:xfrm>
            <a:off x="4084034" y="5004811"/>
            <a:ext cx="143243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93E3DFE-9E5C-45C3-BE51-314275F573EE}"/>
              </a:ext>
            </a:extLst>
          </p:cNvPr>
          <p:cNvPicPr>
            <a:picLocks noChangeAspect="1"/>
          </p:cNvPicPr>
          <p:nvPr/>
        </p:nvPicPr>
        <p:blipFill>
          <a:blip r:embed="rId3"/>
          <a:stretch>
            <a:fillRect/>
          </a:stretch>
        </p:blipFill>
        <p:spPr>
          <a:xfrm>
            <a:off x="2969627" y="3950247"/>
            <a:ext cx="1159069" cy="1498043"/>
          </a:xfrm>
          <a:prstGeom prst="rect">
            <a:avLst/>
          </a:prstGeom>
        </p:spPr>
      </p:pic>
      <p:pic>
        <p:nvPicPr>
          <p:cNvPr id="8" name="Picture 7">
            <a:extLst>
              <a:ext uri="{FF2B5EF4-FFF2-40B4-BE49-F238E27FC236}">
                <a16:creationId xmlns:a16="http://schemas.microsoft.com/office/drawing/2014/main" id="{2F2BA636-C46E-4756-90FF-6B39EC8D50E5}"/>
              </a:ext>
            </a:extLst>
          </p:cNvPr>
          <p:cNvPicPr>
            <a:picLocks noChangeAspect="1"/>
          </p:cNvPicPr>
          <p:nvPr/>
        </p:nvPicPr>
        <p:blipFill>
          <a:blip r:embed="rId3"/>
          <a:stretch>
            <a:fillRect/>
          </a:stretch>
        </p:blipFill>
        <p:spPr>
          <a:xfrm>
            <a:off x="5516465" y="3950248"/>
            <a:ext cx="1159069" cy="1498043"/>
          </a:xfrm>
          <a:prstGeom prst="rect">
            <a:avLst/>
          </a:prstGeom>
        </p:spPr>
      </p:pic>
      <p:sp>
        <p:nvSpPr>
          <p:cNvPr id="26" name="Rectangle 25">
            <a:extLst>
              <a:ext uri="{FF2B5EF4-FFF2-40B4-BE49-F238E27FC236}">
                <a16:creationId xmlns:a16="http://schemas.microsoft.com/office/drawing/2014/main" id="{FCFE8354-2975-49F5-8E1A-8A7942099D00}"/>
              </a:ext>
            </a:extLst>
          </p:cNvPr>
          <p:cNvSpPr/>
          <p:nvPr/>
        </p:nvSpPr>
        <p:spPr>
          <a:xfrm>
            <a:off x="2076904" y="5622549"/>
            <a:ext cx="374264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r>
              <a:rPr lang="en-US" sz="2800" dirty="0"/>
              <a:t>Q: What can go wrong?</a:t>
            </a:r>
            <a:endParaRPr lang="LID4096" sz="2800" dirty="0"/>
          </a:p>
        </p:txBody>
      </p:sp>
      <p:grpSp>
        <p:nvGrpSpPr>
          <p:cNvPr id="12" name="Group 11">
            <a:extLst>
              <a:ext uri="{FF2B5EF4-FFF2-40B4-BE49-F238E27FC236}">
                <a16:creationId xmlns:a16="http://schemas.microsoft.com/office/drawing/2014/main" id="{FCCCCC10-1A22-4BB4-97FD-E3A2ACB97000}"/>
              </a:ext>
            </a:extLst>
          </p:cNvPr>
          <p:cNvGrpSpPr/>
          <p:nvPr/>
        </p:nvGrpSpPr>
        <p:grpSpPr>
          <a:xfrm>
            <a:off x="5569164" y="3264592"/>
            <a:ext cx="987297" cy="927094"/>
            <a:chOff x="4045163" y="3264592"/>
            <a:chExt cx="987297" cy="927094"/>
          </a:xfrm>
        </p:grpSpPr>
        <p:pic>
          <p:nvPicPr>
            <p:cNvPr id="1026" name="Picture 2" descr="https://upload.wikimedia.org/wikipedia/commons/thumb/1/1a/Hdd_icon.svg/1024px-Hdd_icon.svg.png">
              <a:extLst>
                <a:ext uri="{FF2B5EF4-FFF2-40B4-BE49-F238E27FC236}">
                  <a16:creationId xmlns:a16="http://schemas.microsoft.com/office/drawing/2014/main" id="{5BE3BC4A-4CDB-4EE4-B591-3A75F3B9D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3" y="3708806"/>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upload.wikimedia.org/wikipedia/commons/thumb/1/1a/Hdd_icon.svg/1024px-Hdd_icon.svg.png">
              <a:extLst>
                <a:ext uri="{FF2B5EF4-FFF2-40B4-BE49-F238E27FC236}">
                  <a16:creationId xmlns:a16="http://schemas.microsoft.com/office/drawing/2014/main" id="{4FF72723-49DA-4BA2-9ECD-8860A0B6B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75" y="3704096"/>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upload.wikimedia.org/wikipedia/commons/thumb/1/1a/Hdd_icon.svg/1024px-Hdd_icon.svg.png">
              <a:extLst>
                <a:ext uri="{FF2B5EF4-FFF2-40B4-BE49-F238E27FC236}">
                  <a16:creationId xmlns:a16="http://schemas.microsoft.com/office/drawing/2014/main" id="{F52D30F4-BA23-4511-9CA0-30E5E7DBC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8" y="356353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upload.wikimedia.org/wikipedia/commons/thumb/1/1a/Hdd_icon.svg/1024px-Hdd_icon.svg.png">
              <a:extLst>
                <a:ext uri="{FF2B5EF4-FFF2-40B4-BE49-F238E27FC236}">
                  <a16:creationId xmlns:a16="http://schemas.microsoft.com/office/drawing/2014/main" id="{591D9C3F-76B5-4C36-BA17-4C56A594B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80" y="355882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upload.wikimedia.org/wikipedia/commons/thumb/1/1a/Hdd_icon.svg/1024px-Hdd_icon.svg.png">
              <a:extLst>
                <a:ext uri="{FF2B5EF4-FFF2-40B4-BE49-F238E27FC236}">
                  <a16:creationId xmlns:a16="http://schemas.microsoft.com/office/drawing/2014/main" id="{3A777F4A-6FF4-4623-A937-D6FBA98DE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3" y="341787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upload.wikimedia.org/wikipedia/commons/thumb/1/1a/Hdd_icon.svg/1024px-Hdd_icon.svg.png">
              <a:extLst>
                <a:ext uri="{FF2B5EF4-FFF2-40B4-BE49-F238E27FC236}">
                  <a16:creationId xmlns:a16="http://schemas.microsoft.com/office/drawing/2014/main" id="{1255CF2B-DEBF-43CE-BCDA-327A94B0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75" y="341316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upload.wikimedia.org/wikipedia/commons/thumb/1/1a/Hdd_icon.svg/1024px-Hdd_icon.svg.png">
              <a:extLst>
                <a:ext uri="{FF2B5EF4-FFF2-40B4-BE49-F238E27FC236}">
                  <a16:creationId xmlns:a16="http://schemas.microsoft.com/office/drawing/2014/main" id="{1099C12B-7D56-4377-931F-628A3AEE3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3" y="3269302"/>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upload.wikimedia.org/wikipedia/commons/thumb/1/1a/Hdd_icon.svg/1024px-Hdd_icon.svg.png">
              <a:extLst>
                <a:ext uri="{FF2B5EF4-FFF2-40B4-BE49-F238E27FC236}">
                  <a16:creationId xmlns:a16="http://schemas.microsoft.com/office/drawing/2014/main" id="{37D0BA38-2D90-4A74-B21F-5FDA5E96B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75" y="3264592"/>
              <a:ext cx="482880" cy="48288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a:extLst>
              <a:ext uri="{FF2B5EF4-FFF2-40B4-BE49-F238E27FC236}">
                <a16:creationId xmlns:a16="http://schemas.microsoft.com/office/drawing/2014/main" id="{77E43926-8A19-481E-9D9A-046EFE80B463}"/>
              </a:ext>
            </a:extLst>
          </p:cNvPr>
          <p:cNvSpPr/>
          <p:nvPr/>
        </p:nvSpPr>
        <p:spPr>
          <a:xfrm>
            <a:off x="6372452" y="5622549"/>
            <a:ext cx="374264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r>
              <a:rPr lang="en-US" sz="2800" dirty="0"/>
              <a:t>Q: Did we fix the issue?</a:t>
            </a:r>
            <a:endParaRPr lang="LID4096" sz="2800" dirty="0"/>
          </a:p>
        </p:txBody>
      </p:sp>
      <p:cxnSp>
        <p:nvCxnSpPr>
          <p:cNvPr id="37" name="Straight Arrow Connector 36">
            <a:extLst>
              <a:ext uri="{FF2B5EF4-FFF2-40B4-BE49-F238E27FC236}">
                <a16:creationId xmlns:a16="http://schemas.microsoft.com/office/drawing/2014/main" id="{9A92CCF4-557B-40DD-B3A4-77CD8D0FF03F}"/>
              </a:ext>
            </a:extLst>
          </p:cNvPr>
          <p:cNvCxnSpPr>
            <a:cxnSpLocks/>
            <a:stCxn id="38" idx="1"/>
          </p:cNvCxnSpPr>
          <p:nvPr/>
        </p:nvCxnSpPr>
        <p:spPr>
          <a:xfrm flipH="1">
            <a:off x="6619396" y="3654430"/>
            <a:ext cx="117352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379BCE1-8113-4342-8C6A-27724229141F}"/>
              </a:ext>
            </a:extLst>
          </p:cNvPr>
          <p:cNvSpPr/>
          <p:nvPr/>
        </p:nvSpPr>
        <p:spPr>
          <a:xfrm>
            <a:off x="7792916" y="3198201"/>
            <a:ext cx="2472176" cy="912458"/>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lnSpcReduction="10000"/>
          </a:bodyPr>
          <a:lstStyle/>
          <a:p>
            <a:pPr algn="ctr"/>
            <a:r>
              <a:rPr lang="en-US" sz="2800" dirty="0"/>
              <a:t>Adding lots of buffer space.</a:t>
            </a:r>
          </a:p>
        </p:txBody>
      </p:sp>
      <p:pic>
        <p:nvPicPr>
          <p:cNvPr id="27" name="Picture 2" descr="https://www.iconexperience.com/_img/g_collection_png/standard/512x512/smartphone.png">
            <a:extLst>
              <a:ext uri="{FF2B5EF4-FFF2-40B4-BE49-F238E27FC236}">
                <a16:creationId xmlns:a16="http://schemas.microsoft.com/office/drawing/2014/main" id="{9D50D1C4-605A-4A78-AEE9-C83B0E48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805" y="4836497"/>
            <a:ext cx="664397" cy="66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5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50C39928-935F-446A-90A6-C6F4CE2D32DB}"/>
              </a:ext>
            </a:extLst>
          </p:cNvPr>
          <p:cNvCxnSpPr>
            <a:cxnSpLocks/>
          </p:cNvCxnSpPr>
          <p:nvPr/>
        </p:nvCxnSpPr>
        <p:spPr>
          <a:xfrm>
            <a:off x="3377680" y="3352800"/>
            <a:ext cx="5191891" cy="0"/>
          </a:xfrm>
          <a:prstGeom prst="straightConnector1">
            <a:avLst/>
          </a:prstGeom>
          <a:ln w="571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E470E31D-6F5F-4E61-968D-2F2595EA71E1}"/>
              </a:ext>
            </a:extLst>
          </p:cNvPr>
          <p:cNvSpPr>
            <a:spLocks noGrp="1"/>
          </p:cNvSpPr>
          <p:nvPr>
            <p:ph type="title"/>
          </p:nvPr>
        </p:nvSpPr>
        <p:spPr/>
        <p:txBody>
          <a:bodyPr/>
          <a:lstStyle/>
          <a:p>
            <a:r>
              <a:rPr lang="en-US" dirty="0"/>
              <a:t>Congestion control</a:t>
            </a:r>
          </a:p>
        </p:txBody>
      </p:sp>
      <p:sp>
        <p:nvSpPr>
          <p:cNvPr id="3" name="Content Placeholder 2">
            <a:extLst>
              <a:ext uri="{FF2B5EF4-FFF2-40B4-BE49-F238E27FC236}">
                <a16:creationId xmlns:a16="http://schemas.microsoft.com/office/drawing/2014/main" id="{2868E817-A6DE-49CB-B344-ACFDAA3D8026}"/>
              </a:ext>
            </a:extLst>
          </p:cNvPr>
          <p:cNvSpPr>
            <a:spLocks noGrp="1"/>
          </p:cNvSpPr>
          <p:nvPr>
            <p:ph idx="1"/>
          </p:nvPr>
        </p:nvSpPr>
        <p:spPr/>
        <p:txBody>
          <a:bodyPr/>
          <a:lstStyle/>
          <a:p>
            <a:pPr marL="0" indent="0">
              <a:buNone/>
            </a:pPr>
            <a:r>
              <a:rPr lang="en-US" dirty="0"/>
              <a:t>Combined responsibility of the </a:t>
            </a:r>
            <a:r>
              <a:rPr lang="en-US" b="1" i="1" dirty="0"/>
              <a:t>network</a:t>
            </a:r>
            <a:r>
              <a:rPr lang="en-US" i="1" dirty="0"/>
              <a:t> </a:t>
            </a:r>
            <a:r>
              <a:rPr lang="en-US" dirty="0"/>
              <a:t>and </a:t>
            </a:r>
            <a:r>
              <a:rPr lang="en-US" b="1" i="1" dirty="0"/>
              <a:t>transport</a:t>
            </a:r>
            <a:r>
              <a:rPr lang="en-US" i="1" dirty="0"/>
              <a:t> </a:t>
            </a:r>
            <a:r>
              <a:rPr lang="en-US" dirty="0"/>
              <a:t>layers.</a:t>
            </a:r>
          </a:p>
        </p:txBody>
      </p:sp>
      <p:sp>
        <p:nvSpPr>
          <p:cNvPr id="4" name="Footer Placeholder 3">
            <a:extLst>
              <a:ext uri="{FF2B5EF4-FFF2-40B4-BE49-F238E27FC236}">
                <a16:creationId xmlns:a16="http://schemas.microsoft.com/office/drawing/2014/main" id="{76AD7247-0B4A-45CD-A76B-ABC594279690}"/>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E75431A8-8146-4D4C-9ECF-CA5853E685CE}"/>
              </a:ext>
            </a:extLst>
          </p:cNvPr>
          <p:cNvSpPr>
            <a:spLocks noGrp="1"/>
          </p:cNvSpPr>
          <p:nvPr>
            <p:ph type="sldNum" sz="quarter" idx="12"/>
          </p:nvPr>
        </p:nvSpPr>
        <p:spPr/>
        <p:txBody>
          <a:bodyPr/>
          <a:lstStyle/>
          <a:p>
            <a:fld id="{3D90C5DF-5A93-4A6F-A2C5-08984139AF6D}" type="slidenum">
              <a:rPr lang="LID4096" smtClean="0"/>
              <a:t>62</a:t>
            </a:fld>
            <a:endParaRPr lang="LID4096"/>
          </a:p>
        </p:txBody>
      </p:sp>
      <p:cxnSp>
        <p:nvCxnSpPr>
          <p:cNvPr id="7" name="Straight Arrow Connector 6">
            <a:extLst>
              <a:ext uri="{FF2B5EF4-FFF2-40B4-BE49-F238E27FC236}">
                <a16:creationId xmlns:a16="http://schemas.microsoft.com/office/drawing/2014/main" id="{91CC59F5-6F8E-477F-96C2-74C2367AF194}"/>
              </a:ext>
            </a:extLst>
          </p:cNvPr>
          <p:cNvCxnSpPr>
            <a:cxnSpLocks/>
          </p:cNvCxnSpPr>
          <p:nvPr/>
        </p:nvCxnSpPr>
        <p:spPr>
          <a:xfrm flipV="1">
            <a:off x="3374747" y="2857502"/>
            <a:ext cx="0" cy="297179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BE8918F3-62D4-4A33-A776-293097E4F4AE}"/>
              </a:ext>
            </a:extLst>
          </p:cNvPr>
          <p:cNvCxnSpPr>
            <a:cxnSpLocks/>
          </p:cNvCxnSpPr>
          <p:nvPr/>
        </p:nvCxnSpPr>
        <p:spPr>
          <a:xfrm>
            <a:off x="3348372" y="5811714"/>
            <a:ext cx="519189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83772CE-F256-489D-8C53-5B1CD34192A3}"/>
              </a:ext>
            </a:extLst>
          </p:cNvPr>
          <p:cNvSpPr txBox="1"/>
          <p:nvPr/>
        </p:nvSpPr>
        <p:spPr>
          <a:xfrm>
            <a:off x="1921567" y="3939275"/>
            <a:ext cx="1426804" cy="923330"/>
          </a:xfrm>
          <a:prstGeom prst="rect">
            <a:avLst/>
          </a:prstGeom>
          <a:noFill/>
        </p:spPr>
        <p:txBody>
          <a:bodyPr wrap="square" rtlCol="0">
            <a:spAutoFit/>
          </a:bodyPr>
          <a:lstStyle/>
          <a:p>
            <a:pPr algn="ctr"/>
            <a:r>
              <a:rPr lang="en-US" dirty="0"/>
              <a:t>Effective bandwidth</a:t>
            </a:r>
          </a:p>
          <a:p>
            <a:pPr algn="ctr"/>
            <a:r>
              <a:rPr lang="en-US" dirty="0"/>
              <a:t>“Goodput”</a:t>
            </a:r>
          </a:p>
        </p:txBody>
      </p:sp>
      <p:sp>
        <p:nvSpPr>
          <p:cNvPr id="15" name="TextBox 14">
            <a:extLst>
              <a:ext uri="{FF2B5EF4-FFF2-40B4-BE49-F238E27FC236}">
                <a16:creationId xmlns:a16="http://schemas.microsoft.com/office/drawing/2014/main" id="{219F4E17-4608-46C8-B179-D6346B4CD040}"/>
              </a:ext>
            </a:extLst>
          </p:cNvPr>
          <p:cNvSpPr txBox="1"/>
          <p:nvPr/>
        </p:nvSpPr>
        <p:spPr>
          <a:xfrm>
            <a:off x="5327764" y="5897325"/>
            <a:ext cx="1536473" cy="369332"/>
          </a:xfrm>
          <a:prstGeom prst="rect">
            <a:avLst/>
          </a:prstGeom>
          <a:noFill/>
        </p:spPr>
        <p:txBody>
          <a:bodyPr wrap="square" rtlCol="0">
            <a:spAutoFit/>
          </a:bodyPr>
          <a:lstStyle/>
          <a:p>
            <a:pPr algn="ctr"/>
            <a:r>
              <a:rPr lang="en-US" dirty="0"/>
              <a:t>Network load</a:t>
            </a:r>
          </a:p>
        </p:txBody>
      </p:sp>
      <p:sp>
        <p:nvSpPr>
          <p:cNvPr id="16" name="Rectangle 15">
            <a:extLst>
              <a:ext uri="{FF2B5EF4-FFF2-40B4-BE49-F238E27FC236}">
                <a16:creationId xmlns:a16="http://schemas.microsoft.com/office/drawing/2014/main" id="{B7FA81B5-7C9F-4ADF-B35E-9234B0223A59}"/>
              </a:ext>
            </a:extLst>
          </p:cNvPr>
          <p:cNvSpPr/>
          <p:nvPr/>
        </p:nvSpPr>
        <p:spPr>
          <a:xfrm>
            <a:off x="6649147" y="730054"/>
            <a:ext cx="3782230" cy="635245"/>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Goodput: rate of useful packets arriving at the receiver</a:t>
            </a:r>
          </a:p>
        </p:txBody>
      </p:sp>
      <p:sp>
        <p:nvSpPr>
          <p:cNvPr id="18" name="TextBox 17">
            <a:extLst>
              <a:ext uri="{FF2B5EF4-FFF2-40B4-BE49-F238E27FC236}">
                <a16:creationId xmlns:a16="http://schemas.microsoft.com/office/drawing/2014/main" id="{F0BF4AAA-CF6D-44FB-9E19-A17FFE8FE191}"/>
              </a:ext>
            </a:extLst>
          </p:cNvPr>
          <p:cNvSpPr txBox="1"/>
          <p:nvPr/>
        </p:nvSpPr>
        <p:spPr>
          <a:xfrm>
            <a:off x="8604042" y="3029635"/>
            <a:ext cx="1081454" cy="646331"/>
          </a:xfrm>
          <a:prstGeom prst="rect">
            <a:avLst/>
          </a:prstGeom>
          <a:noFill/>
        </p:spPr>
        <p:txBody>
          <a:bodyPr wrap="square" rtlCol="0">
            <a:spAutoFit/>
          </a:bodyPr>
          <a:lstStyle/>
          <a:p>
            <a:pPr algn="ctr"/>
            <a:r>
              <a:rPr lang="en-US" dirty="0"/>
              <a:t>Network capacity</a:t>
            </a:r>
          </a:p>
        </p:txBody>
      </p:sp>
      <p:cxnSp>
        <p:nvCxnSpPr>
          <p:cNvPr id="20" name="Straight Connector 19">
            <a:extLst>
              <a:ext uri="{FF2B5EF4-FFF2-40B4-BE49-F238E27FC236}">
                <a16:creationId xmlns:a16="http://schemas.microsoft.com/office/drawing/2014/main" id="{07069D19-7151-4C66-B01B-CEAA561A986F}"/>
              </a:ext>
            </a:extLst>
          </p:cNvPr>
          <p:cNvCxnSpPr/>
          <p:nvPr/>
        </p:nvCxnSpPr>
        <p:spPr>
          <a:xfrm flipV="1">
            <a:off x="3374748" y="4158734"/>
            <a:ext cx="1806853" cy="1652980"/>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E6C9910-9688-40FE-BB0A-E841DB1DDA08}"/>
              </a:ext>
            </a:extLst>
          </p:cNvPr>
          <p:cNvCxnSpPr>
            <a:cxnSpLocks/>
          </p:cNvCxnSpPr>
          <p:nvPr/>
        </p:nvCxnSpPr>
        <p:spPr>
          <a:xfrm flipV="1">
            <a:off x="5049682" y="3369611"/>
            <a:ext cx="932735" cy="912547"/>
          </a:xfrm>
          <a:prstGeom prst="line">
            <a:avLst/>
          </a:prstGeom>
          <a:ln w="57150"/>
        </p:spPr>
        <p:style>
          <a:lnRef idx="2">
            <a:schemeClr val="accent3"/>
          </a:lnRef>
          <a:fillRef idx="0">
            <a:schemeClr val="accent3"/>
          </a:fillRef>
          <a:effectRef idx="1">
            <a:schemeClr val="accent3"/>
          </a:effectRef>
          <a:fontRef idx="minor">
            <a:schemeClr val="tx1"/>
          </a:fontRef>
        </p:style>
      </p:cxnSp>
      <p:cxnSp>
        <p:nvCxnSpPr>
          <p:cNvPr id="23" name="Straight Connector 22">
            <a:extLst>
              <a:ext uri="{FF2B5EF4-FFF2-40B4-BE49-F238E27FC236}">
                <a16:creationId xmlns:a16="http://schemas.microsoft.com/office/drawing/2014/main" id="{93B9E7DD-97A9-4D76-966E-40D643B52316}"/>
              </a:ext>
            </a:extLst>
          </p:cNvPr>
          <p:cNvCxnSpPr>
            <a:cxnSpLocks/>
            <a:endCxn id="18" idx="1"/>
          </p:cNvCxnSpPr>
          <p:nvPr/>
        </p:nvCxnSpPr>
        <p:spPr>
          <a:xfrm flipV="1">
            <a:off x="5944316" y="3352800"/>
            <a:ext cx="2659726" cy="16810"/>
          </a:xfrm>
          <a:prstGeom prst="line">
            <a:avLst/>
          </a:prstGeom>
          <a:ln w="57150"/>
        </p:spPr>
        <p:style>
          <a:lnRef idx="2">
            <a:schemeClr val="accent3"/>
          </a:lnRef>
          <a:fillRef idx="0">
            <a:schemeClr val="accent3"/>
          </a:fillRef>
          <a:effectRef idx="1">
            <a:schemeClr val="accent3"/>
          </a:effectRef>
          <a:fontRef idx="minor">
            <a:schemeClr val="tx1"/>
          </a:fontRef>
        </p:style>
      </p:cxnSp>
      <p:sp>
        <p:nvSpPr>
          <p:cNvPr id="33" name="Freeform: Shape 32">
            <a:extLst>
              <a:ext uri="{FF2B5EF4-FFF2-40B4-BE49-F238E27FC236}">
                <a16:creationId xmlns:a16="http://schemas.microsoft.com/office/drawing/2014/main" id="{CD7D75A7-4737-4E44-929A-6D3A817CE895}"/>
              </a:ext>
            </a:extLst>
          </p:cNvPr>
          <p:cNvSpPr/>
          <p:nvPr/>
        </p:nvSpPr>
        <p:spPr>
          <a:xfrm>
            <a:off x="5076092" y="3367455"/>
            <a:ext cx="3314700" cy="888023"/>
          </a:xfrm>
          <a:custGeom>
            <a:avLst/>
            <a:gdLst>
              <a:gd name="connsiteX0" fmla="*/ 0 w 3314700"/>
              <a:gd name="connsiteY0" fmla="*/ 888023 h 888023"/>
              <a:gd name="connsiteX1" fmla="*/ 1028700 w 3314700"/>
              <a:gd name="connsiteY1" fmla="*/ 281354 h 888023"/>
              <a:gd name="connsiteX2" fmla="*/ 3314700 w 3314700"/>
              <a:gd name="connsiteY2" fmla="*/ 0 h 888023"/>
            </a:gdLst>
            <a:ahLst/>
            <a:cxnLst>
              <a:cxn ang="0">
                <a:pos x="connsiteX0" y="connsiteY0"/>
              </a:cxn>
              <a:cxn ang="0">
                <a:pos x="connsiteX1" y="connsiteY1"/>
              </a:cxn>
              <a:cxn ang="0">
                <a:pos x="connsiteX2" y="connsiteY2"/>
              </a:cxn>
            </a:cxnLst>
            <a:rect l="l" t="t" r="r" b="b"/>
            <a:pathLst>
              <a:path w="3314700" h="888023">
                <a:moveTo>
                  <a:pt x="0" y="888023"/>
                </a:moveTo>
                <a:cubicBezTo>
                  <a:pt x="238125" y="658690"/>
                  <a:pt x="476250" y="429358"/>
                  <a:pt x="1028700" y="281354"/>
                </a:cubicBezTo>
                <a:cubicBezTo>
                  <a:pt x="1581150" y="133350"/>
                  <a:pt x="2961542" y="36635"/>
                  <a:pt x="3314700"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ACFE15-F8E9-416A-9711-F8BE3EE04B52}"/>
              </a:ext>
            </a:extLst>
          </p:cNvPr>
          <p:cNvSpPr/>
          <p:nvPr/>
        </p:nvSpPr>
        <p:spPr>
          <a:xfrm>
            <a:off x="5102469" y="3675965"/>
            <a:ext cx="1907931" cy="1449950"/>
          </a:xfrm>
          <a:custGeom>
            <a:avLst/>
            <a:gdLst>
              <a:gd name="connsiteX0" fmla="*/ 0 w 1758462"/>
              <a:gd name="connsiteY0" fmla="*/ 572315 h 1469130"/>
              <a:gd name="connsiteX1" fmla="*/ 870439 w 1758462"/>
              <a:gd name="connsiteY1" fmla="*/ 35984 h 1469130"/>
              <a:gd name="connsiteX2" fmla="*/ 1758462 w 1758462"/>
              <a:gd name="connsiteY2" fmla="*/ 1469130 h 1469130"/>
            </a:gdLst>
            <a:ahLst/>
            <a:cxnLst>
              <a:cxn ang="0">
                <a:pos x="connsiteX0" y="connsiteY0"/>
              </a:cxn>
              <a:cxn ang="0">
                <a:pos x="connsiteX1" y="connsiteY1"/>
              </a:cxn>
              <a:cxn ang="0">
                <a:pos x="connsiteX2" y="connsiteY2"/>
              </a:cxn>
            </a:cxnLst>
            <a:rect l="l" t="t" r="r" b="b"/>
            <a:pathLst>
              <a:path w="1758462" h="1469130">
                <a:moveTo>
                  <a:pt x="0" y="572315"/>
                </a:moveTo>
                <a:cubicBezTo>
                  <a:pt x="288681" y="229415"/>
                  <a:pt x="577362" y="-113485"/>
                  <a:pt x="870439" y="35984"/>
                </a:cubicBezTo>
                <a:cubicBezTo>
                  <a:pt x="1163516" y="185453"/>
                  <a:pt x="1591408" y="1328453"/>
                  <a:pt x="1758462" y="1469130"/>
                </a:cubicBez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52E77213-0594-4735-AB3C-3E12AE2B92EE}"/>
              </a:ext>
            </a:extLst>
          </p:cNvPr>
          <p:cNvSpPr/>
          <p:nvPr/>
        </p:nvSpPr>
        <p:spPr>
          <a:xfrm>
            <a:off x="5327763" y="2857501"/>
            <a:ext cx="1682636" cy="365346"/>
          </a:xfrm>
          <a:prstGeom prst="rect">
            <a:avLst/>
          </a:prstGeom>
        </p:spPr>
        <p:style>
          <a:lnRef idx="3">
            <a:schemeClr val="lt1"/>
          </a:lnRef>
          <a:fillRef idx="1">
            <a:schemeClr val="accent3"/>
          </a:fillRef>
          <a:effectRef idx="1">
            <a:schemeClr val="accent3"/>
          </a:effectRef>
          <a:fontRef idx="minor">
            <a:schemeClr val="lt1"/>
          </a:fontRef>
        </p:style>
        <p:txBody>
          <a:bodyPr rtlCol="0" anchor="ctr">
            <a:normAutofit fontScale="62500" lnSpcReduction="20000"/>
          </a:bodyPr>
          <a:lstStyle/>
          <a:p>
            <a:pPr algn="ctr"/>
            <a:r>
              <a:rPr lang="en-US" sz="2800" dirty="0"/>
              <a:t>Ideal response</a:t>
            </a:r>
          </a:p>
        </p:txBody>
      </p:sp>
      <p:sp>
        <p:nvSpPr>
          <p:cNvPr id="36" name="Rectangle 35">
            <a:extLst>
              <a:ext uri="{FF2B5EF4-FFF2-40B4-BE49-F238E27FC236}">
                <a16:creationId xmlns:a16="http://schemas.microsoft.com/office/drawing/2014/main" id="{5C8F18A2-E197-4D3F-803A-3471D5C465F6}"/>
              </a:ext>
            </a:extLst>
          </p:cNvPr>
          <p:cNvSpPr/>
          <p:nvPr/>
        </p:nvSpPr>
        <p:spPr>
          <a:xfrm>
            <a:off x="6729046" y="3653518"/>
            <a:ext cx="1874996" cy="36534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62500" lnSpcReduction="20000"/>
          </a:bodyPr>
          <a:lstStyle/>
          <a:p>
            <a:pPr algn="ctr"/>
            <a:r>
              <a:rPr lang="en-US" sz="2800" dirty="0"/>
              <a:t>Desired response</a:t>
            </a:r>
          </a:p>
        </p:txBody>
      </p:sp>
      <p:sp>
        <p:nvSpPr>
          <p:cNvPr id="37" name="Rectangle 36">
            <a:extLst>
              <a:ext uri="{FF2B5EF4-FFF2-40B4-BE49-F238E27FC236}">
                <a16:creationId xmlns:a16="http://schemas.microsoft.com/office/drawing/2014/main" id="{4B0E9696-49EF-4591-B9BC-55D627F96A9C}"/>
              </a:ext>
            </a:extLst>
          </p:cNvPr>
          <p:cNvSpPr/>
          <p:nvPr/>
        </p:nvSpPr>
        <p:spPr>
          <a:xfrm>
            <a:off x="4596846" y="5088091"/>
            <a:ext cx="2132197" cy="344175"/>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62500" lnSpcReduction="20000"/>
          </a:bodyPr>
          <a:lstStyle/>
          <a:p>
            <a:pPr algn="ctr"/>
            <a:r>
              <a:rPr lang="en-US" sz="2800" dirty="0"/>
              <a:t>Congestion collapse</a:t>
            </a:r>
          </a:p>
        </p:txBody>
      </p:sp>
    </p:spTree>
    <p:extLst>
      <p:ext uri="{BB962C8B-B14F-4D97-AF65-F5344CB8AC3E}">
        <p14:creationId xmlns:p14="http://schemas.microsoft.com/office/powerpoint/2010/main" val="29231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8" grpId="0"/>
      <p:bldP spid="33" grpId="0" animBg="1"/>
      <p:bldP spid="34" grpId="0" animBg="1"/>
      <p:bldP spid="35" grpId="0" animBg="1"/>
      <p:bldP spid="36" grpId="0" animBg="1"/>
      <p:bldP spid="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85E6-2D55-4699-87A9-F979175444C8}"/>
              </a:ext>
            </a:extLst>
          </p:cNvPr>
          <p:cNvSpPr>
            <a:spLocks noGrp="1"/>
          </p:cNvSpPr>
          <p:nvPr>
            <p:ph type="title"/>
          </p:nvPr>
        </p:nvSpPr>
        <p:spPr/>
        <p:txBody>
          <a:bodyPr/>
          <a:lstStyle/>
          <a:p>
            <a:r>
              <a:rPr lang="en-US" dirty="0"/>
              <a:t>Approaches to congestion control</a:t>
            </a:r>
          </a:p>
        </p:txBody>
      </p:sp>
      <p:sp>
        <p:nvSpPr>
          <p:cNvPr id="3" name="Content Placeholder 2">
            <a:extLst>
              <a:ext uri="{FF2B5EF4-FFF2-40B4-BE49-F238E27FC236}">
                <a16:creationId xmlns:a16="http://schemas.microsoft.com/office/drawing/2014/main" id="{49D22889-7942-4193-AA48-65A2F722689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76039EC-6385-4395-9149-FBA2B16608C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84FD9E9-6632-4C67-9716-5B1CC42A9BC3}"/>
              </a:ext>
            </a:extLst>
          </p:cNvPr>
          <p:cNvSpPr>
            <a:spLocks noGrp="1"/>
          </p:cNvSpPr>
          <p:nvPr>
            <p:ph type="sldNum" sz="quarter" idx="12"/>
          </p:nvPr>
        </p:nvSpPr>
        <p:spPr/>
        <p:txBody>
          <a:bodyPr/>
          <a:lstStyle/>
          <a:p>
            <a:fld id="{3D90C5DF-5A93-4A6F-A2C5-08984139AF6D}" type="slidenum">
              <a:rPr lang="LID4096" smtClean="0"/>
              <a:t>63</a:t>
            </a:fld>
            <a:endParaRPr lang="LID4096"/>
          </a:p>
        </p:txBody>
      </p:sp>
      <p:pic>
        <p:nvPicPr>
          <p:cNvPr id="2050" name="Picture 2" descr="https://i.imgur.com/whMIwc2.jpg">
            <a:extLst>
              <a:ext uri="{FF2B5EF4-FFF2-40B4-BE49-F238E27FC236}">
                <a16:creationId xmlns:a16="http://schemas.microsoft.com/office/drawing/2014/main" id="{0D324D65-2ABF-4614-A7BB-5BC19753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7E6D96-0F90-4904-BE30-D00B8A864617}"/>
              </a:ext>
            </a:extLst>
          </p:cNvPr>
          <p:cNvSpPr/>
          <p:nvPr/>
        </p:nvSpPr>
        <p:spPr>
          <a:xfrm>
            <a:off x="-345141" y="2293974"/>
            <a:ext cx="12882282" cy="9527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How can we fix this?</a:t>
            </a:r>
            <a:endParaRPr lang="LID4096" sz="2800" dirty="0"/>
          </a:p>
        </p:txBody>
      </p:sp>
    </p:spTree>
    <p:extLst>
      <p:ext uri="{BB962C8B-B14F-4D97-AF65-F5344CB8AC3E}">
        <p14:creationId xmlns:p14="http://schemas.microsoft.com/office/powerpoint/2010/main" val="2329662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148C-8BB6-41F0-A416-967DB37EF0FE}"/>
              </a:ext>
            </a:extLst>
          </p:cNvPr>
          <p:cNvSpPr>
            <a:spLocks noGrp="1"/>
          </p:cNvSpPr>
          <p:nvPr>
            <p:ph type="title"/>
          </p:nvPr>
        </p:nvSpPr>
        <p:spPr/>
        <p:txBody>
          <a:bodyPr/>
          <a:lstStyle/>
          <a:p>
            <a:r>
              <a:rPr lang="en-US" dirty="0"/>
              <a:t>Approaches to congestion control</a:t>
            </a:r>
          </a:p>
        </p:txBody>
      </p:sp>
      <p:sp>
        <p:nvSpPr>
          <p:cNvPr id="3" name="Content Placeholder 2">
            <a:extLst>
              <a:ext uri="{FF2B5EF4-FFF2-40B4-BE49-F238E27FC236}">
                <a16:creationId xmlns:a16="http://schemas.microsoft.com/office/drawing/2014/main" id="{4D966707-3452-4432-8998-1A08C8B389B7}"/>
              </a:ext>
            </a:extLst>
          </p:cNvPr>
          <p:cNvSpPr>
            <a:spLocks noGrp="1"/>
          </p:cNvSpPr>
          <p:nvPr>
            <p:ph idx="1"/>
          </p:nvPr>
        </p:nvSpPr>
        <p:spPr>
          <a:xfrm>
            <a:off x="2152651" y="1825625"/>
            <a:ext cx="4374865" cy="4351338"/>
          </a:xfrm>
        </p:spPr>
        <p:txBody>
          <a:bodyPr/>
          <a:lstStyle/>
          <a:p>
            <a:pPr marL="0" indent="0">
              <a:buNone/>
            </a:pPr>
            <a:endParaRPr lang="en-US" dirty="0"/>
          </a:p>
          <a:p>
            <a:pPr marL="0" indent="0">
              <a:buNone/>
            </a:pPr>
            <a:endParaRPr lang="en-US" dirty="0"/>
          </a:p>
          <a:p>
            <a:pPr marL="0" indent="0">
              <a:buNone/>
            </a:pPr>
            <a:r>
              <a:rPr lang="en-US" dirty="0"/>
              <a:t>Simplest approach is </a:t>
            </a:r>
            <a:r>
              <a:rPr lang="en-US" i="1" dirty="0"/>
              <a:t>resource over-provisioning</a:t>
            </a:r>
            <a:r>
              <a:rPr lang="en-US" dirty="0"/>
              <a:t>.</a:t>
            </a:r>
          </a:p>
          <a:p>
            <a:pPr marL="0" indent="0">
              <a:buNone/>
            </a:pPr>
            <a:endParaRPr lang="en-US" dirty="0"/>
          </a:p>
          <a:p>
            <a:pPr marL="0" indent="0">
              <a:buNone/>
            </a:pPr>
            <a:r>
              <a:rPr lang="en-US" dirty="0"/>
              <a:t>Preventing congestion by installing more bandwidth.</a:t>
            </a:r>
          </a:p>
          <a:p>
            <a:pPr marL="0" indent="0">
              <a:buNone/>
            </a:pPr>
            <a:endParaRPr lang="en-US" dirty="0"/>
          </a:p>
        </p:txBody>
      </p:sp>
      <p:sp>
        <p:nvSpPr>
          <p:cNvPr id="4" name="Footer Placeholder 3">
            <a:extLst>
              <a:ext uri="{FF2B5EF4-FFF2-40B4-BE49-F238E27FC236}">
                <a16:creationId xmlns:a16="http://schemas.microsoft.com/office/drawing/2014/main" id="{BEFE554C-D5E7-49EE-BE93-1D517541FD2E}"/>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F3115B3-2135-494B-85DB-6630B0D09EC5}"/>
              </a:ext>
            </a:extLst>
          </p:cNvPr>
          <p:cNvSpPr>
            <a:spLocks noGrp="1"/>
          </p:cNvSpPr>
          <p:nvPr>
            <p:ph type="sldNum" sz="quarter" idx="12"/>
          </p:nvPr>
        </p:nvSpPr>
        <p:spPr/>
        <p:txBody>
          <a:bodyPr/>
          <a:lstStyle/>
          <a:p>
            <a:fld id="{3D90C5DF-5A93-4A6F-A2C5-08984139AF6D}" type="slidenum">
              <a:rPr lang="LID4096" smtClean="0"/>
              <a:t>64</a:t>
            </a:fld>
            <a:endParaRPr lang="LID4096"/>
          </a:p>
        </p:txBody>
      </p:sp>
      <p:pic>
        <p:nvPicPr>
          <p:cNvPr id="7" name="Picture 6">
            <a:extLst>
              <a:ext uri="{FF2B5EF4-FFF2-40B4-BE49-F238E27FC236}">
                <a16:creationId xmlns:a16="http://schemas.microsoft.com/office/drawing/2014/main" id="{DCEE780E-4B74-408F-BFE7-EA431A5AE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122" y="2535515"/>
            <a:ext cx="3119229" cy="2747048"/>
          </a:xfrm>
          <a:prstGeom prst="rect">
            <a:avLst/>
          </a:prstGeom>
        </p:spPr>
      </p:pic>
      <p:sp>
        <p:nvSpPr>
          <p:cNvPr id="10" name="Rectangle 9">
            <a:extLst>
              <a:ext uri="{FF2B5EF4-FFF2-40B4-BE49-F238E27FC236}">
                <a16:creationId xmlns:a16="http://schemas.microsoft.com/office/drawing/2014/main" id="{458532A6-549A-47F5-8B9B-F9A7C9B018F5}"/>
              </a:ext>
            </a:extLst>
          </p:cNvPr>
          <p:cNvSpPr/>
          <p:nvPr/>
        </p:nvSpPr>
        <p:spPr>
          <a:xfrm>
            <a:off x="-345141" y="1509246"/>
            <a:ext cx="12882282" cy="65578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Can we do something smarter?</a:t>
            </a:r>
            <a:endParaRPr lang="LID4096" sz="2800" dirty="0"/>
          </a:p>
        </p:txBody>
      </p:sp>
    </p:spTree>
    <p:extLst>
      <p:ext uri="{BB962C8B-B14F-4D97-AF65-F5344CB8AC3E}">
        <p14:creationId xmlns:p14="http://schemas.microsoft.com/office/powerpoint/2010/main" val="436231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CEC3-102D-489F-98EB-A5A7284BF5F9}"/>
              </a:ext>
            </a:extLst>
          </p:cNvPr>
          <p:cNvSpPr>
            <a:spLocks noGrp="1"/>
          </p:cNvSpPr>
          <p:nvPr>
            <p:ph type="title"/>
          </p:nvPr>
        </p:nvSpPr>
        <p:spPr/>
        <p:txBody>
          <a:bodyPr/>
          <a:lstStyle/>
          <a:p>
            <a:r>
              <a:rPr lang="en-US" dirty="0"/>
              <a:t>Traffic-aware routing</a:t>
            </a:r>
          </a:p>
        </p:txBody>
      </p:sp>
      <p:sp>
        <p:nvSpPr>
          <p:cNvPr id="3" name="Content Placeholder 2">
            <a:extLst>
              <a:ext uri="{FF2B5EF4-FFF2-40B4-BE49-F238E27FC236}">
                <a16:creationId xmlns:a16="http://schemas.microsoft.com/office/drawing/2014/main" id="{EF4E34C4-0ABE-46AE-82B3-F44615EBAAF0}"/>
              </a:ext>
            </a:extLst>
          </p:cNvPr>
          <p:cNvSpPr>
            <a:spLocks noGrp="1"/>
          </p:cNvSpPr>
          <p:nvPr>
            <p:ph idx="1"/>
          </p:nvPr>
        </p:nvSpPr>
        <p:spPr/>
        <p:txBody>
          <a:bodyPr/>
          <a:lstStyle/>
          <a:p>
            <a:pPr marL="0" indent="0">
              <a:buNone/>
            </a:pPr>
            <a:r>
              <a:rPr lang="en-US" dirty="0"/>
              <a:t>If link costs are</a:t>
            </a:r>
            <a:br>
              <a:rPr lang="en-US" dirty="0"/>
            </a:br>
            <a:r>
              <a:rPr lang="en-US" dirty="0"/>
              <a:t>static, all traffic</a:t>
            </a:r>
            <a:br>
              <a:rPr lang="en-US" dirty="0"/>
            </a:br>
            <a:r>
              <a:rPr lang="en-US" dirty="0"/>
              <a:t>is routed over</a:t>
            </a:r>
            <a:br>
              <a:rPr lang="en-US" dirty="0"/>
            </a:br>
            <a:r>
              <a:rPr lang="en-US" dirty="0"/>
              <a:t>lowest-cost links.</a:t>
            </a:r>
          </a:p>
        </p:txBody>
      </p:sp>
      <p:sp>
        <p:nvSpPr>
          <p:cNvPr id="4" name="Footer Placeholder 3">
            <a:extLst>
              <a:ext uri="{FF2B5EF4-FFF2-40B4-BE49-F238E27FC236}">
                <a16:creationId xmlns:a16="http://schemas.microsoft.com/office/drawing/2014/main" id="{1ACCF312-F3D4-4F38-ACA2-78BA1F77808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B8C709F-1C3F-4766-867D-FFAD25966BBD}"/>
              </a:ext>
            </a:extLst>
          </p:cNvPr>
          <p:cNvSpPr>
            <a:spLocks noGrp="1"/>
          </p:cNvSpPr>
          <p:nvPr>
            <p:ph type="sldNum" sz="quarter" idx="12"/>
          </p:nvPr>
        </p:nvSpPr>
        <p:spPr>
          <a:xfrm>
            <a:off x="8359637" y="5428168"/>
            <a:ext cx="2057400" cy="365125"/>
          </a:xfrm>
        </p:spPr>
        <p:txBody>
          <a:bodyPr/>
          <a:lstStyle/>
          <a:p>
            <a:fld id="{3D90C5DF-5A93-4A6F-A2C5-08984139AF6D}" type="slidenum">
              <a:rPr lang="LID4096" smtClean="0"/>
              <a:t>65</a:t>
            </a:fld>
            <a:endParaRPr lang="LID4096"/>
          </a:p>
        </p:txBody>
      </p:sp>
      <p:cxnSp>
        <p:nvCxnSpPr>
          <p:cNvPr id="6" name="Straight Connector 5">
            <a:extLst>
              <a:ext uri="{FF2B5EF4-FFF2-40B4-BE49-F238E27FC236}">
                <a16:creationId xmlns:a16="http://schemas.microsoft.com/office/drawing/2014/main" id="{8EDA9802-2A1D-4D35-ADAD-816CCC7A2BFB}"/>
              </a:ext>
            </a:extLst>
          </p:cNvPr>
          <p:cNvCxnSpPr>
            <a:stCxn id="21" idx="5"/>
            <a:endCxn id="15" idx="1"/>
          </p:cNvCxnSpPr>
          <p:nvPr/>
        </p:nvCxnSpPr>
        <p:spPr>
          <a:xfrm>
            <a:off x="5512265" y="2499210"/>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548473C-0BB1-4ABA-9850-3413832C5A62}"/>
              </a:ext>
            </a:extLst>
          </p:cNvPr>
          <p:cNvCxnSpPr>
            <a:stCxn id="15" idx="7"/>
            <a:endCxn id="23" idx="3"/>
          </p:cNvCxnSpPr>
          <p:nvPr/>
        </p:nvCxnSpPr>
        <p:spPr>
          <a:xfrm flipV="1">
            <a:off x="6325589" y="2126244"/>
            <a:ext cx="992357" cy="104886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01DF4A0-935E-4DCF-885C-87184E42FDCF}"/>
              </a:ext>
            </a:extLst>
          </p:cNvPr>
          <p:cNvCxnSpPr>
            <a:cxnSpLocks/>
            <a:stCxn id="23" idx="6"/>
            <a:endCxn id="16" idx="2"/>
          </p:cNvCxnSpPr>
          <p:nvPr/>
        </p:nvCxnSpPr>
        <p:spPr>
          <a:xfrm>
            <a:off x="7775732" y="1936624"/>
            <a:ext cx="682122" cy="213595"/>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9C1758F-7C4E-4A69-98E5-3DC047D978D9}"/>
              </a:ext>
            </a:extLst>
          </p:cNvPr>
          <p:cNvCxnSpPr>
            <a:cxnSpLocks/>
            <a:stCxn id="23" idx="4"/>
            <a:endCxn id="18" idx="0"/>
          </p:cNvCxnSpPr>
          <p:nvPr/>
        </p:nvCxnSpPr>
        <p:spPr>
          <a:xfrm>
            <a:off x="7507567" y="2204788"/>
            <a:ext cx="638160" cy="105443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9E9F5E2-D5A1-478A-960D-44920125457E}"/>
              </a:ext>
            </a:extLst>
          </p:cNvPr>
          <p:cNvCxnSpPr>
            <a:cxnSpLocks/>
            <a:stCxn id="17" idx="7"/>
            <a:endCxn id="18" idx="3"/>
          </p:cNvCxnSpPr>
          <p:nvPr/>
        </p:nvCxnSpPr>
        <p:spPr>
          <a:xfrm flipV="1">
            <a:off x="7282505" y="3717006"/>
            <a:ext cx="673600" cy="946321"/>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1456508-ACDC-4EFE-BB24-5AE0AE40324B}"/>
              </a:ext>
            </a:extLst>
          </p:cNvPr>
          <p:cNvCxnSpPr>
            <a:cxnSpLocks/>
            <a:stCxn id="15" idx="3"/>
            <a:endCxn id="22" idx="7"/>
          </p:cNvCxnSpPr>
          <p:nvPr/>
        </p:nvCxnSpPr>
        <p:spPr>
          <a:xfrm flipH="1">
            <a:off x="5244099" y="3554347"/>
            <a:ext cx="702246" cy="679224"/>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07375E3-C0C0-4B8A-B016-E8D545648BCE}"/>
              </a:ext>
            </a:extLst>
          </p:cNvPr>
          <p:cNvCxnSpPr>
            <a:cxnSpLocks/>
            <a:stCxn id="20" idx="2"/>
            <a:endCxn id="18" idx="6"/>
          </p:cNvCxnSpPr>
          <p:nvPr/>
        </p:nvCxnSpPr>
        <p:spPr>
          <a:xfrm flipH="1">
            <a:off x="8413892" y="2991054"/>
            <a:ext cx="1607552" cy="536331"/>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8EA8272-F675-4D37-B7F7-6DEED9A8A444}"/>
              </a:ext>
            </a:extLst>
          </p:cNvPr>
          <p:cNvCxnSpPr>
            <a:cxnSpLocks/>
            <a:stCxn id="19" idx="1"/>
            <a:endCxn id="18" idx="5"/>
          </p:cNvCxnSpPr>
          <p:nvPr/>
        </p:nvCxnSpPr>
        <p:spPr>
          <a:xfrm flipH="1" flipV="1">
            <a:off x="8335349" y="3717006"/>
            <a:ext cx="1283261" cy="786393"/>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BA2E847-1636-473D-B317-AC6B4DEAC10F}"/>
              </a:ext>
            </a:extLst>
          </p:cNvPr>
          <p:cNvCxnSpPr>
            <a:stCxn id="17" idx="1"/>
            <a:endCxn id="15" idx="5"/>
          </p:cNvCxnSpPr>
          <p:nvPr/>
        </p:nvCxnSpPr>
        <p:spPr>
          <a:xfrm flipH="1" flipV="1">
            <a:off x="6325588" y="3554348"/>
            <a:ext cx="577674" cy="1108979"/>
          </a:xfrm>
          <a:prstGeom prst="line">
            <a:avLst/>
          </a:prstGeom>
          <a:ln w="762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03D98B2-028F-4B0F-B866-75B1822CB8B9}"/>
              </a:ext>
            </a:extLst>
          </p:cNvPr>
          <p:cNvSpPr/>
          <p:nvPr/>
        </p:nvSpPr>
        <p:spPr>
          <a:xfrm>
            <a:off x="5867802" y="309656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9747C4D8-CC33-44B5-BF72-AF6D8D69E886}"/>
              </a:ext>
            </a:extLst>
          </p:cNvPr>
          <p:cNvSpPr/>
          <p:nvPr/>
        </p:nvSpPr>
        <p:spPr>
          <a:xfrm>
            <a:off x="8457855" y="188205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CB5527EB-36C0-4C25-AD55-5EA6A0ADF956}"/>
              </a:ext>
            </a:extLst>
          </p:cNvPr>
          <p:cNvSpPr/>
          <p:nvPr/>
        </p:nvSpPr>
        <p:spPr>
          <a:xfrm>
            <a:off x="6824719" y="458478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062DFA8A-7907-4444-B664-65C4EAAB3F59}"/>
              </a:ext>
            </a:extLst>
          </p:cNvPr>
          <p:cNvSpPr/>
          <p:nvPr/>
        </p:nvSpPr>
        <p:spPr>
          <a:xfrm>
            <a:off x="7877562" y="32592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2B48F8F-6D1A-4423-BA31-5C7F0C0BBE12}"/>
              </a:ext>
            </a:extLst>
          </p:cNvPr>
          <p:cNvSpPr/>
          <p:nvPr/>
        </p:nvSpPr>
        <p:spPr>
          <a:xfrm>
            <a:off x="9540066" y="44248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CE92DAFE-5A24-4B2F-8DEE-89351EB853D6}"/>
              </a:ext>
            </a:extLst>
          </p:cNvPr>
          <p:cNvSpPr/>
          <p:nvPr/>
        </p:nvSpPr>
        <p:spPr>
          <a:xfrm>
            <a:off x="10021445" y="272288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7F46B3E5-F9E8-49D4-BA32-7D628BC8FC00}"/>
              </a:ext>
            </a:extLst>
          </p:cNvPr>
          <p:cNvSpPr/>
          <p:nvPr/>
        </p:nvSpPr>
        <p:spPr>
          <a:xfrm>
            <a:off x="5054479" y="20414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69FE78FC-D4ED-4CBC-9133-4ACEB5D8C40B}"/>
              </a:ext>
            </a:extLst>
          </p:cNvPr>
          <p:cNvSpPr/>
          <p:nvPr/>
        </p:nvSpPr>
        <p:spPr>
          <a:xfrm>
            <a:off x="4786313" y="415502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5C6952B5-EF63-45B5-BC9A-D97CB5288240}"/>
              </a:ext>
            </a:extLst>
          </p:cNvPr>
          <p:cNvSpPr/>
          <p:nvPr/>
        </p:nvSpPr>
        <p:spPr>
          <a:xfrm>
            <a:off x="7239402" y="166845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6" name="Straight Connector 25">
            <a:extLst>
              <a:ext uri="{FF2B5EF4-FFF2-40B4-BE49-F238E27FC236}">
                <a16:creationId xmlns:a16="http://schemas.microsoft.com/office/drawing/2014/main" id="{71283C5E-C0E3-46C8-B517-F3047F2894B5}"/>
              </a:ext>
            </a:extLst>
          </p:cNvPr>
          <p:cNvCxnSpPr>
            <a:cxnSpLocks/>
            <a:stCxn id="16" idx="5"/>
            <a:endCxn id="20" idx="1"/>
          </p:cNvCxnSpPr>
          <p:nvPr/>
        </p:nvCxnSpPr>
        <p:spPr>
          <a:xfrm>
            <a:off x="8915642" y="2339839"/>
            <a:ext cx="1184347" cy="461592"/>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8D923B3-0E92-4D56-B6BD-775BBFCC7F50}"/>
              </a:ext>
            </a:extLst>
          </p:cNvPr>
          <p:cNvSpPr txBox="1"/>
          <p:nvPr/>
        </p:nvSpPr>
        <p:spPr>
          <a:xfrm>
            <a:off x="5348902" y="3534243"/>
            <a:ext cx="268166" cy="369332"/>
          </a:xfrm>
          <a:prstGeom prst="rect">
            <a:avLst/>
          </a:prstGeom>
          <a:noFill/>
        </p:spPr>
        <p:txBody>
          <a:bodyPr wrap="square" rtlCol="0">
            <a:spAutoFit/>
          </a:bodyPr>
          <a:lstStyle/>
          <a:p>
            <a:r>
              <a:rPr lang="en-US" dirty="0"/>
              <a:t>1</a:t>
            </a:r>
          </a:p>
        </p:txBody>
      </p:sp>
      <p:sp>
        <p:nvSpPr>
          <p:cNvPr id="28" name="TextBox 27">
            <a:extLst>
              <a:ext uri="{FF2B5EF4-FFF2-40B4-BE49-F238E27FC236}">
                <a16:creationId xmlns:a16="http://schemas.microsoft.com/office/drawing/2014/main" id="{62E8B3E1-A2DC-4281-9318-DA1CF9C0270A}"/>
              </a:ext>
            </a:extLst>
          </p:cNvPr>
          <p:cNvSpPr txBox="1"/>
          <p:nvPr/>
        </p:nvSpPr>
        <p:spPr>
          <a:xfrm>
            <a:off x="5780431" y="2515698"/>
            <a:ext cx="268166" cy="369332"/>
          </a:xfrm>
          <a:prstGeom prst="rect">
            <a:avLst/>
          </a:prstGeom>
          <a:noFill/>
        </p:spPr>
        <p:txBody>
          <a:bodyPr wrap="square" rtlCol="0">
            <a:spAutoFit/>
          </a:bodyPr>
          <a:lstStyle/>
          <a:p>
            <a:r>
              <a:rPr lang="en-US" dirty="0"/>
              <a:t>5</a:t>
            </a:r>
          </a:p>
        </p:txBody>
      </p:sp>
      <p:sp>
        <p:nvSpPr>
          <p:cNvPr id="29" name="TextBox 28">
            <a:extLst>
              <a:ext uri="{FF2B5EF4-FFF2-40B4-BE49-F238E27FC236}">
                <a16:creationId xmlns:a16="http://schemas.microsoft.com/office/drawing/2014/main" id="{7B0CF179-47EF-41FD-A989-DDDC2871671B}"/>
              </a:ext>
            </a:extLst>
          </p:cNvPr>
          <p:cNvSpPr txBox="1"/>
          <p:nvPr/>
        </p:nvSpPr>
        <p:spPr>
          <a:xfrm>
            <a:off x="6559148" y="3689136"/>
            <a:ext cx="268166" cy="369332"/>
          </a:xfrm>
          <a:prstGeom prst="rect">
            <a:avLst/>
          </a:prstGeom>
          <a:noFill/>
        </p:spPr>
        <p:txBody>
          <a:bodyPr wrap="square" rtlCol="0">
            <a:spAutoFit/>
          </a:bodyPr>
          <a:lstStyle/>
          <a:p>
            <a:r>
              <a:rPr lang="en-US" dirty="0"/>
              <a:t>3</a:t>
            </a:r>
          </a:p>
        </p:txBody>
      </p:sp>
      <p:sp>
        <p:nvSpPr>
          <p:cNvPr id="30" name="TextBox 29">
            <a:extLst>
              <a:ext uri="{FF2B5EF4-FFF2-40B4-BE49-F238E27FC236}">
                <a16:creationId xmlns:a16="http://schemas.microsoft.com/office/drawing/2014/main" id="{72B1D8B9-1711-47D8-9348-B99F11AE5BFD}"/>
              </a:ext>
            </a:extLst>
          </p:cNvPr>
          <p:cNvSpPr txBox="1"/>
          <p:nvPr/>
        </p:nvSpPr>
        <p:spPr>
          <a:xfrm>
            <a:off x="6614425" y="2281342"/>
            <a:ext cx="268166" cy="369332"/>
          </a:xfrm>
          <a:prstGeom prst="rect">
            <a:avLst/>
          </a:prstGeom>
          <a:noFill/>
        </p:spPr>
        <p:txBody>
          <a:bodyPr wrap="square" rtlCol="0">
            <a:spAutoFit/>
          </a:bodyPr>
          <a:lstStyle/>
          <a:p>
            <a:r>
              <a:rPr lang="en-US" dirty="0"/>
              <a:t>9</a:t>
            </a:r>
          </a:p>
        </p:txBody>
      </p:sp>
      <p:sp>
        <p:nvSpPr>
          <p:cNvPr id="31" name="TextBox 30">
            <a:extLst>
              <a:ext uri="{FF2B5EF4-FFF2-40B4-BE49-F238E27FC236}">
                <a16:creationId xmlns:a16="http://schemas.microsoft.com/office/drawing/2014/main" id="{371AD7C1-4DDE-499B-A067-D831D45996A2}"/>
              </a:ext>
            </a:extLst>
          </p:cNvPr>
          <p:cNvSpPr txBox="1"/>
          <p:nvPr/>
        </p:nvSpPr>
        <p:spPr>
          <a:xfrm>
            <a:off x="7692564" y="4022376"/>
            <a:ext cx="268166" cy="369332"/>
          </a:xfrm>
          <a:prstGeom prst="rect">
            <a:avLst/>
          </a:prstGeom>
          <a:noFill/>
        </p:spPr>
        <p:txBody>
          <a:bodyPr wrap="square" rtlCol="0">
            <a:spAutoFit/>
          </a:bodyPr>
          <a:lstStyle/>
          <a:p>
            <a:r>
              <a:rPr lang="en-US" dirty="0"/>
              <a:t>1</a:t>
            </a:r>
          </a:p>
        </p:txBody>
      </p:sp>
      <p:sp>
        <p:nvSpPr>
          <p:cNvPr id="32" name="TextBox 31">
            <a:extLst>
              <a:ext uri="{FF2B5EF4-FFF2-40B4-BE49-F238E27FC236}">
                <a16:creationId xmlns:a16="http://schemas.microsoft.com/office/drawing/2014/main" id="{F7D06770-622B-4082-A6A2-FD7AA192D84D}"/>
              </a:ext>
            </a:extLst>
          </p:cNvPr>
          <p:cNvSpPr txBox="1"/>
          <p:nvPr/>
        </p:nvSpPr>
        <p:spPr>
          <a:xfrm>
            <a:off x="7878144" y="2438879"/>
            <a:ext cx="268166" cy="369332"/>
          </a:xfrm>
          <a:prstGeom prst="rect">
            <a:avLst/>
          </a:prstGeom>
          <a:noFill/>
        </p:spPr>
        <p:txBody>
          <a:bodyPr wrap="square" rtlCol="0">
            <a:spAutoFit/>
          </a:bodyPr>
          <a:lstStyle/>
          <a:p>
            <a:r>
              <a:rPr lang="en-US" dirty="0"/>
              <a:t>2</a:t>
            </a:r>
          </a:p>
        </p:txBody>
      </p:sp>
      <p:sp>
        <p:nvSpPr>
          <p:cNvPr id="33" name="TextBox 32">
            <a:extLst>
              <a:ext uri="{FF2B5EF4-FFF2-40B4-BE49-F238E27FC236}">
                <a16:creationId xmlns:a16="http://schemas.microsoft.com/office/drawing/2014/main" id="{2BBBCDFB-DEFB-4A04-B54E-720E80A9FC74}"/>
              </a:ext>
            </a:extLst>
          </p:cNvPr>
          <p:cNvSpPr txBox="1"/>
          <p:nvPr/>
        </p:nvSpPr>
        <p:spPr>
          <a:xfrm>
            <a:off x="8033625" y="1646237"/>
            <a:ext cx="268166" cy="369332"/>
          </a:xfrm>
          <a:prstGeom prst="rect">
            <a:avLst/>
          </a:prstGeom>
          <a:noFill/>
        </p:spPr>
        <p:txBody>
          <a:bodyPr wrap="square" rtlCol="0">
            <a:spAutoFit/>
          </a:bodyPr>
          <a:lstStyle/>
          <a:p>
            <a:r>
              <a:rPr lang="en-US" dirty="0"/>
              <a:t>1</a:t>
            </a:r>
          </a:p>
        </p:txBody>
      </p:sp>
      <p:sp>
        <p:nvSpPr>
          <p:cNvPr id="34" name="TextBox 33">
            <a:extLst>
              <a:ext uri="{FF2B5EF4-FFF2-40B4-BE49-F238E27FC236}">
                <a16:creationId xmlns:a16="http://schemas.microsoft.com/office/drawing/2014/main" id="{0A4ACDAD-8E53-49F4-A9C7-2A84776BB5DF}"/>
              </a:ext>
            </a:extLst>
          </p:cNvPr>
          <p:cNvSpPr txBox="1"/>
          <p:nvPr/>
        </p:nvSpPr>
        <p:spPr>
          <a:xfrm>
            <a:off x="9453790" y="2155849"/>
            <a:ext cx="423303" cy="369332"/>
          </a:xfrm>
          <a:prstGeom prst="rect">
            <a:avLst/>
          </a:prstGeom>
          <a:noFill/>
        </p:spPr>
        <p:txBody>
          <a:bodyPr wrap="square" rtlCol="0">
            <a:spAutoFit/>
          </a:bodyPr>
          <a:lstStyle/>
          <a:p>
            <a:r>
              <a:rPr lang="en-US" dirty="0"/>
              <a:t>10</a:t>
            </a:r>
          </a:p>
        </p:txBody>
      </p:sp>
      <p:sp>
        <p:nvSpPr>
          <p:cNvPr id="35" name="TextBox 34">
            <a:extLst>
              <a:ext uri="{FF2B5EF4-FFF2-40B4-BE49-F238E27FC236}">
                <a16:creationId xmlns:a16="http://schemas.microsoft.com/office/drawing/2014/main" id="{B11B6C43-19BA-4ACF-8B87-210F2BFADD12}"/>
              </a:ext>
            </a:extLst>
          </p:cNvPr>
          <p:cNvSpPr txBox="1"/>
          <p:nvPr/>
        </p:nvSpPr>
        <p:spPr>
          <a:xfrm>
            <a:off x="8858025" y="2911894"/>
            <a:ext cx="423303"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F1714412-F778-4056-9C9F-4451D4C4CB75}"/>
              </a:ext>
            </a:extLst>
          </p:cNvPr>
          <p:cNvSpPr txBox="1"/>
          <p:nvPr/>
        </p:nvSpPr>
        <p:spPr>
          <a:xfrm>
            <a:off x="8976979" y="3767680"/>
            <a:ext cx="423303" cy="369332"/>
          </a:xfrm>
          <a:prstGeom prst="rect">
            <a:avLst/>
          </a:prstGeom>
          <a:noFill/>
        </p:spPr>
        <p:txBody>
          <a:bodyPr wrap="square" rtlCol="0">
            <a:spAutoFit/>
          </a:bodyPr>
          <a:lstStyle/>
          <a:p>
            <a:r>
              <a:rPr lang="en-US" dirty="0"/>
              <a:t>3</a:t>
            </a:r>
          </a:p>
        </p:txBody>
      </p:sp>
      <p:cxnSp>
        <p:nvCxnSpPr>
          <p:cNvPr id="38" name="Straight Connector 37">
            <a:extLst>
              <a:ext uri="{FF2B5EF4-FFF2-40B4-BE49-F238E27FC236}">
                <a16:creationId xmlns:a16="http://schemas.microsoft.com/office/drawing/2014/main" id="{13731F79-BF05-4C51-A4D0-FCA1275614C0}"/>
              </a:ext>
            </a:extLst>
          </p:cNvPr>
          <p:cNvCxnSpPr>
            <a:cxnSpLocks/>
          </p:cNvCxnSpPr>
          <p:nvPr/>
        </p:nvCxnSpPr>
        <p:spPr>
          <a:xfrm flipH="1">
            <a:off x="5054478" y="2577755"/>
            <a:ext cx="268166" cy="1577273"/>
          </a:xfrm>
          <a:prstGeom prst="line">
            <a:avLst/>
          </a:prstGeom>
          <a:ln w="762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2E98EFA-DB46-4A25-A6FC-97D856FD1E92}"/>
              </a:ext>
            </a:extLst>
          </p:cNvPr>
          <p:cNvSpPr txBox="1"/>
          <p:nvPr/>
        </p:nvSpPr>
        <p:spPr>
          <a:xfrm>
            <a:off x="4865410" y="3118867"/>
            <a:ext cx="26816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1273440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CEC3-102D-489F-98EB-A5A7284BF5F9}"/>
              </a:ext>
            </a:extLst>
          </p:cNvPr>
          <p:cNvSpPr>
            <a:spLocks noGrp="1"/>
          </p:cNvSpPr>
          <p:nvPr>
            <p:ph type="title"/>
          </p:nvPr>
        </p:nvSpPr>
        <p:spPr/>
        <p:txBody>
          <a:bodyPr/>
          <a:lstStyle/>
          <a:p>
            <a:r>
              <a:rPr lang="en-US" dirty="0"/>
              <a:t>Traffic-aware routing</a:t>
            </a:r>
          </a:p>
        </p:txBody>
      </p:sp>
      <p:sp>
        <p:nvSpPr>
          <p:cNvPr id="3" name="Content Placeholder 2">
            <a:extLst>
              <a:ext uri="{FF2B5EF4-FFF2-40B4-BE49-F238E27FC236}">
                <a16:creationId xmlns:a16="http://schemas.microsoft.com/office/drawing/2014/main" id="{EF4E34C4-0ABE-46AE-82B3-F44615EBAAF0}"/>
              </a:ext>
            </a:extLst>
          </p:cNvPr>
          <p:cNvSpPr>
            <a:spLocks noGrp="1"/>
          </p:cNvSpPr>
          <p:nvPr>
            <p:ph idx="1"/>
          </p:nvPr>
        </p:nvSpPr>
        <p:spPr>
          <a:xfrm>
            <a:off x="2152651" y="1825625"/>
            <a:ext cx="3152065" cy="4351338"/>
          </a:xfrm>
        </p:spPr>
        <p:txBody>
          <a:bodyPr/>
          <a:lstStyle/>
          <a:p>
            <a:pPr marL="0" indent="0">
              <a:buNone/>
            </a:pPr>
            <a:r>
              <a:rPr lang="en-US" dirty="0"/>
              <a:t>Using dynamic cost calculation can prevent congestion.</a:t>
            </a:r>
          </a:p>
        </p:txBody>
      </p:sp>
      <p:sp>
        <p:nvSpPr>
          <p:cNvPr id="4" name="Footer Placeholder 3">
            <a:extLst>
              <a:ext uri="{FF2B5EF4-FFF2-40B4-BE49-F238E27FC236}">
                <a16:creationId xmlns:a16="http://schemas.microsoft.com/office/drawing/2014/main" id="{1ACCF312-F3D4-4F38-ACA2-78BA1F77808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B8C709F-1C3F-4766-867D-FFAD25966BBD}"/>
              </a:ext>
            </a:extLst>
          </p:cNvPr>
          <p:cNvSpPr>
            <a:spLocks noGrp="1"/>
          </p:cNvSpPr>
          <p:nvPr>
            <p:ph type="sldNum" sz="quarter" idx="12"/>
          </p:nvPr>
        </p:nvSpPr>
        <p:spPr>
          <a:xfrm>
            <a:off x="8359637" y="5428168"/>
            <a:ext cx="2057400" cy="365125"/>
          </a:xfrm>
        </p:spPr>
        <p:txBody>
          <a:bodyPr/>
          <a:lstStyle/>
          <a:p>
            <a:fld id="{3D90C5DF-5A93-4A6F-A2C5-08984139AF6D}" type="slidenum">
              <a:rPr lang="LID4096" smtClean="0"/>
              <a:t>66</a:t>
            </a:fld>
            <a:endParaRPr lang="LID4096"/>
          </a:p>
        </p:txBody>
      </p:sp>
      <p:cxnSp>
        <p:nvCxnSpPr>
          <p:cNvPr id="6" name="Straight Connector 5">
            <a:extLst>
              <a:ext uri="{FF2B5EF4-FFF2-40B4-BE49-F238E27FC236}">
                <a16:creationId xmlns:a16="http://schemas.microsoft.com/office/drawing/2014/main" id="{8EDA9802-2A1D-4D35-ADAD-816CCC7A2BFB}"/>
              </a:ext>
            </a:extLst>
          </p:cNvPr>
          <p:cNvCxnSpPr>
            <a:stCxn id="21" idx="5"/>
            <a:endCxn id="15" idx="1"/>
          </p:cNvCxnSpPr>
          <p:nvPr/>
        </p:nvCxnSpPr>
        <p:spPr>
          <a:xfrm>
            <a:off x="5512265" y="2499210"/>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548473C-0BB1-4ABA-9850-3413832C5A62}"/>
              </a:ext>
            </a:extLst>
          </p:cNvPr>
          <p:cNvCxnSpPr>
            <a:stCxn id="15" idx="7"/>
            <a:endCxn id="23" idx="3"/>
          </p:cNvCxnSpPr>
          <p:nvPr/>
        </p:nvCxnSpPr>
        <p:spPr>
          <a:xfrm flipV="1">
            <a:off x="6325589" y="2126244"/>
            <a:ext cx="992357" cy="104886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01DF4A0-935E-4DCF-885C-87184E42FDCF}"/>
              </a:ext>
            </a:extLst>
          </p:cNvPr>
          <p:cNvCxnSpPr>
            <a:cxnSpLocks/>
            <a:stCxn id="23" idx="6"/>
            <a:endCxn id="16" idx="2"/>
          </p:cNvCxnSpPr>
          <p:nvPr/>
        </p:nvCxnSpPr>
        <p:spPr>
          <a:xfrm>
            <a:off x="7775732" y="1936624"/>
            <a:ext cx="682122" cy="213595"/>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9C1758F-7C4E-4A69-98E5-3DC047D978D9}"/>
              </a:ext>
            </a:extLst>
          </p:cNvPr>
          <p:cNvCxnSpPr>
            <a:cxnSpLocks/>
            <a:stCxn id="23" idx="4"/>
            <a:endCxn id="18" idx="0"/>
          </p:cNvCxnSpPr>
          <p:nvPr/>
        </p:nvCxnSpPr>
        <p:spPr>
          <a:xfrm>
            <a:off x="7507567" y="2204788"/>
            <a:ext cx="638160" cy="105443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9E9F5E2-D5A1-478A-960D-44920125457E}"/>
              </a:ext>
            </a:extLst>
          </p:cNvPr>
          <p:cNvCxnSpPr>
            <a:cxnSpLocks/>
            <a:stCxn id="17" idx="7"/>
            <a:endCxn id="18" idx="3"/>
          </p:cNvCxnSpPr>
          <p:nvPr/>
        </p:nvCxnSpPr>
        <p:spPr>
          <a:xfrm flipV="1">
            <a:off x="7282505" y="3717006"/>
            <a:ext cx="673600" cy="946321"/>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1456508-ACDC-4EFE-BB24-5AE0AE40324B}"/>
              </a:ext>
            </a:extLst>
          </p:cNvPr>
          <p:cNvCxnSpPr>
            <a:cxnSpLocks/>
            <a:stCxn id="15" idx="3"/>
            <a:endCxn id="22" idx="7"/>
          </p:cNvCxnSpPr>
          <p:nvPr/>
        </p:nvCxnSpPr>
        <p:spPr>
          <a:xfrm flipH="1">
            <a:off x="5244099" y="3554347"/>
            <a:ext cx="702246" cy="679224"/>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07375E3-C0C0-4B8A-B016-E8D545648BCE}"/>
              </a:ext>
            </a:extLst>
          </p:cNvPr>
          <p:cNvCxnSpPr>
            <a:cxnSpLocks/>
            <a:stCxn id="20" idx="2"/>
            <a:endCxn id="18" idx="6"/>
          </p:cNvCxnSpPr>
          <p:nvPr/>
        </p:nvCxnSpPr>
        <p:spPr>
          <a:xfrm flipH="1">
            <a:off x="8413892" y="2991054"/>
            <a:ext cx="1607552" cy="536331"/>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8EA8272-F675-4D37-B7F7-6DEED9A8A444}"/>
              </a:ext>
            </a:extLst>
          </p:cNvPr>
          <p:cNvCxnSpPr>
            <a:cxnSpLocks/>
            <a:stCxn id="19" idx="1"/>
            <a:endCxn id="18" idx="5"/>
          </p:cNvCxnSpPr>
          <p:nvPr/>
        </p:nvCxnSpPr>
        <p:spPr>
          <a:xfrm flipH="1" flipV="1">
            <a:off x="8335349" y="3717006"/>
            <a:ext cx="1283261" cy="786393"/>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BA2E847-1636-473D-B317-AC6B4DEAC10F}"/>
              </a:ext>
            </a:extLst>
          </p:cNvPr>
          <p:cNvCxnSpPr>
            <a:stCxn id="17" idx="1"/>
            <a:endCxn id="15" idx="5"/>
          </p:cNvCxnSpPr>
          <p:nvPr/>
        </p:nvCxnSpPr>
        <p:spPr>
          <a:xfrm flipH="1" flipV="1">
            <a:off x="6325588" y="3554348"/>
            <a:ext cx="577674" cy="1108979"/>
          </a:xfrm>
          <a:prstGeom prst="line">
            <a:avLst/>
          </a:prstGeom>
          <a:ln w="762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03D98B2-028F-4B0F-B866-75B1822CB8B9}"/>
              </a:ext>
            </a:extLst>
          </p:cNvPr>
          <p:cNvSpPr/>
          <p:nvPr/>
        </p:nvSpPr>
        <p:spPr>
          <a:xfrm>
            <a:off x="5867802" y="309656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9747C4D8-CC33-44B5-BF72-AF6D8D69E886}"/>
              </a:ext>
            </a:extLst>
          </p:cNvPr>
          <p:cNvSpPr/>
          <p:nvPr/>
        </p:nvSpPr>
        <p:spPr>
          <a:xfrm>
            <a:off x="8457855" y="188205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CB5527EB-36C0-4C25-AD55-5EA6A0ADF956}"/>
              </a:ext>
            </a:extLst>
          </p:cNvPr>
          <p:cNvSpPr/>
          <p:nvPr/>
        </p:nvSpPr>
        <p:spPr>
          <a:xfrm>
            <a:off x="6824719" y="458478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062DFA8A-7907-4444-B664-65C4EAAB3F59}"/>
              </a:ext>
            </a:extLst>
          </p:cNvPr>
          <p:cNvSpPr/>
          <p:nvPr/>
        </p:nvSpPr>
        <p:spPr>
          <a:xfrm>
            <a:off x="7877562" y="32592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2B48F8F-6D1A-4423-BA31-5C7F0C0BBE12}"/>
              </a:ext>
            </a:extLst>
          </p:cNvPr>
          <p:cNvSpPr/>
          <p:nvPr/>
        </p:nvSpPr>
        <p:spPr>
          <a:xfrm>
            <a:off x="9540066" y="44248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CE92DAFE-5A24-4B2F-8DEE-89351EB853D6}"/>
              </a:ext>
            </a:extLst>
          </p:cNvPr>
          <p:cNvSpPr/>
          <p:nvPr/>
        </p:nvSpPr>
        <p:spPr>
          <a:xfrm>
            <a:off x="10021445" y="272288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7F46B3E5-F9E8-49D4-BA32-7D628BC8FC00}"/>
              </a:ext>
            </a:extLst>
          </p:cNvPr>
          <p:cNvSpPr/>
          <p:nvPr/>
        </p:nvSpPr>
        <p:spPr>
          <a:xfrm>
            <a:off x="5054479" y="20414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69FE78FC-D4ED-4CBC-9133-4ACEB5D8C40B}"/>
              </a:ext>
            </a:extLst>
          </p:cNvPr>
          <p:cNvSpPr/>
          <p:nvPr/>
        </p:nvSpPr>
        <p:spPr>
          <a:xfrm>
            <a:off x="4786313" y="415502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5C6952B5-EF63-45B5-BC9A-D97CB5288240}"/>
              </a:ext>
            </a:extLst>
          </p:cNvPr>
          <p:cNvSpPr/>
          <p:nvPr/>
        </p:nvSpPr>
        <p:spPr>
          <a:xfrm>
            <a:off x="7239402" y="166845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6" name="Straight Connector 25">
            <a:extLst>
              <a:ext uri="{FF2B5EF4-FFF2-40B4-BE49-F238E27FC236}">
                <a16:creationId xmlns:a16="http://schemas.microsoft.com/office/drawing/2014/main" id="{71283C5E-C0E3-46C8-B517-F3047F2894B5}"/>
              </a:ext>
            </a:extLst>
          </p:cNvPr>
          <p:cNvCxnSpPr>
            <a:cxnSpLocks/>
            <a:stCxn id="16" idx="5"/>
            <a:endCxn id="20" idx="1"/>
          </p:cNvCxnSpPr>
          <p:nvPr/>
        </p:nvCxnSpPr>
        <p:spPr>
          <a:xfrm>
            <a:off x="8915642" y="2339839"/>
            <a:ext cx="1184347" cy="461592"/>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8D923B3-0E92-4D56-B6BD-775BBFCC7F50}"/>
              </a:ext>
            </a:extLst>
          </p:cNvPr>
          <p:cNvSpPr txBox="1"/>
          <p:nvPr/>
        </p:nvSpPr>
        <p:spPr>
          <a:xfrm>
            <a:off x="5348902" y="3534243"/>
            <a:ext cx="268166" cy="369332"/>
          </a:xfrm>
          <a:prstGeom prst="rect">
            <a:avLst/>
          </a:prstGeom>
          <a:noFill/>
        </p:spPr>
        <p:txBody>
          <a:bodyPr wrap="square" rtlCol="0">
            <a:spAutoFit/>
          </a:bodyPr>
          <a:lstStyle/>
          <a:p>
            <a:r>
              <a:rPr lang="en-US" dirty="0"/>
              <a:t>1</a:t>
            </a:r>
          </a:p>
        </p:txBody>
      </p:sp>
      <p:sp>
        <p:nvSpPr>
          <p:cNvPr id="28" name="TextBox 27">
            <a:extLst>
              <a:ext uri="{FF2B5EF4-FFF2-40B4-BE49-F238E27FC236}">
                <a16:creationId xmlns:a16="http://schemas.microsoft.com/office/drawing/2014/main" id="{62E8B3E1-A2DC-4281-9318-DA1CF9C0270A}"/>
              </a:ext>
            </a:extLst>
          </p:cNvPr>
          <p:cNvSpPr txBox="1"/>
          <p:nvPr/>
        </p:nvSpPr>
        <p:spPr>
          <a:xfrm>
            <a:off x="5780431" y="2515698"/>
            <a:ext cx="268166" cy="369332"/>
          </a:xfrm>
          <a:prstGeom prst="rect">
            <a:avLst/>
          </a:prstGeom>
          <a:noFill/>
        </p:spPr>
        <p:txBody>
          <a:bodyPr wrap="square" rtlCol="0">
            <a:spAutoFit/>
          </a:bodyPr>
          <a:lstStyle/>
          <a:p>
            <a:r>
              <a:rPr lang="en-US" dirty="0"/>
              <a:t>5</a:t>
            </a:r>
          </a:p>
        </p:txBody>
      </p:sp>
      <p:sp>
        <p:nvSpPr>
          <p:cNvPr id="29" name="TextBox 28">
            <a:extLst>
              <a:ext uri="{FF2B5EF4-FFF2-40B4-BE49-F238E27FC236}">
                <a16:creationId xmlns:a16="http://schemas.microsoft.com/office/drawing/2014/main" id="{7B0CF179-47EF-41FD-A989-DDDC2871671B}"/>
              </a:ext>
            </a:extLst>
          </p:cNvPr>
          <p:cNvSpPr txBox="1"/>
          <p:nvPr/>
        </p:nvSpPr>
        <p:spPr>
          <a:xfrm>
            <a:off x="6559148" y="3689136"/>
            <a:ext cx="268166" cy="369332"/>
          </a:xfrm>
          <a:prstGeom prst="rect">
            <a:avLst/>
          </a:prstGeom>
          <a:noFill/>
        </p:spPr>
        <p:txBody>
          <a:bodyPr wrap="square" rtlCol="0">
            <a:spAutoFit/>
          </a:bodyPr>
          <a:lstStyle/>
          <a:p>
            <a:r>
              <a:rPr lang="en-US" dirty="0"/>
              <a:t>3</a:t>
            </a:r>
          </a:p>
        </p:txBody>
      </p:sp>
      <p:sp>
        <p:nvSpPr>
          <p:cNvPr id="30" name="TextBox 29">
            <a:extLst>
              <a:ext uri="{FF2B5EF4-FFF2-40B4-BE49-F238E27FC236}">
                <a16:creationId xmlns:a16="http://schemas.microsoft.com/office/drawing/2014/main" id="{72B1D8B9-1711-47D8-9348-B99F11AE5BFD}"/>
              </a:ext>
            </a:extLst>
          </p:cNvPr>
          <p:cNvSpPr txBox="1"/>
          <p:nvPr/>
        </p:nvSpPr>
        <p:spPr>
          <a:xfrm>
            <a:off x="6135967" y="2281342"/>
            <a:ext cx="746625" cy="369332"/>
          </a:xfrm>
          <a:prstGeom prst="rect">
            <a:avLst/>
          </a:prstGeom>
          <a:noFill/>
        </p:spPr>
        <p:txBody>
          <a:bodyPr wrap="square" rtlCol="0">
            <a:spAutoFit/>
          </a:bodyPr>
          <a:lstStyle/>
          <a:p>
            <a:r>
              <a:rPr lang="en-US" b="1" dirty="0">
                <a:solidFill>
                  <a:srgbClr val="FF0000"/>
                </a:solidFill>
              </a:rPr>
              <a:t>9</a:t>
            </a:r>
            <a:r>
              <a:rPr lang="en-US" b="1" dirty="0">
                <a:solidFill>
                  <a:srgbClr val="FF0000"/>
                </a:solidFill>
                <a:sym typeface="Wingdings" panose="05000000000000000000" pitchFamily="2" charset="2"/>
              </a:rPr>
              <a:t>1</a:t>
            </a:r>
            <a:endParaRPr lang="en-US" b="1" dirty="0">
              <a:solidFill>
                <a:srgbClr val="FF0000"/>
              </a:solidFill>
            </a:endParaRPr>
          </a:p>
        </p:txBody>
      </p:sp>
      <p:sp>
        <p:nvSpPr>
          <p:cNvPr id="31" name="TextBox 30">
            <a:extLst>
              <a:ext uri="{FF2B5EF4-FFF2-40B4-BE49-F238E27FC236}">
                <a16:creationId xmlns:a16="http://schemas.microsoft.com/office/drawing/2014/main" id="{371AD7C1-4DDE-499B-A067-D831D45996A2}"/>
              </a:ext>
            </a:extLst>
          </p:cNvPr>
          <p:cNvSpPr txBox="1"/>
          <p:nvPr/>
        </p:nvSpPr>
        <p:spPr>
          <a:xfrm>
            <a:off x="7692564" y="4022376"/>
            <a:ext cx="642785" cy="369332"/>
          </a:xfrm>
          <a:prstGeom prst="rect">
            <a:avLst/>
          </a:prstGeom>
          <a:noFill/>
        </p:spPr>
        <p:txBody>
          <a:bodyPr wrap="square" rtlCol="0">
            <a:spAutoFit/>
          </a:bodyPr>
          <a:lstStyle/>
          <a:p>
            <a:r>
              <a:rPr lang="en-US" b="1" dirty="0">
                <a:solidFill>
                  <a:srgbClr val="FF0000"/>
                </a:solidFill>
              </a:rPr>
              <a:t>1</a:t>
            </a:r>
            <a:r>
              <a:rPr lang="en-US" b="1" dirty="0">
                <a:solidFill>
                  <a:srgbClr val="FF0000"/>
                </a:solidFill>
                <a:sym typeface="Wingdings" panose="05000000000000000000" pitchFamily="2" charset="2"/>
              </a:rPr>
              <a:t>9</a:t>
            </a:r>
            <a:endParaRPr lang="en-US" b="1" dirty="0">
              <a:solidFill>
                <a:srgbClr val="FF0000"/>
              </a:solidFill>
            </a:endParaRPr>
          </a:p>
        </p:txBody>
      </p:sp>
      <p:sp>
        <p:nvSpPr>
          <p:cNvPr id="32" name="TextBox 31">
            <a:extLst>
              <a:ext uri="{FF2B5EF4-FFF2-40B4-BE49-F238E27FC236}">
                <a16:creationId xmlns:a16="http://schemas.microsoft.com/office/drawing/2014/main" id="{F7D06770-622B-4082-A6A2-FD7AA192D84D}"/>
              </a:ext>
            </a:extLst>
          </p:cNvPr>
          <p:cNvSpPr txBox="1"/>
          <p:nvPr/>
        </p:nvSpPr>
        <p:spPr>
          <a:xfrm>
            <a:off x="7878144" y="2438879"/>
            <a:ext cx="268166" cy="369332"/>
          </a:xfrm>
          <a:prstGeom prst="rect">
            <a:avLst/>
          </a:prstGeom>
          <a:noFill/>
        </p:spPr>
        <p:txBody>
          <a:bodyPr wrap="square" rtlCol="0">
            <a:spAutoFit/>
          </a:bodyPr>
          <a:lstStyle/>
          <a:p>
            <a:r>
              <a:rPr lang="en-US" dirty="0"/>
              <a:t>2</a:t>
            </a:r>
          </a:p>
        </p:txBody>
      </p:sp>
      <p:sp>
        <p:nvSpPr>
          <p:cNvPr id="33" name="TextBox 32">
            <a:extLst>
              <a:ext uri="{FF2B5EF4-FFF2-40B4-BE49-F238E27FC236}">
                <a16:creationId xmlns:a16="http://schemas.microsoft.com/office/drawing/2014/main" id="{2BBBCDFB-DEFB-4A04-B54E-720E80A9FC74}"/>
              </a:ext>
            </a:extLst>
          </p:cNvPr>
          <p:cNvSpPr txBox="1"/>
          <p:nvPr/>
        </p:nvSpPr>
        <p:spPr>
          <a:xfrm>
            <a:off x="8033625" y="1646237"/>
            <a:ext cx="268166" cy="369332"/>
          </a:xfrm>
          <a:prstGeom prst="rect">
            <a:avLst/>
          </a:prstGeom>
          <a:noFill/>
        </p:spPr>
        <p:txBody>
          <a:bodyPr wrap="square" rtlCol="0">
            <a:spAutoFit/>
          </a:bodyPr>
          <a:lstStyle/>
          <a:p>
            <a:r>
              <a:rPr lang="en-US" dirty="0"/>
              <a:t>1</a:t>
            </a:r>
          </a:p>
        </p:txBody>
      </p:sp>
      <p:sp>
        <p:nvSpPr>
          <p:cNvPr id="34" name="TextBox 33">
            <a:extLst>
              <a:ext uri="{FF2B5EF4-FFF2-40B4-BE49-F238E27FC236}">
                <a16:creationId xmlns:a16="http://schemas.microsoft.com/office/drawing/2014/main" id="{0A4ACDAD-8E53-49F4-A9C7-2A84776BB5DF}"/>
              </a:ext>
            </a:extLst>
          </p:cNvPr>
          <p:cNvSpPr txBox="1"/>
          <p:nvPr/>
        </p:nvSpPr>
        <p:spPr>
          <a:xfrm>
            <a:off x="9453790" y="2155849"/>
            <a:ext cx="423303" cy="369332"/>
          </a:xfrm>
          <a:prstGeom prst="rect">
            <a:avLst/>
          </a:prstGeom>
          <a:noFill/>
        </p:spPr>
        <p:txBody>
          <a:bodyPr wrap="square" rtlCol="0">
            <a:spAutoFit/>
          </a:bodyPr>
          <a:lstStyle/>
          <a:p>
            <a:r>
              <a:rPr lang="en-US" dirty="0"/>
              <a:t>10</a:t>
            </a:r>
          </a:p>
        </p:txBody>
      </p:sp>
      <p:sp>
        <p:nvSpPr>
          <p:cNvPr id="35" name="TextBox 34">
            <a:extLst>
              <a:ext uri="{FF2B5EF4-FFF2-40B4-BE49-F238E27FC236}">
                <a16:creationId xmlns:a16="http://schemas.microsoft.com/office/drawing/2014/main" id="{B11B6C43-19BA-4ACF-8B87-210F2BFADD12}"/>
              </a:ext>
            </a:extLst>
          </p:cNvPr>
          <p:cNvSpPr txBox="1"/>
          <p:nvPr/>
        </p:nvSpPr>
        <p:spPr>
          <a:xfrm>
            <a:off x="8858025" y="2911894"/>
            <a:ext cx="423303"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F1714412-F778-4056-9C9F-4451D4C4CB75}"/>
              </a:ext>
            </a:extLst>
          </p:cNvPr>
          <p:cNvSpPr txBox="1"/>
          <p:nvPr/>
        </p:nvSpPr>
        <p:spPr>
          <a:xfrm>
            <a:off x="8976979" y="3767680"/>
            <a:ext cx="423303" cy="369332"/>
          </a:xfrm>
          <a:prstGeom prst="rect">
            <a:avLst/>
          </a:prstGeom>
          <a:noFill/>
        </p:spPr>
        <p:txBody>
          <a:bodyPr wrap="square" rtlCol="0">
            <a:spAutoFit/>
          </a:bodyPr>
          <a:lstStyle/>
          <a:p>
            <a:r>
              <a:rPr lang="en-US" dirty="0"/>
              <a:t>3</a:t>
            </a:r>
          </a:p>
        </p:txBody>
      </p:sp>
      <p:cxnSp>
        <p:nvCxnSpPr>
          <p:cNvPr id="38" name="Straight Connector 37">
            <a:extLst>
              <a:ext uri="{FF2B5EF4-FFF2-40B4-BE49-F238E27FC236}">
                <a16:creationId xmlns:a16="http://schemas.microsoft.com/office/drawing/2014/main" id="{13731F79-BF05-4C51-A4D0-FCA1275614C0}"/>
              </a:ext>
            </a:extLst>
          </p:cNvPr>
          <p:cNvCxnSpPr>
            <a:cxnSpLocks/>
          </p:cNvCxnSpPr>
          <p:nvPr/>
        </p:nvCxnSpPr>
        <p:spPr>
          <a:xfrm flipH="1">
            <a:off x="5054478" y="2577755"/>
            <a:ext cx="268166" cy="1577273"/>
          </a:xfrm>
          <a:prstGeom prst="line">
            <a:avLst/>
          </a:prstGeom>
          <a:ln w="762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2E98EFA-DB46-4A25-A6FC-97D856FD1E92}"/>
              </a:ext>
            </a:extLst>
          </p:cNvPr>
          <p:cNvSpPr txBox="1"/>
          <p:nvPr/>
        </p:nvSpPr>
        <p:spPr>
          <a:xfrm>
            <a:off x="4865410" y="3118867"/>
            <a:ext cx="26816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191630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CEC3-102D-489F-98EB-A5A7284BF5F9}"/>
              </a:ext>
            </a:extLst>
          </p:cNvPr>
          <p:cNvSpPr>
            <a:spLocks noGrp="1"/>
          </p:cNvSpPr>
          <p:nvPr>
            <p:ph type="title"/>
          </p:nvPr>
        </p:nvSpPr>
        <p:spPr/>
        <p:txBody>
          <a:bodyPr/>
          <a:lstStyle/>
          <a:p>
            <a:r>
              <a:rPr lang="en-US" dirty="0"/>
              <a:t>Traffic-aware routing</a:t>
            </a:r>
          </a:p>
        </p:txBody>
      </p:sp>
      <p:sp>
        <p:nvSpPr>
          <p:cNvPr id="3" name="Content Placeholder 2">
            <a:extLst>
              <a:ext uri="{FF2B5EF4-FFF2-40B4-BE49-F238E27FC236}">
                <a16:creationId xmlns:a16="http://schemas.microsoft.com/office/drawing/2014/main" id="{EF4E34C4-0ABE-46AE-82B3-F44615EBAAF0}"/>
              </a:ext>
            </a:extLst>
          </p:cNvPr>
          <p:cNvSpPr>
            <a:spLocks noGrp="1"/>
          </p:cNvSpPr>
          <p:nvPr>
            <p:ph idx="1"/>
          </p:nvPr>
        </p:nvSpPr>
        <p:spPr/>
        <p:txBody>
          <a:bodyPr/>
          <a:lstStyle/>
          <a:p>
            <a:pPr marL="0" indent="0">
              <a:buNone/>
            </a:pPr>
            <a:r>
              <a:rPr lang="en-US" dirty="0"/>
              <a:t>Using dynamic cost</a:t>
            </a:r>
            <a:br>
              <a:rPr lang="en-US" dirty="0"/>
            </a:br>
            <a:r>
              <a:rPr lang="en-US" dirty="0"/>
              <a:t>calculation can</a:t>
            </a:r>
            <a:br>
              <a:rPr lang="en-US" dirty="0"/>
            </a:br>
            <a:r>
              <a:rPr lang="en-US" dirty="0"/>
              <a:t>prevent congestion.</a:t>
            </a:r>
          </a:p>
        </p:txBody>
      </p:sp>
      <p:sp>
        <p:nvSpPr>
          <p:cNvPr id="4" name="Footer Placeholder 3">
            <a:extLst>
              <a:ext uri="{FF2B5EF4-FFF2-40B4-BE49-F238E27FC236}">
                <a16:creationId xmlns:a16="http://schemas.microsoft.com/office/drawing/2014/main" id="{1ACCF312-F3D4-4F38-ACA2-78BA1F77808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B8C709F-1C3F-4766-867D-FFAD25966BBD}"/>
              </a:ext>
            </a:extLst>
          </p:cNvPr>
          <p:cNvSpPr>
            <a:spLocks noGrp="1"/>
          </p:cNvSpPr>
          <p:nvPr>
            <p:ph type="sldNum" sz="quarter" idx="12"/>
          </p:nvPr>
        </p:nvSpPr>
        <p:spPr>
          <a:xfrm>
            <a:off x="8359637" y="5428168"/>
            <a:ext cx="2057400" cy="365125"/>
          </a:xfrm>
        </p:spPr>
        <p:txBody>
          <a:bodyPr/>
          <a:lstStyle/>
          <a:p>
            <a:fld id="{3D90C5DF-5A93-4A6F-A2C5-08984139AF6D}" type="slidenum">
              <a:rPr lang="LID4096" smtClean="0"/>
              <a:t>67</a:t>
            </a:fld>
            <a:endParaRPr lang="LID4096"/>
          </a:p>
        </p:txBody>
      </p:sp>
      <p:cxnSp>
        <p:nvCxnSpPr>
          <p:cNvPr id="6" name="Straight Connector 5">
            <a:extLst>
              <a:ext uri="{FF2B5EF4-FFF2-40B4-BE49-F238E27FC236}">
                <a16:creationId xmlns:a16="http://schemas.microsoft.com/office/drawing/2014/main" id="{8EDA9802-2A1D-4D35-ADAD-816CCC7A2BFB}"/>
              </a:ext>
            </a:extLst>
          </p:cNvPr>
          <p:cNvCxnSpPr>
            <a:stCxn id="21" idx="5"/>
            <a:endCxn id="15" idx="1"/>
          </p:cNvCxnSpPr>
          <p:nvPr/>
        </p:nvCxnSpPr>
        <p:spPr>
          <a:xfrm>
            <a:off x="5512265" y="2499210"/>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548473C-0BB1-4ABA-9850-3413832C5A62}"/>
              </a:ext>
            </a:extLst>
          </p:cNvPr>
          <p:cNvCxnSpPr>
            <a:stCxn id="15" idx="7"/>
            <a:endCxn id="23" idx="3"/>
          </p:cNvCxnSpPr>
          <p:nvPr/>
        </p:nvCxnSpPr>
        <p:spPr>
          <a:xfrm flipV="1">
            <a:off x="6325589" y="2126244"/>
            <a:ext cx="992357" cy="1048860"/>
          </a:xfrm>
          <a:prstGeom prst="line">
            <a:avLst/>
          </a:prstGeom>
          <a:ln w="762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01DF4A0-935E-4DCF-885C-87184E42FDCF}"/>
              </a:ext>
            </a:extLst>
          </p:cNvPr>
          <p:cNvCxnSpPr>
            <a:cxnSpLocks/>
            <a:stCxn id="23" idx="6"/>
            <a:endCxn id="16" idx="2"/>
          </p:cNvCxnSpPr>
          <p:nvPr/>
        </p:nvCxnSpPr>
        <p:spPr>
          <a:xfrm>
            <a:off x="7775732" y="1936624"/>
            <a:ext cx="682122" cy="213595"/>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9C1758F-7C4E-4A69-98E5-3DC047D978D9}"/>
              </a:ext>
            </a:extLst>
          </p:cNvPr>
          <p:cNvCxnSpPr>
            <a:cxnSpLocks/>
            <a:stCxn id="23" idx="4"/>
            <a:endCxn id="18" idx="0"/>
          </p:cNvCxnSpPr>
          <p:nvPr/>
        </p:nvCxnSpPr>
        <p:spPr>
          <a:xfrm>
            <a:off x="7507567" y="2204788"/>
            <a:ext cx="638160" cy="105443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9E9F5E2-D5A1-478A-960D-44920125457E}"/>
              </a:ext>
            </a:extLst>
          </p:cNvPr>
          <p:cNvCxnSpPr>
            <a:cxnSpLocks/>
            <a:stCxn id="17" idx="7"/>
            <a:endCxn id="18" idx="3"/>
          </p:cNvCxnSpPr>
          <p:nvPr/>
        </p:nvCxnSpPr>
        <p:spPr>
          <a:xfrm flipV="1">
            <a:off x="7282505" y="3717006"/>
            <a:ext cx="673600" cy="946321"/>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1456508-ACDC-4EFE-BB24-5AE0AE40324B}"/>
              </a:ext>
            </a:extLst>
          </p:cNvPr>
          <p:cNvCxnSpPr>
            <a:cxnSpLocks/>
            <a:stCxn id="15" idx="3"/>
            <a:endCxn id="22" idx="7"/>
          </p:cNvCxnSpPr>
          <p:nvPr/>
        </p:nvCxnSpPr>
        <p:spPr>
          <a:xfrm flipH="1">
            <a:off x="5244099" y="3554347"/>
            <a:ext cx="702246" cy="679224"/>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07375E3-C0C0-4B8A-B016-E8D545648BCE}"/>
              </a:ext>
            </a:extLst>
          </p:cNvPr>
          <p:cNvCxnSpPr>
            <a:cxnSpLocks/>
            <a:stCxn id="20" idx="2"/>
            <a:endCxn id="18" idx="6"/>
          </p:cNvCxnSpPr>
          <p:nvPr/>
        </p:nvCxnSpPr>
        <p:spPr>
          <a:xfrm flipH="1">
            <a:off x="8413892" y="2991054"/>
            <a:ext cx="1607552" cy="536331"/>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8EA8272-F675-4D37-B7F7-6DEED9A8A444}"/>
              </a:ext>
            </a:extLst>
          </p:cNvPr>
          <p:cNvCxnSpPr>
            <a:cxnSpLocks/>
            <a:stCxn id="19" idx="1"/>
            <a:endCxn id="18" idx="5"/>
          </p:cNvCxnSpPr>
          <p:nvPr/>
        </p:nvCxnSpPr>
        <p:spPr>
          <a:xfrm flipH="1" flipV="1">
            <a:off x="8335349" y="3717006"/>
            <a:ext cx="1283261" cy="786393"/>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BA2E847-1636-473D-B317-AC6B4DEAC10F}"/>
              </a:ext>
            </a:extLst>
          </p:cNvPr>
          <p:cNvCxnSpPr>
            <a:stCxn id="17" idx="1"/>
            <a:endCxn id="15" idx="5"/>
          </p:cNvCxnSpPr>
          <p:nvPr/>
        </p:nvCxnSpPr>
        <p:spPr>
          <a:xfrm flipH="1" flipV="1">
            <a:off x="6325588" y="3554348"/>
            <a:ext cx="577674" cy="1108979"/>
          </a:xfrm>
          <a:prstGeom prst="line">
            <a:avLst/>
          </a:prstGeom>
          <a:ln w="762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03D98B2-028F-4B0F-B866-75B1822CB8B9}"/>
              </a:ext>
            </a:extLst>
          </p:cNvPr>
          <p:cNvSpPr/>
          <p:nvPr/>
        </p:nvSpPr>
        <p:spPr>
          <a:xfrm>
            <a:off x="5867802" y="309656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9747C4D8-CC33-44B5-BF72-AF6D8D69E886}"/>
              </a:ext>
            </a:extLst>
          </p:cNvPr>
          <p:cNvSpPr/>
          <p:nvPr/>
        </p:nvSpPr>
        <p:spPr>
          <a:xfrm>
            <a:off x="8457855" y="188205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CB5527EB-36C0-4C25-AD55-5EA6A0ADF956}"/>
              </a:ext>
            </a:extLst>
          </p:cNvPr>
          <p:cNvSpPr/>
          <p:nvPr/>
        </p:nvSpPr>
        <p:spPr>
          <a:xfrm>
            <a:off x="6824719" y="458478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062DFA8A-7907-4444-B664-65C4EAAB3F59}"/>
              </a:ext>
            </a:extLst>
          </p:cNvPr>
          <p:cNvSpPr/>
          <p:nvPr/>
        </p:nvSpPr>
        <p:spPr>
          <a:xfrm>
            <a:off x="7877562" y="32592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2B48F8F-6D1A-4423-BA31-5C7F0C0BBE12}"/>
              </a:ext>
            </a:extLst>
          </p:cNvPr>
          <p:cNvSpPr/>
          <p:nvPr/>
        </p:nvSpPr>
        <p:spPr>
          <a:xfrm>
            <a:off x="9540066" y="44248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CE92DAFE-5A24-4B2F-8DEE-89351EB853D6}"/>
              </a:ext>
            </a:extLst>
          </p:cNvPr>
          <p:cNvSpPr/>
          <p:nvPr/>
        </p:nvSpPr>
        <p:spPr>
          <a:xfrm>
            <a:off x="10021445" y="272288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7F46B3E5-F9E8-49D4-BA32-7D628BC8FC00}"/>
              </a:ext>
            </a:extLst>
          </p:cNvPr>
          <p:cNvSpPr/>
          <p:nvPr/>
        </p:nvSpPr>
        <p:spPr>
          <a:xfrm>
            <a:off x="5054479" y="20414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69FE78FC-D4ED-4CBC-9133-4ACEB5D8C40B}"/>
              </a:ext>
            </a:extLst>
          </p:cNvPr>
          <p:cNvSpPr/>
          <p:nvPr/>
        </p:nvSpPr>
        <p:spPr>
          <a:xfrm>
            <a:off x="4786313" y="415502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5C6952B5-EF63-45B5-BC9A-D97CB5288240}"/>
              </a:ext>
            </a:extLst>
          </p:cNvPr>
          <p:cNvSpPr/>
          <p:nvPr/>
        </p:nvSpPr>
        <p:spPr>
          <a:xfrm>
            <a:off x="7239402" y="166845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6" name="Straight Connector 25">
            <a:extLst>
              <a:ext uri="{FF2B5EF4-FFF2-40B4-BE49-F238E27FC236}">
                <a16:creationId xmlns:a16="http://schemas.microsoft.com/office/drawing/2014/main" id="{71283C5E-C0E3-46C8-B517-F3047F2894B5}"/>
              </a:ext>
            </a:extLst>
          </p:cNvPr>
          <p:cNvCxnSpPr>
            <a:cxnSpLocks/>
            <a:stCxn id="16" idx="5"/>
            <a:endCxn id="20" idx="1"/>
          </p:cNvCxnSpPr>
          <p:nvPr/>
        </p:nvCxnSpPr>
        <p:spPr>
          <a:xfrm>
            <a:off x="8915642" y="2339839"/>
            <a:ext cx="1184347" cy="461592"/>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8D923B3-0E92-4D56-B6BD-775BBFCC7F50}"/>
              </a:ext>
            </a:extLst>
          </p:cNvPr>
          <p:cNvSpPr txBox="1"/>
          <p:nvPr/>
        </p:nvSpPr>
        <p:spPr>
          <a:xfrm>
            <a:off x="5348902" y="3534243"/>
            <a:ext cx="268166" cy="369332"/>
          </a:xfrm>
          <a:prstGeom prst="rect">
            <a:avLst/>
          </a:prstGeom>
          <a:noFill/>
        </p:spPr>
        <p:txBody>
          <a:bodyPr wrap="square" rtlCol="0">
            <a:spAutoFit/>
          </a:bodyPr>
          <a:lstStyle/>
          <a:p>
            <a:r>
              <a:rPr lang="en-US" dirty="0"/>
              <a:t>1</a:t>
            </a:r>
          </a:p>
        </p:txBody>
      </p:sp>
      <p:sp>
        <p:nvSpPr>
          <p:cNvPr id="28" name="TextBox 27">
            <a:extLst>
              <a:ext uri="{FF2B5EF4-FFF2-40B4-BE49-F238E27FC236}">
                <a16:creationId xmlns:a16="http://schemas.microsoft.com/office/drawing/2014/main" id="{62E8B3E1-A2DC-4281-9318-DA1CF9C0270A}"/>
              </a:ext>
            </a:extLst>
          </p:cNvPr>
          <p:cNvSpPr txBox="1"/>
          <p:nvPr/>
        </p:nvSpPr>
        <p:spPr>
          <a:xfrm>
            <a:off x="5780431" y="2515698"/>
            <a:ext cx="268166" cy="369332"/>
          </a:xfrm>
          <a:prstGeom prst="rect">
            <a:avLst/>
          </a:prstGeom>
          <a:noFill/>
        </p:spPr>
        <p:txBody>
          <a:bodyPr wrap="square" rtlCol="0">
            <a:spAutoFit/>
          </a:bodyPr>
          <a:lstStyle/>
          <a:p>
            <a:r>
              <a:rPr lang="en-US" dirty="0"/>
              <a:t>5</a:t>
            </a:r>
          </a:p>
        </p:txBody>
      </p:sp>
      <p:sp>
        <p:nvSpPr>
          <p:cNvPr id="29" name="TextBox 28">
            <a:extLst>
              <a:ext uri="{FF2B5EF4-FFF2-40B4-BE49-F238E27FC236}">
                <a16:creationId xmlns:a16="http://schemas.microsoft.com/office/drawing/2014/main" id="{7B0CF179-47EF-41FD-A989-DDDC2871671B}"/>
              </a:ext>
            </a:extLst>
          </p:cNvPr>
          <p:cNvSpPr txBox="1"/>
          <p:nvPr/>
        </p:nvSpPr>
        <p:spPr>
          <a:xfrm>
            <a:off x="6559148" y="3689136"/>
            <a:ext cx="268166" cy="369332"/>
          </a:xfrm>
          <a:prstGeom prst="rect">
            <a:avLst/>
          </a:prstGeom>
          <a:noFill/>
        </p:spPr>
        <p:txBody>
          <a:bodyPr wrap="square" rtlCol="0">
            <a:spAutoFit/>
          </a:bodyPr>
          <a:lstStyle/>
          <a:p>
            <a:r>
              <a:rPr lang="en-US" dirty="0"/>
              <a:t>3</a:t>
            </a:r>
          </a:p>
        </p:txBody>
      </p:sp>
      <p:sp>
        <p:nvSpPr>
          <p:cNvPr id="30" name="TextBox 29">
            <a:extLst>
              <a:ext uri="{FF2B5EF4-FFF2-40B4-BE49-F238E27FC236}">
                <a16:creationId xmlns:a16="http://schemas.microsoft.com/office/drawing/2014/main" id="{72B1D8B9-1711-47D8-9348-B99F11AE5BFD}"/>
              </a:ext>
            </a:extLst>
          </p:cNvPr>
          <p:cNvSpPr txBox="1"/>
          <p:nvPr/>
        </p:nvSpPr>
        <p:spPr>
          <a:xfrm>
            <a:off x="6135967" y="2281342"/>
            <a:ext cx="746625" cy="369332"/>
          </a:xfrm>
          <a:prstGeom prst="rect">
            <a:avLst/>
          </a:prstGeom>
          <a:noFill/>
        </p:spPr>
        <p:txBody>
          <a:bodyPr wrap="square" rtlCol="0">
            <a:spAutoFit/>
          </a:bodyPr>
          <a:lstStyle/>
          <a:p>
            <a:r>
              <a:rPr lang="en-US" b="1" dirty="0">
                <a:solidFill>
                  <a:srgbClr val="FF0000"/>
                </a:solidFill>
                <a:sym typeface="Wingdings" panose="05000000000000000000" pitchFamily="2" charset="2"/>
              </a:rPr>
              <a:t>91</a:t>
            </a:r>
            <a:endParaRPr lang="en-US" b="1" dirty="0">
              <a:solidFill>
                <a:srgbClr val="FF0000"/>
              </a:solidFill>
            </a:endParaRPr>
          </a:p>
        </p:txBody>
      </p:sp>
      <p:sp>
        <p:nvSpPr>
          <p:cNvPr id="31" name="TextBox 30">
            <a:extLst>
              <a:ext uri="{FF2B5EF4-FFF2-40B4-BE49-F238E27FC236}">
                <a16:creationId xmlns:a16="http://schemas.microsoft.com/office/drawing/2014/main" id="{371AD7C1-4DDE-499B-A067-D831D45996A2}"/>
              </a:ext>
            </a:extLst>
          </p:cNvPr>
          <p:cNvSpPr txBox="1"/>
          <p:nvPr/>
        </p:nvSpPr>
        <p:spPr>
          <a:xfrm>
            <a:off x="7692564" y="4022376"/>
            <a:ext cx="642785" cy="369332"/>
          </a:xfrm>
          <a:prstGeom prst="rect">
            <a:avLst/>
          </a:prstGeom>
          <a:noFill/>
        </p:spPr>
        <p:txBody>
          <a:bodyPr wrap="square" rtlCol="0">
            <a:spAutoFit/>
          </a:bodyPr>
          <a:lstStyle/>
          <a:p>
            <a:r>
              <a:rPr lang="en-US" b="1" dirty="0">
                <a:solidFill>
                  <a:srgbClr val="FF0000"/>
                </a:solidFill>
              </a:rPr>
              <a:t>1</a:t>
            </a:r>
            <a:r>
              <a:rPr lang="en-US" b="1" dirty="0">
                <a:solidFill>
                  <a:srgbClr val="FF0000"/>
                </a:solidFill>
                <a:sym typeface="Wingdings" panose="05000000000000000000" pitchFamily="2" charset="2"/>
              </a:rPr>
              <a:t>9</a:t>
            </a:r>
            <a:endParaRPr lang="en-US" b="1" dirty="0">
              <a:solidFill>
                <a:srgbClr val="FF0000"/>
              </a:solidFill>
            </a:endParaRPr>
          </a:p>
        </p:txBody>
      </p:sp>
      <p:sp>
        <p:nvSpPr>
          <p:cNvPr id="32" name="TextBox 31">
            <a:extLst>
              <a:ext uri="{FF2B5EF4-FFF2-40B4-BE49-F238E27FC236}">
                <a16:creationId xmlns:a16="http://schemas.microsoft.com/office/drawing/2014/main" id="{F7D06770-622B-4082-A6A2-FD7AA192D84D}"/>
              </a:ext>
            </a:extLst>
          </p:cNvPr>
          <p:cNvSpPr txBox="1"/>
          <p:nvPr/>
        </p:nvSpPr>
        <p:spPr>
          <a:xfrm>
            <a:off x="7878144" y="2438879"/>
            <a:ext cx="268166" cy="369332"/>
          </a:xfrm>
          <a:prstGeom prst="rect">
            <a:avLst/>
          </a:prstGeom>
          <a:noFill/>
        </p:spPr>
        <p:txBody>
          <a:bodyPr wrap="square" rtlCol="0">
            <a:spAutoFit/>
          </a:bodyPr>
          <a:lstStyle/>
          <a:p>
            <a:r>
              <a:rPr lang="en-US" dirty="0"/>
              <a:t>2</a:t>
            </a:r>
          </a:p>
        </p:txBody>
      </p:sp>
      <p:sp>
        <p:nvSpPr>
          <p:cNvPr id="33" name="TextBox 32">
            <a:extLst>
              <a:ext uri="{FF2B5EF4-FFF2-40B4-BE49-F238E27FC236}">
                <a16:creationId xmlns:a16="http://schemas.microsoft.com/office/drawing/2014/main" id="{2BBBCDFB-DEFB-4A04-B54E-720E80A9FC74}"/>
              </a:ext>
            </a:extLst>
          </p:cNvPr>
          <p:cNvSpPr txBox="1"/>
          <p:nvPr/>
        </p:nvSpPr>
        <p:spPr>
          <a:xfrm>
            <a:off x="8033625" y="1646237"/>
            <a:ext cx="268166" cy="369332"/>
          </a:xfrm>
          <a:prstGeom prst="rect">
            <a:avLst/>
          </a:prstGeom>
          <a:noFill/>
        </p:spPr>
        <p:txBody>
          <a:bodyPr wrap="square" rtlCol="0">
            <a:spAutoFit/>
          </a:bodyPr>
          <a:lstStyle/>
          <a:p>
            <a:r>
              <a:rPr lang="en-US" dirty="0"/>
              <a:t>1</a:t>
            </a:r>
          </a:p>
        </p:txBody>
      </p:sp>
      <p:sp>
        <p:nvSpPr>
          <p:cNvPr id="34" name="TextBox 33">
            <a:extLst>
              <a:ext uri="{FF2B5EF4-FFF2-40B4-BE49-F238E27FC236}">
                <a16:creationId xmlns:a16="http://schemas.microsoft.com/office/drawing/2014/main" id="{0A4ACDAD-8E53-49F4-A9C7-2A84776BB5DF}"/>
              </a:ext>
            </a:extLst>
          </p:cNvPr>
          <p:cNvSpPr txBox="1"/>
          <p:nvPr/>
        </p:nvSpPr>
        <p:spPr>
          <a:xfrm>
            <a:off x="9453790" y="2155849"/>
            <a:ext cx="423303" cy="369332"/>
          </a:xfrm>
          <a:prstGeom prst="rect">
            <a:avLst/>
          </a:prstGeom>
          <a:noFill/>
        </p:spPr>
        <p:txBody>
          <a:bodyPr wrap="square" rtlCol="0">
            <a:spAutoFit/>
          </a:bodyPr>
          <a:lstStyle/>
          <a:p>
            <a:r>
              <a:rPr lang="en-US" dirty="0"/>
              <a:t>10</a:t>
            </a:r>
          </a:p>
        </p:txBody>
      </p:sp>
      <p:sp>
        <p:nvSpPr>
          <p:cNvPr id="35" name="TextBox 34">
            <a:extLst>
              <a:ext uri="{FF2B5EF4-FFF2-40B4-BE49-F238E27FC236}">
                <a16:creationId xmlns:a16="http://schemas.microsoft.com/office/drawing/2014/main" id="{B11B6C43-19BA-4ACF-8B87-210F2BFADD12}"/>
              </a:ext>
            </a:extLst>
          </p:cNvPr>
          <p:cNvSpPr txBox="1"/>
          <p:nvPr/>
        </p:nvSpPr>
        <p:spPr>
          <a:xfrm>
            <a:off x="8858025" y="2911894"/>
            <a:ext cx="423303"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F1714412-F778-4056-9C9F-4451D4C4CB75}"/>
              </a:ext>
            </a:extLst>
          </p:cNvPr>
          <p:cNvSpPr txBox="1"/>
          <p:nvPr/>
        </p:nvSpPr>
        <p:spPr>
          <a:xfrm>
            <a:off x="8976979" y="3767680"/>
            <a:ext cx="423303" cy="369332"/>
          </a:xfrm>
          <a:prstGeom prst="rect">
            <a:avLst/>
          </a:prstGeom>
          <a:noFill/>
        </p:spPr>
        <p:txBody>
          <a:bodyPr wrap="square" rtlCol="0">
            <a:spAutoFit/>
          </a:bodyPr>
          <a:lstStyle/>
          <a:p>
            <a:r>
              <a:rPr lang="en-US" dirty="0"/>
              <a:t>3</a:t>
            </a:r>
          </a:p>
        </p:txBody>
      </p:sp>
      <p:cxnSp>
        <p:nvCxnSpPr>
          <p:cNvPr id="38" name="Straight Connector 37">
            <a:extLst>
              <a:ext uri="{FF2B5EF4-FFF2-40B4-BE49-F238E27FC236}">
                <a16:creationId xmlns:a16="http://schemas.microsoft.com/office/drawing/2014/main" id="{13731F79-BF05-4C51-A4D0-FCA1275614C0}"/>
              </a:ext>
            </a:extLst>
          </p:cNvPr>
          <p:cNvCxnSpPr>
            <a:cxnSpLocks/>
          </p:cNvCxnSpPr>
          <p:nvPr/>
        </p:nvCxnSpPr>
        <p:spPr>
          <a:xfrm flipH="1">
            <a:off x="5054478" y="2577755"/>
            <a:ext cx="268166" cy="1577273"/>
          </a:xfrm>
          <a:prstGeom prst="line">
            <a:avLst/>
          </a:prstGeom>
          <a:ln w="762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2E98EFA-DB46-4A25-A6FC-97D856FD1E92}"/>
              </a:ext>
            </a:extLst>
          </p:cNvPr>
          <p:cNvSpPr txBox="1"/>
          <p:nvPr/>
        </p:nvSpPr>
        <p:spPr>
          <a:xfrm>
            <a:off x="4865410" y="3118867"/>
            <a:ext cx="268166" cy="369332"/>
          </a:xfrm>
          <a:prstGeom prst="rect">
            <a:avLst/>
          </a:prstGeom>
          <a:noFill/>
        </p:spPr>
        <p:txBody>
          <a:bodyPr wrap="square" rtlCol="0">
            <a:spAutoFit/>
          </a:bodyPr>
          <a:lstStyle/>
          <a:p>
            <a:r>
              <a:rPr lang="en-US" dirty="0"/>
              <a:t>2</a:t>
            </a:r>
          </a:p>
        </p:txBody>
      </p:sp>
      <p:sp>
        <p:nvSpPr>
          <p:cNvPr id="131" name="Rectangle 130">
            <a:extLst>
              <a:ext uri="{FF2B5EF4-FFF2-40B4-BE49-F238E27FC236}">
                <a16:creationId xmlns:a16="http://schemas.microsoft.com/office/drawing/2014/main" id="{4CB2DA2D-7DC7-41F3-9BF2-E67A2F8899A4}"/>
              </a:ext>
            </a:extLst>
          </p:cNvPr>
          <p:cNvSpPr/>
          <p:nvPr/>
        </p:nvSpPr>
        <p:spPr>
          <a:xfrm>
            <a:off x="1845843" y="4821029"/>
            <a:ext cx="2999700" cy="136596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Can you think of a problem with this approach?</a:t>
            </a:r>
            <a:endParaRPr lang="LID4096" sz="2800" dirty="0"/>
          </a:p>
        </p:txBody>
      </p:sp>
      <p:grpSp>
        <p:nvGrpSpPr>
          <p:cNvPr id="37" name="Group 36">
            <a:extLst>
              <a:ext uri="{FF2B5EF4-FFF2-40B4-BE49-F238E27FC236}">
                <a16:creationId xmlns:a16="http://schemas.microsoft.com/office/drawing/2014/main" id="{3D837313-2ADB-46E2-B940-75DBD82BC3B4}"/>
              </a:ext>
            </a:extLst>
          </p:cNvPr>
          <p:cNvGrpSpPr/>
          <p:nvPr/>
        </p:nvGrpSpPr>
        <p:grpSpPr>
          <a:xfrm>
            <a:off x="5112039" y="2650675"/>
            <a:ext cx="3192001" cy="3560553"/>
            <a:chOff x="3588038" y="2650674"/>
            <a:chExt cx="3192001" cy="3560553"/>
          </a:xfrm>
        </p:grpSpPr>
        <p:cxnSp>
          <p:nvCxnSpPr>
            <p:cNvPr id="24" name="Straight Arrow Connector 23">
              <a:extLst>
                <a:ext uri="{FF2B5EF4-FFF2-40B4-BE49-F238E27FC236}">
                  <a16:creationId xmlns:a16="http://schemas.microsoft.com/office/drawing/2014/main" id="{9D3F80E8-3D27-4B95-AC30-FA2B231EED03}"/>
                </a:ext>
              </a:extLst>
            </p:cNvPr>
            <p:cNvCxnSpPr>
              <a:cxnSpLocks/>
              <a:stCxn id="25" idx="2"/>
              <a:endCxn id="30" idx="2"/>
            </p:cNvCxnSpPr>
            <p:nvPr/>
          </p:nvCxnSpPr>
          <p:spPr>
            <a:xfrm flipH="1" flipV="1">
              <a:off x="4985279" y="2650674"/>
              <a:ext cx="198760" cy="3560553"/>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5254FC0-B274-4CD2-9097-D1EF6FA8F682}"/>
                </a:ext>
              </a:extLst>
            </p:cNvPr>
            <p:cNvCxnSpPr>
              <a:cxnSpLocks/>
              <a:stCxn id="25" idx="2"/>
              <a:endCxn id="31" idx="2"/>
            </p:cNvCxnSpPr>
            <p:nvPr/>
          </p:nvCxnSpPr>
          <p:spPr>
            <a:xfrm flipV="1">
              <a:off x="5184039" y="4391708"/>
              <a:ext cx="1305917" cy="1819519"/>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FFCBEC7-8738-4385-9EBD-18D3C4F1282C}"/>
                </a:ext>
              </a:extLst>
            </p:cNvPr>
            <p:cNvSpPr/>
            <p:nvPr/>
          </p:nvSpPr>
          <p:spPr>
            <a:xfrm>
              <a:off x="3588038" y="5535333"/>
              <a:ext cx="3192001" cy="67589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Calculate link cost as a function of current load</a:t>
              </a:r>
            </a:p>
          </p:txBody>
        </p:sp>
      </p:grpSp>
    </p:spTree>
    <p:extLst>
      <p:ext uri="{BB962C8B-B14F-4D97-AF65-F5344CB8AC3E}">
        <p14:creationId xmlns:p14="http://schemas.microsoft.com/office/powerpoint/2010/main" val="341085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CEC3-102D-489F-98EB-A5A7284BF5F9}"/>
              </a:ext>
            </a:extLst>
          </p:cNvPr>
          <p:cNvSpPr>
            <a:spLocks noGrp="1"/>
          </p:cNvSpPr>
          <p:nvPr>
            <p:ph type="title"/>
          </p:nvPr>
        </p:nvSpPr>
        <p:spPr/>
        <p:txBody>
          <a:bodyPr/>
          <a:lstStyle/>
          <a:p>
            <a:r>
              <a:rPr lang="en-US" dirty="0"/>
              <a:t>Traffic-aware routing</a:t>
            </a:r>
          </a:p>
        </p:txBody>
      </p:sp>
      <p:sp>
        <p:nvSpPr>
          <p:cNvPr id="3" name="Content Placeholder 2">
            <a:extLst>
              <a:ext uri="{FF2B5EF4-FFF2-40B4-BE49-F238E27FC236}">
                <a16:creationId xmlns:a16="http://schemas.microsoft.com/office/drawing/2014/main" id="{EF4E34C4-0ABE-46AE-82B3-F44615EBAAF0}"/>
              </a:ext>
            </a:extLst>
          </p:cNvPr>
          <p:cNvSpPr>
            <a:spLocks noGrp="1"/>
          </p:cNvSpPr>
          <p:nvPr>
            <p:ph idx="1"/>
          </p:nvPr>
        </p:nvSpPr>
        <p:spPr/>
        <p:txBody>
          <a:bodyPr/>
          <a:lstStyle/>
          <a:p>
            <a:pPr marL="0" indent="0">
              <a:buNone/>
            </a:pPr>
            <a:r>
              <a:rPr lang="en-US" dirty="0"/>
              <a:t>Using dynamic cost</a:t>
            </a:r>
            <a:br>
              <a:rPr lang="en-US" dirty="0"/>
            </a:br>
            <a:r>
              <a:rPr lang="en-US" dirty="0"/>
              <a:t>calculation can</a:t>
            </a:r>
            <a:br>
              <a:rPr lang="en-US" dirty="0"/>
            </a:br>
            <a:r>
              <a:rPr lang="en-US" dirty="0"/>
              <a:t>prevent congestion.</a:t>
            </a:r>
          </a:p>
        </p:txBody>
      </p:sp>
      <p:sp>
        <p:nvSpPr>
          <p:cNvPr id="4" name="Footer Placeholder 3">
            <a:extLst>
              <a:ext uri="{FF2B5EF4-FFF2-40B4-BE49-F238E27FC236}">
                <a16:creationId xmlns:a16="http://schemas.microsoft.com/office/drawing/2014/main" id="{1ACCF312-F3D4-4F38-ACA2-78BA1F77808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B8C709F-1C3F-4766-867D-FFAD25966BBD}"/>
              </a:ext>
            </a:extLst>
          </p:cNvPr>
          <p:cNvSpPr>
            <a:spLocks noGrp="1"/>
          </p:cNvSpPr>
          <p:nvPr>
            <p:ph type="sldNum" sz="quarter" idx="12"/>
          </p:nvPr>
        </p:nvSpPr>
        <p:spPr>
          <a:xfrm>
            <a:off x="8359637" y="5428168"/>
            <a:ext cx="2057400" cy="365125"/>
          </a:xfrm>
        </p:spPr>
        <p:txBody>
          <a:bodyPr/>
          <a:lstStyle/>
          <a:p>
            <a:fld id="{3D90C5DF-5A93-4A6F-A2C5-08984139AF6D}" type="slidenum">
              <a:rPr lang="LID4096" smtClean="0"/>
              <a:t>68</a:t>
            </a:fld>
            <a:endParaRPr lang="LID4096"/>
          </a:p>
        </p:txBody>
      </p:sp>
      <p:cxnSp>
        <p:nvCxnSpPr>
          <p:cNvPr id="6" name="Straight Connector 5">
            <a:extLst>
              <a:ext uri="{FF2B5EF4-FFF2-40B4-BE49-F238E27FC236}">
                <a16:creationId xmlns:a16="http://schemas.microsoft.com/office/drawing/2014/main" id="{8EDA9802-2A1D-4D35-ADAD-816CCC7A2BFB}"/>
              </a:ext>
            </a:extLst>
          </p:cNvPr>
          <p:cNvCxnSpPr>
            <a:stCxn id="21" idx="5"/>
            <a:endCxn id="15" idx="1"/>
          </p:cNvCxnSpPr>
          <p:nvPr/>
        </p:nvCxnSpPr>
        <p:spPr>
          <a:xfrm>
            <a:off x="5512265" y="2499210"/>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548473C-0BB1-4ABA-9850-3413832C5A62}"/>
              </a:ext>
            </a:extLst>
          </p:cNvPr>
          <p:cNvCxnSpPr>
            <a:stCxn id="15" idx="7"/>
            <a:endCxn id="23" idx="3"/>
          </p:cNvCxnSpPr>
          <p:nvPr/>
        </p:nvCxnSpPr>
        <p:spPr>
          <a:xfrm flipV="1">
            <a:off x="6325589" y="2126244"/>
            <a:ext cx="992357" cy="104886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01DF4A0-935E-4DCF-885C-87184E42FDCF}"/>
              </a:ext>
            </a:extLst>
          </p:cNvPr>
          <p:cNvCxnSpPr>
            <a:cxnSpLocks/>
            <a:stCxn id="23" idx="6"/>
            <a:endCxn id="16" idx="2"/>
          </p:cNvCxnSpPr>
          <p:nvPr/>
        </p:nvCxnSpPr>
        <p:spPr>
          <a:xfrm>
            <a:off x="7775732" y="1936624"/>
            <a:ext cx="682122" cy="213595"/>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9C1758F-7C4E-4A69-98E5-3DC047D978D9}"/>
              </a:ext>
            </a:extLst>
          </p:cNvPr>
          <p:cNvCxnSpPr>
            <a:cxnSpLocks/>
            <a:stCxn id="23" idx="4"/>
            <a:endCxn id="18" idx="0"/>
          </p:cNvCxnSpPr>
          <p:nvPr/>
        </p:nvCxnSpPr>
        <p:spPr>
          <a:xfrm>
            <a:off x="7507567" y="2204788"/>
            <a:ext cx="638160" cy="105443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9E9F5E2-D5A1-478A-960D-44920125457E}"/>
              </a:ext>
            </a:extLst>
          </p:cNvPr>
          <p:cNvCxnSpPr>
            <a:cxnSpLocks/>
            <a:stCxn id="17" idx="7"/>
            <a:endCxn id="18" idx="3"/>
          </p:cNvCxnSpPr>
          <p:nvPr/>
        </p:nvCxnSpPr>
        <p:spPr>
          <a:xfrm flipV="1">
            <a:off x="7282505" y="3717006"/>
            <a:ext cx="673600" cy="946321"/>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1456508-ACDC-4EFE-BB24-5AE0AE40324B}"/>
              </a:ext>
            </a:extLst>
          </p:cNvPr>
          <p:cNvCxnSpPr>
            <a:cxnSpLocks/>
            <a:stCxn id="15" idx="3"/>
            <a:endCxn id="22" idx="7"/>
          </p:cNvCxnSpPr>
          <p:nvPr/>
        </p:nvCxnSpPr>
        <p:spPr>
          <a:xfrm flipH="1">
            <a:off x="5244099" y="3554347"/>
            <a:ext cx="702246" cy="679224"/>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07375E3-C0C0-4B8A-B016-E8D545648BCE}"/>
              </a:ext>
            </a:extLst>
          </p:cNvPr>
          <p:cNvCxnSpPr>
            <a:cxnSpLocks/>
            <a:stCxn id="20" idx="2"/>
            <a:endCxn id="18" idx="6"/>
          </p:cNvCxnSpPr>
          <p:nvPr/>
        </p:nvCxnSpPr>
        <p:spPr>
          <a:xfrm flipH="1">
            <a:off x="8413892" y="2991054"/>
            <a:ext cx="1607552" cy="536331"/>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8EA8272-F675-4D37-B7F7-6DEED9A8A444}"/>
              </a:ext>
            </a:extLst>
          </p:cNvPr>
          <p:cNvCxnSpPr>
            <a:cxnSpLocks/>
            <a:stCxn id="19" idx="1"/>
            <a:endCxn id="18" idx="5"/>
          </p:cNvCxnSpPr>
          <p:nvPr/>
        </p:nvCxnSpPr>
        <p:spPr>
          <a:xfrm flipH="1" flipV="1">
            <a:off x="8335349" y="3717006"/>
            <a:ext cx="1283261" cy="786393"/>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BA2E847-1636-473D-B317-AC6B4DEAC10F}"/>
              </a:ext>
            </a:extLst>
          </p:cNvPr>
          <p:cNvCxnSpPr>
            <a:stCxn id="17" idx="1"/>
            <a:endCxn id="15" idx="5"/>
          </p:cNvCxnSpPr>
          <p:nvPr/>
        </p:nvCxnSpPr>
        <p:spPr>
          <a:xfrm flipH="1" flipV="1">
            <a:off x="6325588" y="3554348"/>
            <a:ext cx="577674" cy="1108979"/>
          </a:xfrm>
          <a:prstGeom prst="line">
            <a:avLst/>
          </a:prstGeom>
          <a:ln w="762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03D98B2-028F-4B0F-B866-75B1822CB8B9}"/>
              </a:ext>
            </a:extLst>
          </p:cNvPr>
          <p:cNvSpPr/>
          <p:nvPr/>
        </p:nvSpPr>
        <p:spPr>
          <a:xfrm>
            <a:off x="5867802" y="309656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9747C4D8-CC33-44B5-BF72-AF6D8D69E886}"/>
              </a:ext>
            </a:extLst>
          </p:cNvPr>
          <p:cNvSpPr/>
          <p:nvPr/>
        </p:nvSpPr>
        <p:spPr>
          <a:xfrm>
            <a:off x="8457855" y="188205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CB5527EB-36C0-4C25-AD55-5EA6A0ADF956}"/>
              </a:ext>
            </a:extLst>
          </p:cNvPr>
          <p:cNvSpPr/>
          <p:nvPr/>
        </p:nvSpPr>
        <p:spPr>
          <a:xfrm>
            <a:off x="6824719" y="458478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062DFA8A-7907-4444-B664-65C4EAAB3F59}"/>
              </a:ext>
            </a:extLst>
          </p:cNvPr>
          <p:cNvSpPr/>
          <p:nvPr/>
        </p:nvSpPr>
        <p:spPr>
          <a:xfrm>
            <a:off x="7877562" y="32592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2B48F8F-6D1A-4423-BA31-5C7F0C0BBE12}"/>
              </a:ext>
            </a:extLst>
          </p:cNvPr>
          <p:cNvSpPr/>
          <p:nvPr/>
        </p:nvSpPr>
        <p:spPr>
          <a:xfrm>
            <a:off x="9540066" y="44248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CE92DAFE-5A24-4B2F-8DEE-89351EB853D6}"/>
              </a:ext>
            </a:extLst>
          </p:cNvPr>
          <p:cNvSpPr/>
          <p:nvPr/>
        </p:nvSpPr>
        <p:spPr>
          <a:xfrm>
            <a:off x="10021445" y="272288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7F46B3E5-F9E8-49D4-BA32-7D628BC8FC00}"/>
              </a:ext>
            </a:extLst>
          </p:cNvPr>
          <p:cNvSpPr/>
          <p:nvPr/>
        </p:nvSpPr>
        <p:spPr>
          <a:xfrm>
            <a:off x="5054479" y="20414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69FE78FC-D4ED-4CBC-9133-4ACEB5D8C40B}"/>
              </a:ext>
            </a:extLst>
          </p:cNvPr>
          <p:cNvSpPr/>
          <p:nvPr/>
        </p:nvSpPr>
        <p:spPr>
          <a:xfrm>
            <a:off x="4786313" y="415502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5C6952B5-EF63-45B5-BC9A-D97CB5288240}"/>
              </a:ext>
            </a:extLst>
          </p:cNvPr>
          <p:cNvSpPr/>
          <p:nvPr/>
        </p:nvSpPr>
        <p:spPr>
          <a:xfrm>
            <a:off x="7239402" y="166845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6" name="Straight Connector 25">
            <a:extLst>
              <a:ext uri="{FF2B5EF4-FFF2-40B4-BE49-F238E27FC236}">
                <a16:creationId xmlns:a16="http://schemas.microsoft.com/office/drawing/2014/main" id="{71283C5E-C0E3-46C8-B517-F3047F2894B5}"/>
              </a:ext>
            </a:extLst>
          </p:cNvPr>
          <p:cNvCxnSpPr>
            <a:cxnSpLocks/>
            <a:stCxn id="16" idx="5"/>
            <a:endCxn id="20" idx="1"/>
          </p:cNvCxnSpPr>
          <p:nvPr/>
        </p:nvCxnSpPr>
        <p:spPr>
          <a:xfrm>
            <a:off x="8915642" y="2339839"/>
            <a:ext cx="1184347" cy="461592"/>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8D923B3-0E92-4D56-B6BD-775BBFCC7F50}"/>
              </a:ext>
            </a:extLst>
          </p:cNvPr>
          <p:cNvSpPr txBox="1"/>
          <p:nvPr/>
        </p:nvSpPr>
        <p:spPr>
          <a:xfrm>
            <a:off x="5348902" y="3534243"/>
            <a:ext cx="268166" cy="369332"/>
          </a:xfrm>
          <a:prstGeom prst="rect">
            <a:avLst/>
          </a:prstGeom>
          <a:noFill/>
        </p:spPr>
        <p:txBody>
          <a:bodyPr wrap="square" rtlCol="0">
            <a:spAutoFit/>
          </a:bodyPr>
          <a:lstStyle/>
          <a:p>
            <a:r>
              <a:rPr lang="en-US" dirty="0"/>
              <a:t>1</a:t>
            </a:r>
          </a:p>
        </p:txBody>
      </p:sp>
      <p:sp>
        <p:nvSpPr>
          <p:cNvPr id="28" name="TextBox 27">
            <a:extLst>
              <a:ext uri="{FF2B5EF4-FFF2-40B4-BE49-F238E27FC236}">
                <a16:creationId xmlns:a16="http://schemas.microsoft.com/office/drawing/2014/main" id="{62E8B3E1-A2DC-4281-9318-DA1CF9C0270A}"/>
              </a:ext>
            </a:extLst>
          </p:cNvPr>
          <p:cNvSpPr txBox="1"/>
          <p:nvPr/>
        </p:nvSpPr>
        <p:spPr>
          <a:xfrm>
            <a:off x="5780431" y="2515698"/>
            <a:ext cx="268166" cy="369332"/>
          </a:xfrm>
          <a:prstGeom prst="rect">
            <a:avLst/>
          </a:prstGeom>
          <a:noFill/>
        </p:spPr>
        <p:txBody>
          <a:bodyPr wrap="square" rtlCol="0">
            <a:spAutoFit/>
          </a:bodyPr>
          <a:lstStyle/>
          <a:p>
            <a:r>
              <a:rPr lang="en-US" dirty="0"/>
              <a:t>5</a:t>
            </a:r>
          </a:p>
        </p:txBody>
      </p:sp>
      <p:sp>
        <p:nvSpPr>
          <p:cNvPr id="29" name="TextBox 28">
            <a:extLst>
              <a:ext uri="{FF2B5EF4-FFF2-40B4-BE49-F238E27FC236}">
                <a16:creationId xmlns:a16="http://schemas.microsoft.com/office/drawing/2014/main" id="{7B0CF179-47EF-41FD-A989-DDDC2871671B}"/>
              </a:ext>
            </a:extLst>
          </p:cNvPr>
          <p:cNvSpPr txBox="1"/>
          <p:nvPr/>
        </p:nvSpPr>
        <p:spPr>
          <a:xfrm>
            <a:off x="6559148" y="3689136"/>
            <a:ext cx="268166" cy="369332"/>
          </a:xfrm>
          <a:prstGeom prst="rect">
            <a:avLst/>
          </a:prstGeom>
          <a:noFill/>
        </p:spPr>
        <p:txBody>
          <a:bodyPr wrap="square" rtlCol="0">
            <a:spAutoFit/>
          </a:bodyPr>
          <a:lstStyle/>
          <a:p>
            <a:r>
              <a:rPr lang="en-US" dirty="0"/>
              <a:t>3</a:t>
            </a:r>
          </a:p>
        </p:txBody>
      </p:sp>
      <p:sp>
        <p:nvSpPr>
          <p:cNvPr id="30" name="TextBox 29">
            <a:extLst>
              <a:ext uri="{FF2B5EF4-FFF2-40B4-BE49-F238E27FC236}">
                <a16:creationId xmlns:a16="http://schemas.microsoft.com/office/drawing/2014/main" id="{72B1D8B9-1711-47D8-9348-B99F11AE5BFD}"/>
              </a:ext>
            </a:extLst>
          </p:cNvPr>
          <p:cNvSpPr txBox="1"/>
          <p:nvPr/>
        </p:nvSpPr>
        <p:spPr>
          <a:xfrm>
            <a:off x="6135967" y="2281342"/>
            <a:ext cx="746625" cy="369332"/>
          </a:xfrm>
          <a:prstGeom prst="rect">
            <a:avLst/>
          </a:prstGeom>
          <a:noFill/>
        </p:spPr>
        <p:txBody>
          <a:bodyPr wrap="square" rtlCol="0">
            <a:spAutoFit/>
          </a:bodyPr>
          <a:lstStyle/>
          <a:p>
            <a:r>
              <a:rPr lang="en-US" b="1" dirty="0">
                <a:solidFill>
                  <a:srgbClr val="FF0000"/>
                </a:solidFill>
              </a:rPr>
              <a:t>9</a:t>
            </a:r>
            <a:r>
              <a:rPr lang="en-US" b="1" dirty="0">
                <a:solidFill>
                  <a:srgbClr val="FF0000"/>
                </a:solidFill>
                <a:sym typeface="Wingdings" panose="05000000000000000000" pitchFamily="2" charset="2"/>
              </a:rPr>
              <a:t>1</a:t>
            </a:r>
            <a:endParaRPr lang="en-US" b="1" dirty="0">
              <a:solidFill>
                <a:srgbClr val="FF0000"/>
              </a:solidFill>
            </a:endParaRPr>
          </a:p>
        </p:txBody>
      </p:sp>
      <p:sp>
        <p:nvSpPr>
          <p:cNvPr id="31" name="TextBox 30">
            <a:extLst>
              <a:ext uri="{FF2B5EF4-FFF2-40B4-BE49-F238E27FC236}">
                <a16:creationId xmlns:a16="http://schemas.microsoft.com/office/drawing/2014/main" id="{371AD7C1-4DDE-499B-A067-D831D45996A2}"/>
              </a:ext>
            </a:extLst>
          </p:cNvPr>
          <p:cNvSpPr txBox="1"/>
          <p:nvPr/>
        </p:nvSpPr>
        <p:spPr>
          <a:xfrm>
            <a:off x="7692564" y="4022376"/>
            <a:ext cx="642785" cy="369332"/>
          </a:xfrm>
          <a:prstGeom prst="rect">
            <a:avLst/>
          </a:prstGeom>
          <a:noFill/>
        </p:spPr>
        <p:txBody>
          <a:bodyPr wrap="square" rtlCol="0">
            <a:spAutoFit/>
          </a:bodyPr>
          <a:lstStyle/>
          <a:p>
            <a:r>
              <a:rPr lang="en-US" b="1" dirty="0">
                <a:solidFill>
                  <a:srgbClr val="FF0000"/>
                </a:solidFill>
              </a:rPr>
              <a:t>1</a:t>
            </a:r>
            <a:r>
              <a:rPr lang="en-US" b="1" dirty="0">
                <a:solidFill>
                  <a:srgbClr val="FF0000"/>
                </a:solidFill>
                <a:sym typeface="Wingdings" panose="05000000000000000000" pitchFamily="2" charset="2"/>
              </a:rPr>
              <a:t>9</a:t>
            </a:r>
            <a:endParaRPr lang="en-US" b="1" dirty="0">
              <a:solidFill>
                <a:srgbClr val="FF0000"/>
              </a:solidFill>
            </a:endParaRPr>
          </a:p>
        </p:txBody>
      </p:sp>
      <p:sp>
        <p:nvSpPr>
          <p:cNvPr id="32" name="TextBox 31">
            <a:extLst>
              <a:ext uri="{FF2B5EF4-FFF2-40B4-BE49-F238E27FC236}">
                <a16:creationId xmlns:a16="http://schemas.microsoft.com/office/drawing/2014/main" id="{F7D06770-622B-4082-A6A2-FD7AA192D84D}"/>
              </a:ext>
            </a:extLst>
          </p:cNvPr>
          <p:cNvSpPr txBox="1"/>
          <p:nvPr/>
        </p:nvSpPr>
        <p:spPr>
          <a:xfrm>
            <a:off x="7878144" y="2438879"/>
            <a:ext cx="268166" cy="369332"/>
          </a:xfrm>
          <a:prstGeom prst="rect">
            <a:avLst/>
          </a:prstGeom>
          <a:noFill/>
        </p:spPr>
        <p:txBody>
          <a:bodyPr wrap="square" rtlCol="0">
            <a:spAutoFit/>
          </a:bodyPr>
          <a:lstStyle/>
          <a:p>
            <a:r>
              <a:rPr lang="en-US" dirty="0"/>
              <a:t>2</a:t>
            </a:r>
          </a:p>
        </p:txBody>
      </p:sp>
      <p:sp>
        <p:nvSpPr>
          <p:cNvPr id="33" name="TextBox 32">
            <a:extLst>
              <a:ext uri="{FF2B5EF4-FFF2-40B4-BE49-F238E27FC236}">
                <a16:creationId xmlns:a16="http://schemas.microsoft.com/office/drawing/2014/main" id="{2BBBCDFB-DEFB-4A04-B54E-720E80A9FC74}"/>
              </a:ext>
            </a:extLst>
          </p:cNvPr>
          <p:cNvSpPr txBox="1"/>
          <p:nvPr/>
        </p:nvSpPr>
        <p:spPr>
          <a:xfrm>
            <a:off x="8033625" y="1646237"/>
            <a:ext cx="268166" cy="369332"/>
          </a:xfrm>
          <a:prstGeom prst="rect">
            <a:avLst/>
          </a:prstGeom>
          <a:noFill/>
        </p:spPr>
        <p:txBody>
          <a:bodyPr wrap="square" rtlCol="0">
            <a:spAutoFit/>
          </a:bodyPr>
          <a:lstStyle/>
          <a:p>
            <a:r>
              <a:rPr lang="en-US" dirty="0"/>
              <a:t>1</a:t>
            </a:r>
          </a:p>
        </p:txBody>
      </p:sp>
      <p:sp>
        <p:nvSpPr>
          <p:cNvPr id="34" name="TextBox 33">
            <a:extLst>
              <a:ext uri="{FF2B5EF4-FFF2-40B4-BE49-F238E27FC236}">
                <a16:creationId xmlns:a16="http://schemas.microsoft.com/office/drawing/2014/main" id="{0A4ACDAD-8E53-49F4-A9C7-2A84776BB5DF}"/>
              </a:ext>
            </a:extLst>
          </p:cNvPr>
          <p:cNvSpPr txBox="1"/>
          <p:nvPr/>
        </p:nvSpPr>
        <p:spPr>
          <a:xfrm>
            <a:off x="9453790" y="2155849"/>
            <a:ext cx="423303" cy="369332"/>
          </a:xfrm>
          <a:prstGeom prst="rect">
            <a:avLst/>
          </a:prstGeom>
          <a:noFill/>
        </p:spPr>
        <p:txBody>
          <a:bodyPr wrap="square" rtlCol="0">
            <a:spAutoFit/>
          </a:bodyPr>
          <a:lstStyle/>
          <a:p>
            <a:r>
              <a:rPr lang="en-US" dirty="0"/>
              <a:t>10</a:t>
            </a:r>
          </a:p>
        </p:txBody>
      </p:sp>
      <p:sp>
        <p:nvSpPr>
          <p:cNvPr id="35" name="TextBox 34">
            <a:extLst>
              <a:ext uri="{FF2B5EF4-FFF2-40B4-BE49-F238E27FC236}">
                <a16:creationId xmlns:a16="http://schemas.microsoft.com/office/drawing/2014/main" id="{B11B6C43-19BA-4ACF-8B87-210F2BFADD12}"/>
              </a:ext>
            </a:extLst>
          </p:cNvPr>
          <p:cNvSpPr txBox="1"/>
          <p:nvPr/>
        </p:nvSpPr>
        <p:spPr>
          <a:xfrm>
            <a:off x="8858025" y="2911894"/>
            <a:ext cx="423303"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F1714412-F778-4056-9C9F-4451D4C4CB75}"/>
              </a:ext>
            </a:extLst>
          </p:cNvPr>
          <p:cNvSpPr txBox="1"/>
          <p:nvPr/>
        </p:nvSpPr>
        <p:spPr>
          <a:xfrm>
            <a:off x="8976979" y="3767680"/>
            <a:ext cx="423303" cy="369332"/>
          </a:xfrm>
          <a:prstGeom prst="rect">
            <a:avLst/>
          </a:prstGeom>
          <a:noFill/>
        </p:spPr>
        <p:txBody>
          <a:bodyPr wrap="square" rtlCol="0">
            <a:spAutoFit/>
          </a:bodyPr>
          <a:lstStyle/>
          <a:p>
            <a:r>
              <a:rPr lang="en-US" dirty="0"/>
              <a:t>3</a:t>
            </a:r>
          </a:p>
        </p:txBody>
      </p:sp>
      <p:cxnSp>
        <p:nvCxnSpPr>
          <p:cNvPr id="38" name="Straight Connector 37">
            <a:extLst>
              <a:ext uri="{FF2B5EF4-FFF2-40B4-BE49-F238E27FC236}">
                <a16:creationId xmlns:a16="http://schemas.microsoft.com/office/drawing/2014/main" id="{13731F79-BF05-4C51-A4D0-FCA1275614C0}"/>
              </a:ext>
            </a:extLst>
          </p:cNvPr>
          <p:cNvCxnSpPr>
            <a:cxnSpLocks/>
          </p:cNvCxnSpPr>
          <p:nvPr/>
        </p:nvCxnSpPr>
        <p:spPr>
          <a:xfrm flipH="1">
            <a:off x="5054478" y="2577755"/>
            <a:ext cx="268166" cy="1577273"/>
          </a:xfrm>
          <a:prstGeom prst="line">
            <a:avLst/>
          </a:prstGeom>
          <a:ln w="762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2E98EFA-DB46-4A25-A6FC-97D856FD1E92}"/>
              </a:ext>
            </a:extLst>
          </p:cNvPr>
          <p:cNvSpPr txBox="1"/>
          <p:nvPr/>
        </p:nvSpPr>
        <p:spPr>
          <a:xfrm>
            <a:off x="4865410" y="3118867"/>
            <a:ext cx="268166" cy="369332"/>
          </a:xfrm>
          <a:prstGeom prst="rect">
            <a:avLst/>
          </a:prstGeom>
          <a:noFill/>
        </p:spPr>
        <p:txBody>
          <a:bodyPr wrap="square" rtlCol="0">
            <a:spAutoFit/>
          </a:bodyPr>
          <a:lstStyle/>
          <a:p>
            <a:r>
              <a:rPr lang="en-US" dirty="0"/>
              <a:t>2</a:t>
            </a:r>
          </a:p>
        </p:txBody>
      </p:sp>
      <p:sp>
        <p:nvSpPr>
          <p:cNvPr id="131" name="Rectangle 130">
            <a:extLst>
              <a:ext uri="{FF2B5EF4-FFF2-40B4-BE49-F238E27FC236}">
                <a16:creationId xmlns:a16="http://schemas.microsoft.com/office/drawing/2014/main" id="{4CB2DA2D-7DC7-41F3-9BF2-E67A2F8899A4}"/>
              </a:ext>
            </a:extLst>
          </p:cNvPr>
          <p:cNvSpPr/>
          <p:nvPr/>
        </p:nvSpPr>
        <p:spPr>
          <a:xfrm>
            <a:off x="1845843" y="4821029"/>
            <a:ext cx="2999700" cy="136596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Can you think of a problem with this approach?</a:t>
            </a:r>
            <a:endParaRPr lang="LID4096" sz="2800" dirty="0"/>
          </a:p>
        </p:txBody>
      </p:sp>
      <p:grpSp>
        <p:nvGrpSpPr>
          <p:cNvPr id="37" name="Group 36">
            <a:extLst>
              <a:ext uri="{FF2B5EF4-FFF2-40B4-BE49-F238E27FC236}">
                <a16:creationId xmlns:a16="http://schemas.microsoft.com/office/drawing/2014/main" id="{3D837313-2ADB-46E2-B940-75DBD82BC3B4}"/>
              </a:ext>
            </a:extLst>
          </p:cNvPr>
          <p:cNvGrpSpPr/>
          <p:nvPr/>
        </p:nvGrpSpPr>
        <p:grpSpPr>
          <a:xfrm>
            <a:off x="5112039" y="2650675"/>
            <a:ext cx="3192001" cy="3560553"/>
            <a:chOff x="3588038" y="2650674"/>
            <a:chExt cx="3192001" cy="3560553"/>
          </a:xfrm>
        </p:grpSpPr>
        <p:cxnSp>
          <p:nvCxnSpPr>
            <p:cNvPr id="24" name="Straight Arrow Connector 23">
              <a:extLst>
                <a:ext uri="{FF2B5EF4-FFF2-40B4-BE49-F238E27FC236}">
                  <a16:creationId xmlns:a16="http://schemas.microsoft.com/office/drawing/2014/main" id="{9D3F80E8-3D27-4B95-AC30-FA2B231EED03}"/>
                </a:ext>
              </a:extLst>
            </p:cNvPr>
            <p:cNvCxnSpPr>
              <a:cxnSpLocks/>
              <a:stCxn id="25" idx="2"/>
              <a:endCxn id="30" idx="2"/>
            </p:cNvCxnSpPr>
            <p:nvPr/>
          </p:nvCxnSpPr>
          <p:spPr>
            <a:xfrm flipH="1" flipV="1">
              <a:off x="4985279" y="2650674"/>
              <a:ext cx="198760" cy="3560553"/>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5254FC0-B274-4CD2-9097-D1EF6FA8F682}"/>
                </a:ext>
              </a:extLst>
            </p:cNvPr>
            <p:cNvCxnSpPr>
              <a:cxnSpLocks/>
              <a:stCxn id="25" idx="2"/>
              <a:endCxn id="31" idx="2"/>
            </p:cNvCxnSpPr>
            <p:nvPr/>
          </p:nvCxnSpPr>
          <p:spPr>
            <a:xfrm flipV="1">
              <a:off x="5184039" y="4391708"/>
              <a:ext cx="1305917" cy="1819519"/>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FFCBEC7-8738-4385-9EBD-18D3C4F1282C}"/>
                </a:ext>
              </a:extLst>
            </p:cNvPr>
            <p:cNvSpPr/>
            <p:nvPr/>
          </p:nvSpPr>
          <p:spPr>
            <a:xfrm>
              <a:off x="3588038" y="5535333"/>
              <a:ext cx="3192001" cy="67589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Calculate link cost as a function of current load</a:t>
              </a:r>
            </a:p>
          </p:txBody>
        </p:sp>
      </p:grpSp>
    </p:spTree>
    <p:extLst>
      <p:ext uri="{BB962C8B-B14F-4D97-AF65-F5344CB8AC3E}">
        <p14:creationId xmlns:p14="http://schemas.microsoft.com/office/powerpoint/2010/main" val="2375717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CEC3-102D-489F-98EB-A5A7284BF5F9}"/>
              </a:ext>
            </a:extLst>
          </p:cNvPr>
          <p:cNvSpPr>
            <a:spLocks noGrp="1"/>
          </p:cNvSpPr>
          <p:nvPr>
            <p:ph type="title"/>
          </p:nvPr>
        </p:nvSpPr>
        <p:spPr/>
        <p:txBody>
          <a:bodyPr/>
          <a:lstStyle/>
          <a:p>
            <a:r>
              <a:rPr lang="en-US" dirty="0"/>
              <a:t>Traffic-aware routing</a:t>
            </a:r>
          </a:p>
        </p:txBody>
      </p:sp>
      <p:sp>
        <p:nvSpPr>
          <p:cNvPr id="3" name="Content Placeholder 2">
            <a:extLst>
              <a:ext uri="{FF2B5EF4-FFF2-40B4-BE49-F238E27FC236}">
                <a16:creationId xmlns:a16="http://schemas.microsoft.com/office/drawing/2014/main" id="{EF4E34C4-0ABE-46AE-82B3-F44615EBAAF0}"/>
              </a:ext>
            </a:extLst>
          </p:cNvPr>
          <p:cNvSpPr>
            <a:spLocks noGrp="1"/>
          </p:cNvSpPr>
          <p:nvPr>
            <p:ph idx="1"/>
          </p:nvPr>
        </p:nvSpPr>
        <p:spPr/>
        <p:txBody>
          <a:bodyPr/>
          <a:lstStyle/>
          <a:p>
            <a:pPr marL="0" indent="0">
              <a:buNone/>
            </a:pPr>
            <a:r>
              <a:rPr lang="en-US" dirty="0"/>
              <a:t>Using dynamic cost</a:t>
            </a:r>
            <a:br>
              <a:rPr lang="en-US" dirty="0"/>
            </a:br>
            <a:r>
              <a:rPr lang="en-US" dirty="0"/>
              <a:t>calculation can</a:t>
            </a:r>
            <a:br>
              <a:rPr lang="en-US" dirty="0"/>
            </a:br>
            <a:r>
              <a:rPr lang="en-US" dirty="0"/>
              <a:t>prevent congestion.</a:t>
            </a:r>
          </a:p>
          <a:p>
            <a:pPr marL="0" indent="0">
              <a:buNone/>
            </a:pPr>
            <a:endParaRPr lang="en-US" dirty="0"/>
          </a:p>
          <a:p>
            <a:pPr marL="0" indent="0">
              <a:buNone/>
            </a:pPr>
            <a:endParaRPr lang="en-US" dirty="0"/>
          </a:p>
          <a:p>
            <a:pPr marL="0" indent="0">
              <a:buNone/>
            </a:pPr>
            <a:r>
              <a:rPr lang="en-US" dirty="0"/>
              <a:t>Need to prevent</a:t>
            </a:r>
            <a:br>
              <a:rPr lang="en-US" dirty="0"/>
            </a:br>
            <a:r>
              <a:rPr lang="en-US" dirty="0"/>
              <a:t>oscillations.</a:t>
            </a:r>
          </a:p>
          <a:p>
            <a:pPr marL="514350" indent="-514350">
              <a:buAutoNum type="arabicPeriod"/>
            </a:pPr>
            <a:r>
              <a:rPr lang="en-US" dirty="0"/>
              <a:t>Small cost updates.</a:t>
            </a:r>
          </a:p>
          <a:p>
            <a:pPr marL="514350" indent="-514350">
              <a:buAutoNum type="arabicPeriod"/>
            </a:pPr>
            <a:r>
              <a:rPr lang="en-US" dirty="0"/>
              <a:t>Multiple paths.</a:t>
            </a:r>
          </a:p>
        </p:txBody>
      </p:sp>
      <p:sp>
        <p:nvSpPr>
          <p:cNvPr id="4" name="Footer Placeholder 3">
            <a:extLst>
              <a:ext uri="{FF2B5EF4-FFF2-40B4-BE49-F238E27FC236}">
                <a16:creationId xmlns:a16="http://schemas.microsoft.com/office/drawing/2014/main" id="{1ACCF312-F3D4-4F38-ACA2-78BA1F77808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2B8C709F-1C3F-4766-867D-FFAD25966BBD}"/>
              </a:ext>
            </a:extLst>
          </p:cNvPr>
          <p:cNvSpPr>
            <a:spLocks noGrp="1"/>
          </p:cNvSpPr>
          <p:nvPr>
            <p:ph type="sldNum" sz="quarter" idx="12"/>
          </p:nvPr>
        </p:nvSpPr>
        <p:spPr>
          <a:xfrm>
            <a:off x="8359637" y="5428168"/>
            <a:ext cx="2057400" cy="365125"/>
          </a:xfrm>
        </p:spPr>
        <p:txBody>
          <a:bodyPr/>
          <a:lstStyle/>
          <a:p>
            <a:fld id="{3D90C5DF-5A93-4A6F-A2C5-08984139AF6D}" type="slidenum">
              <a:rPr lang="LID4096" smtClean="0"/>
              <a:t>69</a:t>
            </a:fld>
            <a:endParaRPr lang="LID4096"/>
          </a:p>
        </p:txBody>
      </p:sp>
      <p:cxnSp>
        <p:nvCxnSpPr>
          <p:cNvPr id="6" name="Straight Connector 5">
            <a:extLst>
              <a:ext uri="{FF2B5EF4-FFF2-40B4-BE49-F238E27FC236}">
                <a16:creationId xmlns:a16="http://schemas.microsoft.com/office/drawing/2014/main" id="{8EDA9802-2A1D-4D35-ADAD-816CCC7A2BFB}"/>
              </a:ext>
            </a:extLst>
          </p:cNvPr>
          <p:cNvCxnSpPr>
            <a:stCxn id="21" idx="5"/>
            <a:endCxn id="15" idx="1"/>
          </p:cNvCxnSpPr>
          <p:nvPr/>
        </p:nvCxnSpPr>
        <p:spPr>
          <a:xfrm>
            <a:off x="5512265" y="2499210"/>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548473C-0BB1-4ABA-9850-3413832C5A62}"/>
              </a:ext>
            </a:extLst>
          </p:cNvPr>
          <p:cNvCxnSpPr>
            <a:stCxn id="15" idx="7"/>
            <a:endCxn id="23" idx="3"/>
          </p:cNvCxnSpPr>
          <p:nvPr/>
        </p:nvCxnSpPr>
        <p:spPr>
          <a:xfrm flipV="1">
            <a:off x="6325589" y="2126244"/>
            <a:ext cx="992357" cy="1048860"/>
          </a:xfrm>
          <a:prstGeom prst="line">
            <a:avLst/>
          </a:prstGeom>
          <a:ln w="762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01DF4A0-935E-4DCF-885C-87184E42FDCF}"/>
              </a:ext>
            </a:extLst>
          </p:cNvPr>
          <p:cNvCxnSpPr>
            <a:cxnSpLocks/>
            <a:stCxn id="23" idx="6"/>
            <a:endCxn id="16" idx="2"/>
          </p:cNvCxnSpPr>
          <p:nvPr/>
        </p:nvCxnSpPr>
        <p:spPr>
          <a:xfrm>
            <a:off x="7775732" y="1936624"/>
            <a:ext cx="682122" cy="213595"/>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9C1758F-7C4E-4A69-98E5-3DC047D978D9}"/>
              </a:ext>
            </a:extLst>
          </p:cNvPr>
          <p:cNvCxnSpPr>
            <a:cxnSpLocks/>
            <a:stCxn id="23" idx="4"/>
            <a:endCxn id="18" idx="0"/>
          </p:cNvCxnSpPr>
          <p:nvPr/>
        </p:nvCxnSpPr>
        <p:spPr>
          <a:xfrm>
            <a:off x="7507567" y="2204788"/>
            <a:ext cx="638160" cy="105443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9E9F5E2-D5A1-478A-960D-44920125457E}"/>
              </a:ext>
            </a:extLst>
          </p:cNvPr>
          <p:cNvCxnSpPr>
            <a:cxnSpLocks/>
            <a:stCxn id="17" idx="7"/>
            <a:endCxn id="18" idx="3"/>
          </p:cNvCxnSpPr>
          <p:nvPr/>
        </p:nvCxnSpPr>
        <p:spPr>
          <a:xfrm flipV="1">
            <a:off x="7282505" y="3717006"/>
            <a:ext cx="673600" cy="946321"/>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1456508-ACDC-4EFE-BB24-5AE0AE40324B}"/>
              </a:ext>
            </a:extLst>
          </p:cNvPr>
          <p:cNvCxnSpPr>
            <a:cxnSpLocks/>
            <a:stCxn id="15" idx="3"/>
            <a:endCxn id="22" idx="7"/>
          </p:cNvCxnSpPr>
          <p:nvPr/>
        </p:nvCxnSpPr>
        <p:spPr>
          <a:xfrm flipH="1">
            <a:off x="5244099" y="3554347"/>
            <a:ext cx="702246" cy="679224"/>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07375E3-C0C0-4B8A-B016-E8D545648BCE}"/>
              </a:ext>
            </a:extLst>
          </p:cNvPr>
          <p:cNvCxnSpPr>
            <a:cxnSpLocks/>
            <a:stCxn id="20" idx="2"/>
            <a:endCxn id="18" idx="6"/>
          </p:cNvCxnSpPr>
          <p:nvPr/>
        </p:nvCxnSpPr>
        <p:spPr>
          <a:xfrm flipH="1">
            <a:off x="8413892" y="2991054"/>
            <a:ext cx="1607552" cy="536331"/>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8EA8272-F675-4D37-B7F7-6DEED9A8A444}"/>
              </a:ext>
            </a:extLst>
          </p:cNvPr>
          <p:cNvCxnSpPr>
            <a:cxnSpLocks/>
            <a:stCxn id="19" idx="1"/>
            <a:endCxn id="18" idx="5"/>
          </p:cNvCxnSpPr>
          <p:nvPr/>
        </p:nvCxnSpPr>
        <p:spPr>
          <a:xfrm flipH="1" flipV="1">
            <a:off x="8335349" y="3717006"/>
            <a:ext cx="1283261" cy="786393"/>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BA2E847-1636-473D-B317-AC6B4DEAC10F}"/>
              </a:ext>
            </a:extLst>
          </p:cNvPr>
          <p:cNvCxnSpPr>
            <a:stCxn id="17" idx="1"/>
            <a:endCxn id="15" idx="5"/>
          </p:cNvCxnSpPr>
          <p:nvPr/>
        </p:nvCxnSpPr>
        <p:spPr>
          <a:xfrm flipH="1" flipV="1">
            <a:off x="6325588" y="3554348"/>
            <a:ext cx="577674" cy="1108979"/>
          </a:xfrm>
          <a:prstGeom prst="line">
            <a:avLst/>
          </a:prstGeom>
          <a:ln w="762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03D98B2-028F-4B0F-B866-75B1822CB8B9}"/>
              </a:ext>
            </a:extLst>
          </p:cNvPr>
          <p:cNvSpPr/>
          <p:nvPr/>
        </p:nvSpPr>
        <p:spPr>
          <a:xfrm>
            <a:off x="5867802" y="309656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9747C4D8-CC33-44B5-BF72-AF6D8D69E886}"/>
              </a:ext>
            </a:extLst>
          </p:cNvPr>
          <p:cNvSpPr/>
          <p:nvPr/>
        </p:nvSpPr>
        <p:spPr>
          <a:xfrm>
            <a:off x="8457855" y="188205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CB5527EB-36C0-4C25-AD55-5EA6A0ADF956}"/>
              </a:ext>
            </a:extLst>
          </p:cNvPr>
          <p:cNvSpPr/>
          <p:nvPr/>
        </p:nvSpPr>
        <p:spPr>
          <a:xfrm>
            <a:off x="6824719" y="4584783"/>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062DFA8A-7907-4444-B664-65C4EAAB3F59}"/>
              </a:ext>
            </a:extLst>
          </p:cNvPr>
          <p:cNvSpPr/>
          <p:nvPr/>
        </p:nvSpPr>
        <p:spPr>
          <a:xfrm>
            <a:off x="7877562" y="32592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2B48F8F-6D1A-4423-BA31-5C7F0C0BBE12}"/>
              </a:ext>
            </a:extLst>
          </p:cNvPr>
          <p:cNvSpPr/>
          <p:nvPr/>
        </p:nvSpPr>
        <p:spPr>
          <a:xfrm>
            <a:off x="9540066" y="44248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CE92DAFE-5A24-4B2F-8DEE-89351EB853D6}"/>
              </a:ext>
            </a:extLst>
          </p:cNvPr>
          <p:cNvSpPr/>
          <p:nvPr/>
        </p:nvSpPr>
        <p:spPr>
          <a:xfrm>
            <a:off x="10021445" y="272288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7F46B3E5-F9E8-49D4-BA32-7D628BC8FC00}"/>
              </a:ext>
            </a:extLst>
          </p:cNvPr>
          <p:cNvSpPr/>
          <p:nvPr/>
        </p:nvSpPr>
        <p:spPr>
          <a:xfrm>
            <a:off x="5054479" y="20414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69FE78FC-D4ED-4CBC-9133-4ACEB5D8C40B}"/>
              </a:ext>
            </a:extLst>
          </p:cNvPr>
          <p:cNvSpPr/>
          <p:nvPr/>
        </p:nvSpPr>
        <p:spPr>
          <a:xfrm>
            <a:off x="4786313" y="415502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5C6952B5-EF63-45B5-BC9A-D97CB5288240}"/>
              </a:ext>
            </a:extLst>
          </p:cNvPr>
          <p:cNvSpPr/>
          <p:nvPr/>
        </p:nvSpPr>
        <p:spPr>
          <a:xfrm>
            <a:off x="7239402" y="1668458"/>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6" name="Straight Connector 25">
            <a:extLst>
              <a:ext uri="{FF2B5EF4-FFF2-40B4-BE49-F238E27FC236}">
                <a16:creationId xmlns:a16="http://schemas.microsoft.com/office/drawing/2014/main" id="{71283C5E-C0E3-46C8-B517-F3047F2894B5}"/>
              </a:ext>
            </a:extLst>
          </p:cNvPr>
          <p:cNvCxnSpPr>
            <a:cxnSpLocks/>
            <a:stCxn id="16" idx="5"/>
            <a:endCxn id="20" idx="1"/>
          </p:cNvCxnSpPr>
          <p:nvPr/>
        </p:nvCxnSpPr>
        <p:spPr>
          <a:xfrm>
            <a:off x="8915642" y="2339839"/>
            <a:ext cx="1184347" cy="461592"/>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8D923B3-0E92-4D56-B6BD-775BBFCC7F50}"/>
              </a:ext>
            </a:extLst>
          </p:cNvPr>
          <p:cNvSpPr txBox="1"/>
          <p:nvPr/>
        </p:nvSpPr>
        <p:spPr>
          <a:xfrm>
            <a:off x="5348902" y="3534243"/>
            <a:ext cx="268166" cy="369332"/>
          </a:xfrm>
          <a:prstGeom prst="rect">
            <a:avLst/>
          </a:prstGeom>
          <a:noFill/>
        </p:spPr>
        <p:txBody>
          <a:bodyPr wrap="square" rtlCol="0">
            <a:spAutoFit/>
          </a:bodyPr>
          <a:lstStyle/>
          <a:p>
            <a:r>
              <a:rPr lang="en-US" dirty="0"/>
              <a:t>1</a:t>
            </a:r>
          </a:p>
        </p:txBody>
      </p:sp>
      <p:sp>
        <p:nvSpPr>
          <p:cNvPr id="28" name="TextBox 27">
            <a:extLst>
              <a:ext uri="{FF2B5EF4-FFF2-40B4-BE49-F238E27FC236}">
                <a16:creationId xmlns:a16="http://schemas.microsoft.com/office/drawing/2014/main" id="{62E8B3E1-A2DC-4281-9318-DA1CF9C0270A}"/>
              </a:ext>
            </a:extLst>
          </p:cNvPr>
          <p:cNvSpPr txBox="1"/>
          <p:nvPr/>
        </p:nvSpPr>
        <p:spPr>
          <a:xfrm>
            <a:off x="5780431" y="2515698"/>
            <a:ext cx="268166" cy="369332"/>
          </a:xfrm>
          <a:prstGeom prst="rect">
            <a:avLst/>
          </a:prstGeom>
          <a:noFill/>
        </p:spPr>
        <p:txBody>
          <a:bodyPr wrap="square" rtlCol="0">
            <a:spAutoFit/>
          </a:bodyPr>
          <a:lstStyle/>
          <a:p>
            <a:r>
              <a:rPr lang="en-US" dirty="0"/>
              <a:t>5</a:t>
            </a:r>
          </a:p>
        </p:txBody>
      </p:sp>
      <p:sp>
        <p:nvSpPr>
          <p:cNvPr id="29" name="TextBox 28">
            <a:extLst>
              <a:ext uri="{FF2B5EF4-FFF2-40B4-BE49-F238E27FC236}">
                <a16:creationId xmlns:a16="http://schemas.microsoft.com/office/drawing/2014/main" id="{7B0CF179-47EF-41FD-A989-DDDC2871671B}"/>
              </a:ext>
            </a:extLst>
          </p:cNvPr>
          <p:cNvSpPr txBox="1"/>
          <p:nvPr/>
        </p:nvSpPr>
        <p:spPr>
          <a:xfrm>
            <a:off x="6559148" y="3689136"/>
            <a:ext cx="268166" cy="369332"/>
          </a:xfrm>
          <a:prstGeom prst="rect">
            <a:avLst/>
          </a:prstGeom>
          <a:noFill/>
        </p:spPr>
        <p:txBody>
          <a:bodyPr wrap="square" rtlCol="0">
            <a:spAutoFit/>
          </a:bodyPr>
          <a:lstStyle/>
          <a:p>
            <a:r>
              <a:rPr lang="en-US" dirty="0"/>
              <a:t>3</a:t>
            </a:r>
          </a:p>
        </p:txBody>
      </p:sp>
      <p:sp>
        <p:nvSpPr>
          <p:cNvPr id="30" name="TextBox 29">
            <a:extLst>
              <a:ext uri="{FF2B5EF4-FFF2-40B4-BE49-F238E27FC236}">
                <a16:creationId xmlns:a16="http://schemas.microsoft.com/office/drawing/2014/main" id="{72B1D8B9-1711-47D8-9348-B99F11AE5BFD}"/>
              </a:ext>
            </a:extLst>
          </p:cNvPr>
          <p:cNvSpPr txBox="1"/>
          <p:nvPr/>
        </p:nvSpPr>
        <p:spPr>
          <a:xfrm>
            <a:off x="6135967" y="2281342"/>
            <a:ext cx="746625" cy="369332"/>
          </a:xfrm>
          <a:prstGeom prst="rect">
            <a:avLst/>
          </a:prstGeom>
          <a:noFill/>
        </p:spPr>
        <p:txBody>
          <a:bodyPr wrap="square" rtlCol="0">
            <a:spAutoFit/>
          </a:bodyPr>
          <a:lstStyle/>
          <a:p>
            <a:r>
              <a:rPr lang="en-US" b="1" dirty="0">
                <a:solidFill>
                  <a:srgbClr val="FF0000"/>
                </a:solidFill>
              </a:rPr>
              <a:t>9</a:t>
            </a:r>
            <a:r>
              <a:rPr lang="en-US" b="1" dirty="0">
                <a:solidFill>
                  <a:srgbClr val="FF0000"/>
                </a:solidFill>
                <a:sym typeface="Wingdings" panose="05000000000000000000" pitchFamily="2" charset="2"/>
              </a:rPr>
              <a:t>1</a:t>
            </a:r>
            <a:endParaRPr lang="en-US" b="1" dirty="0">
              <a:solidFill>
                <a:srgbClr val="FF0000"/>
              </a:solidFill>
            </a:endParaRPr>
          </a:p>
        </p:txBody>
      </p:sp>
      <p:sp>
        <p:nvSpPr>
          <p:cNvPr id="31" name="TextBox 30">
            <a:extLst>
              <a:ext uri="{FF2B5EF4-FFF2-40B4-BE49-F238E27FC236}">
                <a16:creationId xmlns:a16="http://schemas.microsoft.com/office/drawing/2014/main" id="{371AD7C1-4DDE-499B-A067-D831D45996A2}"/>
              </a:ext>
            </a:extLst>
          </p:cNvPr>
          <p:cNvSpPr txBox="1"/>
          <p:nvPr/>
        </p:nvSpPr>
        <p:spPr>
          <a:xfrm>
            <a:off x="7692564" y="4022376"/>
            <a:ext cx="642785" cy="369332"/>
          </a:xfrm>
          <a:prstGeom prst="rect">
            <a:avLst/>
          </a:prstGeom>
          <a:noFill/>
        </p:spPr>
        <p:txBody>
          <a:bodyPr wrap="square" rtlCol="0">
            <a:spAutoFit/>
          </a:bodyPr>
          <a:lstStyle/>
          <a:p>
            <a:r>
              <a:rPr lang="en-US" b="1" dirty="0">
                <a:solidFill>
                  <a:srgbClr val="FF0000"/>
                </a:solidFill>
              </a:rPr>
              <a:t>1</a:t>
            </a:r>
            <a:r>
              <a:rPr lang="en-US" b="1" dirty="0">
                <a:solidFill>
                  <a:srgbClr val="FF0000"/>
                </a:solidFill>
                <a:sym typeface="Wingdings" panose="05000000000000000000" pitchFamily="2" charset="2"/>
              </a:rPr>
              <a:t>9</a:t>
            </a:r>
            <a:endParaRPr lang="en-US" b="1" dirty="0">
              <a:solidFill>
                <a:srgbClr val="FF0000"/>
              </a:solidFill>
            </a:endParaRPr>
          </a:p>
        </p:txBody>
      </p:sp>
      <p:sp>
        <p:nvSpPr>
          <p:cNvPr id="32" name="TextBox 31">
            <a:extLst>
              <a:ext uri="{FF2B5EF4-FFF2-40B4-BE49-F238E27FC236}">
                <a16:creationId xmlns:a16="http://schemas.microsoft.com/office/drawing/2014/main" id="{F7D06770-622B-4082-A6A2-FD7AA192D84D}"/>
              </a:ext>
            </a:extLst>
          </p:cNvPr>
          <p:cNvSpPr txBox="1"/>
          <p:nvPr/>
        </p:nvSpPr>
        <p:spPr>
          <a:xfrm>
            <a:off x="7878144" y="2438879"/>
            <a:ext cx="268166" cy="369332"/>
          </a:xfrm>
          <a:prstGeom prst="rect">
            <a:avLst/>
          </a:prstGeom>
          <a:noFill/>
        </p:spPr>
        <p:txBody>
          <a:bodyPr wrap="square" rtlCol="0">
            <a:spAutoFit/>
          </a:bodyPr>
          <a:lstStyle/>
          <a:p>
            <a:r>
              <a:rPr lang="en-US" dirty="0"/>
              <a:t>2</a:t>
            </a:r>
          </a:p>
        </p:txBody>
      </p:sp>
      <p:sp>
        <p:nvSpPr>
          <p:cNvPr id="33" name="TextBox 32">
            <a:extLst>
              <a:ext uri="{FF2B5EF4-FFF2-40B4-BE49-F238E27FC236}">
                <a16:creationId xmlns:a16="http://schemas.microsoft.com/office/drawing/2014/main" id="{2BBBCDFB-DEFB-4A04-B54E-720E80A9FC74}"/>
              </a:ext>
            </a:extLst>
          </p:cNvPr>
          <p:cNvSpPr txBox="1"/>
          <p:nvPr/>
        </p:nvSpPr>
        <p:spPr>
          <a:xfrm>
            <a:off x="8033625" y="1646237"/>
            <a:ext cx="268166" cy="369332"/>
          </a:xfrm>
          <a:prstGeom prst="rect">
            <a:avLst/>
          </a:prstGeom>
          <a:noFill/>
        </p:spPr>
        <p:txBody>
          <a:bodyPr wrap="square" rtlCol="0">
            <a:spAutoFit/>
          </a:bodyPr>
          <a:lstStyle/>
          <a:p>
            <a:r>
              <a:rPr lang="en-US" dirty="0"/>
              <a:t>1</a:t>
            </a:r>
          </a:p>
        </p:txBody>
      </p:sp>
      <p:sp>
        <p:nvSpPr>
          <p:cNvPr id="34" name="TextBox 33">
            <a:extLst>
              <a:ext uri="{FF2B5EF4-FFF2-40B4-BE49-F238E27FC236}">
                <a16:creationId xmlns:a16="http://schemas.microsoft.com/office/drawing/2014/main" id="{0A4ACDAD-8E53-49F4-A9C7-2A84776BB5DF}"/>
              </a:ext>
            </a:extLst>
          </p:cNvPr>
          <p:cNvSpPr txBox="1"/>
          <p:nvPr/>
        </p:nvSpPr>
        <p:spPr>
          <a:xfrm>
            <a:off x="9453790" y="2155849"/>
            <a:ext cx="423303" cy="369332"/>
          </a:xfrm>
          <a:prstGeom prst="rect">
            <a:avLst/>
          </a:prstGeom>
          <a:noFill/>
        </p:spPr>
        <p:txBody>
          <a:bodyPr wrap="square" rtlCol="0">
            <a:spAutoFit/>
          </a:bodyPr>
          <a:lstStyle/>
          <a:p>
            <a:r>
              <a:rPr lang="en-US" dirty="0"/>
              <a:t>10</a:t>
            </a:r>
          </a:p>
        </p:txBody>
      </p:sp>
      <p:sp>
        <p:nvSpPr>
          <p:cNvPr id="35" name="TextBox 34">
            <a:extLst>
              <a:ext uri="{FF2B5EF4-FFF2-40B4-BE49-F238E27FC236}">
                <a16:creationId xmlns:a16="http://schemas.microsoft.com/office/drawing/2014/main" id="{B11B6C43-19BA-4ACF-8B87-210F2BFADD12}"/>
              </a:ext>
            </a:extLst>
          </p:cNvPr>
          <p:cNvSpPr txBox="1"/>
          <p:nvPr/>
        </p:nvSpPr>
        <p:spPr>
          <a:xfrm>
            <a:off x="8858025" y="2911894"/>
            <a:ext cx="423303"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F1714412-F778-4056-9C9F-4451D4C4CB75}"/>
              </a:ext>
            </a:extLst>
          </p:cNvPr>
          <p:cNvSpPr txBox="1"/>
          <p:nvPr/>
        </p:nvSpPr>
        <p:spPr>
          <a:xfrm>
            <a:off x="8976979" y="3767680"/>
            <a:ext cx="423303" cy="369332"/>
          </a:xfrm>
          <a:prstGeom prst="rect">
            <a:avLst/>
          </a:prstGeom>
          <a:noFill/>
        </p:spPr>
        <p:txBody>
          <a:bodyPr wrap="square" rtlCol="0">
            <a:spAutoFit/>
          </a:bodyPr>
          <a:lstStyle/>
          <a:p>
            <a:r>
              <a:rPr lang="en-US" dirty="0"/>
              <a:t>3</a:t>
            </a:r>
          </a:p>
        </p:txBody>
      </p:sp>
      <p:cxnSp>
        <p:nvCxnSpPr>
          <p:cNvPr id="38" name="Straight Connector 37">
            <a:extLst>
              <a:ext uri="{FF2B5EF4-FFF2-40B4-BE49-F238E27FC236}">
                <a16:creationId xmlns:a16="http://schemas.microsoft.com/office/drawing/2014/main" id="{13731F79-BF05-4C51-A4D0-FCA1275614C0}"/>
              </a:ext>
            </a:extLst>
          </p:cNvPr>
          <p:cNvCxnSpPr>
            <a:cxnSpLocks/>
          </p:cNvCxnSpPr>
          <p:nvPr/>
        </p:nvCxnSpPr>
        <p:spPr>
          <a:xfrm flipH="1">
            <a:off x="5054478" y="2577755"/>
            <a:ext cx="268166" cy="1577273"/>
          </a:xfrm>
          <a:prstGeom prst="line">
            <a:avLst/>
          </a:prstGeom>
          <a:ln w="762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2E98EFA-DB46-4A25-A6FC-97D856FD1E92}"/>
              </a:ext>
            </a:extLst>
          </p:cNvPr>
          <p:cNvSpPr txBox="1"/>
          <p:nvPr/>
        </p:nvSpPr>
        <p:spPr>
          <a:xfrm>
            <a:off x="4865410" y="3118867"/>
            <a:ext cx="268166" cy="369332"/>
          </a:xfrm>
          <a:prstGeom prst="rect">
            <a:avLst/>
          </a:prstGeom>
          <a:noFill/>
        </p:spPr>
        <p:txBody>
          <a:bodyPr wrap="square" rtlCol="0">
            <a:spAutoFit/>
          </a:bodyPr>
          <a:lstStyle/>
          <a:p>
            <a:r>
              <a:rPr lang="en-US" dirty="0"/>
              <a:t>2</a:t>
            </a:r>
          </a:p>
        </p:txBody>
      </p:sp>
      <p:grpSp>
        <p:nvGrpSpPr>
          <p:cNvPr id="37" name="Group 36">
            <a:extLst>
              <a:ext uri="{FF2B5EF4-FFF2-40B4-BE49-F238E27FC236}">
                <a16:creationId xmlns:a16="http://schemas.microsoft.com/office/drawing/2014/main" id="{3D837313-2ADB-46E2-B940-75DBD82BC3B4}"/>
              </a:ext>
            </a:extLst>
          </p:cNvPr>
          <p:cNvGrpSpPr/>
          <p:nvPr/>
        </p:nvGrpSpPr>
        <p:grpSpPr>
          <a:xfrm>
            <a:off x="5112039" y="2650675"/>
            <a:ext cx="3192001" cy="3560553"/>
            <a:chOff x="3588038" y="2650674"/>
            <a:chExt cx="3192001" cy="3560553"/>
          </a:xfrm>
        </p:grpSpPr>
        <p:cxnSp>
          <p:nvCxnSpPr>
            <p:cNvPr id="24" name="Straight Arrow Connector 23">
              <a:extLst>
                <a:ext uri="{FF2B5EF4-FFF2-40B4-BE49-F238E27FC236}">
                  <a16:creationId xmlns:a16="http://schemas.microsoft.com/office/drawing/2014/main" id="{9D3F80E8-3D27-4B95-AC30-FA2B231EED03}"/>
                </a:ext>
              </a:extLst>
            </p:cNvPr>
            <p:cNvCxnSpPr>
              <a:cxnSpLocks/>
              <a:stCxn id="25" idx="2"/>
              <a:endCxn id="30" idx="2"/>
            </p:cNvCxnSpPr>
            <p:nvPr/>
          </p:nvCxnSpPr>
          <p:spPr>
            <a:xfrm flipH="1" flipV="1">
              <a:off x="4985279" y="2650674"/>
              <a:ext cx="198760" cy="3560553"/>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5254FC0-B274-4CD2-9097-D1EF6FA8F682}"/>
                </a:ext>
              </a:extLst>
            </p:cNvPr>
            <p:cNvCxnSpPr>
              <a:cxnSpLocks/>
              <a:stCxn id="25" idx="2"/>
              <a:endCxn id="31" idx="2"/>
            </p:cNvCxnSpPr>
            <p:nvPr/>
          </p:nvCxnSpPr>
          <p:spPr>
            <a:xfrm flipV="1">
              <a:off x="5184039" y="4391708"/>
              <a:ext cx="1305917" cy="1819519"/>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FFCBEC7-8738-4385-9EBD-18D3C4F1282C}"/>
                </a:ext>
              </a:extLst>
            </p:cNvPr>
            <p:cNvSpPr/>
            <p:nvPr/>
          </p:nvSpPr>
          <p:spPr>
            <a:xfrm>
              <a:off x="3588038" y="5535333"/>
              <a:ext cx="3192001" cy="675894"/>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Calculate link cost as a function of current load</a:t>
              </a:r>
            </a:p>
          </p:txBody>
        </p:sp>
      </p:grpSp>
      <p:sp>
        <p:nvSpPr>
          <p:cNvPr id="42" name="Rectangle 41">
            <a:extLst>
              <a:ext uri="{FF2B5EF4-FFF2-40B4-BE49-F238E27FC236}">
                <a16:creationId xmlns:a16="http://schemas.microsoft.com/office/drawing/2014/main" id="{BF3DB6CF-B422-4E2A-BBF6-5B8EF2E3F5F7}"/>
              </a:ext>
            </a:extLst>
          </p:cNvPr>
          <p:cNvSpPr/>
          <p:nvPr/>
        </p:nvSpPr>
        <p:spPr>
          <a:xfrm>
            <a:off x="-305175" y="112394"/>
            <a:ext cx="12882282" cy="60650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think of a (dis)advantage?</a:t>
            </a:r>
            <a:endParaRPr lang="LID4096" sz="2800" dirty="0"/>
          </a:p>
        </p:txBody>
      </p:sp>
    </p:spTree>
    <p:extLst>
      <p:ext uri="{BB962C8B-B14F-4D97-AF65-F5344CB8AC3E}">
        <p14:creationId xmlns:p14="http://schemas.microsoft.com/office/powerpoint/2010/main" val="20465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photo of cargo crates">
            <a:extLst>
              <a:ext uri="{FF2B5EF4-FFF2-40B4-BE49-F238E27FC236}">
                <a16:creationId xmlns:a16="http://schemas.microsoft.com/office/drawing/2014/main" id="{B079C34E-8FF6-6D13-67E6-C77B21D3D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81317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A499FD-F69C-CB35-4F09-CEEEF3A93B2E}"/>
              </a:ext>
            </a:extLst>
          </p:cNvPr>
          <p:cNvSpPr>
            <a:spLocks noGrp="1"/>
          </p:cNvSpPr>
          <p:nvPr>
            <p:ph type="title"/>
          </p:nvPr>
        </p:nvSpPr>
        <p:spPr/>
        <p:txBody>
          <a:bodyPr/>
          <a:lstStyle/>
          <a:p>
            <a:br>
              <a:rPr lang="en-US" dirty="0">
                <a:solidFill>
                  <a:schemeClr val="bg1"/>
                </a:solidFill>
                <a:highlight>
                  <a:srgbClr val="000000"/>
                </a:highlight>
              </a:rPr>
            </a:br>
            <a:r>
              <a:rPr lang="en-US" dirty="0">
                <a:solidFill>
                  <a:schemeClr val="bg1"/>
                </a:solidFill>
                <a:highlight>
                  <a:srgbClr val="000000"/>
                </a:highlight>
              </a:rPr>
              <a:t>The Internet Protocol (IP)</a:t>
            </a:r>
            <a:endParaRPr lang="en-NL" dirty="0">
              <a:solidFill>
                <a:schemeClr val="bg1"/>
              </a:solidFill>
              <a:highlight>
                <a:srgbClr val="000000"/>
              </a:highlight>
            </a:endParaRPr>
          </a:p>
        </p:txBody>
      </p:sp>
      <p:sp>
        <p:nvSpPr>
          <p:cNvPr id="3" name="Text Placeholder 2">
            <a:extLst>
              <a:ext uri="{FF2B5EF4-FFF2-40B4-BE49-F238E27FC236}">
                <a16:creationId xmlns:a16="http://schemas.microsoft.com/office/drawing/2014/main" id="{2B990C88-0147-3477-6F70-19DE92B7DB5C}"/>
              </a:ext>
            </a:extLst>
          </p:cNvPr>
          <p:cNvSpPr>
            <a:spLocks noGrp="1"/>
          </p:cNvSpPr>
          <p:nvPr>
            <p:ph type="body" idx="1"/>
          </p:nvPr>
        </p:nvSpPr>
        <p:spPr/>
        <p:txBody>
          <a:bodyPr/>
          <a:lstStyle/>
          <a:p>
            <a:r>
              <a:rPr lang="en-US" dirty="0">
                <a:solidFill>
                  <a:schemeClr val="bg1"/>
                </a:solidFill>
                <a:highlight>
                  <a:srgbClr val="000000"/>
                </a:highlight>
              </a:rPr>
              <a:t>Network Layer Protocol</a:t>
            </a:r>
          </a:p>
          <a:p>
            <a:endParaRPr lang="en-NL" dirty="0">
              <a:solidFill>
                <a:schemeClr val="bg1"/>
              </a:solidFill>
            </a:endParaRPr>
          </a:p>
        </p:txBody>
      </p:sp>
      <p:sp>
        <p:nvSpPr>
          <p:cNvPr id="4" name="Footer Placeholder 3">
            <a:extLst>
              <a:ext uri="{FF2B5EF4-FFF2-40B4-BE49-F238E27FC236}">
                <a16:creationId xmlns:a16="http://schemas.microsoft.com/office/drawing/2014/main" id="{245FD619-77E8-5285-025F-227D9D2D473C}"/>
              </a:ext>
            </a:extLst>
          </p:cNvPr>
          <p:cNvSpPr>
            <a:spLocks noGrp="1"/>
          </p:cNvSpPr>
          <p:nvPr>
            <p:ph type="ftr" sz="quarter" idx="11"/>
          </p:nvPr>
        </p:nvSpPr>
        <p:spPr>
          <a:xfrm>
            <a:off x="0" y="6492875"/>
            <a:ext cx="4114800" cy="365125"/>
          </a:xfrm>
        </p:spPr>
        <p:txBody>
          <a:bodyPr/>
          <a:lstStyle/>
          <a:p>
            <a:pPr algn="l"/>
            <a:r>
              <a:rPr lang="en-US" dirty="0">
                <a:hlinkClick r:id="rId4">
                  <a:extLst>
                    <a:ext uri="{A12FA001-AC4F-418D-AE19-62706E023703}">
                      <ahyp:hlinkClr xmlns:ahyp="http://schemas.microsoft.com/office/drawing/2018/hyperlinkcolor" val="tx"/>
                    </a:ext>
                  </a:extLst>
                </a:hlinkClick>
              </a:rPr>
              <a:t>https://unsplash.com/photos/fN603qcEA7g</a:t>
            </a:r>
            <a:r>
              <a:rPr lang="en-US" dirty="0"/>
              <a:t> </a:t>
            </a:r>
            <a:endParaRPr lang="LID4096"/>
          </a:p>
        </p:txBody>
      </p:sp>
      <p:sp>
        <p:nvSpPr>
          <p:cNvPr id="5" name="Slide Number Placeholder 4">
            <a:extLst>
              <a:ext uri="{FF2B5EF4-FFF2-40B4-BE49-F238E27FC236}">
                <a16:creationId xmlns:a16="http://schemas.microsoft.com/office/drawing/2014/main" id="{A8D1F327-2CC7-16DE-4189-6E481F1F65B9}"/>
              </a:ext>
            </a:extLst>
          </p:cNvPr>
          <p:cNvSpPr>
            <a:spLocks noGrp="1"/>
          </p:cNvSpPr>
          <p:nvPr>
            <p:ph type="sldNum" sz="quarter" idx="12"/>
          </p:nvPr>
        </p:nvSpPr>
        <p:spPr/>
        <p:txBody>
          <a:bodyPr/>
          <a:lstStyle/>
          <a:p>
            <a:fld id="{3D90C5DF-5A93-4A6F-A2C5-08984139AF6D}" type="slidenum">
              <a:rPr lang="LID4096" smtClean="0"/>
              <a:pPr/>
              <a:t>7</a:t>
            </a:fld>
            <a:endParaRPr lang="LID4096"/>
          </a:p>
        </p:txBody>
      </p:sp>
    </p:spTree>
    <p:extLst>
      <p:ext uri="{BB962C8B-B14F-4D97-AF65-F5344CB8AC3E}">
        <p14:creationId xmlns:p14="http://schemas.microsoft.com/office/powerpoint/2010/main" val="3648580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51CB-8BF7-40F1-81F1-EEF4DE7530CE}"/>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28F40825-172D-45EA-8746-610A2A63093F}"/>
              </a:ext>
            </a:extLst>
          </p:cNvPr>
          <p:cNvSpPr>
            <a:spLocks noGrp="1"/>
          </p:cNvSpPr>
          <p:nvPr>
            <p:ph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7086D350-CB8A-412F-ADC7-5F9F24CD2F54}"/>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B2C9F80-2503-4741-92C3-BB7ED8B95CE9}"/>
              </a:ext>
            </a:extLst>
          </p:cNvPr>
          <p:cNvSpPr>
            <a:spLocks noGrp="1"/>
          </p:cNvSpPr>
          <p:nvPr>
            <p:ph type="sldNum" sz="quarter" idx="12"/>
          </p:nvPr>
        </p:nvSpPr>
        <p:spPr/>
        <p:txBody>
          <a:bodyPr/>
          <a:lstStyle/>
          <a:p>
            <a:fld id="{3D90C5DF-5A93-4A6F-A2C5-08984139AF6D}" type="slidenum">
              <a:rPr lang="LID4096" smtClean="0"/>
              <a:t>70</a:t>
            </a:fld>
            <a:endParaRPr lang="LID4096"/>
          </a:p>
        </p:txBody>
      </p:sp>
      <p:pic>
        <p:nvPicPr>
          <p:cNvPr id="7" name="Picture 2">
            <a:extLst>
              <a:ext uri="{FF2B5EF4-FFF2-40B4-BE49-F238E27FC236}">
                <a16:creationId xmlns:a16="http://schemas.microsoft.com/office/drawing/2014/main" id="{D617CFAE-A28E-40B3-8B82-18315FB1F657}"/>
              </a:ext>
            </a:extLst>
          </p:cNvPr>
          <p:cNvPicPr>
            <a:picLocks noChangeAspect="1" noChangeArrowheads="1"/>
          </p:cNvPicPr>
          <p:nvPr/>
        </p:nvPicPr>
        <p:blipFill>
          <a:blip r:embed="rId3" cstate="print"/>
          <a:srcRect t="8782" b="13871"/>
          <a:stretch>
            <a:fillRect/>
          </a:stretch>
        </p:blipFill>
        <p:spPr bwMode="auto">
          <a:xfrm>
            <a:off x="2057400" y="3561583"/>
            <a:ext cx="8077200" cy="2615381"/>
          </a:xfrm>
          <a:prstGeom prst="rect">
            <a:avLst/>
          </a:prstGeom>
          <a:noFill/>
          <a:ln w="9525">
            <a:noFill/>
            <a:miter lim="800000"/>
            <a:headEnd/>
            <a:tailEnd/>
          </a:ln>
        </p:spPr>
      </p:pic>
      <p:pic>
        <p:nvPicPr>
          <p:cNvPr id="1026" name="Picture 2" descr="http://to70.com/wp-content/uploads/2016/11/Project-Schiphol-Ground-Infra-2020-Summary-NL-V16100.jpg">
            <a:extLst>
              <a:ext uri="{FF2B5EF4-FFF2-40B4-BE49-F238E27FC236}">
                <a16:creationId xmlns:a16="http://schemas.microsoft.com/office/drawing/2014/main" id="{78361C46-7B3B-42FE-A7BE-EE71231B8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89" y="-44241"/>
            <a:ext cx="13257711" cy="69602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40BFD1-7477-0B42-AA3D-53CA9EA8CD47}"/>
              </a:ext>
            </a:extLst>
          </p:cNvPr>
          <p:cNvSpPr/>
          <p:nvPr/>
        </p:nvSpPr>
        <p:spPr>
          <a:xfrm>
            <a:off x="-918216" y="2211000"/>
            <a:ext cx="14028433" cy="5104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If there is congestion, new traffic has to wait!</a:t>
            </a:r>
          </a:p>
        </p:txBody>
      </p:sp>
      <p:sp>
        <p:nvSpPr>
          <p:cNvPr id="11" name="Rectangle 10">
            <a:extLst>
              <a:ext uri="{FF2B5EF4-FFF2-40B4-BE49-F238E27FC236}">
                <a16:creationId xmlns:a16="http://schemas.microsoft.com/office/drawing/2014/main" id="{944C9307-D71B-6744-9DDE-245042CA5D4B}"/>
              </a:ext>
            </a:extLst>
          </p:cNvPr>
          <p:cNvSpPr/>
          <p:nvPr/>
        </p:nvSpPr>
        <p:spPr>
          <a:xfrm>
            <a:off x="-1002751" y="590076"/>
            <a:ext cx="14028433" cy="6291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4400" dirty="0">
                <a:latin typeface="+mj-lt"/>
              </a:rPr>
              <a:t>			Admission Control</a:t>
            </a:r>
          </a:p>
        </p:txBody>
      </p:sp>
    </p:spTree>
    <p:extLst>
      <p:ext uri="{BB962C8B-B14F-4D97-AF65-F5344CB8AC3E}">
        <p14:creationId xmlns:p14="http://schemas.microsoft.com/office/powerpoint/2010/main" val="3098278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lstStyle/>
          <a:p>
            <a:pPr marL="0" indent="0">
              <a:buNone/>
            </a:pPr>
            <a:r>
              <a:rPr lang="en-US" dirty="0"/>
              <a:t>Admission control allows a new traffic load only if the network has sufficient capacity.</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71</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stCxn id="17" idx="7"/>
            <a:endCxn id="18" idx="3"/>
          </p:cNvCxnSpPr>
          <p:nvPr/>
        </p:nvCxnSpPr>
        <p:spPr>
          <a:xfrm flipV="1">
            <a:off x="7342139" y="4691042"/>
            <a:ext cx="673600" cy="946321"/>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stCxn id="17" idx="1"/>
            <a:endCxn id="15" idx="5"/>
          </p:cNvCxnSpPr>
          <p:nvPr/>
        </p:nvCxnSpPr>
        <p:spPr>
          <a:xfrm flipH="1" flipV="1">
            <a:off x="6385222" y="4528384"/>
            <a:ext cx="577674" cy="1108979"/>
          </a:xfrm>
          <a:prstGeom prst="line">
            <a:avLst/>
          </a:prstGeom>
          <a:ln w="381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094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normAutofit/>
          </a:bodyPr>
          <a:lstStyle/>
          <a:p>
            <a:pPr marL="0" indent="0">
              <a:buNone/>
            </a:pPr>
            <a:r>
              <a:rPr lang="en-US" dirty="0"/>
              <a:t>Admission control allows a new traffic load only if the network has sufficient capacity.</a:t>
            </a:r>
          </a:p>
          <a:p>
            <a:pPr marL="0" indent="0">
              <a:buNone/>
            </a:pPr>
            <a:endParaRPr lang="en-US" dirty="0"/>
          </a:p>
          <a:p>
            <a:pPr marL="0" indent="0">
              <a:buNone/>
            </a:pPr>
            <a:r>
              <a:rPr lang="en-US" dirty="0"/>
              <a:t>Can you find a path</a:t>
            </a:r>
            <a:br>
              <a:rPr lang="en-US" dirty="0"/>
            </a:br>
            <a:r>
              <a:rPr lang="en-US" dirty="0"/>
              <a:t>that does not result</a:t>
            </a:r>
            <a:br>
              <a:rPr lang="en-US" dirty="0"/>
            </a:br>
            <a:r>
              <a:rPr lang="en-US" dirty="0"/>
              <a:t>in congestion?</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72</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endCxn id="18" idx="3"/>
          </p:cNvCxnSpPr>
          <p:nvPr/>
        </p:nvCxnSpPr>
        <p:spPr>
          <a:xfrm flipV="1">
            <a:off x="7342139" y="4691042"/>
            <a:ext cx="673600" cy="946321"/>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cxnSpLocks/>
            <a:endCxn id="15" idx="5"/>
          </p:cNvCxnSpPr>
          <p:nvPr/>
        </p:nvCxnSpPr>
        <p:spPr>
          <a:xfrm flipH="1" flipV="1">
            <a:off x="6385222" y="4528384"/>
            <a:ext cx="577674" cy="1108979"/>
          </a:xfrm>
          <a:prstGeom prst="line">
            <a:avLst/>
          </a:prstGeom>
          <a:ln w="381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1692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normAutofit/>
          </a:bodyPr>
          <a:lstStyle/>
          <a:p>
            <a:pPr marL="0" indent="0">
              <a:buNone/>
            </a:pPr>
            <a:r>
              <a:rPr lang="en-US" dirty="0"/>
              <a:t>Admission control allows a new traffic load only if the network has sufficient capacity.</a:t>
            </a:r>
          </a:p>
          <a:p>
            <a:pPr marL="0" indent="0">
              <a:buNone/>
            </a:pPr>
            <a:endParaRPr lang="en-US" dirty="0"/>
          </a:p>
          <a:p>
            <a:pPr marL="0" indent="0">
              <a:buNone/>
            </a:pPr>
            <a:r>
              <a:rPr lang="en-US" dirty="0"/>
              <a:t>Can you find a path</a:t>
            </a:r>
            <a:br>
              <a:rPr lang="en-US" dirty="0"/>
            </a:br>
            <a:r>
              <a:rPr lang="en-US" dirty="0"/>
              <a:t>that does not result</a:t>
            </a:r>
            <a:br>
              <a:rPr lang="en-US" dirty="0"/>
            </a:br>
            <a:r>
              <a:rPr lang="en-US" dirty="0"/>
              <a:t>in congestion?</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73</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endCxn id="18" idx="3"/>
          </p:cNvCxnSpPr>
          <p:nvPr/>
        </p:nvCxnSpPr>
        <p:spPr>
          <a:xfrm flipV="1">
            <a:off x="7342139" y="4691042"/>
            <a:ext cx="673600" cy="946321"/>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cxnSpLocks/>
            <a:endCxn id="15" idx="5"/>
          </p:cNvCxnSpPr>
          <p:nvPr/>
        </p:nvCxnSpPr>
        <p:spPr>
          <a:xfrm flipH="1" flipV="1">
            <a:off x="6385222" y="4528384"/>
            <a:ext cx="577674" cy="1108979"/>
          </a:xfrm>
          <a:prstGeom prst="line">
            <a:avLst/>
          </a:prstGeom>
          <a:ln w="3810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4487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normAutofit/>
          </a:bodyPr>
          <a:lstStyle/>
          <a:p>
            <a:pPr marL="0" indent="0">
              <a:buNone/>
            </a:pPr>
            <a:r>
              <a:rPr lang="en-US" dirty="0"/>
              <a:t>Admission control allows a new traffic load only if the network has sufficient capacity.</a:t>
            </a:r>
          </a:p>
          <a:p>
            <a:pPr marL="0" indent="0">
              <a:buNone/>
            </a:pPr>
            <a:endParaRPr lang="en-US" dirty="0"/>
          </a:p>
          <a:p>
            <a:pPr marL="0" indent="0">
              <a:buNone/>
            </a:pPr>
            <a:r>
              <a:rPr lang="en-US" dirty="0"/>
              <a:t>Can you find a path</a:t>
            </a:r>
            <a:br>
              <a:rPr lang="en-US" dirty="0"/>
            </a:br>
            <a:r>
              <a:rPr lang="en-US" dirty="0"/>
              <a:t>that does not result</a:t>
            </a:r>
            <a:br>
              <a:rPr lang="en-US" dirty="0"/>
            </a:br>
            <a:r>
              <a:rPr lang="en-US" dirty="0"/>
              <a:t>in congestion?</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74</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endCxn id="18" idx="3"/>
          </p:cNvCxnSpPr>
          <p:nvPr/>
        </p:nvCxnSpPr>
        <p:spPr>
          <a:xfrm flipV="1">
            <a:off x="7342139" y="4691042"/>
            <a:ext cx="673600" cy="946321"/>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cxnSpLocks/>
            <a:endCxn id="15" idx="5"/>
          </p:cNvCxnSpPr>
          <p:nvPr/>
        </p:nvCxnSpPr>
        <p:spPr>
          <a:xfrm flipH="1" flipV="1">
            <a:off x="6385222" y="4528384"/>
            <a:ext cx="577674" cy="1108979"/>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6510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normAutofit/>
          </a:bodyPr>
          <a:lstStyle/>
          <a:p>
            <a:pPr marL="0" indent="0">
              <a:buNone/>
            </a:pPr>
            <a:r>
              <a:rPr lang="en-US" dirty="0"/>
              <a:t>Admission control allows a new traffic load only if the network has sufficient capacity.</a:t>
            </a:r>
          </a:p>
          <a:p>
            <a:pPr marL="0" indent="0">
              <a:buNone/>
            </a:pPr>
            <a:endParaRPr lang="en-US" dirty="0"/>
          </a:p>
          <a:p>
            <a:pPr marL="0" indent="0">
              <a:buNone/>
            </a:pPr>
            <a:r>
              <a:rPr lang="en-US" dirty="0"/>
              <a:t>Can you find a path</a:t>
            </a:r>
            <a:br>
              <a:rPr lang="en-US" dirty="0"/>
            </a:br>
            <a:r>
              <a:rPr lang="en-US" dirty="0"/>
              <a:t>that does not result</a:t>
            </a:r>
            <a:br>
              <a:rPr lang="en-US" dirty="0"/>
            </a:br>
            <a:r>
              <a:rPr lang="en-US" dirty="0"/>
              <a:t>in congestion?</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75</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endCxn id="18" idx="3"/>
          </p:cNvCxnSpPr>
          <p:nvPr/>
        </p:nvCxnSpPr>
        <p:spPr>
          <a:xfrm flipV="1">
            <a:off x="7342139" y="4691042"/>
            <a:ext cx="673600" cy="946321"/>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cxnSpLocks/>
            <a:endCxn id="15" idx="5"/>
          </p:cNvCxnSpPr>
          <p:nvPr/>
        </p:nvCxnSpPr>
        <p:spPr>
          <a:xfrm flipH="1" flipV="1">
            <a:off x="6385222" y="4528384"/>
            <a:ext cx="577674" cy="1108979"/>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8105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normAutofit/>
          </a:bodyPr>
          <a:lstStyle/>
          <a:p>
            <a:pPr marL="0" indent="0">
              <a:buNone/>
            </a:pPr>
            <a:r>
              <a:rPr lang="en-US" dirty="0"/>
              <a:t>Admission control allows a new traffic load only if the network has sufficient capacity.</a:t>
            </a:r>
          </a:p>
          <a:p>
            <a:pPr marL="0" indent="0">
              <a:buNone/>
            </a:pPr>
            <a:endParaRPr lang="en-US" dirty="0"/>
          </a:p>
          <a:p>
            <a:pPr marL="0" indent="0">
              <a:buNone/>
            </a:pPr>
            <a:r>
              <a:rPr lang="en-US" dirty="0"/>
              <a:t>Can you find a path</a:t>
            </a:r>
            <a:br>
              <a:rPr lang="en-US" dirty="0"/>
            </a:br>
            <a:r>
              <a:rPr lang="en-US" dirty="0"/>
              <a:t>that does not result</a:t>
            </a:r>
            <a:br>
              <a:rPr lang="en-US" dirty="0"/>
            </a:br>
            <a:r>
              <a:rPr lang="en-US" dirty="0"/>
              <a:t>in congestion?</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76</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endCxn id="18" idx="3"/>
          </p:cNvCxnSpPr>
          <p:nvPr/>
        </p:nvCxnSpPr>
        <p:spPr>
          <a:xfrm flipV="1">
            <a:off x="7342139" y="4691042"/>
            <a:ext cx="673600" cy="946321"/>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cxnSpLocks/>
            <a:endCxn id="15" idx="5"/>
          </p:cNvCxnSpPr>
          <p:nvPr/>
        </p:nvCxnSpPr>
        <p:spPr>
          <a:xfrm flipH="1" flipV="1">
            <a:off x="6385222" y="4528384"/>
            <a:ext cx="577674" cy="1108979"/>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a:solidFill>
              <a:srgbClr val="5B9BD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399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C292-C980-499A-A233-C1ECB455F3F2}"/>
              </a:ext>
            </a:extLst>
          </p:cNvPr>
          <p:cNvSpPr>
            <a:spLocks noGrp="1"/>
          </p:cNvSpPr>
          <p:nvPr>
            <p:ph type="title"/>
          </p:nvPr>
        </p:nvSpPr>
        <p:spPr/>
        <p:txBody>
          <a:bodyPr/>
          <a:lstStyle/>
          <a:p>
            <a:r>
              <a:rPr lang="en-US" dirty="0"/>
              <a:t>Admission control</a:t>
            </a:r>
          </a:p>
        </p:txBody>
      </p:sp>
      <p:sp>
        <p:nvSpPr>
          <p:cNvPr id="3" name="Content Placeholder 2">
            <a:extLst>
              <a:ext uri="{FF2B5EF4-FFF2-40B4-BE49-F238E27FC236}">
                <a16:creationId xmlns:a16="http://schemas.microsoft.com/office/drawing/2014/main" id="{494E9F63-7D2A-4D6B-B81C-674381D52CDE}"/>
              </a:ext>
            </a:extLst>
          </p:cNvPr>
          <p:cNvSpPr>
            <a:spLocks noGrp="1"/>
          </p:cNvSpPr>
          <p:nvPr>
            <p:ph idx="1"/>
          </p:nvPr>
        </p:nvSpPr>
        <p:spPr/>
        <p:txBody>
          <a:bodyPr>
            <a:normAutofit/>
          </a:bodyPr>
          <a:lstStyle/>
          <a:p>
            <a:pPr marL="0" indent="0">
              <a:buNone/>
            </a:pPr>
            <a:r>
              <a:rPr lang="en-US" dirty="0"/>
              <a:t>Admission control allows a new traffic load only if the network has sufficient capacity.</a:t>
            </a:r>
          </a:p>
          <a:p>
            <a:pPr marL="0" indent="0">
              <a:buNone/>
            </a:pPr>
            <a:endParaRPr lang="en-US" dirty="0"/>
          </a:p>
          <a:p>
            <a:pPr marL="0" indent="0">
              <a:buNone/>
            </a:pPr>
            <a:r>
              <a:rPr lang="en-US" dirty="0"/>
              <a:t>Can you find a path</a:t>
            </a:r>
            <a:br>
              <a:rPr lang="en-US" dirty="0"/>
            </a:br>
            <a:r>
              <a:rPr lang="en-US" dirty="0"/>
              <a:t>that does not result</a:t>
            </a:r>
            <a:br>
              <a:rPr lang="en-US" dirty="0"/>
            </a:br>
            <a:r>
              <a:rPr lang="en-US" dirty="0"/>
              <a:t>in congestion?</a:t>
            </a:r>
          </a:p>
          <a:p>
            <a:pPr marL="0" indent="0">
              <a:buNone/>
            </a:pPr>
            <a:r>
              <a:rPr lang="en-US" dirty="0"/>
              <a:t>Yes: allow traffic.</a:t>
            </a:r>
          </a:p>
          <a:p>
            <a:pPr marL="0" indent="0">
              <a:buNone/>
            </a:pPr>
            <a:r>
              <a:rPr lang="en-US" dirty="0"/>
              <a:t>No:</a:t>
            </a:r>
            <a:br>
              <a:rPr lang="en-US" dirty="0"/>
            </a:br>
            <a:r>
              <a:rPr lang="en-US" dirty="0"/>
              <a:t>traffic must wait</a:t>
            </a:r>
          </a:p>
        </p:txBody>
      </p:sp>
      <p:sp>
        <p:nvSpPr>
          <p:cNvPr id="4" name="Footer Placeholder 3">
            <a:extLst>
              <a:ext uri="{FF2B5EF4-FFF2-40B4-BE49-F238E27FC236}">
                <a16:creationId xmlns:a16="http://schemas.microsoft.com/office/drawing/2014/main" id="{E196D703-057A-4CC7-AB84-DC74885792BF}"/>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D6EC9E0-C118-4ACF-A06F-194DE36FE5D1}"/>
              </a:ext>
            </a:extLst>
          </p:cNvPr>
          <p:cNvSpPr>
            <a:spLocks noGrp="1"/>
          </p:cNvSpPr>
          <p:nvPr>
            <p:ph type="sldNum" sz="quarter" idx="12"/>
          </p:nvPr>
        </p:nvSpPr>
        <p:spPr/>
        <p:txBody>
          <a:bodyPr/>
          <a:lstStyle/>
          <a:p>
            <a:fld id="{3D90C5DF-5A93-4A6F-A2C5-08984139AF6D}" type="slidenum">
              <a:rPr lang="LID4096" smtClean="0"/>
              <a:t>77</a:t>
            </a:fld>
            <a:endParaRPr lang="LID4096"/>
          </a:p>
        </p:txBody>
      </p:sp>
      <p:cxnSp>
        <p:nvCxnSpPr>
          <p:cNvPr id="6" name="Straight Connector 5">
            <a:extLst>
              <a:ext uri="{FF2B5EF4-FFF2-40B4-BE49-F238E27FC236}">
                <a16:creationId xmlns:a16="http://schemas.microsoft.com/office/drawing/2014/main" id="{842AB985-6669-4C3D-9C10-0F4B1FEEBDB6}"/>
              </a:ext>
            </a:extLst>
          </p:cNvPr>
          <p:cNvCxnSpPr>
            <a:stCxn id="21" idx="5"/>
            <a:endCxn id="15" idx="1"/>
          </p:cNvCxnSpPr>
          <p:nvPr/>
        </p:nvCxnSpPr>
        <p:spPr>
          <a:xfrm>
            <a:off x="5571899" y="3473246"/>
            <a:ext cx="434080" cy="675894"/>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EA7465D-7D86-45C6-90F7-9FF590B1DDC4}"/>
              </a:ext>
            </a:extLst>
          </p:cNvPr>
          <p:cNvCxnSpPr>
            <a:stCxn id="15" idx="7"/>
            <a:endCxn id="23" idx="3"/>
          </p:cNvCxnSpPr>
          <p:nvPr/>
        </p:nvCxnSpPr>
        <p:spPr>
          <a:xfrm flipV="1">
            <a:off x="6385223" y="3100280"/>
            <a:ext cx="992357" cy="1048860"/>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31E4625-1E04-4B6E-9044-2D22B1041014}"/>
              </a:ext>
            </a:extLst>
          </p:cNvPr>
          <p:cNvCxnSpPr>
            <a:cxnSpLocks/>
            <a:stCxn id="23" idx="6"/>
            <a:endCxn id="16" idx="2"/>
          </p:cNvCxnSpPr>
          <p:nvPr/>
        </p:nvCxnSpPr>
        <p:spPr>
          <a:xfrm>
            <a:off x="7835366" y="2910660"/>
            <a:ext cx="682122" cy="213595"/>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B7848E4-91D0-463F-BF13-BFF0E5A64D6C}"/>
              </a:ext>
            </a:extLst>
          </p:cNvPr>
          <p:cNvCxnSpPr>
            <a:cxnSpLocks/>
            <a:stCxn id="23" idx="4"/>
            <a:endCxn id="18" idx="0"/>
          </p:cNvCxnSpPr>
          <p:nvPr/>
        </p:nvCxnSpPr>
        <p:spPr>
          <a:xfrm>
            <a:off x="7567201" y="3178824"/>
            <a:ext cx="638160" cy="105443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CF1A9CD-F1AB-4E07-8E15-EB79981FD0F2}"/>
              </a:ext>
            </a:extLst>
          </p:cNvPr>
          <p:cNvCxnSpPr>
            <a:cxnSpLocks/>
            <a:endCxn id="18" idx="3"/>
          </p:cNvCxnSpPr>
          <p:nvPr/>
        </p:nvCxnSpPr>
        <p:spPr>
          <a:xfrm flipV="1">
            <a:off x="7342139" y="4691042"/>
            <a:ext cx="673600" cy="946321"/>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ABA8B7-4D53-40FD-BDDD-1E54BCA6ACFD}"/>
              </a:ext>
            </a:extLst>
          </p:cNvPr>
          <p:cNvCxnSpPr>
            <a:cxnSpLocks/>
            <a:stCxn id="15" idx="3"/>
            <a:endCxn id="22" idx="7"/>
          </p:cNvCxnSpPr>
          <p:nvPr/>
        </p:nvCxnSpPr>
        <p:spPr>
          <a:xfrm flipH="1">
            <a:off x="5303733" y="4528383"/>
            <a:ext cx="702246" cy="679224"/>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3F4709D-0634-4C09-9057-8F6BE4AF70F7}"/>
              </a:ext>
            </a:extLst>
          </p:cNvPr>
          <p:cNvCxnSpPr>
            <a:cxnSpLocks/>
            <a:stCxn id="20" idx="2"/>
            <a:endCxn id="18" idx="6"/>
          </p:cNvCxnSpPr>
          <p:nvPr/>
        </p:nvCxnSpPr>
        <p:spPr>
          <a:xfrm flipH="1">
            <a:off x="8473526" y="3965090"/>
            <a:ext cx="1607552" cy="536331"/>
          </a:xfrm>
          <a:prstGeom prst="line">
            <a:avLst/>
          </a:prstGeom>
          <a:ln w="38100">
            <a:solidFill>
              <a:schemeClr val="accent2"/>
            </a:solidFill>
            <a:prstDash val="sysDot"/>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38B3B77-A31D-4B05-A62E-9084808FCA9E}"/>
              </a:ext>
            </a:extLst>
          </p:cNvPr>
          <p:cNvCxnSpPr>
            <a:cxnSpLocks/>
            <a:stCxn id="19" idx="1"/>
            <a:endCxn id="18" idx="5"/>
          </p:cNvCxnSpPr>
          <p:nvPr/>
        </p:nvCxnSpPr>
        <p:spPr>
          <a:xfrm flipH="1" flipV="1">
            <a:off x="8394983" y="4691042"/>
            <a:ext cx="1283261" cy="786393"/>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5BADF6A-6601-40FB-84FE-85F0C9CCFA32}"/>
              </a:ext>
            </a:extLst>
          </p:cNvPr>
          <p:cNvCxnSpPr>
            <a:cxnSpLocks/>
            <a:endCxn id="15" idx="5"/>
          </p:cNvCxnSpPr>
          <p:nvPr/>
        </p:nvCxnSpPr>
        <p:spPr>
          <a:xfrm flipH="1" flipV="1">
            <a:off x="6385222" y="4528384"/>
            <a:ext cx="577674" cy="1108979"/>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E1DFB8F-CFA6-45BC-B5DF-D89DD60F22ED}"/>
              </a:ext>
            </a:extLst>
          </p:cNvPr>
          <p:cNvSpPr/>
          <p:nvPr/>
        </p:nvSpPr>
        <p:spPr>
          <a:xfrm>
            <a:off x="5927436" y="4070597"/>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D3849508-F883-4710-A042-714C976A44E0}"/>
              </a:ext>
            </a:extLst>
          </p:cNvPr>
          <p:cNvSpPr/>
          <p:nvPr/>
        </p:nvSpPr>
        <p:spPr>
          <a:xfrm>
            <a:off x="8517489" y="285608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7</a:t>
            </a:r>
          </a:p>
        </p:txBody>
      </p:sp>
      <p:sp>
        <p:nvSpPr>
          <p:cNvPr id="17" name="Oval 16">
            <a:extLst>
              <a:ext uri="{FF2B5EF4-FFF2-40B4-BE49-F238E27FC236}">
                <a16:creationId xmlns:a16="http://schemas.microsoft.com/office/drawing/2014/main" id="{D1DA77C6-7DE3-4437-9B07-79A55015F804}"/>
              </a:ext>
            </a:extLst>
          </p:cNvPr>
          <p:cNvSpPr/>
          <p:nvPr/>
        </p:nvSpPr>
        <p:spPr>
          <a:xfrm>
            <a:off x="6884353" y="5558819"/>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5</a:t>
            </a:r>
          </a:p>
        </p:txBody>
      </p:sp>
      <p:sp>
        <p:nvSpPr>
          <p:cNvPr id="18" name="Oval 17">
            <a:extLst>
              <a:ext uri="{FF2B5EF4-FFF2-40B4-BE49-F238E27FC236}">
                <a16:creationId xmlns:a16="http://schemas.microsoft.com/office/drawing/2014/main" id="{28A4CD6D-3019-4ED6-8B8D-7F53CB2391F3}"/>
              </a:ext>
            </a:extLst>
          </p:cNvPr>
          <p:cNvSpPr/>
          <p:nvPr/>
        </p:nvSpPr>
        <p:spPr>
          <a:xfrm>
            <a:off x="7937196" y="4233255"/>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579F9CE2-CC73-4D51-B407-4CF5A214FDB5}"/>
              </a:ext>
            </a:extLst>
          </p:cNvPr>
          <p:cNvSpPr/>
          <p:nvPr/>
        </p:nvSpPr>
        <p:spPr>
          <a:xfrm>
            <a:off x="9599700" y="5398891"/>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9</a:t>
            </a:r>
          </a:p>
        </p:txBody>
      </p:sp>
      <p:sp>
        <p:nvSpPr>
          <p:cNvPr id="20" name="Oval 19">
            <a:extLst>
              <a:ext uri="{FF2B5EF4-FFF2-40B4-BE49-F238E27FC236}">
                <a16:creationId xmlns:a16="http://schemas.microsoft.com/office/drawing/2014/main" id="{1A05887F-C756-4496-B923-BE285AE6E01F}"/>
              </a:ext>
            </a:extLst>
          </p:cNvPr>
          <p:cNvSpPr/>
          <p:nvPr/>
        </p:nvSpPr>
        <p:spPr>
          <a:xfrm>
            <a:off x="10081079" y="369692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8</a:t>
            </a:r>
          </a:p>
        </p:txBody>
      </p:sp>
      <p:sp>
        <p:nvSpPr>
          <p:cNvPr id="21" name="Oval 20">
            <a:extLst>
              <a:ext uri="{FF2B5EF4-FFF2-40B4-BE49-F238E27FC236}">
                <a16:creationId xmlns:a16="http://schemas.microsoft.com/office/drawing/2014/main" id="{E3A0D83E-7FA6-46E4-B370-14BB2F4F449C}"/>
              </a:ext>
            </a:extLst>
          </p:cNvPr>
          <p:cNvSpPr/>
          <p:nvPr/>
        </p:nvSpPr>
        <p:spPr>
          <a:xfrm>
            <a:off x="5114113" y="3015460"/>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10101F8F-EC0A-4A77-9815-8EDEFEFE1808}"/>
              </a:ext>
            </a:extLst>
          </p:cNvPr>
          <p:cNvSpPr/>
          <p:nvPr/>
        </p:nvSpPr>
        <p:spPr>
          <a:xfrm>
            <a:off x="4845947" y="512906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1FEB33C4-C94B-4371-AAD5-B39CCE8A4AD3}"/>
              </a:ext>
            </a:extLst>
          </p:cNvPr>
          <p:cNvSpPr/>
          <p:nvPr/>
        </p:nvSpPr>
        <p:spPr>
          <a:xfrm>
            <a:off x="7299036" y="2642494"/>
            <a:ext cx="536331" cy="53633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4</a:t>
            </a:r>
          </a:p>
        </p:txBody>
      </p:sp>
      <p:cxnSp>
        <p:nvCxnSpPr>
          <p:cNvPr id="24" name="Straight Connector 23">
            <a:extLst>
              <a:ext uri="{FF2B5EF4-FFF2-40B4-BE49-F238E27FC236}">
                <a16:creationId xmlns:a16="http://schemas.microsoft.com/office/drawing/2014/main" id="{10E591A2-27C3-4AD1-8DCB-C7C56B80694D}"/>
              </a:ext>
            </a:extLst>
          </p:cNvPr>
          <p:cNvCxnSpPr>
            <a:cxnSpLocks/>
            <a:stCxn id="16" idx="5"/>
            <a:endCxn id="20" idx="1"/>
          </p:cNvCxnSpPr>
          <p:nvPr/>
        </p:nvCxnSpPr>
        <p:spPr>
          <a:xfrm>
            <a:off x="8975276" y="3313875"/>
            <a:ext cx="1184347" cy="461592"/>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C52CF4F-BAF9-4A63-8A56-BDCDB3B4B1FE}"/>
              </a:ext>
            </a:extLst>
          </p:cNvPr>
          <p:cNvCxnSpPr>
            <a:cxnSpLocks/>
          </p:cNvCxnSpPr>
          <p:nvPr/>
        </p:nvCxnSpPr>
        <p:spPr>
          <a:xfrm flipH="1">
            <a:off x="5114112" y="3551791"/>
            <a:ext cx="268166" cy="1577273"/>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5DBA69EF-9C30-4E1B-92F7-32533FB06A09}"/>
              </a:ext>
            </a:extLst>
          </p:cNvPr>
          <p:cNvSpPr/>
          <p:nvPr/>
        </p:nvSpPr>
        <p:spPr>
          <a:xfrm>
            <a:off x="-305175" y="112394"/>
            <a:ext cx="12882282" cy="60650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think of a (dis)advantage?</a:t>
            </a:r>
            <a:endParaRPr lang="LID4096" sz="2800" dirty="0"/>
          </a:p>
        </p:txBody>
      </p:sp>
    </p:spTree>
    <p:extLst>
      <p:ext uri="{BB962C8B-B14F-4D97-AF65-F5344CB8AC3E}">
        <p14:creationId xmlns:p14="http://schemas.microsoft.com/office/powerpoint/2010/main" val="35860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7A1A-C371-4FDD-9E26-9D8DA24F1F3D}"/>
              </a:ext>
            </a:extLst>
          </p:cNvPr>
          <p:cNvSpPr>
            <a:spLocks noGrp="1"/>
          </p:cNvSpPr>
          <p:nvPr>
            <p:ph type="title"/>
          </p:nvPr>
        </p:nvSpPr>
        <p:spPr/>
        <p:txBody>
          <a:bodyPr/>
          <a:lstStyle/>
          <a:p>
            <a:r>
              <a:rPr lang="en-US" dirty="0"/>
              <a:t>Traffic throttling</a:t>
            </a:r>
          </a:p>
        </p:txBody>
      </p:sp>
      <p:sp>
        <p:nvSpPr>
          <p:cNvPr id="3" name="Content Placeholder 2">
            <a:extLst>
              <a:ext uri="{FF2B5EF4-FFF2-40B4-BE49-F238E27FC236}">
                <a16:creationId xmlns:a16="http://schemas.microsoft.com/office/drawing/2014/main" id="{88F71146-8D36-4DC4-BC0C-6DCB41698EC6}"/>
              </a:ext>
            </a:extLst>
          </p:cNvPr>
          <p:cNvSpPr>
            <a:spLocks noGrp="1"/>
          </p:cNvSpPr>
          <p:nvPr>
            <p:ph idx="1"/>
          </p:nvPr>
        </p:nvSpPr>
        <p:spPr/>
        <p:txBody>
          <a:bodyPr/>
          <a:lstStyle/>
          <a:p>
            <a:pPr marL="0" indent="0">
              <a:buNone/>
            </a:pPr>
            <a:r>
              <a:rPr lang="en-US" dirty="0"/>
              <a:t>Send messages in the opposite direction to explicitly indicate network congestion.</a:t>
            </a:r>
          </a:p>
          <a:p>
            <a:pPr marL="0" indent="0">
              <a:buNone/>
            </a:pPr>
            <a:endParaRPr lang="en-US" dirty="0"/>
          </a:p>
          <a:p>
            <a:pPr marL="0" indent="0">
              <a:buNone/>
            </a:pPr>
            <a:r>
              <a:rPr lang="en-US" dirty="0"/>
              <a:t>Most common implementation:</a:t>
            </a:r>
          </a:p>
          <a:p>
            <a:pPr marL="514350" indent="-514350">
              <a:buFont typeface="+mj-lt"/>
              <a:buAutoNum type="arabicPeriod"/>
            </a:pPr>
            <a:r>
              <a:rPr lang="en-US" dirty="0"/>
              <a:t>Set special bits in IP packet.</a:t>
            </a:r>
          </a:p>
          <a:p>
            <a:pPr marL="514350" indent="-514350">
              <a:buFont typeface="+mj-lt"/>
              <a:buAutoNum type="arabicPeriod"/>
            </a:pPr>
            <a:r>
              <a:rPr lang="en-US" dirty="0"/>
              <a:t>Inform sender of congestion through TCP.</a:t>
            </a:r>
          </a:p>
        </p:txBody>
      </p:sp>
      <p:sp>
        <p:nvSpPr>
          <p:cNvPr id="4" name="Footer Placeholder 3">
            <a:extLst>
              <a:ext uri="{FF2B5EF4-FFF2-40B4-BE49-F238E27FC236}">
                <a16:creationId xmlns:a16="http://schemas.microsoft.com/office/drawing/2014/main" id="{14CD6C24-E1DF-499F-92EB-0303BD7A5B17}"/>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4F2606D-8579-4F49-B6EF-467B4B0453A6}"/>
              </a:ext>
            </a:extLst>
          </p:cNvPr>
          <p:cNvSpPr>
            <a:spLocks noGrp="1"/>
          </p:cNvSpPr>
          <p:nvPr>
            <p:ph type="sldNum" sz="quarter" idx="12"/>
          </p:nvPr>
        </p:nvSpPr>
        <p:spPr/>
        <p:txBody>
          <a:bodyPr/>
          <a:lstStyle/>
          <a:p>
            <a:fld id="{3D90C5DF-5A93-4A6F-A2C5-08984139AF6D}" type="slidenum">
              <a:rPr lang="LID4096" smtClean="0"/>
              <a:t>78</a:t>
            </a:fld>
            <a:endParaRPr lang="LID4096"/>
          </a:p>
        </p:txBody>
      </p:sp>
    </p:spTree>
    <p:extLst>
      <p:ext uri="{BB962C8B-B14F-4D97-AF65-F5344CB8AC3E}">
        <p14:creationId xmlns:p14="http://schemas.microsoft.com/office/powerpoint/2010/main" val="19897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F502673E-9AB2-4E54-B196-D58901711CB7}"/>
              </a:ext>
            </a:extLst>
          </p:cNvPr>
          <p:cNvCxnSpPr>
            <a:cxnSpLocks/>
            <a:stCxn id="28" idx="3"/>
          </p:cNvCxnSpPr>
          <p:nvPr/>
        </p:nvCxnSpPr>
        <p:spPr>
          <a:xfrm flipV="1">
            <a:off x="7612521" y="4001294"/>
            <a:ext cx="1127008" cy="1469028"/>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0C355FF-EDF9-47AD-AA76-79ED8D17DC16}"/>
              </a:ext>
            </a:extLst>
          </p:cNvPr>
          <p:cNvCxnSpPr>
            <a:cxnSpLocks/>
            <a:stCxn id="27" idx="3"/>
            <a:endCxn id="28" idx="1"/>
          </p:cNvCxnSpPr>
          <p:nvPr/>
        </p:nvCxnSpPr>
        <p:spPr>
          <a:xfrm flipV="1">
            <a:off x="5380945" y="5470322"/>
            <a:ext cx="1430113" cy="6144"/>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017672-2723-4994-95C2-B97BFF698E0C}"/>
              </a:ext>
            </a:extLst>
          </p:cNvPr>
          <p:cNvCxnSpPr>
            <a:cxnSpLocks/>
            <a:endCxn id="27" idx="1"/>
          </p:cNvCxnSpPr>
          <p:nvPr/>
        </p:nvCxnSpPr>
        <p:spPr>
          <a:xfrm>
            <a:off x="3452473" y="4001294"/>
            <a:ext cx="1139241" cy="1475173"/>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9A72DE-D4B7-46E3-99E1-413E205A77E1}"/>
              </a:ext>
            </a:extLst>
          </p:cNvPr>
          <p:cNvSpPr>
            <a:spLocks noGrp="1"/>
          </p:cNvSpPr>
          <p:nvPr>
            <p:ph type="title"/>
          </p:nvPr>
        </p:nvSpPr>
        <p:spPr/>
        <p:txBody>
          <a:bodyPr/>
          <a:lstStyle/>
          <a:p>
            <a:r>
              <a:rPr lang="en-US" dirty="0"/>
              <a:t>Traffic throttling</a:t>
            </a:r>
            <a:br>
              <a:rPr lang="en-US" dirty="0"/>
            </a:br>
            <a:r>
              <a:rPr lang="en-US" dirty="0"/>
              <a:t>End-to-end</a:t>
            </a:r>
          </a:p>
        </p:txBody>
      </p:sp>
      <p:sp>
        <p:nvSpPr>
          <p:cNvPr id="3" name="Content Placeholder 2">
            <a:extLst>
              <a:ext uri="{FF2B5EF4-FFF2-40B4-BE49-F238E27FC236}">
                <a16:creationId xmlns:a16="http://schemas.microsoft.com/office/drawing/2014/main" id="{8AB33F9A-11A8-4B0C-A75B-05E07F80FD1B}"/>
              </a:ext>
            </a:extLst>
          </p:cNvPr>
          <p:cNvSpPr>
            <a:spLocks noGrp="1"/>
          </p:cNvSpPr>
          <p:nvPr>
            <p:ph idx="1"/>
          </p:nvPr>
        </p:nvSpPr>
        <p:spPr/>
        <p:txBody>
          <a:bodyPr/>
          <a:lstStyle/>
          <a:p>
            <a:pPr marL="0" indent="0">
              <a:buNone/>
            </a:pPr>
            <a:r>
              <a:rPr lang="en-US" dirty="0"/>
              <a:t>Send back a ‘choke’ signal. When </a:t>
            </a:r>
            <a:r>
              <a:rPr lang="en-US" b="1" i="1" dirty="0"/>
              <a:t>the source </a:t>
            </a:r>
            <a:r>
              <a:rPr lang="en-US" dirty="0"/>
              <a:t>receives this packet, it slows down transmission.</a:t>
            </a:r>
          </a:p>
        </p:txBody>
      </p:sp>
      <p:sp>
        <p:nvSpPr>
          <p:cNvPr id="4" name="Footer Placeholder 3">
            <a:extLst>
              <a:ext uri="{FF2B5EF4-FFF2-40B4-BE49-F238E27FC236}">
                <a16:creationId xmlns:a16="http://schemas.microsoft.com/office/drawing/2014/main" id="{E15572D3-E0ED-4904-93F4-620E5C0B29E3}"/>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575117D-4C79-4FA9-8DEF-AFC35D0C400B}"/>
              </a:ext>
            </a:extLst>
          </p:cNvPr>
          <p:cNvSpPr>
            <a:spLocks noGrp="1"/>
          </p:cNvSpPr>
          <p:nvPr>
            <p:ph type="sldNum" sz="quarter" idx="12"/>
          </p:nvPr>
        </p:nvSpPr>
        <p:spPr/>
        <p:txBody>
          <a:bodyPr/>
          <a:lstStyle/>
          <a:p>
            <a:fld id="{3D90C5DF-5A93-4A6F-A2C5-08984139AF6D}" type="slidenum">
              <a:rPr lang="LID4096" smtClean="0"/>
              <a:t>79</a:t>
            </a:fld>
            <a:endParaRPr lang="LID4096"/>
          </a:p>
        </p:txBody>
      </p:sp>
      <p:sp>
        <p:nvSpPr>
          <p:cNvPr id="22" name="Rectangle 21">
            <a:extLst>
              <a:ext uri="{FF2B5EF4-FFF2-40B4-BE49-F238E27FC236}">
                <a16:creationId xmlns:a16="http://schemas.microsoft.com/office/drawing/2014/main" id="{22A345D8-6DD8-47A8-A256-EF0CD64C6340}"/>
              </a:ext>
            </a:extLst>
          </p:cNvPr>
          <p:cNvSpPr/>
          <p:nvPr/>
        </p:nvSpPr>
        <p:spPr>
          <a:xfrm>
            <a:off x="7309416" y="230190"/>
            <a:ext cx="3062532" cy="141163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think of a (dis)advantage?</a:t>
            </a:r>
            <a:endParaRPr lang="LID4096" sz="2800" dirty="0"/>
          </a:p>
        </p:txBody>
      </p:sp>
      <p:cxnSp>
        <p:nvCxnSpPr>
          <p:cNvPr id="23" name="Straight Connector 22">
            <a:extLst>
              <a:ext uri="{FF2B5EF4-FFF2-40B4-BE49-F238E27FC236}">
                <a16:creationId xmlns:a16="http://schemas.microsoft.com/office/drawing/2014/main" id="{C4C2A2BA-0D7E-445F-AE17-0B56B184601B}"/>
              </a:ext>
            </a:extLst>
          </p:cNvPr>
          <p:cNvCxnSpPr>
            <a:cxnSpLocks/>
            <a:stCxn id="28" idx="3"/>
            <a:endCxn id="29" idx="1"/>
          </p:cNvCxnSpPr>
          <p:nvPr/>
        </p:nvCxnSpPr>
        <p:spPr>
          <a:xfrm flipV="1">
            <a:off x="7612521" y="4001294"/>
            <a:ext cx="1127008" cy="1469028"/>
          </a:xfrm>
          <a:prstGeom prst="line">
            <a:avLst/>
          </a:prstGeom>
          <a:ln w="762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8EDDE0-0E39-4810-9E37-4D381519CE72}"/>
              </a:ext>
            </a:extLst>
          </p:cNvPr>
          <p:cNvCxnSpPr>
            <a:cxnSpLocks/>
            <a:stCxn id="26" idx="3"/>
            <a:endCxn id="27" idx="1"/>
          </p:cNvCxnSpPr>
          <p:nvPr/>
        </p:nvCxnSpPr>
        <p:spPr>
          <a:xfrm>
            <a:off x="3452473" y="4001294"/>
            <a:ext cx="1139241" cy="1475172"/>
          </a:xfrm>
          <a:prstGeom prst="line">
            <a:avLst/>
          </a:prstGeom>
          <a:ln w="762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B127CD-FF67-4632-A818-74315E127FA0}"/>
              </a:ext>
            </a:extLst>
          </p:cNvPr>
          <p:cNvCxnSpPr>
            <a:cxnSpLocks/>
            <a:stCxn id="27" idx="3"/>
            <a:endCxn id="28" idx="1"/>
          </p:cNvCxnSpPr>
          <p:nvPr/>
        </p:nvCxnSpPr>
        <p:spPr>
          <a:xfrm flipV="1">
            <a:off x="5380945" y="5470322"/>
            <a:ext cx="1430113" cy="6144"/>
          </a:xfrm>
          <a:prstGeom prst="line">
            <a:avLst/>
          </a:prstGeom>
          <a:ln w="762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794A758-1814-47FB-A80C-A0FE4ACEE4E3}"/>
              </a:ext>
            </a:extLst>
          </p:cNvPr>
          <p:cNvPicPr>
            <a:picLocks noChangeAspect="1"/>
          </p:cNvPicPr>
          <p:nvPr/>
        </p:nvPicPr>
        <p:blipFill>
          <a:blip r:embed="rId3"/>
          <a:stretch>
            <a:fillRect/>
          </a:stretch>
        </p:blipFill>
        <p:spPr>
          <a:xfrm>
            <a:off x="2954114" y="3679241"/>
            <a:ext cx="498359" cy="644106"/>
          </a:xfrm>
          <a:prstGeom prst="rect">
            <a:avLst/>
          </a:prstGeom>
        </p:spPr>
      </p:pic>
      <p:pic>
        <p:nvPicPr>
          <p:cNvPr id="27" name="Picture 26">
            <a:extLst>
              <a:ext uri="{FF2B5EF4-FFF2-40B4-BE49-F238E27FC236}">
                <a16:creationId xmlns:a16="http://schemas.microsoft.com/office/drawing/2014/main" id="{3A77B2BB-32F3-4B22-A79A-07EA5CA3D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714" y="5080090"/>
            <a:ext cx="789231" cy="792753"/>
          </a:xfrm>
          <a:prstGeom prst="rect">
            <a:avLst/>
          </a:prstGeom>
        </p:spPr>
      </p:pic>
      <p:pic>
        <p:nvPicPr>
          <p:cNvPr id="28" name="Picture 27">
            <a:extLst>
              <a:ext uri="{FF2B5EF4-FFF2-40B4-BE49-F238E27FC236}">
                <a16:creationId xmlns:a16="http://schemas.microsoft.com/office/drawing/2014/main" id="{6A8DFABE-0A55-4937-A06F-5D39C42CE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1057" y="5067802"/>
            <a:ext cx="801464" cy="805041"/>
          </a:xfrm>
          <a:prstGeom prst="rect">
            <a:avLst/>
          </a:prstGeom>
        </p:spPr>
      </p:pic>
      <p:pic>
        <p:nvPicPr>
          <p:cNvPr id="29" name="Picture 28">
            <a:extLst>
              <a:ext uri="{FF2B5EF4-FFF2-40B4-BE49-F238E27FC236}">
                <a16:creationId xmlns:a16="http://schemas.microsoft.com/office/drawing/2014/main" id="{68DD6321-A4D7-4FB0-AB69-E2AF7EAD5EE0}"/>
              </a:ext>
            </a:extLst>
          </p:cNvPr>
          <p:cNvPicPr>
            <a:picLocks noChangeAspect="1"/>
          </p:cNvPicPr>
          <p:nvPr/>
        </p:nvPicPr>
        <p:blipFill>
          <a:blip r:embed="rId3"/>
          <a:stretch>
            <a:fillRect/>
          </a:stretch>
        </p:blipFill>
        <p:spPr>
          <a:xfrm>
            <a:off x="8739530" y="3679241"/>
            <a:ext cx="498359" cy="644106"/>
          </a:xfrm>
          <a:prstGeom prst="rect">
            <a:avLst/>
          </a:prstGeom>
        </p:spPr>
      </p:pic>
      <p:cxnSp>
        <p:nvCxnSpPr>
          <p:cNvPr id="30" name="Straight Arrow Connector 29">
            <a:extLst>
              <a:ext uri="{FF2B5EF4-FFF2-40B4-BE49-F238E27FC236}">
                <a16:creationId xmlns:a16="http://schemas.microsoft.com/office/drawing/2014/main" id="{892D794E-3006-4EE0-B5F2-A5EB2380EC83}"/>
              </a:ext>
            </a:extLst>
          </p:cNvPr>
          <p:cNvCxnSpPr>
            <a:cxnSpLocks/>
          </p:cNvCxnSpPr>
          <p:nvPr/>
        </p:nvCxnSpPr>
        <p:spPr>
          <a:xfrm flipH="1">
            <a:off x="7574326" y="3848519"/>
            <a:ext cx="893086" cy="1231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75CFA5E9-07C0-48B6-BBAA-1356BAB15646}"/>
              </a:ext>
            </a:extLst>
          </p:cNvPr>
          <p:cNvSpPr txBox="1"/>
          <p:nvPr/>
        </p:nvSpPr>
        <p:spPr>
          <a:xfrm>
            <a:off x="7223744" y="4138681"/>
            <a:ext cx="800728" cy="369332"/>
          </a:xfrm>
          <a:prstGeom prst="rect">
            <a:avLst/>
          </a:prstGeom>
          <a:noFill/>
        </p:spPr>
        <p:txBody>
          <a:bodyPr wrap="square" rtlCol="0">
            <a:spAutoFit/>
          </a:bodyPr>
          <a:lstStyle/>
          <a:p>
            <a:r>
              <a:rPr lang="en-US" dirty="0"/>
              <a:t>choke</a:t>
            </a:r>
          </a:p>
        </p:txBody>
      </p:sp>
      <p:cxnSp>
        <p:nvCxnSpPr>
          <p:cNvPr id="32" name="Straight Arrow Connector 31">
            <a:extLst>
              <a:ext uri="{FF2B5EF4-FFF2-40B4-BE49-F238E27FC236}">
                <a16:creationId xmlns:a16="http://schemas.microsoft.com/office/drawing/2014/main" id="{BF6A8677-3933-46EA-9379-8BB86B24F95C}"/>
              </a:ext>
            </a:extLst>
          </p:cNvPr>
          <p:cNvCxnSpPr>
            <a:cxnSpLocks/>
          </p:cNvCxnSpPr>
          <p:nvPr/>
        </p:nvCxnSpPr>
        <p:spPr>
          <a:xfrm flipH="1" flipV="1">
            <a:off x="3588533" y="3848521"/>
            <a:ext cx="1136786" cy="13766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03224C8-8B7C-4885-B8C5-7FE91A8B95EA}"/>
              </a:ext>
            </a:extLst>
          </p:cNvPr>
          <p:cNvSpPr txBox="1"/>
          <p:nvPr/>
        </p:nvSpPr>
        <p:spPr>
          <a:xfrm>
            <a:off x="4044054" y="4138150"/>
            <a:ext cx="800728" cy="369332"/>
          </a:xfrm>
          <a:prstGeom prst="rect">
            <a:avLst/>
          </a:prstGeom>
          <a:noFill/>
        </p:spPr>
        <p:txBody>
          <a:bodyPr wrap="square" rtlCol="0">
            <a:spAutoFit/>
          </a:bodyPr>
          <a:lstStyle/>
          <a:p>
            <a:r>
              <a:rPr lang="en-US" dirty="0"/>
              <a:t>choke</a:t>
            </a:r>
          </a:p>
        </p:txBody>
      </p:sp>
      <p:cxnSp>
        <p:nvCxnSpPr>
          <p:cNvPr id="34" name="Straight Arrow Connector 33">
            <a:extLst>
              <a:ext uri="{FF2B5EF4-FFF2-40B4-BE49-F238E27FC236}">
                <a16:creationId xmlns:a16="http://schemas.microsoft.com/office/drawing/2014/main" id="{26DEF330-0C50-4636-8C61-7339C227513C}"/>
              </a:ext>
            </a:extLst>
          </p:cNvPr>
          <p:cNvCxnSpPr>
            <a:cxnSpLocks/>
          </p:cNvCxnSpPr>
          <p:nvPr/>
        </p:nvCxnSpPr>
        <p:spPr>
          <a:xfrm flipH="1">
            <a:off x="5416459" y="5305441"/>
            <a:ext cx="1260993" cy="14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30821119-D265-4782-8FAC-85C31F56D598}"/>
              </a:ext>
            </a:extLst>
          </p:cNvPr>
          <p:cNvSpPr txBox="1"/>
          <p:nvPr/>
        </p:nvSpPr>
        <p:spPr>
          <a:xfrm>
            <a:off x="5646590" y="4985984"/>
            <a:ext cx="800728" cy="369332"/>
          </a:xfrm>
          <a:prstGeom prst="rect">
            <a:avLst/>
          </a:prstGeom>
          <a:noFill/>
        </p:spPr>
        <p:txBody>
          <a:bodyPr wrap="square" rtlCol="0">
            <a:spAutoFit/>
          </a:bodyPr>
          <a:lstStyle/>
          <a:p>
            <a:r>
              <a:rPr lang="en-US" dirty="0"/>
              <a:t>choke</a:t>
            </a:r>
          </a:p>
        </p:txBody>
      </p:sp>
      <p:sp>
        <p:nvSpPr>
          <p:cNvPr id="39" name="Rectangle 38">
            <a:extLst>
              <a:ext uri="{FF2B5EF4-FFF2-40B4-BE49-F238E27FC236}">
                <a16:creationId xmlns:a16="http://schemas.microsoft.com/office/drawing/2014/main" id="{9ABBC113-ECDC-40D1-ADCA-35A3C710EBD6}"/>
              </a:ext>
            </a:extLst>
          </p:cNvPr>
          <p:cNvSpPr/>
          <p:nvPr/>
        </p:nvSpPr>
        <p:spPr>
          <a:xfrm>
            <a:off x="2578380" y="2738890"/>
            <a:ext cx="7089218" cy="70894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7500" lnSpcReduction="20000"/>
          </a:bodyPr>
          <a:lstStyle/>
          <a:p>
            <a:pPr algn="ctr"/>
            <a:r>
              <a:rPr lang="en-US" sz="4800" dirty="0"/>
              <a:t>Used in TCP/IP via Explicit Congestion Notification (ECN).</a:t>
            </a:r>
          </a:p>
        </p:txBody>
      </p:sp>
      <p:sp>
        <p:nvSpPr>
          <p:cNvPr id="40" name="Rectangle 39">
            <a:extLst>
              <a:ext uri="{FF2B5EF4-FFF2-40B4-BE49-F238E27FC236}">
                <a16:creationId xmlns:a16="http://schemas.microsoft.com/office/drawing/2014/main" id="{4C542EF7-604D-4DAF-A6C5-38B46CAC200C}"/>
              </a:ext>
            </a:extLst>
          </p:cNvPr>
          <p:cNvSpPr/>
          <p:nvPr/>
        </p:nvSpPr>
        <p:spPr>
          <a:xfrm>
            <a:off x="3041124" y="4536831"/>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1" name="Rectangle 40">
            <a:extLst>
              <a:ext uri="{FF2B5EF4-FFF2-40B4-BE49-F238E27FC236}">
                <a16:creationId xmlns:a16="http://schemas.microsoft.com/office/drawing/2014/main" id="{FE5EA94F-103A-41D2-9AAA-7BBE8BAC12C1}"/>
              </a:ext>
            </a:extLst>
          </p:cNvPr>
          <p:cNvSpPr/>
          <p:nvPr/>
        </p:nvSpPr>
        <p:spPr>
          <a:xfrm>
            <a:off x="4826535" y="5918178"/>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42" name="Rectangle 41">
            <a:extLst>
              <a:ext uri="{FF2B5EF4-FFF2-40B4-BE49-F238E27FC236}">
                <a16:creationId xmlns:a16="http://schemas.microsoft.com/office/drawing/2014/main" id="{BE7C67C2-136C-44A0-927E-B6466E092984}"/>
              </a:ext>
            </a:extLst>
          </p:cNvPr>
          <p:cNvSpPr/>
          <p:nvPr/>
        </p:nvSpPr>
        <p:spPr>
          <a:xfrm>
            <a:off x="7099857" y="5918178"/>
            <a:ext cx="319586" cy="3195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M</a:t>
            </a:r>
            <a:endParaRPr lang="LID4096" dirty="0"/>
          </a:p>
        </p:txBody>
      </p:sp>
      <p:sp>
        <p:nvSpPr>
          <p:cNvPr id="43" name="Rectangle 42">
            <a:extLst>
              <a:ext uri="{FF2B5EF4-FFF2-40B4-BE49-F238E27FC236}">
                <a16:creationId xmlns:a16="http://schemas.microsoft.com/office/drawing/2014/main" id="{4BD277BE-4BCB-4EB3-9448-96CB1C817C2B}"/>
              </a:ext>
            </a:extLst>
          </p:cNvPr>
          <p:cNvSpPr/>
          <p:nvPr/>
        </p:nvSpPr>
        <p:spPr>
          <a:xfrm>
            <a:off x="8825936" y="4503714"/>
            <a:ext cx="319586" cy="3195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M</a:t>
            </a:r>
            <a:endParaRPr lang="LID4096" dirty="0"/>
          </a:p>
        </p:txBody>
      </p:sp>
      <p:cxnSp>
        <p:nvCxnSpPr>
          <p:cNvPr id="7" name="Straight Arrow Connector 6">
            <a:extLst>
              <a:ext uri="{FF2B5EF4-FFF2-40B4-BE49-F238E27FC236}">
                <a16:creationId xmlns:a16="http://schemas.microsoft.com/office/drawing/2014/main" id="{7D1984BB-CE91-4289-BBA3-2D9DBBA7AF21}"/>
              </a:ext>
            </a:extLst>
          </p:cNvPr>
          <p:cNvCxnSpPr>
            <a:stCxn id="40" idx="2"/>
            <a:endCxn id="41" idx="1"/>
          </p:cNvCxnSpPr>
          <p:nvPr/>
        </p:nvCxnSpPr>
        <p:spPr>
          <a:xfrm>
            <a:off x="3200917" y="4856417"/>
            <a:ext cx="1625618" cy="1221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3F93714-457B-424F-A6AD-7ABC5288D5D6}"/>
              </a:ext>
            </a:extLst>
          </p:cNvPr>
          <p:cNvCxnSpPr>
            <a:stCxn id="41" idx="3"/>
            <a:endCxn id="42" idx="1"/>
          </p:cNvCxnSpPr>
          <p:nvPr/>
        </p:nvCxnSpPr>
        <p:spPr>
          <a:xfrm>
            <a:off x="5146121" y="6077971"/>
            <a:ext cx="19537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C47381A-0B0E-491C-857E-64AE6F22AAA9}"/>
              </a:ext>
            </a:extLst>
          </p:cNvPr>
          <p:cNvCxnSpPr>
            <a:stCxn id="42" idx="3"/>
            <a:endCxn id="43" idx="1"/>
          </p:cNvCxnSpPr>
          <p:nvPr/>
        </p:nvCxnSpPr>
        <p:spPr>
          <a:xfrm flipV="1">
            <a:off x="7419444" y="4663507"/>
            <a:ext cx="1406493" cy="14144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5EAF4B25-453C-4CE3-AC35-F6178E17124E}"/>
              </a:ext>
            </a:extLst>
          </p:cNvPr>
          <p:cNvCxnSpPr>
            <a:cxnSpLocks/>
          </p:cNvCxnSpPr>
          <p:nvPr/>
        </p:nvCxnSpPr>
        <p:spPr>
          <a:xfrm>
            <a:off x="5116899" y="4167118"/>
            <a:ext cx="0" cy="979338"/>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45" name="Rectangle 44">
            <a:extLst>
              <a:ext uri="{FF2B5EF4-FFF2-40B4-BE49-F238E27FC236}">
                <a16:creationId xmlns:a16="http://schemas.microsoft.com/office/drawing/2014/main" id="{B4D10465-D7CC-4C24-B78F-08A310260954}"/>
              </a:ext>
            </a:extLst>
          </p:cNvPr>
          <p:cNvSpPr/>
          <p:nvPr/>
        </p:nvSpPr>
        <p:spPr>
          <a:xfrm>
            <a:off x="4836613" y="3725747"/>
            <a:ext cx="2007176"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55000" lnSpcReduction="20000"/>
          </a:bodyPr>
          <a:lstStyle/>
          <a:p>
            <a:pPr algn="ctr"/>
            <a:r>
              <a:rPr lang="en-US" sz="4800" dirty="0"/>
              <a:t>Overloaded!</a:t>
            </a:r>
          </a:p>
        </p:txBody>
      </p:sp>
    </p:spTree>
    <p:extLst>
      <p:ext uri="{BB962C8B-B14F-4D97-AF65-F5344CB8AC3E}">
        <p14:creationId xmlns:p14="http://schemas.microsoft.com/office/powerpoint/2010/main" val="131696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41"/>
                                        </p:tgtEl>
                                        <p:attrNameLst>
                                          <p:attrName>fillcolor</p:attrName>
                                        </p:attrNameLst>
                                      </p:cBhvr>
                                      <p:to>
                                        <a:schemeClr val="accent2"/>
                                      </p:to>
                                    </p:animClr>
                                    <p:set>
                                      <p:cBhvr>
                                        <p:cTn id="23" dur="500" fill="hold"/>
                                        <p:tgtEl>
                                          <p:spTgt spid="41"/>
                                        </p:tgtEl>
                                        <p:attrNameLst>
                                          <p:attrName>fill.type</p:attrName>
                                        </p:attrNameLst>
                                      </p:cBhvr>
                                      <p:to>
                                        <p:strVal val="solid"/>
                                      </p:to>
                                    </p:set>
                                    <p:set>
                                      <p:cBhvr>
                                        <p:cTn id="24" dur="500" fill="hold"/>
                                        <p:tgtEl>
                                          <p:spTgt spid="4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3" grpId="0"/>
      <p:bldP spid="35" grpId="0"/>
      <p:bldP spid="39" grpId="0" animBg="1"/>
      <p:bldP spid="40" grpId="0" animBg="1"/>
      <p:bldP spid="41" grpId="0" animBg="1"/>
      <p:bldP spid="42" grpId="0" animBg="1"/>
      <p:bldP spid="43"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B119-8CBE-142D-A347-EBD03B278530}"/>
              </a:ext>
            </a:extLst>
          </p:cNvPr>
          <p:cNvSpPr>
            <a:spLocks noGrp="1"/>
          </p:cNvSpPr>
          <p:nvPr>
            <p:ph type="title"/>
          </p:nvPr>
        </p:nvSpPr>
        <p:spPr/>
        <p:txBody>
          <a:bodyPr/>
          <a:lstStyle/>
          <a:p>
            <a:r>
              <a:rPr lang="en-US" dirty="0"/>
              <a:t>Challenges Addressed by IPv4 Protocol Design</a:t>
            </a:r>
            <a:endParaRPr lang="en-NL" dirty="0"/>
          </a:p>
        </p:txBody>
      </p:sp>
      <p:sp>
        <p:nvSpPr>
          <p:cNvPr id="3" name="Content Placeholder 2">
            <a:extLst>
              <a:ext uri="{FF2B5EF4-FFF2-40B4-BE49-F238E27FC236}">
                <a16:creationId xmlns:a16="http://schemas.microsoft.com/office/drawing/2014/main" id="{1441100A-E37B-8A2D-D067-FCCB546B84B3}"/>
              </a:ext>
            </a:extLst>
          </p:cNvPr>
          <p:cNvSpPr>
            <a:spLocks noGrp="1"/>
          </p:cNvSpPr>
          <p:nvPr>
            <p:ph idx="1"/>
          </p:nvPr>
        </p:nvSpPr>
        <p:spPr/>
        <p:txBody>
          <a:bodyPr>
            <a:normAutofit/>
          </a:bodyPr>
          <a:lstStyle/>
          <a:p>
            <a:pPr marL="514350" indent="-514350">
              <a:buFont typeface="+mj-lt"/>
              <a:buAutoNum type="arabicPeriod"/>
            </a:pPr>
            <a:r>
              <a:rPr lang="en-US" sz="3200" dirty="0"/>
              <a:t>Error detection/correction</a:t>
            </a:r>
          </a:p>
          <a:p>
            <a:pPr marL="514350" indent="-514350">
              <a:buFont typeface="+mj-lt"/>
              <a:buAutoNum type="arabicPeriod"/>
            </a:pPr>
            <a:r>
              <a:rPr lang="en-US" sz="3200" dirty="0"/>
              <a:t>Preventing permanently looping packets</a:t>
            </a:r>
          </a:p>
          <a:p>
            <a:pPr marL="514350" indent="-514350">
              <a:buFont typeface="+mj-lt"/>
              <a:buAutoNum type="arabicPeriod"/>
            </a:pPr>
            <a:r>
              <a:rPr lang="en-US" sz="3200" dirty="0"/>
              <a:t>Globally identifying computers</a:t>
            </a:r>
          </a:p>
          <a:p>
            <a:pPr marL="514350" indent="-514350">
              <a:buFont typeface="+mj-lt"/>
              <a:buAutoNum type="arabicPeriod"/>
            </a:pPr>
            <a:r>
              <a:rPr lang="en-US" sz="3200" dirty="0"/>
              <a:t>Carrying packets over links with different size requirements</a:t>
            </a:r>
          </a:p>
        </p:txBody>
      </p:sp>
      <p:sp>
        <p:nvSpPr>
          <p:cNvPr id="4" name="Footer Placeholder 3">
            <a:extLst>
              <a:ext uri="{FF2B5EF4-FFF2-40B4-BE49-F238E27FC236}">
                <a16:creationId xmlns:a16="http://schemas.microsoft.com/office/drawing/2014/main" id="{BC356630-F3A5-A825-1828-EB82C76F5A86}"/>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0599EBA-E324-5A91-BCDB-7868D47EE272}"/>
              </a:ext>
            </a:extLst>
          </p:cNvPr>
          <p:cNvSpPr>
            <a:spLocks noGrp="1"/>
          </p:cNvSpPr>
          <p:nvPr>
            <p:ph type="sldNum" sz="quarter" idx="12"/>
          </p:nvPr>
        </p:nvSpPr>
        <p:spPr/>
        <p:txBody>
          <a:bodyPr/>
          <a:lstStyle/>
          <a:p>
            <a:fld id="{3D90C5DF-5A93-4A6F-A2C5-08984139AF6D}" type="slidenum">
              <a:rPr lang="LID4096" smtClean="0"/>
              <a:pPr/>
              <a:t>8</a:t>
            </a:fld>
            <a:endParaRPr lang="LID4096"/>
          </a:p>
        </p:txBody>
      </p:sp>
    </p:spTree>
    <p:extLst>
      <p:ext uri="{BB962C8B-B14F-4D97-AF65-F5344CB8AC3E}">
        <p14:creationId xmlns:p14="http://schemas.microsoft.com/office/powerpoint/2010/main" val="640755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4C3EE6E-C0EF-41D4-84E8-7965C6428E23}"/>
              </a:ext>
            </a:extLst>
          </p:cNvPr>
          <p:cNvCxnSpPr>
            <a:cxnSpLocks/>
            <a:stCxn id="8" idx="3"/>
          </p:cNvCxnSpPr>
          <p:nvPr/>
        </p:nvCxnSpPr>
        <p:spPr>
          <a:xfrm flipV="1">
            <a:off x="7612521" y="4001294"/>
            <a:ext cx="1127008" cy="1469028"/>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20692-F923-4C71-9E9A-511C89CE1F46}"/>
              </a:ext>
            </a:extLst>
          </p:cNvPr>
          <p:cNvCxnSpPr>
            <a:cxnSpLocks/>
            <a:stCxn id="7" idx="3"/>
            <a:endCxn id="8" idx="1"/>
          </p:cNvCxnSpPr>
          <p:nvPr/>
        </p:nvCxnSpPr>
        <p:spPr>
          <a:xfrm flipV="1">
            <a:off x="5380945" y="5470322"/>
            <a:ext cx="1430113" cy="6144"/>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D9957E1-D373-4524-ACE9-E47716331713}"/>
              </a:ext>
            </a:extLst>
          </p:cNvPr>
          <p:cNvCxnSpPr>
            <a:cxnSpLocks/>
            <a:endCxn id="7" idx="1"/>
          </p:cNvCxnSpPr>
          <p:nvPr/>
        </p:nvCxnSpPr>
        <p:spPr>
          <a:xfrm>
            <a:off x="3452473" y="4001294"/>
            <a:ext cx="1139241" cy="1475173"/>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30A883-17D5-4F17-B880-4B35C1BC64F1}"/>
              </a:ext>
            </a:extLst>
          </p:cNvPr>
          <p:cNvSpPr>
            <a:spLocks noGrp="1"/>
          </p:cNvSpPr>
          <p:nvPr>
            <p:ph type="title"/>
          </p:nvPr>
        </p:nvSpPr>
        <p:spPr/>
        <p:txBody>
          <a:bodyPr/>
          <a:lstStyle/>
          <a:p>
            <a:r>
              <a:rPr lang="en-US" dirty="0"/>
              <a:t>Traffic throttling</a:t>
            </a:r>
            <a:br>
              <a:rPr lang="en-US" dirty="0"/>
            </a:br>
            <a:r>
              <a:rPr lang="en-US" dirty="0"/>
              <a:t>Link-by-link</a:t>
            </a:r>
          </a:p>
        </p:txBody>
      </p:sp>
      <p:sp>
        <p:nvSpPr>
          <p:cNvPr id="3" name="Content Placeholder 2">
            <a:extLst>
              <a:ext uri="{FF2B5EF4-FFF2-40B4-BE49-F238E27FC236}">
                <a16:creationId xmlns:a16="http://schemas.microsoft.com/office/drawing/2014/main" id="{00DBCBE3-4E7B-4F2E-9328-DDC110565776}"/>
              </a:ext>
            </a:extLst>
          </p:cNvPr>
          <p:cNvSpPr>
            <a:spLocks noGrp="1"/>
          </p:cNvSpPr>
          <p:nvPr>
            <p:ph idx="1"/>
          </p:nvPr>
        </p:nvSpPr>
        <p:spPr>
          <a:xfrm>
            <a:off x="2152650" y="1825625"/>
            <a:ext cx="8043077" cy="4351338"/>
          </a:xfrm>
        </p:spPr>
        <p:txBody>
          <a:bodyPr/>
          <a:lstStyle/>
          <a:p>
            <a:pPr marL="0" indent="0">
              <a:buNone/>
            </a:pPr>
            <a:r>
              <a:rPr lang="en-US" dirty="0"/>
              <a:t>Send back a ‘choke’ signal. </a:t>
            </a:r>
            <a:r>
              <a:rPr lang="en-US" b="1" i="1" dirty="0"/>
              <a:t>Every router </a:t>
            </a:r>
            <a:r>
              <a:rPr lang="en-US" dirty="0"/>
              <a:t>that receives this packet slows down transmission.</a:t>
            </a:r>
          </a:p>
        </p:txBody>
      </p:sp>
      <p:sp>
        <p:nvSpPr>
          <p:cNvPr id="4" name="Footer Placeholder 3">
            <a:extLst>
              <a:ext uri="{FF2B5EF4-FFF2-40B4-BE49-F238E27FC236}">
                <a16:creationId xmlns:a16="http://schemas.microsoft.com/office/drawing/2014/main" id="{9E59A3C2-AACB-4BF8-A804-2B02BA7E08B7}"/>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EC42500D-1F03-49DD-BBE9-61B33C11EDD2}"/>
              </a:ext>
            </a:extLst>
          </p:cNvPr>
          <p:cNvSpPr>
            <a:spLocks noGrp="1"/>
          </p:cNvSpPr>
          <p:nvPr>
            <p:ph type="sldNum" sz="quarter" idx="12"/>
          </p:nvPr>
        </p:nvSpPr>
        <p:spPr/>
        <p:txBody>
          <a:bodyPr/>
          <a:lstStyle/>
          <a:p>
            <a:fld id="{3D90C5DF-5A93-4A6F-A2C5-08984139AF6D}" type="slidenum">
              <a:rPr lang="LID4096" smtClean="0"/>
              <a:t>80</a:t>
            </a:fld>
            <a:endParaRPr lang="LID4096"/>
          </a:p>
        </p:txBody>
      </p:sp>
      <p:cxnSp>
        <p:nvCxnSpPr>
          <p:cNvPr id="10" name="Straight Connector 9">
            <a:extLst>
              <a:ext uri="{FF2B5EF4-FFF2-40B4-BE49-F238E27FC236}">
                <a16:creationId xmlns:a16="http://schemas.microsoft.com/office/drawing/2014/main" id="{D6C9647D-FBF6-4AA5-8939-D6D44FCFA0A7}"/>
              </a:ext>
            </a:extLst>
          </p:cNvPr>
          <p:cNvCxnSpPr>
            <a:cxnSpLocks/>
            <a:stCxn id="8" idx="3"/>
            <a:endCxn id="9" idx="1"/>
          </p:cNvCxnSpPr>
          <p:nvPr/>
        </p:nvCxnSpPr>
        <p:spPr>
          <a:xfrm flipV="1">
            <a:off x="7612521" y="4001294"/>
            <a:ext cx="1127008" cy="1469028"/>
          </a:xfrm>
          <a:prstGeom prst="line">
            <a:avLst/>
          </a:prstGeom>
          <a:ln w="762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E9B9A4-DEF8-42ED-9700-D71001BCAC7F}"/>
              </a:ext>
            </a:extLst>
          </p:cNvPr>
          <p:cNvCxnSpPr>
            <a:cxnSpLocks/>
            <a:stCxn id="6" idx="3"/>
            <a:endCxn id="7" idx="1"/>
          </p:cNvCxnSpPr>
          <p:nvPr/>
        </p:nvCxnSpPr>
        <p:spPr>
          <a:xfrm>
            <a:off x="3452473" y="4001294"/>
            <a:ext cx="1139241" cy="1475172"/>
          </a:xfrm>
          <a:prstGeom prst="line">
            <a:avLst/>
          </a:prstGeom>
          <a:ln w="762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5B6AF7-40AB-4205-8C24-A3799D5944B4}"/>
              </a:ext>
            </a:extLst>
          </p:cNvPr>
          <p:cNvCxnSpPr>
            <a:cxnSpLocks/>
            <a:stCxn id="7" idx="3"/>
            <a:endCxn id="8" idx="1"/>
          </p:cNvCxnSpPr>
          <p:nvPr/>
        </p:nvCxnSpPr>
        <p:spPr>
          <a:xfrm flipV="1">
            <a:off x="5380945" y="5470322"/>
            <a:ext cx="1430113" cy="6144"/>
          </a:xfrm>
          <a:prstGeom prst="line">
            <a:avLst/>
          </a:prstGeom>
          <a:ln w="7620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53F446A-FCCC-41AD-9675-25997F6AC53E}"/>
              </a:ext>
            </a:extLst>
          </p:cNvPr>
          <p:cNvPicPr>
            <a:picLocks noChangeAspect="1"/>
          </p:cNvPicPr>
          <p:nvPr/>
        </p:nvPicPr>
        <p:blipFill>
          <a:blip r:embed="rId3"/>
          <a:stretch>
            <a:fillRect/>
          </a:stretch>
        </p:blipFill>
        <p:spPr>
          <a:xfrm>
            <a:off x="2954114" y="3679241"/>
            <a:ext cx="498359" cy="644106"/>
          </a:xfrm>
          <a:prstGeom prst="rect">
            <a:avLst/>
          </a:prstGeom>
        </p:spPr>
      </p:pic>
      <p:pic>
        <p:nvPicPr>
          <p:cNvPr id="7" name="Picture 6">
            <a:extLst>
              <a:ext uri="{FF2B5EF4-FFF2-40B4-BE49-F238E27FC236}">
                <a16:creationId xmlns:a16="http://schemas.microsoft.com/office/drawing/2014/main" id="{1E5D82EA-BE93-4371-87B4-40D5933E3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714" y="5080090"/>
            <a:ext cx="789231" cy="792753"/>
          </a:xfrm>
          <a:prstGeom prst="rect">
            <a:avLst/>
          </a:prstGeom>
        </p:spPr>
      </p:pic>
      <p:pic>
        <p:nvPicPr>
          <p:cNvPr id="8" name="Picture 7">
            <a:extLst>
              <a:ext uri="{FF2B5EF4-FFF2-40B4-BE49-F238E27FC236}">
                <a16:creationId xmlns:a16="http://schemas.microsoft.com/office/drawing/2014/main" id="{24D1C436-76FE-40B7-B455-A0FA7B29A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1057" y="5067802"/>
            <a:ext cx="801464" cy="805041"/>
          </a:xfrm>
          <a:prstGeom prst="rect">
            <a:avLst/>
          </a:prstGeom>
        </p:spPr>
      </p:pic>
      <p:pic>
        <p:nvPicPr>
          <p:cNvPr id="9" name="Picture 8">
            <a:extLst>
              <a:ext uri="{FF2B5EF4-FFF2-40B4-BE49-F238E27FC236}">
                <a16:creationId xmlns:a16="http://schemas.microsoft.com/office/drawing/2014/main" id="{97DF633B-105F-46D1-9EA4-168E362A62C8}"/>
              </a:ext>
            </a:extLst>
          </p:cNvPr>
          <p:cNvPicPr>
            <a:picLocks noChangeAspect="1"/>
          </p:cNvPicPr>
          <p:nvPr/>
        </p:nvPicPr>
        <p:blipFill>
          <a:blip r:embed="rId3"/>
          <a:stretch>
            <a:fillRect/>
          </a:stretch>
        </p:blipFill>
        <p:spPr>
          <a:xfrm>
            <a:off x="8739530" y="3679241"/>
            <a:ext cx="498359" cy="644106"/>
          </a:xfrm>
          <a:prstGeom prst="rect">
            <a:avLst/>
          </a:prstGeom>
        </p:spPr>
      </p:pic>
      <p:cxnSp>
        <p:nvCxnSpPr>
          <p:cNvPr id="23" name="Straight Arrow Connector 22">
            <a:extLst>
              <a:ext uri="{FF2B5EF4-FFF2-40B4-BE49-F238E27FC236}">
                <a16:creationId xmlns:a16="http://schemas.microsoft.com/office/drawing/2014/main" id="{C9FAA1A9-7B5C-4065-A4B4-5952D3A51BFD}"/>
              </a:ext>
            </a:extLst>
          </p:cNvPr>
          <p:cNvCxnSpPr>
            <a:cxnSpLocks/>
          </p:cNvCxnSpPr>
          <p:nvPr/>
        </p:nvCxnSpPr>
        <p:spPr>
          <a:xfrm flipH="1">
            <a:off x="7574326" y="3848519"/>
            <a:ext cx="893086" cy="1231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9B212D7C-3C18-4676-AEB9-C946EB56FE1D}"/>
              </a:ext>
            </a:extLst>
          </p:cNvPr>
          <p:cNvSpPr txBox="1"/>
          <p:nvPr/>
        </p:nvSpPr>
        <p:spPr>
          <a:xfrm>
            <a:off x="7223744" y="4138681"/>
            <a:ext cx="800728" cy="369332"/>
          </a:xfrm>
          <a:prstGeom prst="rect">
            <a:avLst/>
          </a:prstGeom>
          <a:noFill/>
        </p:spPr>
        <p:txBody>
          <a:bodyPr wrap="square" rtlCol="0">
            <a:spAutoFit/>
          </a:bodyPr>
          <a:lstStyle/>
          <a:p>
            <a:r>
              <a:rPr lang="en-US" dirty="0"/>
              <a:t>choke</a:t>
            </a:r>
          </a:p>
        </p:txBody>
      </p:sp>
      <p:cxnSp>
        <p:nvCxnSpPr>
          <p:cNvPr id="25" name="Straight Arrow Connector 24">
            <a:extLst>
              <a:ext uri="{FF2B5EF4-FFF2-40B4-BE49-F238E27FC236}">
                <a16:creationId xmlns:a16="http://schemas.microsoft.com/office/drawing/2014/main" id="{123ED070-CE3B-4F06-89A3-C990B69251F6}"/>
              </a:ext>
            </a:extLst>
          </p:cNvPr>
          <p:cNvCxnSpPr>
            <a:cxnSpLocks/>
          </p:cNvCxnSpPr>
          <p:nvPr/>
        </p:nvCxnSpPr>
        <p:spPr>
          <a:xfrm flipH="1" flipV="1">
            <a:off x="3588533" y="3848521"/>
            <a:ext cx="1136786" cy="13766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E0F95C5E-A23F-4B61-81AD-3D7BF6D7497A}"/>
              </a:ext>
            </a:extLst>
          </p:cNvPr>
          <p:cNvSpPr txBox="1"/>
          <p:nvPr/>
        </p:nvSpPr>
        <p:spPr>
          <a:xfrm>
            <a:off x="4044054" y="4138150"/>
            <a:ext cx="800728" cy="369332"/>
          </a:xfrm>
          <a:prstGeom prst="rect">
            <a:avLst/>
          </a:prstGeom>
          <a:noFill/>
        </p:spPr>
        <p:txBody>
          <a:bodyPr wrap="square" rtlCol="0">
            <a:spAutoFit/>
          </a:bodyPr>
          <a:lstStyle/>
          <a:p>
            <a:r>
              <a:rPr lang="en-US" dirty="0"/>
              <a:t>choke</a:t>
            </a:r>
          </a:p>
        </p:txBody>
      </p:sp>
      <p:cxnSp>
        <p:nvCxnSpPr>
          <p:cNvPr id="29" name="Straight Arrow Connector 28">
            <a:extLst>
              <a:ext uri="{FF2B5EF4-FFF2-40B4-BE49-F238E27FC236}">
                <a16:creationId xmlns:a16="http://schemas.microsoft.com/office/drawing/2014/main" id="{F57D0567-CA22-45A4-AD5B-A2CB466E5FBD}"/>
              </a:ext>
            </a:extLst>
          </p:cNvPr>
          <p:cNvCxnSpPr>
            <a:cxnSpLocks/>
          </p:cNvCxnSpPr>
          <p:nvPr/>
        </p:nvCxnSpPr>
        <p:spPr>
          <a:xfrm flipH="1">
            <a:off x="5416459" y="5305441"/>
            <a:ext cx="1260993" cy="14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3A18CB3D-7FDF-433C-8213-C4171E2E7018}"/>
              </a:ext>
            </a:extLst>
          </p:cNvPr>
          <p:cNvSpPr txBox="1"/>
          <p:nvPr/>
        </p:nvSpPr>
        <p:spPr>
          <a:xfrm>
            <a:off x="5646590" y="4985984"/>
            <a:ext cx="800728" cy="369332"/>
          </a:xfrm>
          <a:prstGeom prst="rect">
            <a:avLst/>
          </a:prstGeom>
          <a:noFill/>
        </p:spPr>
        <p:txBody>
          <a:bodyPr wrap="square" rtlCol="0">
            <a:spAutoFit/>
          </a:bodyPr>
          <a:lstStyle/>
          <a:p>
            <a:r>
              <a:rPr lang="en-US" dirty="0"/>
              <a:t>choke</a:t>
            </a:r>
          </a:p>
        </p:txBody>
      </p:sp>
      <p:sp>
        <p:nvSpPr>
          <p:cNvPr id="40" name="Rectangle 39">
            <a:extLst>
              <a:ext uri="{FF2B5EF4-FFF2-40B4-BE49-F238E27FC236}">
                <a16:creationId xmlns:a16="http://schemas.microsoft.com/office/drawing/2014/main" id="{B9D0B04C-435F-41CB-9D73-515172FD8E0D}"/>
              </a:ext>
            </a:extLst>
          </p:cNvPr>
          <p:cNvSpPr/>
          <p:nvPr/>
        </p:nvSpPr>
        <p:spPr>
          <a:xfrm>
            <a:off x="7309416" y="230190"/>
            <a:ext cx="3062532" cy="141163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Can think of a (dis)advantage?</a:t>
            </a:r>
            <a:endParaRPr lang="LID4096" sz="2800" dirty="0"/>
          </a:p>
        </p:txBody>
      </p:sp>
      <p:sp>
        <p:nvSpPr>
          <p:cNvPr id="27" name="Rectangle 26">
            <a:extLst>
              <a:ext uri="{FF2B5EF4-FFF2-40B4-BE49-F238E27FC236}">
                <a16:creationId xmlns:a16="http://schemas.microsoft.com/office/drawing/2014/main" id="{33CDBDF5-6011-4874-BFF8-353DEBC20113}"/>
              </a:ext>
            </a:extLst>
          </p:cNvPr>
          <p:cNvSpPr/>
          <p:nvPr/>
        </p:nvSpPr>
        <p:spPr>
          <a:xfrm>
            <a:off x="3041124" y="4536831"/>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8" name="Rectangle 27">
            <a:extLst>
              <a:ext uri="{FF2B5EF4-FFF2-40B4-BE49-F238E27FC236}">
                <a16:creationId xmlns:a16="http://schemas.microsoft.com/office/drawing/2014/main" id="{783529D9-81EA-402E-A051-78A6527F108E}"/>
              </a:ext>
            </a:extLst>
          </p:cNvPr>
          <p:cNvSpPr/>
          <p:nvPr/>
        </p:nvSpPr>
        <p:spPr>
          <a:xfrm>
            <a:off x="4826535" y="5918178"/>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31" name="Rectangle 30">
            <a:extLst>
              <a:ext uri="{FF2B5EF4-FFF2-40B4-BE49-F238E27FC236}">
                <a16:creationId xmlns:a16="http://schemas.microsoft.com/office/drawing/2014/main" id="{4253F7BB-480F-4B78-BDC0-CBCAC42D564A}"/>
              </a:ext>
            </a:extLst>
          </p:cNvPr>
          <p:cNvSpPr/>
          <p:nvPr/>
        </p:nvSpPr>
        <p:spPr>
          <a:xfrm>
            <a:off x="7099857" y="5918178"/>
            <a:ext cx="319586" cy="3195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M</a:t>
            </a:r>
            <a:endParaRPr lang="LID4096" dirty="0"/>
          </a:p>
        </p:txBody>
      </p:sp>
      <p:sp>
        <p:nvSpPr>
          <p:cNvPr id="32" name="Rectangle 31">
            <a:extLst>
              <a:ext uri="{FF2B5EF4-FFF2-40B4-BE49-F238E27FC236}">
                <a16:creationId xmlns:a16="http://schemas.microsoft.com/office/drawing/2014/main" id="{D2E5D09C-B952-40B3-A324-B64679C1AD15}"/>
              </a:ext>
            </a:extLst>
          </p:cNvPr>
          <p:cNvSpPr/>
          <p:nvPr/>
        </p:nvSpPr>
        <p:spPr>
          <a:xfrm>
            <a:off x="8825936" y="4503714"/>
            <a:ext cx="319586" cy="3195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M</a:t>
            </a:r>
            <a:endParaRPr lang="LID4096" dirty="0"/>
          </a:p>
        </p:txBody>
      </p:sp>
      <p:cxnSp>
        <p:nvCxnSpPr>
          <p:cNvPr id="35" name="Straight Arrow Connector 34">
            <a:extLst>
              <a:ext uri="{FF2B5EF4-FFF2-40B4-BE49-F238E27FC236}">
                <a16:creationId xmlns:a16="http://schemas.microsoft.com/office/drawing/2014/main" id="{521F9A25-E5CC-4D96-8F07-131CB2FA3AC9}"/>
              </a:ext>
            </a:extLst>
          </p:cNvPr>
          <p:cNvCxnSpPr>
            <a:stCxn id="27" idx="2"/>
            <a:endCxn id="28" idx="1"/>
          </p:cNvCxnSpPr>
          <p:nvPr/>
        </p:nvCxnSpPr>
        <p:spPr>
          <a:xfrm>
            <a:off x="3200917" y="4856417"/>
            <a:ext cx="1625618" cy="1221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A0BCD8E7-4F02-42C3-9524-B5B0FE5EE995}"/>
              </a:ext>
            </a:extLst>
          </p:cNvPr>
          <p:cNvCxnSpPr>
            <a:stCxn id="28" idx="3"/>
            <a:endCxn id="31" idx="1"/>
          </p:cNvCxnSpPr>
          <p:nvPr/>
        </p:nvCxnSpPr>
        <p:spPr>
          <a:xfrm>
            <a:off x="5146121" y="6077971"/>
            <a:ext cx="19537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7D674943-6100-4B0C-876D-D4605B09261D}"/>
              </a:ext>
            </a:extLst>
          </p:cNvPr>
          <p:cNvCxnSpPr>
            <a:stCxn id="31" idx="3"/>
            <a:endCxn id="32" idx="1"/>
          </p:cNvCxnSpPr>
          <p:nvPr/>
        </p:nvCxnSpPr>
        <p:spPr>
          <a:xfrm flipV="1">
            <a:off x="7419444" y="4663507"/>
            <a:ext cx="1406493" cy="14144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469257C8-9C2A-4A43-974F-BB8A78F5CB03}"/>
              </a:ext>
            </a:extLst>
          </p:cNvPr>
          <p:cNvCxnSpPr>
            <a:cxnSpLocks/>
          </p:cNvCxnSpPr>
          <p:nvPr/>
        </p:nvCxnSpPr>
        <p:spPr>
          <a:xfrm>
            <a:off x="5116899" y="4167118"/>
            <a:ext cx="0" cy="979338"/>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9C92BBE4-DC8C-415A-9F04-F1AA3A7F93B1}"/>
              </a:ext>
            </a:extLst>
          </p:cNvPr>
          <p:cNvSpPr/>
          <p:nvPr/>
        </p:nvSpPr>
        <p:spPr>
          <a:xfrm>
            <a:off x="4836613" y="3725747"/>
            <a:ext cx="2007176"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55000" lnSpcReduction="20000"/>
          </a:bodyPr>
          <a:lstStyle/>
          <a:p>
            <a:pPr algn="ctr"/>
            <a:r>
              <a:rPr lang="en-US" sz="4800" dirty="0"/>
              <a:t>Overloaded!</a:t>
            </a:r>
          </a:p>
        </p:txBody>
      </p:sp>
    </p:spTree>
    <p:extLst>
      <p:ext uri="{BB962C8B-B14F-4D97-AF65-F5344CB8AC3E}">
        <p14:creationId xmlns:p14="http://schemas.microsoft.com/office/powerpoint/2010/main" val="180352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28"/>
                                        </p:tgtEl>
                                        <p:attrNameLst>
                                          <p:attrName>fillcolor</p:attrName>
                                        </p:attrNameLst>
                                      </p:cBhvr>
                                      <p:to>
                                        <a:schemeClr val="accent2"/>
                                      </p:to>
                                    </p:animClr>
                                    <p:set>
                                      <p:cBhvr>
                                        <p:cTn id="23" dur="500" fill="hold"/>
                                        <p:tgtEl>
                                          <p:spTgt spid="28"/>
                                        </p:tgtEl>
                                        <p:attrNameLst>
                                          <p:attrName>fill.type</p:attrName>
                                        </p:attrNameLst>
                                      </p:cBhvr>
                                      <p:to>
                                        <p:strVal val="solid"/>
                                      </p:to>
                                    </p:set>
                                    <p:set>
                                      <p:cBhvr>
                                        <p:cTn id="24" dur="500" fill="hold"/>
                                        <p:tgtEl>
                                          <p:spTgt spid="28"/>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0" grpId="0"/>
      <p:bldP spid="40" grpId="0" animBg="1"/>
      <p:bldP spid="27" grpId="0" animBg="1"/>
      <p:bldP spid="28" grpId="0" animBg="1"/>
      <p:bldP spid="31" grpId="0" animBg="1"/>
      <p:bldP spid="32" grpId="0" animBg="1"/>
      <p:bldP spid="4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0303-F107-A241-93CD-E176F807233D}"/>
              </a:ext>
            </a:extLst>
          </p:cNvPr>
          <p:cNvSpPr>
            <a:spLocks noGrp="1"/>
          </p:cNvSpPr>
          <p:nvPr>
            <p:ph type="title"/>
          </p:nvPr>
        </p:nvSpPr>
        <p:spPr/>
        <p:txBody>
          <a:bodyPr/>
          <a:lstStyle/>
          <a:p>
            <a:r>
              <a:rPr lang="en-NL" dirty="0"/>
              <a:t>Traffic Shaping</a:t>
            </a:r>
          </a:p>
        </p:txBody>
      </p:sp>
      <p:sp>
        <p:nvSpPr>
          <p:cNvPr id="3" name="Text Placeholder 2">
            <a:extLst>
              <a:ext uri="{FF2B5EF4-FFF2-40B4-BE49-F238E27FC236}">
                <a16:creationId xmlns:a16="http://schemas.microsoft.com/office/drawing/2014/main" id="{9AD35DF2-B39B-9D40-B4FC-77BA65F032E2}"/>
              </a:ext>
            </a:extLst>
          </p:cNvPr>
          <p:cNvSpPr>
            <a:spLocks noGrp="1"/>
          </p:cNvSpPr>
          <p:nvPr>
            <p:ph type="body" idx="1"/>
          </p:nvPr>
        </p:nvSpPr>
        <p:spPr/>
        <p:txBody>
          <a:bodyPr/>
          <a:lstStyle/>
          <a:p>
            <a:r>
              <a:rPr lang="en-NL" dirty="0"/>
              <a:t>Regulating Network Resource Usage</a:t>
            </a:r>
          </a:p>
        </p:txBody>
      </p:sp>
      <p:sp>
        <p:nvSpPr>
          <p:cNvPr id="4" name="Footer Placeholder 3">
            <a:extLst>
              <a:ext uri="{FF2B5EF4-FFF2-40B4-BE49-F238E27FC236}">
                <a16:creationId xmlns:a16="http://schemas.microsoft.com/office/drawing/2014/main" id="{97FA4D16-1CD8-0345-9DF5-BDF503F51200}"/>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0F8939E-0BF6-E04B-945F-15E6723DD98C}"/>
              </a:ext>
            </a:extLst>
          </p:cNvPr>
          <p:cNvSpPr>
            <a:spLocks noGrp="1"/>
          </p:cNvSpPr>
          <p:nvPr>
            <p:ph type="sldNum" sz="quarter" idx="12"/>
          </p:nvPr>
        </p:nvSpPr>
        <p:spPr/>
        <p:txBody>
          <a:bodyPr/>
          <a:lstStyle/>
          <a:p>
            <a:fld id="{3D90C5DF-5A93-4A6F-A2C5-08984139AF6D}" type="slidenum">
              <a:rPr lang="LID4096" smtClean="0"/>
              <a:pPr/>
              <a:t>81</a:t>
            </a:fld>
            <a:endParaRPr lang="LID4096"/>
          </a:p>
        </p:txBody>
      </p:sp>
    </p:spTree>
    <p:extLst>
      <p:ext uri="{BB962C8B-B14F-4D97-AF65-F5344CB8AC3E}">
        <p14:creationId xmlns:p14="http://schemas.microsoft.com/office/powerpoint/2010/main" val="1877725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92DE-C42D-482A-85DA-27C20C8276BB}"/>
              </a:ext>
            </a:extLst>
          </p:cNvPr>
          <p:cNvSpPr>
            <a:spLocks noGrp="1"/>
          </p:cNvSpPr>
          <p:nvPr>
            <p:ph type="title"/>
          </p:nvPr>
        </p:nvSpPr>
        <p:spPr/>
        <p:txBody>
          <a:bodyPr/>
          <a:lstStyle/>
          <a:p>
            <a:r>
              <a:rPr lang="en-US" dirty="0"/>
              <a:t>Looking back on flow control</a:t>
            </a:r>
          </a:p>
        </p:txBody>
      </p:sp>
      <p:sp>
        <p:nvSpPr>
          <p:cNvPr id="3" name="Content Placeholder 2">
            <a:extLst>
              <a:ext uri="{FF2B5EF4-FFF2-40B4-BE49-F238E27FC236}">
                <a16:creationId xmlns:a16="http://schemas.microsoft.com/office/drawing/2014/main" id="{63E2A3E0-420D-4F2D-9CDC-BDA80E76D399}"/>
              </a:ext>
            </a:extLst>
          </p:cNvPr>
          <p:cNvSpPr>
            <a:spLocks noGrp="1"/>
          </p:cNvSpPr>
          <p:nvPr>
            <p:ph idx="1"/>
          </p:nvPr>
        </p:nvSpPr>
        <p:spPr>
          <a:xfrm>
            <a:off x="2152650" y="1825625"/>
            <a:ext cx="7886700" cy="4351338"/>
          </a:xfrm>
        </p:spPr>
        <p:txBody>
          <a:bodyPr/>
          <a:lstStyle/>
          <a:p>
            <a:pPr marL="0" indent="0">
              <a:buNone/>
            </a:pPr>
            <a:r>
              <a:rPr lang="en-US" dirty="0"/>
              <a:t>Mechanism in data link layer.</a:t>
            </a:r>
          </a:p>
          <a:p>
            <a:pPr marL="0" indent="0">
              <a:buNone/>
            </a:pPr>
            <a:r>
              <a:rPr lang="en-US" dirty="0"/>
              <a:t>Makes sure a sender does not send information faster than a receiver can accept.</a:t>
            </a:r>
          </a:p>
        </p:txBody>
      </p:sp>
      <p:sp>
        <p:nvSpPr>
          <p:cNvPr id="4" name="Footer Placeholder 3">
            <a:extLst>
              <a:ext uri="{FF2B5EF4-FFF2-40B4-BE49-F238E27FC236}">
                <a16:creationId xmlns:a16="http://schemas.microsoft.com/office/drawing/2014/main" id="{9F8722B1-CFF7-4DF1-827F-AA161B36937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F3DBDB3-0D5C-4796-A4BF-FC656CFE0B71}"/>
              </a:ext>
            </a:extLst>
          </p:cNvPr>
          <p:cNvSpPr>
            <a:spLocks noGrp="1"/>
          </p:cNvSpPr>
          <p:nvPr>
            <p:ph type="sldNum" sz="quarter" idx="12"/>
          </p:nvPr>
        </p:nvSpPr>
        <p:spPr/>
        <p:txBody>
          <a:bodyPr/>
          <a:lstStyle/>
          <a:p>
            <a:fld id="{3D90C5DF-5A93-4A6F-A2C5-08984139AF6D}" type="slidenum">
              <a:rPr lang="LID4096" smtClean="0"/>
              <a:t>82</a:t>
            </a:fld>
            <a:endParaRPr lang="LID4096"/>
          </a:p>
        </p:txBody>
      </p:sp>
      <p:cxnSp>
        <p:nvCxnSpPr>
          <p:cNvPr id="6" name="Straight Arrow Connector 5">
            <a:extLst>
              <a:ext uri="{FF2B5EF4-FFF2-40B4-BE49-F238E27FC236}">
                <a16:creationId xmlns:a16="http://schemas.microsoft.com/office/drawing/2014/main" id="{51FAB169-DADB-4503-82E0-1C7F365A1EA4}"/>
              </a:ext>
            </a:extLst>
          </p:cNvPr>
          <p:cNvCxnSpPr>
            <a:cxnSpLocks/>
          </p:cNvCxnSpPr>
          <p:nvPr/>
        </p:nvCxnSpPr>
        <p:spPr>
          <a:xfrm>
            <a:off x="6675534" y="4656583"/>
            <a:ext cx="1837063" cy="3953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FF548EE4-E4C7-4383-AC1B-30B8885ECF58}"/>
              </a:ext>
            </a:extLst>
          </p:cNvPr>
          <p:cNvCxnSpPr/>
          <p:nvPr/>
        </p:nvCxnSpPr>
        <p:spPr>
          <a:xfrm>
            <a:off x="6675533" y="4326530"/>
            <a:ext cx="1837063" cy="3953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269856BC-9C72-41B0-9478-A1E365651F5F}"/>
              </a:ext>
            </a:extLst>
          </p:cNvPr>
          <p:cNvCxnSpPr/>
          <p:nvPr/>
        </p:nvCxnSpPr>
        <p:spPr>
          <a:xfrm>
            <a:off x="6651992" y="4986637"/>
            <a:ext cx="1837063" cy="3953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3FFB7A5-2D37-4A84-BF8C-66013852BC8C}"/>
              </a:ext>
            </a:extLst>
          </p:cNvPr>
          <p:cNvCxnSpPr>
            <a:cxnSpLocks/>
          </p:cNvCxnSpPr>
          <p:nvPr/>
        </p:nvCxnSpPr>
        <p:spPr>
          <a:xfrm>
            <a:off x="4128696" y="4674758"/>
            <a:ext cx="1387769" cy="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D99C840-6B47-4382-902C-F39599C5728E}"/>
              </a:ext>
            </a:extLst>
          </p:cNvPr>
          <p:cNvCxnSpPr>
            <a:cxnSpLocks/>
          </p:cNvCxnSpPr>
          <p:nvPr/>
        </p:nvCxnSpPr>
        <p:spPr>
          <a:xfrm>
            <a:off x="4107576" y="4344704"/>
            <a:ext cx="1408889"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BA5EA87-54F6-4856-8946-7DFA5967EF87}"/>
              </a:ext>
            </a:extLst>
          </p:cNvPr>
          <p:cNvCxnSpPr>
            <a:cxnSpLocks/>
          </p:cNvCxnSpPr>
          <p:nvPr/>
        </p:nvCxnSpPr>
        <p:spPr>
          <a:xfrm>
            <a:off x="4084034" y="5004811"/>
            <a:ext cx="143243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93E3DFE-9E5C-45C3-BE51-314275F573EE}"/>
              </a:ext>
            </a:extLst>
          </p:cNvPr>
          <p:cNvPicPr>
            <a:picLocks noChangeAspect="1"/>
          </p:cNvPicPr>
          <p:nvPr/>
        </p:nvPicPr>
        <p:blipFill>
          <a:blip r:embed="rId3"/>
          <a:stretch>
            <a:fillRect/>
          </a:stretch>
        </p:blipFill>
        <p:spPr>
          <a:xfrm>
            <a:off x="2969627" y="3950247"/>
            <a:ext cx="1159069" cy="1498043"/>
          </a:xfrm>
          <a:prstGeom prst="rect">
            <a:avLst/>
          </a:prstGeom>
        </p:spPr>
      </p:pic>
      <p:pic>
        <p:nvPicPr>
          <p:cNvPr id="8" name="Picture 7">
            <a:extLst>
              <a:ext uri="{FF2B5EF4-FFF2-40B4-BE49-F238E27FC236}">
                <a16:creationId xmlns:a16="http://schemas.microsoft.com/office/drawing/2014/main" id="{2F2BA636-C46E-4756-90FF-6B39EC8D50E5}"/>
              </a:ext>
            </a:extLst>
          </p:cNvPr>
          <p:cNvPicPr>
            <a:picLocks noChangeAspect="1"/>
          </p:cNvPicPr>
          <p:nvPr/>
        </p:nvPicPr>
        <p:blipFill>
          <a:blip r:embed="rId3"/>
          <a:stretch>
            <a:fillRect/>
          </a:stretch>
        </p:blipFill>
        <p:spPr>
          <a:xfrm>
            <a:off x="5516465" y="3950248"/>
            <a:ext cx="1159069" cy="1498043"/>
          </a:xfrm>
          <a:prstGeom prst="rect">
            <a:avLst/>
          </a:prstGeom>
        </p:spPr>
      </p:pic>
      <p:sp>
        <p:nvSpPr>
          <p:cNvPr id="26" name="Rectangle 25">
            <a:extLst>
              <a:ext uri="{FF2B5EF4-FFF2-40B4-BE49-F238E27FC236}">
                <a16:creationId xmlns:a16="http://schemas.microsoft.com/office/drawing/2014/main" id="{FCFE8354-2975-49F5-8E1A-8A7942099D00}"/>
              </a:ext>
            </a:extLst>
          </p:cNvPr>
          <p:cNvSpPr/>
          <p:nvPr/>
        </p:nvSpPr>
        <p:spPr>
          <a:xfrm>
            <a:off x="2076904" y="5622549"/>
            <a:ext cx="374264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r>
              <a:rPr lang="en-US" sz="2800" dirty="0"/>
              <a:t>Q: What can go wrong?</a:t>
            </a:r>
            <a:endParaRPr lang="LID4096" sz="2800" dirty="0"/>
          </a:p>
        </p:txBody>
      </p:sp>
      <p:grpSp>
        <p:nvGrpSpPr>
          <p:cNvPr id="12" name="Group 11">
            <a:extLst>
              <a:ext uri="{FF2B5EF4-FFF2-40B4-BE49-F238E27FC236}">
                <a16:creationId xmlns:a16="http://schemas.microsoft.com/office/drawing/2014/main" id="{FCCCCC10-1A22-4BB4-97FD-E3A2ACB97000}"/>
              </a:ext>
            </a:extLst>
          </p:cNvPr>
          <p:cNvGrpSpPr/>
          <p:nvPr/>
        </p:nvGrpSpPr>
        <p:grpSpPr>
          <a:xfrm>
            <a:off x="5569164" y="3264592"/>
            <a:ext cx="987297" cy="927094"/>
            <a:chOff x="4045163" y="3264592"/>
            <a:chExt cx="987297" cy="927094"/>
          </a:xfrm>
        </p:grpSpPr>
        <p:pic>
          <p:nvPicPr>
            <p:cNvPr id="1026" name="Picture 2" descr="https://upload.wikimedia.org/wikipedia/commons/thumb/1/1a/Hdd_icon.svg/1024px-Hdd_icon.svg.png">
              <a:extLst>
                <a:ext uri="{FF2B5EF4-FFF2-40B4-BE49-F238E27FC236}">
                  <a16:creationId xmlns:a16="http://schemas.microsoft.com/office/drawing/2014/main" id="{5BE3BC4A-4CDB-4EE4-B591-3A75F3B9D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3" y="3708806"/>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upload.wikimedia.org/wikipedia/commons/thumb/1/1a/Hdd_icon.svg/1024px-Hdd_icon.svg.png">
              <a:extLst>
                <a:ext uri="{FF2B5EF4-FFF2-40B4-BE49-F238E27FC236}">
                  <a16:creationId xmlns:a16="http://schemas.microsoft.com/office/drawing/2014/main" id="{4FF72723-49DA-4BA2-9ECD-8860A0B6B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75" y="3704096"/>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upload.wikimedia.org/wikipedia/commons/thumb/1/1a/Hdd_icon.svg/1024px-Hdd_icon.svg.png">
              <a:extLst>
                <a:ext uri="{FF2B5EF4-FFF2-40B4-BE49-F238E27FC236}">
                  <a16:creationId xmlns:a16="http://schemas.microsoft.com/office/drawing/2014/main" id="{F52D30F4-BA23-4511-9CA0-30E5E7DBC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8" y="356353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upload.wikimedia.org/wikipedia/commons/thumb/1/1a/Hdd_icon.svg/1024px-Hdd_icon.svg.png">
              <a:extLst>
                <a:ext uri="{FF2B5EF4-FFF2-40B4-BE49-F238E27FC236}">
                  <a16:creationId xmlns:a16="http://schemas.microsoft.com/office/drawing/2014/main" id="{591D9C3F-76B5-4C36-BA17-4C56A594B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80" y="355882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upload.wikimedia.org/wikipedia/commons/thumb/1/1a/Hdd_icon.svg/1024px-Hdd_icon.svg.png">
              <a:extLst>
                <a:ext uri="{FF2B5EF4-FFF2-40B4-BE49-F238E27FC236}">
                  <a16:creationId xmlns:a16="http://schemas.microsoft.com/office/drawing/2014/main" id="{3A777F4A-6FF4-4623-A937-D6FBA98DE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3" y="341787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upload.wikimedia.org/wikipedia/commons/thumb/1/1a/Hdd_icon.svg/1024px-Hdd_icon.svg.png">
              <a:extLst>
                <a:ext uri="{FF2B5EF4-FFF2-40B4-BE49-F238E27FC236}">
                  <a16:creationId xmlns:a16="http://schemas.microsoft.com/office/drawing/2014/main" id="{1255CF2B-DEBF-43CE-BCDA-327A94B0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75" y="3413167"/>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upload.wikimedia.org/wikipedia/commons/thumb/1/1a/Hdd_icon.svg/1024px-Hdd_icon.svg.png">
              <a:extLst>
                <a:ext uri="{FF2B5EF4-FFF2-40B4-BE49-F238E27FC236}">
                  <a16:creationId xmlns:a16="http://schemas.microsoft.com/office/drawing/2014/main" id="{1099C12B-7D56-4377-931F-628A3AEE3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163" y="3269302"/>
              <a:ext cx="482880" cy="4828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upload.wikimedia.org/wikipedia/commons/thumb/1/1a/Hdd_icon.svg/1024px-Hdd_icon.svg.png">
              <a:extLst>
                <a:ext uri="{FF2B5EF4-FFF2-40B4-BE49-F238E27FC236}">
                  <a16:creationId xmlns:a16="http://schemas.microsoft.com/office/drawing/2014/main" id="{37D0BA38-2D90-4A74-B21F-5FDA5E96B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75" y="3264592"/>
              <a:ext cx="482880" cy="48288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a:extLst>
              <a:ext uri="{FF2B5EF4-FFF2-40B4-BE49-F238E27FC236}">
                <a16:creationId xmlns:a16="http://schemas.microsoft.com/office/drawing/2014/main" id="{77E43926-8A19-481E-9D9A-046EFE80B463}"/>
              </a:ext>
            </a:extLst>
          </p:cNvPr>
          <p:cNvSpPr/>
          <p:nvPr/>
        </p:nvSpPr>
        <p:spPr>
          <a:xfrm>
            <a:off x="6372452" y="5622549"/>
            <a:ext cx="374264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r>
              <a:rPr lang="en-US" sz="2800" dirty="0"/>
              <a:t>Q: Did we fix the issue?</a:t>
            </a:r>
            <a:endParaRPr lang="LID4096" sz="2800" dirty="0"/>
          </a:p>
        </p:txBody>
      </p:sp>
      <p:cxnSp>
        <p:nvCxnSpPr>
          <p:cNvPr id="37" name="Straight Arrow Connector 36">
            <a:extLst>
              <a:ext uri="{FF2B5EF4-FFF2-40B4-BE49-F238E27FC236}">
                <a16:creationId xmlns:a16="http://schemas.microsoft.com/office/drawing/2014/main" id="{9A92CCF4-557B-40DD-B3A4-77CD8D0FF03F}"/>
              </a:ext>
            </a:extLst>
          </p:cNvPr>
          <p:cNvCxnSpPr>
            <a:cxnSpLocks/>
            <a:stCxn id="38" idx="1"/>
          </p:cNvCxnSpPr>
          <p:nvPr/>
        </p:nvCxnSpPr>
        <p:spPr>
          <a:xfrm flipH="1">
            <a:off x="6619396" y="3654430"/>
            <a:ext cx="117352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379BCE1-8113-4342-8C6A-27724229141F}"/>
              </a:ext>
            </a:extLst>
          </p:cNvPr>
          <p:cNvSpPr/>
          <p:nvPr/>
        </p:nvSpPr>
        <p:spPr>
          <a:xfrm>
            <a:off x="7792916" y="3198201"/>
            <a:ext cx="2472176" cy="912458"/>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lnSpcReduction="10000"/>
          </a:bodyPr>
          <a:lstStyle/>
          <a:p>
            <a:pPr algn="ctr"/>
            <a:r>
              <a:rPr lang="en-US" sz="2800" dirty="0"/>
              <a:t>Adding lots of buffer space.</a:t>
            </a:r>
          </a:p>
        </p:txBody>
      </p:sp>
      <p:pic>
        <p:nvPicPr>
          <p:cNvPr id="27" name="Picture 2" descr="https://www.iconexperience.com/_img/g_collection_png/standard/512x512/smartphone.png">
            <a:extLst>
              <a:ext uri="{FF2B5EF4-FFF2-40B4-BE49-F238E27FC236}">
                <a16:creationId xmlns:a16="http://schemas.microsoft.com/office/drawing/2014/main" id="{9D50D1C4-605A-4A78-AEE9-C83B0E48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805" y="4836497"/>
            <a:ext cx="664397" cy="66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50C39928-935F-446A-90A6-C6F4CE2D32DB}"/>
              </a:ext>
            </a:extLst>
          </p:cNvPr>
          <p:cNvCxnSpPr>
            <a:cxnSpLocks/>
          </p:cNvCxnSpPr>
          <p:nvPr/>
        </p:nvCxnSpPr>
        <p:spPr>
          <a:xfrm>
            <a:off x="3377680" y="3352800"/>
            <a:ext cx="5191891" cy="0"/>
          </a:xfrm>
          <a:prstGeom prst="straightConnector1">
            <a:avLst/>
          </a:prstGeom>
          <a:ln w="571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E470E31D-6F5F-4E61-968D-2F2595EA71E1}"/>
              </a:ext>
            </a:extLst>
          </p:cNvPr>
          <p:cNvSpPr>
            <a:spLocks noGrp="1"/>
          </p:cNvSpPr>
          <p:nvPr>
            <p:ph type="title"/>
          </p:nvPr>
        </p:nvSpPr>
        <p:spPr/>
        <p:txBody>
          <a:bodyPr/>
          <a:lstStyle/>
          <a:p>
            <a:r>
              <a:rPr lang="en-US" dirty="0"/>
              <a:t>Congestion control</a:t>
            </a:r>
          </a:p>
        </p:txBody>
      </p:sp>
      <p:sp>
        <p:nvSpPr>
          <p:cNvPr id="3" name="Content Placeholder 2">
            <a:extLst>
              <a:ext uri="{FF2B5EF4-FFF2-40B4-BE49-F238E27FC236}">
                <a16:creationId xmlns:a16="http://schemas.microsoft.com/office/drawing/2014/main" id="{2868E817-A6DE-49CB-B344-ACFDAA3D8026}"/>
              </a:ext>
            </a:extLst>
          </p:cNvPr>
          <p:cNvSpPr>
            <a:spLocks noGrp="1"/>
          </p:cNvSpPr>
          <p:nvPr>
            <p:ph idx="1"/>
          </p:nvPr>
        </p:nvSpPr>
        <p:spPr/>
        <p:txBody>
          <a:bodyPr/>
          <a:lstStyle/>
          <a:p>
            <a:pPr marL="0" indent="0">
              <a:buNone/>
            </a:pPr>
            <a:r>
              <a:rPr lang="en-US" dirty="0"/>
              <a:t>Combined responsibility of the </a:t>
            </a:r>
            <a:r>
              <a:rPr lang="en-US" b="1" i="1" dirty="0"/>
              <a:t>network</a:t>
            </a:r>
            <a:r>
              <a:rPr lang="en-US" i="1" dirty="0"/>
              <a:t> </a:t>
            </a:r>
            <a:r>
              <a:rPr lang="en-US" dirty="0"/>
              <a:t>and </a:t>
            </a:r>
            <a:r>
              <a:rPr lang="en-US" b="1" i="1" dirty="0"/>
              <a:t>transport</a:t>
            </a:r>
            <a:r>
              <a:rPr lang="en-US" i="1" dirty="0"/>
              <a:t> </a:t>
            </a:r>
            <a:r>
              <a:rPr lang="en-US" dirty="0"/>
              <a:t>layers.</a:t>
            </a:r>
          </a:p>
        </p:txBody>
      </p:sp>
      <p:sp>
        <p:nvSpPr>
          <p:cNvPr id="4" name="Footer Placeholder 3">
            <a:extLst>
              <a:ext uri="{FF2B5EF4-FFF2-40B4-BE49-F238E27FC236}">
                <a16:creationId xmlns:a16="http://schemas.microsoft.com/office/drawing/2014/main" id="{76AD7247-0B4A-45CD-A76B-ABC594279690}"/>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E75431A8-8146-4D4C-9ECF-CA5853E685CE}"/>
              </a:ext>
            </a:extLst>
          </p:cNvPr>
          <p:cNvSpPr>
            <a:spLocks noGrp="1"/>
          </p:cNvSpPr>
          <p:nvPr>
            <p:ph type="sldNum" sz="quarter" idx="12"/>
          </p:nvPr>
        </p:nvSpPr>
        <p:spPr/>
        <p:txBody>
          <a:bodyPr/>
          <a:lstStyle/>
          <a:p>
            <a:fld id="{3D90C5DF-5A93-4A6F-A2C5-08984139AF6D}" type="slidenum">
              <a:rPr lang="LID4096" smtClean="0"/>
              <a:t>83</a:t>
            </a:fld>
            <a:endParaRPr lang="LID4096"/>
          </a:p>
        </p:txBody>
      </p:sp>
      <p:cxnSp>
        <p:nvCxnSpPr>
          <p:cNvPr id="7" name="Straight Arrow Connector 6">
            <a:extLst>
              <a:ext uri="{FF2B5EF4-FFF2-40B4-BE49-F238E27FC236}">
                <a16:creationId xmlns:a16="http://schemas.microsoft.com/office/drawing/2014/main" id="{91CC59F5-6F8E-477F-96C2-74C2367AF194}"/>
              </a:ext>
            </a:extLst>
          </p:cNvPr>
          <p:cNvCxnSpPr>
            <a:cxnSpLocks/>
          </p:cNvCxnSpPr>
          <p:nvPr/>
        </p:nvCxnSpPr>
        <p:spPr>
          <a:xfrm flipV="1">
            <a:off x="3374747" y="2857502"/>
            <a:ext cx="0" cy="297179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BE8918F3-62D4-4A33-A776-293097E4F4AE}"/>
              </a:ext>
            </a:extLst>
          </p:cNvPr>
          <p:cNvCxnSpPr>
            <a:cxnSpLocks/>
          </p:cNvCxnSpPr>
          <p:nvPr/>
        </p:nvCxnSpPr>
        <p:spPr>
          <a:xfrm>
            <a:off x="3348372" y="5811714"/>
            <a:ext cx="519189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83772CE-F256-489D-8C53-5B1CD34192A3}"/>
              </a:ext>
            </a:extLst>
          </p:cNvPr>
          <p:cNvSpPr txBox="1"/>
          <p:nvPr/>
        </p:nvSpPr>
        <p:spPr>
          <a:xfrm>
            <a:off x="1921567" y="3939275"/>
            <a:ext cx="1426804" cy="923330"/>
          </a:xfrm>
          <a:prstGeom prst="rect">
            <a:avLst/>
          </a:prstGeom>
          <a:noFill/>
        </p:spPr>
        <p:txBody>
          <a:bodyPr wrap="square" rtlCol="0">
            <a:spAutoFit/>
          </a:bodyPr>
          <a:lstStyle/>
          <a:p>
            <a:pPr algn="ctr"/>
            <a:r>
              <a:rPr lang="en-US" dirty="0"/>
              <a:t>Effective bandwidth</a:t>
            </a:r>
          </a:p>
          <a:p>
            <a:pPr algn="ctr"/>
            <a:r>
              <a:rPr lang="en-US" dirty="0"/>
              <a:t>“Goodput”</a:t>
            </a:r>
          </a:p>
        </p:txBody>
      </p:sp>
      <p:sp>
        <p:nvSpPr>
          <p:cNvPr id="15" name="TextBox 14">
            <a:extLst>
              <a:ext uri="{FF2B5EF4-FFF2-40B4-BE49-F238E27FC236}">
                <a16:creationId xmlns:a16="http://schemas.microsoft.com/office/drawing/2014/main" id="{219F4E17-4608-46C8-B179-D6346B4CD040}"/>
              </a:ext>
            </a:extLst>
          </p:cNvPr>
          <p:cNvSpPr txBox="1"/>
          <p:nvPr/>
        </p:nvSpPr>
        <p:spPr>
          <a:xfrm>
            <a:off x="5327764" y="5897325"/>
            <a:ext cx="1536473" cy="369332"/>
          </a:xfrm>
          <a:prstGeom prst="rect">
            <a:avLst/>
          </a:prstGeom>
          <a:noFill/>
        </p:spPr>
        <p:txBody>
          <a:bodyPr wrap="square" rtlCol="0">
            <a:spAutoFit/>
          </a:bodyPr>
          <a:lstStyle/>
          <a:p>
            <a:pPr algn="ctr"/>
            <a:r>
              <a:rPr lang="en-US" dirty="0"/>
              <a:t>Network load</a:t>
            </a:r>
          </a:p>
        </p:txBody>
      </p:sp>
      <p:sp>
        <p:nvSpPr>
          <p:cNvPr id="16" name="Rectangle 15">
            <a:extLst>
              <a:ext uri="{FF2B5EF4-FFF2-40B4-BE49-F238E27FC236}">
                <a16:creationId xmlns:a16="http://schemas.microsoft.com/office/drawing/2014/main" id="{B7FA81B5-7C9F-4ADF-B35E-9234B0223A59}"/>
              </a:ext>
            </a:extLst>
          </p:cNvPr>
          <p:cNvSpPr/>
          <p:nvPr/>
        </p:nvSpPr>
        <p:spPr>
          <a:xfrm>
            <a:off x="6649147" y="730054"/>
            <a:ext cx="3782230" cy="635245"/>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77500" lnSpcReduction="20000"/>
          </a:bodyPr>
          <a:lstStyle/>
          <a:p>
            <a:pPr algn="ctr"/>
            <a:r>
              <a:rPr lang="en-US" sz="2800" dirty="0"/>
              <a:t>Goodput: rate of useful packets arriving at the receiver</a:t>
            </a:r>
          </a:p>
        </p:txBody>
      </p:sp>
      <p:sp>
        <p:nvSpPr>
          <p:cNvPr id="18" name="TextBox 17">
            <a:extLst>
              <a:ext uri="{FF2B5EF4-FFF2-40B4-BE49-F238E27FC236}">
                <a16:creationId xmlns:a16="http://schemas.microsoft.com/office/drawing/2014/main" id="{F0BF4AAA-CF6D-44FB-9E19-A17FFE8FE191}"/>
              </a:ext>
            </a:extLst>
          </p:cNvPr>
          <p:cNvSpPr txBox="1"/>
          <p:nvPr/>
        </p:nvSpPr>
        <p:spPr>
          <a:xfrm>
            <a:off x="8604042" y="3029635"/>
            <a:ext cx="1081454" cy="646331"/>
          </a:xfrm>
          <a:prstGeom prst="rect">
            <a:avLst/>
          </a:prstGeom>
          <a:noFill/>
        </p:spPr>
        <p:txBody>
          <a:bodyPr wrap="square" rtlCol="0">
            <a:spAutoFit/>
          </a:bodyPr>
          <a:lstStyle/>
          <a:p>
            <a:pPr algn="ctr"/>
            <a:r>
              <a:rPr lang="en-US" dirty="0"/>
              <a:t>Network capacity</a:t>
            </a:r>
          </a:p>
        </p:txBody>
      </p:sp>
      <p:cxnSp>
        <p:nvCxnSpPr>
          <p:cNvPr id="20" name="Straight Connector 19">
            <a:extLst>
              <a:ext uri="{FF2B5EF4-FFF2-40B4-BE49-F238E27FC236}">
                <a16:creationId xmlns:a16="http://schemas.microsoft.com/office/drawing/2014/main" id="{07069D19-7151-4C66-B01B-CEAA561A986F}"/>
              </a:ext>
            </a:extLst>
          </p:cNvPr>
          <p:cNvCxnSpPr/>
          <p:nvPr/>
        </p:nvCxnSpPr>
        <p:spPr>
          <a:xfrm flipV="1">
            <a:off x="3374748" y="4158734"/>
            <a:ext cx="1806853" cy="1652980"/>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E6C9910-9688-40FE-BB0A-E841DB1DDA08}"/>
              </a:ext>
            </a:extLst>
          </p:cNvPr>
          <p:cNvCxnSpPr>
            <a:cxnSpLocks/>
          </p:cNvCxnSpPr>
          <p:nvPr/>
        </p:nvCxnSpPr>
        <p:spPr>
          <a:xfrm flipV="1">
            <a:off x="5049682" y="3369611"/>
            <a:ext cx="932735" cy="912547"/>
          </a:xfrm>
          <a:prstGeom prst="line">
            <a:avLst/>
          </a:prstGeom>
          <a:ln w="57150"/>
        </p:spPr>
        <p:style>
          <a:lnRef idx="2">
            <a:schemeClr val="accent3"/>
          </a:lnRef>
          <a:fillRef idx="0">
            <a:schemeClr val="accent3"/>
          </a:fillRef>
          <a:effectRef idx="1">
            <a:schemeClr val="accent3"/>
          </a:effectRef>
          <a:fontRef idx="minor">
            <a:schemeClr val="tx1"/>
          </a:fontRef>
        </p:style>
      </p:cxnSp>
      <p:cxnSp>
        <p:nvCxnSpPr>
          <p:cNvPr id="23" name="Straight Connector 22">
            <a:extLst>
              <a:ext uri="{FF2B5EF4-FFF2-40B4-BE49-F238E27FC236}">
                <a16:creationId xmlns:a16="http://schemas.microsoft.com/office/drawing/2014/main" id="{93B9E7DD-97A9-4D76-966E-40D643B52316}"/>
              </a:ext>
            </a:extLst>
          </p:cNvPr>
          <p:cNvCxnSpPr>
            <a:cxnSpLocks/>
            <a:endCxn id="18" idx="1"/>
          </p:cNvCxnSpPr>
          <p:nvPr/>
        </p:nvCxnSpPr>
        <p:spPr>
          <a:xfrm flipV="1">
            <a:off x="5944316" y="3352800"/>
            <a:ext cx="2659726" cy="16810"/>
          </a:xfrm>
          <a:prstGeom prst="line">
            <a:avLst/>
          </a:prstGeom>
          <a:ln w="57150"/>
        </p:spPr>
        <p:style>
          <a:lnRef idx="2">
            <a:schemeClr val="accent3"/>
          </a:lnRef>
          <a:fillRef idx="0">
            <a:schemeClr val="accent3"/>
          </a:fillRef>
          <a:effectRef idx="1">
            <a:schemeClr val="accent3"/>
          </a:effectRef>
          <a:fontRef idx="minor">
            <a:schemeClr val="tx1"/>
          </a:fontRef>
        </p:style>
      </p:cxnSp>
      <p:sp>
        <p:nvSpPr>
          <p:cNvPr id="33" name="Freeform: Shape 32">
            <a:extLst>
              <a:ext uri="{FF2B5EF4-FFF2-40B4-BE49-F238E27FC236}">
                <a16:creationId xmlns:a16="http://schemas.microsoft.com/office/drawing/2014/main" id="{CD7D75A7-4737-4E44-929A-6D3A817CE895}"/>
              </a:ext>
            </a:extLst>
          </p:cNvPr>
          <p:cNvSpPr/>
          <p:nvPr/>
        </p:nvSpPr>
        <p:spPr>
          <a:xfrm>
            <a:off x="5076092" y="3367455"/>
            <a:ext cx="3314700" cy="888023"/>
          </a:xfrm>
          <a:custGeom>
            <a:avLst/>
            <a:gdLst>
              <a:gd name="connsiteX0" fmla="*/ 0 w 3314700"/>
              <a:gd name="connsiteY0" fmla="*/ 888023 h 888023"/>
              <a:gd name="connsiteX1" fmla="*/ 1028700 w 3314700"/>
              <a:gd name="connsiteY1" fmla="*/ 281354 h 888023"/>
              <a:gd name="connsiteX2" fmla="*/ 3314700 w 3314700"/>
              <a:gd name="connsiteY2" fmla="*/ 0 h 888023"/>
            </a:gdLst>
            <a:ahLst/>
            <a:cxnLst>
              <a:cxn ang="0">
                <a:pos x="connsiteX0" y="connsiteY0"/>
              </a:cxn>
              <a:cxn ang="0">
                <a:pos x="connsiteX1" y="connsiteY1"/>
              </a:cxn>
              <a:cxn ang="0">
                <a:pos x="connsiteX2" y="connsiteY2"/>
              </a:cxn>
            </a:cxnLst>
            <a:rect l="l" t="t" r="r" b="b"/>
            <a:pathLst>
              <a:path w="3314700" h="888023">
                <a:moveTo>
                  <a:pt x="0" y="888023"/>
                </a:moveTo>
                <a:cubicBezTo>
                  <a:pt x="238125" y="658690"/>
                  <a:pt x="476250" y="429358"/>
                  <a:pt x="1028700" y="281354"/>
                </a:cubicBezTo>
                <a:cubicBezTo>
                  <a:pt x="1581150" y="133350"/>
                  <a:pt x="2961542" y="36635"/>
                  <a:pt x="3314700" y="0"/>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ACFE15-F8E9-416A-9711-F8BE3EE04B52}"/>
              </a:ext>
            </a:extLst>
          </p:cNvPr>
          <p:cNvSpPr/>
          <p:nvPr/>
        </p:nvSpPr>
        <p:spPr>
          <a:xfrm>
            <a:off x="5102469" y="3675965"/>
            <a:ext cx="1907931" cy="1449950"/>
          </a:xfrm>
          <a:custGeom>
            <a:avLst/>
            <a:gdLst>
              <a:gd name="connsiteX0" fmla="*/ 0 w 1758462"/>
              <a:gd name="connsiteY0" fmla="*/ 572315 h 1469130"/>
              <a:gd name="connsiteX1" fmla="*/ 870439 w 1758462"/>
              <a:gd name="connsiteY1" fmla="*/ 35984 h 1469130"/>
              <a:gd name="connsiteX2" fmla="*/ 1758462 w 1758462"/>
              <a:gd name="connsiteY2" fmla="*/ 1469130 h 1469130"/>
            </a:gdLst>
            <a:ahLst/>
            <a:cxnLst>
              <a:cxn ang="0">
                <a:pos x="connsiteX0" y="connsiteY0"/>
              </a:cxn>
              <a:cxn ang="0">
                <a:pos x="connsiteX1" y="connsiteY1"/>
              </a:cxn>
              <a:cxn ang="0">
                <a:pos x="connsiteX2" y="connsiteY2"/>
              </a:cxn>
            </a:cxnLst>
            <a:rect l="l" t="t" r="r" b="b"/>
            <a:pathLst>
              <a:path w="1758462" h="1469130">
                <a:moveTo>
                  <a:pt x="0" y="572315"/>
                </a:moveTo>
                <a:cubicBezTo>
                  <a:pt x="288681" y="229415"/>
                  <a:pt x="577362" y="-113485"/>
                  <a:pt x="870439" y="35984"/>
                </a:cubicBezTo>
                <a:cubicBezTo>
                  <a:pt x="1163516" y="185453"/>
                  <a:pt x="1591408" y="1328453"/>
                  <a:pt x="1758462" y="1469130"/>
                </a:cubicBez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52E77213-0594-4735-AB3C-3E12AE2B92EE}"/>
              </a:ext>
            </a:extLst>
          </p:cNvPr>
          <p:cNvSpPr/>
          <p:nvPr/>
        </p:nvSpPr>
        <p:spPr>
          <a:xfrm>
            <a:off x="5327763" y="2857501"/>
            <a:ext cx="1682636" cy="365346"/>
          </a:xfrm>
          <a:prstGeom prst="rect">
            <a:avLst/>
          </a:prstGeom>
        </p:spPr>
        <p:style>
          <a:lnRef idx="3">
            <a:schemeClr val="lt1"/>
          </a:lnRef>
          <a:fillRef idx="1">
            <a:schemeClr val="accent3"/>
          </a:fillRef>
          <a:effectRef idx="1">
            <a:schemeClr val="accent3"/>
          </a:effectRef>
          <a:fontRef idx="minor">
            <a:schemeClr val="lt1"/>
          </a:fontRef>
        </p:style>
        <p:txBody>
          <a:bodyPr rtlCol="0" anchor="ctr">
            <a:normAutofit fontScale="62500" lnSpcReduction="20000"/>
          </a:bodyPr>
          <a:lstStyle/>
          <a:p>
            <a:pPr algn="ctr"/>
            <a:r>
              <a:rPr lang="en-US" sz="2800" dirty="0"/>
              <a:t>Ideal response</a:t>
            </a:r>
          </a:p>
        </p:txBody>
      </p:sp>
      <p:sp>
        <p:nvSpPr>
          <p:cNvPr id="36" name="Rectangle 35">
            <a:extLst>
              <a:ext uri="{FF2B5EF4-FFF2-40B4-BE49-F238E27FC236}">
                <a16:creationId xmlns:a16="http://schemas.microsoft.com/office/drawing/2014/main" id="{5C8F18A2-E197-4D3F-803A-3471D5C465F6}"/>
              </a:ext>
            </a:extLst>
          </p:cNvPr>
          <p:cNvSpPr/>
          <p:nvPr/>
        </p:nvSpPr>
        <p:spPr>
          <a:xfrm>
            <a:off x="6729046" y="3653518"/>
            <a:ext cx="1874996" cy="365346"/>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62500" lnSpcReduction="20000"/>
          </a:bodyPr>
          <a:lstStyle/>
          <a:p>
            <a:pPr algn="ctr"/>
            <a:r>
              <a:rPr lang="en-US" sz="2800" dirty="0"/>
              <a:t>Desired response</a:t>
            </a:r>
          </a:p>
        </p:txBody>
      </p:sp>
      <p:sp>
        <p:nvSpPr>
          <p:cNvPr id="37" name="Rectangle 36">
            <a:extLst>
              <a:ext uri="{FF2B5EF4-FFF2-40B4-BE49-F238E27FC236}">
                <a16:creationId xmlns:a16="http://schemas.microsoft.com/office/drawing/2014/main" id="{4B0E9696-49EF-4591-B9BC-55D627F96A9C}"/>
              </a:ext>
            </a:extLst>
          </p:cNvPr>
          <p:cNvSpPr/>
          <p:nvPr/>
        </p:nvSpPr>
        <p:spPr>
          <a:xfrm>
            <a:off x="4596846" y="5088091"/>
            <a:ext cx="2132197" cy="344175"/>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62500" lnSpcReduction="20000"/>
          </a:bodyPr>
          <a:lstStyle/>
          <a:p>
            <a:pPr algn="ctr"/>
            <a:r>
              <a:rPr lang="en-US" sz="2800" dirty="0"/>
              <a:t>Congestion collapse</a:t>
            </a:r>
          </a:p>
        </p:txBody>
      </p:sp>
    </p:spTree>
    <p:extLst>
      <p:ext uri="{BB962C8B-B14F-4D97-AF65-F5344CB8AC3E}">
        <p14:creationId xmlns:p14="http://schemas.microsoft.com/office/powerpoint/2010/main" val="213638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8" grpId="0"/>
      <p:bldP spid="33" grpId="0" animBg="1"/>
      <p:bldP spid="34" grpId="0" animBg="1"/>
      <p:bldP spid="35" grpId="0" animBg="1"/>
      <p:bldP spid="36" grpId="0" animBg="1"/>
      <p:bldP spid="3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85E6-2D55-4699-87A9-F979175444C8}"/>
              </a:ext>
            </a:extLst>
          </p:cNvPr>
          <p:cNvSpPr>
            <a:spLocks noGrp="1"/>
          </p:cNvSpPr>
          <p:nvPr>
            <p:ph type="title"/>
          </p:nvPr>
        </p:nvSpPr>
        <p:spPr/>
        <p:txBody>
          <a:bodyPr/>
          <a:lstStyle/>
          <a:p>
            <a:r>
              <a:rPr lang="en-US" dirty="0"/>
              <a:t>Approaches to congestion control</a:t>
            </a:r>
          </a:p>
        </p:txBody>
      </p:sp>
      <p:sp>
        <p:nvSpPr>
          <p:cNvPr id="3" name="Content Placeholder 2">
            <a:extLst>
              <a:ext uri="{FF2B5EF4-FFF2-40B4-BE49-F238E27FC236}">
                <a16:creationId xmlns:a16="http://schemas.microsoft.com/office/drawing/2014/main" id="{49D22889-7942-4193-AA48-65A2F722689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76039EC-6385-4395-9149-FBA2B16608C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84FD9E9-6632-4C67-9716-5B1CC42A9BC3}"/>
              </a:ext>
            </a:extLst>
          </p:cNvPr>
          <p:cNvSpPr>
            <a:spLocks noGrp="1"/>
          </p:cNvSpPr>
          <p:nvPr>
            <p:ph type="sldNum" sz="quarter" idx="12"/>
          </p:nvPr>
        </p:nvSpPr>
        <p:spPr/>
        <p:txBody>
          <a:bodyPr/>
          <a:lstStyle/>
          <a:p>
            <a:fld id="{3D90C5DF-5A93-4A6F-A2C5-08984139AF6D}" type="slidenum">
              <a:rPr lang="LID4096" smtClean="0"/>
              <a:t>84</a:t>
            </a:fld>
            <a:endParaRPr lang="LID4096"/>
          </a:p>
        </p:txBody>
      </p:sp>
      <p:pic>
        <p:nvPicPr>
          <p:cNvPr id="2050" name="Picture 2" descr="https://i.imgur.com/whMIwc2.jpg">
            <a:extLst>
              <a:ext uri="{FF2B5EF4-FFF2-40B4-BE49-F238E27FC236}">
                <a16:creationId xmlns:a16="http://schemas.microsoft.com/office/drawing/2014/main" id="{0D324D65-2ABF-4614-A7BB-5BC19753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7E6D96-0F90-4904-BE30-D00B8A864617}"/>
              </a:ext>
            </a:extLst>
          </p:cNvPr>
          <p:cNvSpPr/>
          <p:nvPr/>
        </p:nvSpPr>
        <p:spPr>
          <a:xfrm>
            <a:off x="-345141" y="2293974"/>
            <a:ext cx="12882282" cy="9527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How can we fix this?</a:t>
            </a:r>
            <a:endParaRPr lang="LID4096" sz="2800" dirty="0"/>
          </a:p>
        </p:txBody>
      </p:sp>
    </p:spTree>
    <p:extLst>
      <p:ext uri="{BB962C8B-B14F-4D97-AF65-F5344CB8AC3E}">
        <p14:creationId xmlns:p14="http://schemas.microsoft.com/office/powerpoint/2010/main" val="3941585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A95818-9A69-4641-BE5D-1C7F6DBC7D41}"/>
              </a:ext>
            </a:extLst>
          </p:cNvPr>
          <p:cNvSpPr>
            <a:spLocks noGrp="1"/>
          </p:cNvSpPr>
          <p:nvPr>
            <p:ph idx="1"/>
          </p:nvPr>
        </p:nvSpPr>
        <p:spPr/>
        <p:txBody>
          <a:bodyPr/>
          <a:lstStyle/>
          <a:p>
            <a:pPr marL="0" indent="0">
              <a:buNone/>
            </a:pPr>
            <a:endParaRPr lang="en-US" dirty="0"/>
          </a:p>
          <a:p>
            <a:pPr marL="0" indent="0">
              <a:buNone/>
            </a:pPr>
            <a:r>
              <a:rPr lang="en-US" dirty="0"/>
              <a:t>Regulates </a:t>
            </a:r>
            <a:r>
              <a:rPr lang="en-US" b="1" dirty="0"/>
              <a:t>rate</a:t>
            </a:r>
            <a:r>
              <a:rPr lang="en-US" dirty="0"/>
              <a:t> and </a:t>
            </a:r>
            <a:r>
              <a:rPr lang="en-US" b="1" dirty="0"/>
              <a:t>burstiness</a:t>
            </a:r>
            <a:r>
              <a:rPr lang="en-US" dirty="0"/>
              <a:t> of data entering the network.</a:t>
            </a:r>
          </a:p>
        </p:txBody>
      </p:sp>
      <p:cxnSp>
        <p:nvCxnSpPr>
          <p:cNvPr id="36" name="Straight Connector 35">
            <a:extLst>
              <a:ext uri="{FF2B5EF4-FFF2-40B4-BE49-F238E27FC236}">
                <a16:creationId xmlns:a16="http://schemas.microsoft.com/office/drawing/2014/main" id="{C2D7EFC1-DDE8-4D30-8E7B-71E152F0358F}"/>
              </a:ext>
            </a:extLst>
          </p:cNvPr>
          <p:cNvCxnSpPr>
            <a:cxnSpLocks/>
          </p:cNvCxnSpPr>
          <p:nvPr/>
        </p:nvCxnSpPr>
        <p:spPr>
          <a:xfrm>
            <a:off x="7344510" y="2852057"/>
            <a:ext cx="0" cy="3324907"/>
          </a:xfrm>
          <a:prstGeom prst="line">
            <a:avLst/>
          </a:prstGeom>
          <a:ln w="76200">
            <a:prstDash val="sysDash"/>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FAE06C7-18FD-4A8C-8D34-1CC6397F2D61}"/>
              </a:ext>
            </a:extLst>
          </p:cNvPr>
          <p:cNvSpPr>
            <a:spLocks noGrp="1"/>
          </p:cNvSpPr>
          <p:nvPr>
            <p:ph type="title"/>
          </p:nvPr>
        </p:nvSpPr>
        <p:spPr/>
        <p:txBody>
          <a:bodyPr/>
          <a:lstStyle/>
          <a:p>
            <a:r>
              <a:rPr lang="en-US" dirty="0"/>
              <a:t>Traffic shaping</a:t>
            </a:r>
          </a:p>
        </p:txBody>
      </p:sp>
      <p:sp>
        <p:nvSpPr>
          <p:cNvPr id="4" name="Footer Placeholder 3">
            <a:extLst>
              <a:ext uri="{FF2B5EF4-FFF2-40B4-BE49-F238E27FC236}">
                <a16:creationId xmlns:a16="http://schemas.microsoft.com/office/drawing/2014/main" id="{D359095A-5C10-4421-9909-9C2E0358C6E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8EE2B49-F60D-4E67-8510-C157A3BD9772}"/>
              </a:ext>
            </a:extLst>
          </p:cNvPr>
          <p:cNvSpPr>
            <a:spLocks noGrp="1"/>
          </p:cNvSpPr>
          <p:nvPr>
            <p:ph type="sldNum" sz="quarter" idx="12"/>
          </p:nvPr>
        </p:nvSpPr>
        <p:spPr/>
        <p:txBody>
          <a:bodyPr/>
          <a:lstStyle/>
          <a:p>
            <a:fld id="{3D90C5DF-5A93-4A6F-A2C5-08984139AF6D}" type="slidenum">
              <a:rPr lang="LID4096" smtClean="0"/>
              <a:t>85</a:t>
            </a:fld>
            <a:endParaRPr lang="LID4096"/>
          </a:p>
        </p:txBody>
      </p:sp>
      <p:pic>
        <p:nvPicPr>
          <p:cNvPr id="7" name="Picture 6">
            <a:extLst>
              <a:ext uri="{FF2B5EF4-FFF2-40B4-BE49-F238E27FC236}">
                <a16:creationId xmlns:a16="http://schemas.microsoft.com/office/drawing/2014/main" id="{93405F7B-1D1B-4120-B64B-B168A9AF5989}"/>
              </a:ext>
            </a:extLst>
          </p:cNvPr>
          <p:cNvPicPr>
            <a:picLocks noChangeAspect="1"/>
          </p:cNvPicPr>
          <p:nvPr/>
        </p:nvPicPr>
        <p:blipFill>
          <a:blip r:embed="rId3"/>
          <a:stretch>
            <a:fillRect/>
          </a:stretch>
        </p:blipFill>
        <p:spPr>
          <a:xfrm>
            <a:off x="2152650" y="3815863"/>
            <a:ext cx="976560" cy="1262159"/>
          </a:xfrm>
          <a:prstGeom prst="rect">
            <a:avLst/>
          </a:prstGeom>
        </p:spPr>
      </p:pic>
      <p:sp>
        <p:nvSpPr>
          <p:cNvPr id="8" name="Rectangle 7">
            <a:extLst>
              <a:ext uri="{FF2B5EF4-FFF2-40B4-BE49-F238E27FC236}">
                <a16:creationId xmlns:a16="http://schemas.microsoft.com/office/drawing/2014/main" id="{8D1A7771-1E41-4851-A025-8C45857E7D3B}"/>
              </a:ext>
            </a:extLst>
          </p:cNvPr>
          <p:cNvSpPr/>
          <p:nvPr/>
        </p:nvSpPr>
        <p:spPr>
          <a:xfrm>
            <a:off x="3581400" y="3894993"/>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D9F55E-A9B6-4739-A8D5-2CC8A80DDBCE}"/>
              </a:ext>
            </a:extLst>
          </p:cNvPr>
          <p:cNvSpPr/>
          <p:nvPr/>
        </p:nvSpPr>
        <p:spPr>
          <a:xfrm>
            <a:off x="4183059" y="3894991"/>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978946-3BFB-4ADB-9154-E3F6994385B8}"/>
              </a:ext>
            </a:extLst>
          </p:cNvPr>
          <p:cNvSpPr/>
          <p:nvPr/>
        </p:nvSpPr>
        <p:spPr>
          <a:xfrm>
            <a:off x="4536456" y="3894992"/>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26FF9A-2DCE-4FAF-80EF-E351416D7622}"/>
              </a:ext>
            </a:extLst>
          </p:cNvPr>
          <p:cNvSpPr/>
          <p:nvPr/>
        </p:nvSpPr>
        <p:spPr>
          <a:xfrm>
            <a:off x="5649774" y="3894990"/>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CA0E58-8B4A-4E52-A666-D63198FC8496}"/>
              </a:ext>
            </a:extLst>
          </p:cNvPr>
          <p:cNvSpPr/>
          <p:nvPr/>
        </p:nvSpPr>
        <p:spPr>
          <a:xfrm>
            <a:off x="6133844" y="3683977"/>
            <a:ext cx="1584305" cy="1525929"/>
          </a:xfrm>
          <a:prstGeom prst="rect">
            <a:avLst/>
          </a:prstGeom>
          <a:ln>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Traffic</a:t>
            </a:r>
          </a:p>
          <a:p>
            <a:pPr algn="ctr"/>
            <a:r>
              <a:rPr lang="en-US" sz="2800" dirty="0"/>
              <a:t>shaping</a:t>
            </a:r>
          </a:p>
        </p:txBody>
      </p:sp>
      <p:sp>
        <p:nvSpPr>
          <p:cNvPr id="13" name="Rectangle 12">
            <a:extLst>
              <a:ext uri="{FF2B5EF4-FFF2-40B4-BE49-F238E27FC236}">
                <a16:creationId xmlns:a16="http://schemas.microsoft.com/office/drawing/2014/main" id="{538F4A12-02CD-40C2-8538-ADAB103547C3}"/>
              </a:ext>
            </a:extLst>
          </p:cNvPr>
          <p:cNvSpPr/>
          <p:nvPr/>
        </p:nvSpPr>
        <p:spPr>
          <a:xfrm>
            <a:off x="7914073" y="3894992"/>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7AF578-0D63-4424-AD59-8084A349E36D}"/>
              </a:ext>
            </a:extLst>
          </p:cNvPr>
          <p:cNvSpPr/>
          <p:nvPr/>
        </p:nvSpPr>
        <p:spPr>
          <a:xfrm>
            <a:off x="8603531" y="3894992"/>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A0BA12-5471-4112-8A30-92AFAE748F89}"/>
              </a:ext>
            </a:extLst>
          </p:cNvPr>
          <p:cNvSpPr/>
          <p:nvPr/>
        </p:nvSpPr>
        <p:spPr>
          <a:xfrm>
            <a:off x="9292989" y="3894992"/>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9356C8-CEDE-4BD8-B069-FF8F1B0CD3AF}"/>
              </a:ext>
            </a:extLst>
          </p:cNvPr>
          <p:cNvSpPr/>
          <p:nvPr/>
        </p:nvSpPr>
        <p:spPr>
          <a:xfrm>
            <a:off x="9982447" y="3894992"/>
            <a:ext cx="298938" cy="10990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F5EF7B-3C31-4735-AF27-41FCB21BFBC7}"/>
              </a:ext>
            </a:extLst>
          </p:cNvPr>
          <p:cNvSpPr txBox="1"/>
          <p:nvPr/>
        </p:nvSpPr>
        <p:spPr>
          <a:xfrm>
            <a:off x="5649774" y="5723792"/>
            <a:ext cx="1888164" cy="369332"/>
          </a:xfrm>
          <a:prstGeom prst="rect">
            <a:avLst/>
          </a:prstGeom>
          <a:noFill/>
        </p:spPr>
        <p:txBody>
          <a:bodyPr wrap="square" rtlCol="0">
            <a:spAutoFit/>
          </a:bodyPr>
          <a:lstStyle/>
          <a:p>
            <a:pPr algn="ctr"/>
            <a:r>
              <a:rPr lang="en-US" dirty="0"/>
              <a:t>Packets</a:t>
            </a:r>
          </a:p>
        </p:txBody>
      </p:sp>
      <p:cxnSp>
        <p:nvCxnSpPr>
          <p:cNvPr id="19" name="Straight Arrow Connector 18">
            <a:extLst>
              <a:ext uri="{FF2B5EF4-FFF2-40B4-BE49-F238E27FC236}">
                <a16:creationId xmlns:a16="http://schemas.microsoft.com/office/drawing/2014/main" id="{77004B7B-E601-4D9F-8DBA-85F0D6F7A8F7}"/>
              </a:ext>
            </a:extLst>
          </p:cNvPr>
          <p:cNvCxnSpPr>
            <a:cxnSpLocks/>
          </p:cNvCxnSpPr>
          <p:nvPr/>
        </p:nvCxnSpPr>
        <p:spPr>
          <a:xfrm flipH="1" flipV="1">
            <a:off x="5799244" y="5078022"/>
            <a:ext cx="516532" cy="6384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949BED72-AFD1-48B1-BB10-12FC6B8C2FE1}"/>
              </a:ext>
            </a:extLst>
          </p:cNvPr>
          <p:cNvCxnSpPr>
            <a:cxnSpLocks/>
          </p:cNvCxnSpPr>
          <p:nvPr/>
        </p:nvCxnSpPr>
        <p:spPr>
          <a:xfrm flipH="1" flipV="1">
            <a:off x="4872518" y="5078022"/>
            <a:ext cx="1223483" cy="64577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565E5037-23E0-418B-8FAE-56FABA6B1D5C}"/>
              </a:ext>
            </a:extLst>
          </p:cNvPr>
          <p:cNvCxnSpPr>
            <a:cxnSpLocks/>
          </p:cNvCxnSpPr>
          <p:nvPr/>
        </p:nvCxnSpPr>
        <p:spPr>
          <a:xfrm flipV="1">
            <a:off x="7022728" y="5078022"/>
            <a:ext cx="959223" cy="6384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3AB440C-4E96-42E8-BC59-39141C509742}"/>
              </a:ext>
            </a:extLst>
          </p:cNvPr>
          <p:cNvCxnSpPr>
            <a:cxnSpLocks/>
          </p:cNvCxnSpPr>
          <p:nvPr/>
        </p:nvCxnSpPr>
        <p:spPr>
          <a:xfrm flipV="1">
            <a:off x="7098943" y="5101118"/>
            <a:ext cx="1504588" cy="75026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85B5F32B-430C-417D-9118-74B7A3A37B1E}"/>
              </a:ext>
            </a:extLst>
          </p:cNvPr>
          <p:cNvSpPr txBox="1"/>
          <p:nvPr/>
        </p:nvSpPr>
        <p:spPr>
          <a:xfrm>
            <a:off x="3990210" y="3279416"/>
            <a:ext cx="1888164" cy="369332"/>
          </a:xfrm>
          <a:prstGeom prst="rect">
            <a:avLst/>
          </a:prstGeom>
          <a:noFill/>
        </p:spPr>
        <p:txBody>
          <a:bodyPr wrap="square" rtlCol="0">
            <a:spAutoFit/>
          </a:bodyPr>
          <a:lstStyle/>
          <a:p>
            <a:pPr algn="ctr"/>
            <a:r>
              <a:rPr lang="en-US" dirty="0"/>
              <a:t>Traffic flow</a:t>
            </a:r>
          </a:p>
        </p:txBody>
      </p:sp>
      <p:cxnSp>
        <p:nvCxnSpPr>
          <p:cNvPr id="33" name="Straight Arrow Connector 32">
            <a:extLst>
              <a:ext uri="{FF2B5EF4-FFF2-40B4-BE49-F238E27FC236}">
                <a16:creationId xmlns:a16="http://schemas.microsoft.com/office/drawing/2014/main" id="{79E87932-2C94-481E-9F58-36DB2B96CE48}"/>
              </a:ext>
            </a:extLst>
          </p:cNvPr>
          <p:cNvCxnSpPr>
            <a:cxnSpLocks/>
          </p:cNvCxnSpPr>
          <p:nvPr/>
        </p:nvCxnSpPr>
        <p:spPr>
          <a:xfrm flipV="1">
            <a:off x="5557517" y="3455320"/>
            <a:ext cx="1145154" cy="108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BBBFFAC8-635C-47B8-B90C-5DD229175F21}"/>
              </a:ext>
            </a:extLst>
          </p:cNvPr>
          <p:cNvSpPr txBox="1"/>
          <p:nvPr/>
        </p:nvSpPr>
        <p:spPr>
          <a:xfrm>
            <a:off x="1910616" y="5209905"/>
            <a:ext cx="1449169" cy="369332"/>
          </a:xfrm>
          <a:prstGeom prst="rect">
            <a:avLst/>
          </a:prstGeom>
          <a:noFill/>
        </p:spPr>
        <p:txBody>
          <a:bodyPr wrap="square" rtlCol="0">
            <a:spAutoFit/>
          </a:bodyPr>
          <a:lstStyle/>
          <a:p>
            <a:pPr algn="ctr"/>
            <a:r>
              <a:rPr lang="en-US" dirty="0"/>
              <a:t>Host</a:t>
            </a:r>
          </a:p>
        </p:txBody>
      </p:sp>
      <p:sp>
        <p:nvSpPr>
          <p:cNvPr id="38" name="TextBox 37">
            <a:extLst>
              <a:ext uri="{FF2B5EF4-FFF2-40B4-BE49-F238E27FC236}">
                <a16:creationId xmlns:a16="http://schemas.microsoft.com/office/drawing/2014/main" id="{B237C023-8BFA-45BC-B7AB-FE7C9540D2AF}"/>
              </a:ext>
            </a:extLst>
          </p:cNvPr>
          <p:cNvSpPr txBox="1"/>
          <p:nvPr/>
        </p:nvSpPr>
        <p:spPr>
          <a:xfrm>
            <a:off x="8621363" y="5725371"/>
            <a:ext cx="1449169" cy="369332"/>
          </a:xfrm>
          <a:prstGeom prst="rect">
            <a:avLst/>
          </a:prstGeom>
          <a:noFill/>
        </p:spPr>
        <p:txBody>
          <a:bodyPr wrap="square" rtlCol="0">
            <a:spAutoFit/>
          </a:bodyPr>
          <a:lstStyle/>
          <a:p>
            <a:pPr algn="ctr"/>
            <a:r>
              <a:rPr lang="en-US" dirty="0"/>
              <a:t>Network</a:t>
            </a:r>
          </a:p>
        </p:txBody>
      </p:sp>
      <p:sp>
        <p:nvSpPr>
          <p:cNvPr id="27" name="Rectangle 26">
            <a:extLst>
              <a:ext uri="{FF2B5EF4-FFF2-40B4-BE49-F238E27FC236}">
                <a16:creationId xmlns:a16="http://schemas.microsoft.com/office/drawing/2014/main" id="{CE3CE313-F2BD-BF38-9FE5-9F9C590E23EB}"/>
              </a:ext>
            </a:extLst>
          </p:cNvPr>
          <p:cNvSpPr/>
          <p:nvPr/>
        </p:nvSpPr>
        <p:spPr>
          <a:xfrm>
            <a:off x="0" y="1564518"/>
            <a:ext cx="12191999" cy="71763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Challenge: limit available data data rate, but allow </a:t>
            </a:r>
            <a:r>
              <a:rPr lang="en-US" sz="2800" dirty="0" err="1"/>
              <a:t>bursty</a:t>
            </a:r>
            <a:r>
              <a:rPr lang="en-US" sz="2800" dirty="0"/>
              <a:t> traffic</a:t>
            </a:r>
            <a:endParaRPr lang="LID4096" sz="2800" dirty="0"/>
          </a:p>
        </p:txBody>
      </p:sp>
    </p:spTree>
    <p:extLst>
      <p:ext uri="{BB962C8B-B14F-4D97-AF65-F5344CB8AC3E}">
        <p14:creationId xmlns:p14="http://schemas.microsoft.com/office/powerpoint/2010/main" val="24307897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32" grpId="0"/>
      <p:bldP spid="37" grpId="0"/>
      <p:bldP spid="3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680-2FB1-4894-A8FC-71B34A66AE48}"/>
              </a:ext>
            </a:extLst>
          </p:cNvPr>
          <p:cNvSpPr>
            <a:spLocks noGrp="1"/>
          </p:cNvSpPr>
          <p:nvPr>
            <p:ph type="title"/>
          </p:nvPr>
        </p:nvSpPr>
        <p:spPr/>
        <p:txBody>
          <a:bodyPr/>
          <a:lstStyle/>
          <a:p>
            <a:r>
              <a:rPr lang="en-US" dirty="0"/>
              <a:t>Traffic shaping</a:t>
            </a:r>
            <a:br>
              <a:rPr lang="en-US" dirty="0"/>
            </a:br>
            <a:r>
              <a:rPr lang="en-US" dirty="0"/>
              <a:t>Token bucket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DA3212-DA88-451B-88D2-1D444948F004}"/>
                  </a:ext>
                </a:extLst>
              </p:cNvPr>
              <p:cNvSpPr>
                <a:spLocks noGrp="1"/>
              </p:cNvSpPr>
              <p:nvPr>
                <p:ph idx="1"/>
              </p:nvPr>
            </p:nvSpPr>
            <p:spPr/>
            <p:txBody>
              <a:bodyPr/>
              <a:lstStyle/>
              <a:p>
                <a:pPr marL="0" indent="0">
                  <a:buNone/>
                </a:pPr>
                <a:r>
                  <a:rPr lang="en-US" dirty="0"/>
                  <a:t>Outgoing rate between </a:t>
                </a:r>
                <a14:m>
                  <m:oMath xmlns:m="http://schemas.openxmlformats.org/officeDocument/2006/math">
                    <m:r>
                      <a:rPr lang="en-US" i="1">
                        <a:latin typeface="Cambria Math" panose="02040503050406030204" pitchFamily="18" charset="0"/>
                      </a:rPr>
                      <m:t>0</m:t>
                    </m:r>
                  </m:oMath>
                </a14:m>
                <a:r>
                  <a:rPr lang="en-US" dirty="0"/>
                  <a:t> and </a:t>
                </a:r>
                <a14:m>
                  <m:oMath xmlns:m="http://schemas.openxmlformats.org/officeDocument/2006/math">
                    <m:r>
                      <a:rPr lang="en-US" b="0" i="1" smtClean="0">
                        <a:latin typeface="Cambria Math" panose="02040503050406030204" pitchFamily="18" charset="0"/>
                      </a:rPr>
                      <m:t>𝐵</m:t>
                    </m:r>
                  </m:oMath>
                </a14:m>
                <a:r>
                  <a:rPr lang="en-US" dirty="0"/>
                  <a:t>.</a:t>
                </a:r>
              </a:p>
              <a:p>
                <a:pPr marL="0" indent="0">
                  <a:buNone/>
                </a:pPr>
                <a:r>
                  <a:rPr lang="en-US" b="0" dirty="0"/>
                  <a:t>Average outgoing rate equal to </a:t>
                </a:r>
                <a14:m>
                  <m:oMath xmlns:m="http://schemas.openxmlformats.org/officeDocument/2006/math">
                    <m:r>
                      <a:rPr lang="en-US" b="0" i="1" smtClean="0">
                        <a:latin typeface="Cambria Math" panose="02040503050406030204" pitchFamily="18" charset="0"/>
                      </a:rPr>
                      <m:t>𝑅</m:t>
                    </m:r>
                  </m:oMath>
                </a14:m>
                <a:r>
                  <a:rPr lang="en-US" dirty="0"/>
                  <a:t>.</a:t>
                </a:r>
              </a:p>
            </p:txBody>
          </p:sp>
        </mc:Choice>
        <mc:Fallback xmlns="">
          <p:sp>
            <p:nvSpPr>
              <p:cNvPr id="3" name="Content Placeholder 2">
                <a:extLst>
                  <a:ext uri="{FF2B5EF4-FFF2-40B4-BE49-F238E27FC236}">
                    <a16:creationId xmlns:a16="http://schemas.microsoft.com/office/drawing/2014/main" id="{9DDA3212-DA88-451B-88D2-1D444948F004}"/>
                  </a:ext>
                </a:extLst>
              </p:cNvPr>
              <p:cNvSpPr>
                <a:spLocks noGrp="1" noRot="1" noChangeAspect="1" noMove="1" noResize="1" noEditPoints="1" noAdjustHandles="1" noChangeArrowheads="1" noChangeShapeType="1" noTextEdit="1"/>
              </p:cNvSpPr>
              <p:nvPr>
                <p:ph idx="1"/>
              </p:nvPr>
            </p:nvSpPr>
            <p:spPr>
              <a:blipFill>
                <a:blip r:embed="rId3"/>
                <a:stretch>
                  <a:fillRect l="-1546" t="-22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ACFC973-D095-4B39-B615-D24DF53C97E8}"/>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B10DDE6-0475-4B80-9946-2DDD4B15030B}"/>
              </a:ext>
            </a:extLst>
          </p:cNvPr>
          <p:cNvSpPr>
            <a:spLocks noGrp="1"/>
          </p:cNvSpPr>
          <p:nvPr>
            <p:ph type="sldNum" sz="quarter" idx="12"/>
          </p:nvPr>
        </p:nvSpPr>
        <p:spPr/>
        <p:txBody>
          <a:bodyPr/>
          <a:lstStyle/>
          <a:p>
            <a:fld id="{3D90C5DF-5A93-4A6F-A2C5-08984139AF6D}" type="slidenum">
              <a:rPr lang="LID4096" smtClean="0"/>
              <a:t>86</a:t>
            </a:fld>
            <a:endParaRPr lang="LID4096"/>
          </a:p>
        </p:txBody>
      </p:sp>
      <p:grpSp>
        <p:nvGrpSpPr>
          <p:cNvPr id="6" name="Group 5">
            <a:extLst>
              <a:ext uri="{FF2B5EF4-FFF2-40B4-BE49-F238E27FC236}">
                <a16:creationId xmlns:a16="http://schemas.microsoft.com/office/drawing/2014/main" id="{8B95F50B-A6C9-4744-BB57-7D5915388D94}"/>
              </a:ext>
            </a:extLst>
          </p:cNvPr>
          <p:cNvGrpSpPr/>
          <p:nvPr/>
        </p:nvGrpSpPr>
        <p:grpSpPr>
          <a:xfrm>
            <a:off x="8670682" y="4791678"/>
            <a:ext cx="1874155" cy="1420258"/>
            <a:chOff x="6214441" y="1690689"/>
            <a:chExt cx="1874155" cy="1420258"/>
          </a:xfrm>
        </p:grpSpPr>
        <p:sp>
          <p:nvSpPr>
            <p:cNvPr id="7" name="Trapezoid 6">
              <a:extLst>
                <a:ext uri="{FF2B5EF4-FFF2-40B4-BE49-F238E27FC236}">
                  <a16:creationId xmlns:a16="http://schemas.microsoft.com/office/drawing/2014/main" id="{824915E6-43C7-428C-8E30-6E69CB31A466}"/>
                </a:ext>
              </a:extLst>
            </p:cNvPr>
            <p:cNvSpPr/>
            <p:nvPr/>
          </p:nvSpPr>
          <p:spPr>
            <a:xfrm rot="10800000">
              <a:off x="6214441" y="1690689"/>
              <a:ext cx="1874155" cy="1420258"/>
            </a:xfrm>
            <a:prstGeom prst="trapezoid">
              <a:avLst>
                <a:gd name="adj" fmla="val 16602"/>
              </a:avLst>
            </a:prstGeom>
            <a:solidFill>
              <a:srgbClr val="5B9BD5"/>
            </a:solidFill>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ACD588F4-1630-440A-A17F-3A6819D8D7D6}"/>
                </a:ext>
              </a:extLst>
            </p:cNvPr>
            <p:cNvSpPr txBox="1"/>
            <p:nvPr/>
          </p:nvSpPr>
          <p:spPr>
            <a:xfrm>
              <a:off x="6396144" y="2147889"/>
              <a:ext cx="1510748" cy="646331"/>
            </a:xfrm>
            <a:prstGeom prst="rect">
              <a:avLst/>
            </a:prstGeom>
            <a:noFill/>
          </p:spPr>
          <p:txBody>
            <a:bodyPr wrap="square" rtlCol="0">
              <a:spAutoFit/>
            </a:bodyPr>
            <a:lstStyle/>
            <a:p>
              <a:pPr algn="ctr"/>
              <a:r>
                <a:rPr lang="en-US" dirty="0">
                  <a:solidFill>
                    <a:schemeClr val="bg1"/>
                  </a:solidFill>
                </a:rPr>
                <a:t>Token Bucket</a:t>
              </a:r>
            </a:p>
            <a:p>
              <a:pPr algn="ctr"/>
              <a:endParaRPr lang="en-US" dirty="0">
                <a:solidFill>
                  <a:schemeClr val="bg1"/>
                </a:solidFill>
              </a:endParaRPr>
            </a:p>
          </p:txBody>
        </p:sp>
      </p:grpSp>
      <p:grpSp>
        <p:nvGrpSpPr>
          <p:cNvPr id="20" name="Group 19">
            <a:extLst>
              <a:ext uri="{FF2B5EF4-FFF2-40B4-BE49-F238E27FC236}">
                <a16:creationId xmlns:a16="http://schemas.microsoft.com/office/drawing/2014/main" id="{B7383BBF-3A9C-4949-A571-D74294430DD4}"/>
              </a:ext>
            </a:extLst>
          </p:cNvPr>
          <p:cNvGrpSpPr/>
          <p:nvPr/>
        </p:nvGrpSpPr>
        <p:grpSpPr>
          <a:xfrm>
            <a:off x="5214488" y="5259840"/>
            <a:ext cx="5148644" cy="929535"/>
            <a:chOff x="1961079" y="3296362"/>
            <a:chExt cx="5148644" cy="929535"/>
          </a:xfrm>
        </p:grpSpPr>
        <p:grpSp>
          <p:nvGrpSpPr>
            <p:cNvPr id="21" name="Group 20">
              <a:extLst>
                <a:ext uri="{FF2B5EF4-FFF2-40B4-BE49-F238E27FC236}">
                  <a16:creationId xmlns:a16="http://schemas.microsoft.com/office/drawing/2014/main" id="{A52C2E4C-BF5B-47F6-861E-E61A34A34037}"/>
                </a:ext>
              </a:extLst>
            </p:cNvPr>
            <p:cNvGrpSpPr/>
            <p:nvPr/>
          </p:nvGrpSpPr>
          <p:grpSpPr>
            <a:xfrm>
              <a:off x="3749511" y="3296362"/>
              <a:ext cx="3360212" cy="929535"/>
              <a:chOff x="3749511" y="3296362"/>
              <a:chExt cx="3360212" cy="929535"/>
            </a:xfrm>
          </p:grpSpPr>
          <p:sp>
            <p:nvSpPr>
              <p:cNvPr id="23" name="Trapezoid 22">
                <a:extLst>
                  <a:ext uri="{FF2B5EF4-FFF2-40B4-BE49-F238E27FC236}">
                    <a16:creationId xmlns:a16="http://schemas.microsoft.com/office/drawing/2014/main" id="{CCF94A19-B26B-4B2C-A157-DE2F5EC5C76E}"/>
                  </a:ext>
                </a:extLst>
              </p:cNvPr>
              <p:cNvSpPr/>
              <p:nvPr/>
            </p:nvSpPr>
            <p:spPr>
              <a:xfrm rot="10800000">
                <a:off x="5588319" y="3659367"/>
                <a:ext cx="1521404" cy="566530"/>
              </a:xfrm>
              <a:prstGeom prst="trapezoid">
                <a:avLst>
                  <a:gd name="adj" fmla="val 12719"/>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26E7392-4B57-4A83-AA91-67FC63CEC59F}"/>
                  </a:ext>
                </a:extLst>
              </p:cNvPr>
              <p:cNvSpPr txBox="1"/>
              <p:nvPr/>
            </p:nvSpPr>
            <p:spPr>
              <a:xfrm>
                <a:off x="3749511" y="3296362"/>
                <a:ext cx="1788432" cy="923330"/>
              </a:xfrm>
              <a:prstGeom prst="rect">
                <a:avLst/>
              </a:prstGeom>
              <a:noFill/>
            </p:spPr>
            <p:txBody>
              <a:bodyPr wrap="square" rtlCol="0">
                <a:spAutoFit/>
              </a:bodyPr>
              <a:lstStyle/>
              <a:p>
                <a:r>
                  <a:rPr lang="en-US" dirty="0"/>
                  <a:t>Bucket can store a limited number of tokens</a:t>
                </a:r>
              </a:p>
            </p:txBody>
          </p:sp>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D10BABE-F55E-405B-B767-9178EADE1B32}"/>
                    </a:ext>
                  </a:extLst>
                </p:cNvPr>
                <p:cNvSpPr/>
                <p:nvPr/>
              </p:nvSpPr>
              <p:spPr>
                <a:xfrm>
                  <a:off x="1961079" y="3330493"/>
                  <a:ext cx="1788432" cy="85506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7500" lnSpcReduction="20000"/>
                </a:bodyPr>
                <a:lstStyle/>
                <a:p>
                  <a:pPr algn="ctr"/>
                  <a:r>
                    <a:rPr lang="en-US" sz="4800" dirty="0"/>
                    <a:t>Storage size also called </a:t>
                  </a:r>
                  <a14:m>
                    <m:oMath xmlns:m="http://schemas.openxmlformats.org/officeDocument/2006/math">
                      <m:r>
                        <a:rPr lang="en-US" sz="4800" i="1">
                          <a:latin typeface="Cambria Math" panose="02040503050406030204" pitchFamily="18" charset="0"/>
                        </a:rPr>
                        <m:t>𝐵</m:t>
                      </m:r>
                    </m:oMath>
                  </a14:m>
                  <a:endParaRPr lang="en-US" sz="4800" dirty="0"/>
                </a:p>
              </p:txBody>
            </p:sp>
          </mc:Choice>
          <mc:Fallback xmlns="">
            <p:sp>
              <p:nvSpPr>
                <p:cNvPr id="22" name="Rectangle 21">
                  <a:extLst>
                    <a:ext uri="{FF2B5EF4-FFF2-40B4-BE49-F238E27FC236}">
                      <a16:creationId xmlns:a16="http://schemas.microsoft.com/office/drawing/2014/main" id="{3D10BABE-F55E-405B-B767-9178EADE1B32}"/>
                    </a:ext>
                  </a:extLst>
                </p:cNvPr>
                <p:cNvSpPr>
                  <a:spLocks noRot="1" noChangeAspect="1" noMove="1" noResize="1" noEditPoints="1" noAdjustHandles="1" noChangeArrowheads="1" noChangeShapeType="1" noTextEdit="1"/>
                </p:cNvSpPr>
                <p:nvPr/>
              </p:nvSpPr>
              <p:spPr>
                <a:xfrm>
                  <a:off x="1961079" y="3330493"/>
                  <a:ext cx="1788432" cy="855067"/>
                </a:xfrm>
                <a:prstGeom prst="rect">
                  <a:avLst/>
                </a:prstGeom>
                <a:blipFill>
                  <a:blip r:embed="rId4"/>
                  <a:stretch>
                    <a:fillRect l="-1684" r="-2020" b="-3472"/>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D13E4187-7507-49B9-9F58-CB2B33461584}"/>
              </a:ext>
            </a:extLst>
          </p:cNvPr>
          <p:cNvSpPr/>
          <p:nvPr/>
        </p:nvSpPr>
        <p:spPr>
          <a:xfrm>
            <a:off x="7258415" y="4562794"/>
            <a:ext cx="403195" cy="457769"/>
          </a:xfrm>
          <a:prstGeom prst="rect">
            <a:avLst/>
          </a:prstGeom>
          <a:solidFill>
            <a:schemeClr val="bg1"/>
          </a:solidFill>
          <a:ln>
            <a:solidFill>
              <a:schemeClr val="bg1"/>
            </a:solidFill>
          </a:ln>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endParaRPr lang="en-US" sz="4800" dirty="0"/>
          </a:p>
        </p:txBody>
      </p:sp>
      <p:grpSp>
        <p:nvGrpSpPr>
          <p:cNvPr id="37" name="Group 36">
            <a:extLst>
              <a:ext uri="{FF2B5EF4-FFF2-40B4-BE49-F238E27FC236}">
                <a16:creationId xmlns:a16="http://schemas.microsoft.com/office/drawing/2014/main" id="{25EEAB00-0E53-43CC-8400-F42735E9AEC8}"/>
              </a:ext>
            </a:extLst>
          </p:cNvPr>
          <p:cNvGrpSpPr/>
          <p:nvPr/>
        </p:nvGrpSpPr>
        <p:grpSpPr>
          <a:xfrm>
            <a:off x="8073572" y="2158850"/>
            <a:ext cx="1978290" cy="2606771"/>
            <a:chOff x="6549572" y="2158849"/>
            <a:chExt cx="1978290" cy="2606771"/>
          </a:xfrm>
        </p:grpSpPr>
        <p:sp>
          <p:nvSpPr>
            <p:cNvPr id="11" name="TextBox 10">
              <a:extLst>
                <a:ext uri="{FF2B5EF4-FFF2-40B4-BE49-F238E27FC236}">
                  <a16:creationId xmlns:a16="http://schemas.microsoft.com/office/drawing/2014/main" id="{8EDFFC37-CB29-4AE3-81F7-A2B7184BD176}"/>
                </a:ext>
              </a:extLst>
            </p:cNvPr>
            <p:cNvSpPr txBox="1"/>
            <p:nvPr/>
          </p:nvSpPr>
          <p:spPr>
            <a:xfrm>
              <a:off x="6563239" y="2762079"/>
              <a:ext cx="1874156" cy="646331"/>
            </a:xfrm>
            <a:prstGeom prst="rect">
              <a:avLst/>
            </a:prstGeom>
            <a:noFill/>
          </p:spPr>
          <p:txBody>
            <a:bodyPr wrap="square" rtlCol="0">
              <a:spAutoFit/>
            </a:bodyPr>
            <a:lstStyle/>
            <a:p>
              <a:pPr algn="ctr"/>
              <a:r>
                <a:rPr lang="en-US" i="1" dirty="0"/>
                <a:t>Tokens</a:t>
              </a:r>
              <a:r>
                <a:rPr lang="en-US" dirty="0"/>
                <a:t> comes in at constant rate</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CCE06CD-8356-4366-B3CB-6D25EB3878E0}"/>
                    </a:ext>
                  </a:extLst>
                </p:cNvPr>
                <p:cNvSpPr/>
                <p:nvPr/>
              </p:nvSpPr>
              <p:spPr>
                <a:xfrm>
                  <a:off x="6549572" y="2158849"/>
                  <a:ext cx="1901490" cy="60106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0000" lnSpcReduction="20000"/>
                </a:bodyPr>
                <a:lstStyle/>
                <a:p>
                  <a:pPr algn="ctr"/>
                  <a:r>
                    <a:rPr lang="en-US" sz="4800" dirty="0"/>
                    <a:t>Incoming token rate also called </a:t>
                  </a:r>
                  <a14:m>
                    <m:oMath xmlns:m="http://schemas.openxmlformats.org/officeDocument/2006/math">
                      <m:r>
                        <a:rPr lang="en-US" sz="4800" i="1">
                          <a:latin typeface="Cambria Math" panose="02040503050406030204" pitchFamily="18" charset="0"/>
                        </a:rPr>
                        <m:t>𝑅</m:t>
                      </m:r>
                    </m:oMath>
                  </a14:m>
                  <a:endParaRPr lang="en-US" sz="4800" dirty="0"/>
                </a:p>
              </p:txBody>
            </p:sp>
          </mc:Choice>
          <mc:Fallback xmlns="">
            <p:sp>
              <p:nvSpPr>
                <p:cNvPr id="19" name="Rectangle 18">
                  <a:extLst>
                    <a:ext uri="{FF2B5EF4-FFF2-40B4-BE49-F238E27FC236}">
                      <a16:creationId xmlns:a16="http://schemas.microsoft.com/office/drawing/2014/main" id="{BCCE06CD-8356-4366-B3CB-6D25EB3878E0}"/>
                    </a:ext>
                  </a:extLst>
                </p:cNvPr>
                <p:cNvSpPr>
                  <a:spLocks noRot="1" noChangeAspect="1" noMove="1" noResize="1" noEditPoints="1" noAdjustHandles="1" noChangeArrowheads="1" noChangeShapeType="1" noTextEdit="1"/>
                </p:cNvSpPr>
                <p:nvPr/>
              </p:nvSpPr>
              <p:spPr>
                <a:xfrm>
                  <a:off x="6549572" y="2158849"/>
                  <a:ext cx="1901490" cy="601060"/>
                </a:xfrm>
                <a:prstGeom prst="rect">
                  <a:avLst/>
                </a:prstGeom>
                <a:blipFill>
                  <a:blip r:embed="rId5"/>
                  <a:stretch>
                    <a:fillRect l="-1587" t="-7843" b="-12745"/>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FD7F2582-A7DB-4FE6-B570-EEE7FB072EB7}"/>
                </a:ext>
              </a:extLst>
            </p:cNvPr>
            <p:cNvCxnSpPr>
              <a:cxnSpLocks/>
            </p:cNvCxnSpPr>
            <p:nvPr/>
          </p:nvCxnSpPr>
          <p:spPr>
            <a:xfrm>
              <a:off x="8527862" y="2613991"/>
              <a:ext cx="0" cy="2151629"/>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BB70685B-0BBB-4AC7-A0D9-F9C5D52E2C6A}"/>
              </a:ext>
            </a:extLst>
          </p:cNvPr>
          <p:cNvGrpSpPr/>
          <p:nvPr/>
        </p:nvGrpSpPr>
        <p:grpSpPr>
          <a:xfrm>
            <a:off x="3714133" y="4134452"/>
            <a:ext cx="5893626" cy="855067"/>
            <a:chOff x="2190133" y="4134451"/>
            <a:chExt cx="5893626" cy="855067"/>
          </a:xfrm>
        </p:grpSpPr>
        <p:grpSp>
          <p:nvGrpSpPr>
            <p:cNvPr id="38" name="Group 37">
              <a:extLst>
                <a:ext uri="{FF2B5EF4-FFF2-40B4-BE49-F238E27FC236}">
                  <a16:creationId xmlns:a16="http://schemas.microsoft.com/office/drawing/2014/main" id="{5CDB7909-9FA7-4DB0-BAA1-F0EAB5BBAA22}"/>
                </a:ext>
              </a:extLst>
            </p:cNvPr>
            <p:cNvGrpSpPr/>
            <p:nvPr/>
          </p:nvGrpSpPr>
          <p:grpSpPr>
            <a:xfrm>
              <a:off x="3890986" y="4177648"/>
              <a:ext cx="4192773" cy="646331"/>
              <a:chOff x="3890986" y="4177648"/>
              <a:chExt cx="4192773" cy="64633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599757-42F7-4054-93B0-97506657B0C9}"/>
                      </a:ext>
                    </a:extLst>
                  </p:cNvPr>
                  <p:cNvSpPr txBox="1"/>
                  <p:nvPr/>
                </p:nvSpPr>
                <p:spPr>
                  <a:xfrm>
                    <a:off x="3890986" y="4177648"/>
                    <a:ext cx="1874156" cy="646331"/>
                  </a:xfrm>
                  <a:prstGeom prst="rect">
                    <a:avLst/>
                  </a:prstGeom>
                  <a:noFill/>
                </p:spPr>
                <p:txBody>
                  <a:bodyPr wrap="square" rtlCol="0">
                    <a:spAutoFit/>
                  </a:bodyPr>
                  <a:lstStyle/>
                  <a:p>
                    <a:pPr algn="r"/>
                    <a:r>
                      <a:rPr lang="en-US" dirty="0"/>
                      <a:t>Sending </a:t>
                    </a:r>
                    <a14:m>
                      <m:oMath xmlns:m="http://schemas.openxmlformats.org/officeDocument/2006/math">
                        <m:r>
                          <a:rPr lang="en-US" i="1">
                            <a:latin typeface="Cambria Math" panose="02040503050406030204" pitchFamily="18" charset="0"/>
                          </a:rPr>
                          <m:t>𝑛</m:t>
                        </m:r>
                      </m:oMath>
                    </a14:m>
                    <a:r>
                      <a:rPr lang="en-US" dirty="0"/>
                      <a:t> bytes requires </a:t>
                    </a:r>
                    <a14:m>
                      <m:oMath xmlns:m="http://schemas.openxmlformats.org/officeDocument/2006/math">
                        <m:r>
                          <a:rPr lang="en-US" i="1">
                            <a:latin typeface="Cambria Math" panose="02040503050406030204" pitchFamily="18" charset="0"/>
                          </a:rPr>
                          <m:t>𝑛</m:t>
                        </m:r>
                      </m:oMath>
                    </a14:m>
                    <a:r>
                      <a:rPr lang="en-US" dirty="0"/>
                      <a:t> tokens</a:t>
                    </a:r>
                  </a:p>
                </p:txBody>
              </p:sp>
            </mc:Choice>
            <mc:Fallback xmlns="">
              <p:sp>
                <p:nvSpPr>
                  <p:cNvPr id="17" name="TextBox 16">
                    <a:extLst>
                      <a:ext uri="{FF2B5EF4-FFF2-40B4-BE49-F238E27FC236}">
                        <a16:creationId xmlns:a16="http://schemas.microsoft.com/office/drawing/2014/main" id="{26599757-42F7-4054-93B0-97506657B0C9}"/>
                      </a:ext>
                    </a:extLst>
                  </p:cNvPr>
                  <p:cNvSpPr txBox="1">
                    <a:spLocks noRot="1" noChangeAspect="1" noMove="1" noResize="1" noEditPoints="1" noAdjustHandles="1" noChangeArrowheads="1" noChangeShapeType="1" noTextEdit="1"/>
                  </p:cNvSpPr>
                  <p:nvPr/>
                </p:nvSpPr>
                <p:spPr>
                  <a:xfrm>
                    <a:off x="3890986" y="4177648"/>
                    <a:ext cx="1874156" cy="646331"/>
                  </a:xfrm>
                  <a:prstGeom prst="rect">
                    <a:avLst/>
                  </a:prstGeom>
                  <a:blipFill>
                    <a:blip r:embed="rId6"/>
                    <a:stretch>
                      <a:fillRect t="-4717" r="-4870" b="-14151"/>
                    </a:stretch>
                  </a:blipFill>
                </p:spPr>
                <p:txBody>
                  <a:bodyPr/>
                  <a:lstStyle/>
                  <a:p>
                    <a:r>
                      <a:rPr lang="en-US">
                        <a:noFill/>
                      </a:rPr>
                      <a:t> </a:t>
                    </a:r>
                  </a:p>
                </p:txBody>
              </p:sp>
            </mc:Fallback>
          </mc:AlternateContent>
          <p:cxnSp>
            <p:nvCxnSpPr>
              <p:cNvPr id="26" name="Connector: Curved 25">
                <a:extLst>
                  <a:ext uri="{FF2B5EF4-FFF2-40B4-BE49-F238E27FC236}">
                    <a16:creationId xmlns:a16="http://schemas.microsoft.com/office/drawing/2014/main" id="{26358C1B-6880-4A91-95D2-CDCAE7BB00CE}"/>
                  </a:ext>
                </a:extLst>
              </p:cNvPr>
              <p:cNvCxnSpPr>
                <a:cxnSpLocks/>
                <a:stCxn id="7" idx="2"/>
                <a:endCxn id="29" idx="0"/>
              </p:cNvCxnSpPr>
              <p:nvPr/>
            </p:nvCxnSpPr>
            <p:spPr>
              <a:xfrm rot="16200000" flipV="1">
                <a:off x="6895443" y="3603363"/>
                <a:ext cx="228885" cy="2147746"/>
              </a:xfrm>
              <a:prstGeom prst="curvedConnector3">
                <a:avLst>
                  <a:gd name="adj1" fmla="val 199875"/>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5A4047DC-A805-4C5A-8238-A8E12DCA4154}"/>
                    </a:ext>
                  </a:extLst>
                </p:cNvPr>
                <p:cNvSpPr/>
                <p:nvPr/>
              </p:nvSpPr>
              <p:spPr>
                <a:xfrm>
                  <a:off x="2190133" y="4134451"/>
                  <a:ext cx="1788432" cy="85506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0000" lnSpcReduction="20000"/>
                </a:bodyPr>
                <a:lstStyle/>
                <a:p>
                  <a:pPr algn="ctr"/>
                  <a:r>
                    <a:rPr lang="en-US" sz="4800" dirty="0"/>
                    <a:t>Maximum sending rate also called </a:t>
                  </a:r>
                  <a14:m>
                    <m:oMath xmlns:m="http://schemas.openxmlformats.org/officeDocument/2006/math">
                      <m:r>
                        <a:rPr lang="en-US" sz="4800" i="1">
                          <a:latin typeface="Cambria Math" panose="02040503050406030204" pitchFamily="18" charset="0"/>
                        </a:rPr>
                        <m:t>𝑀</m:t>
                      </m:r>
                    </m:oMath>
                  </a14:m>
                  <a:endParaRPr lang="en-US" sz="4800" dirty="0"/>
                </a:p>
              </p:txBody>
            </p:sp>
          </mc:Choice>
          <mc:Fallback xmlns="">
            <p:sp>
              <p:nvSpPr>
                <p:cNvPr id="39" name="Rectangle 38">
                  <a:extLst>
                    <a:ext uri="{FF2B5EF4-FFF2-40B4-BE49-F238E27FC236}">
                      <a16:creationId xmlns:a16="http://schemas.microsoft.com/office/drawing/2014/main" id="{5A4047DC-A805-4C5A-8238-A8E12DCA4154}"/>
                    </a:ext>
                  </a:extLst>
                </p:cNvPr>
                <p:cNvSpPr>
                  <a:spLocks noRot="1" noChangeAspect="1" noMove="1" noResize="1" noEditPoints="1" noAdjustHandles="1" noChangeArrowheads="1" noChangeShapeType="1" noTextEdit="1"/>
                </p:cNvSpPr>
                <p:nvPr/>
              </p:nvSpPr>
              <p:spPr>
                <a:xfrm>
                  <a:off x="2190133" y="4134451"/>
                  <a:ext cx="1788432" cy="855067"/>
                </a:xfrm>
                <a:prstGeom prst="rect">
                  <a:avLst/>
                </a:prstGeom>
                <a:blipFill>
                  <a:blip r:embed="rId7"/>
                  <a:stretch>
                    <a:fillRect t="-4895" b="-769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6B63F04A-D140-4D8E-945A-D113B773369F}"/>
                  </a:ext>
                </a:extLst>
              </p:cNvPr>
              <p:cNvSpPr/>
              <p:nvPr/>
            </p:nvSpPr>
            <p:spPr>
              <a:xfrm>
                <a:off x="5569231" y="404992"/>
                <a:ext cx="4997628" cy="59904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7500" lnSpcReduction="20000"/>
              </a:bodyPr>
              <a:lstStyle/>
              <a:p>
                <a:pPr algn="ctr"/>
                <a:r>
                  <a:rPr lang="en-US" sz="4800" dirty="0"/>
                  <a:t>Maximum </a:t>
                </a:r>
                <a:r>
                  <a:rPr lang="en-US" sz="4800" i="1" dirty="0"/>
                  <a:t>burst duration </a:t>
                </a:r>
                <a:r>
                  <a:rPr lang="en-US" sz="4800" dirty="0"/>
                  <a:t>is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𝐵</m:t>
                        </m:r>
                      </m:num>
                      <m:den>
                        <m:r>
                          <a:rPr lang="en-US" sz="4800" i="1">
                            <a:latin typeface="Cambria Math" panose="02040503050406030204" pitchFamily="18" charset="0"/>
                          </a:rPr>
                          <m:t>𝑀</m:t>
                        </m:r>
                        <m:r>
                          <a:rPr lang="en-US" sz="4800" i="1">
                            <a:latin typeface="Cambria Math" panose="02040503050406030204" pitchFamily="18" charset="0"/>
                          </a:rPr>
                          <m:t>−</m:t>
                        </m:r>
                        <m:r>
                          <a:rPr lang="en-US" sz="4800" i="1">
                            <a:latin typeface="Cambria Math" panose="02040503050406030204" pitchFamily="18" charset="0"/>
                          </a:rPr>
                          <m:t>𝑅</m:t>
                        </m:r>
                      </m:den>
                    </m:f>
                  </m:oMath>
                </a14:m>
                <a:r>
                  <a:rPr lang="en-US" sz="4800" dirty="0"/>
                  <a:t> seconds</a:t>
                </a:r>
              </a:p>
            </p:txBody>
          </p:sp>
        </mc:Choice>
        <mc:Fallback xmlns="">
          <p:sp>
            <p:nvSpPr>
              <p:cNvPr id="42" name="Rectangle 41">
                <a:extLst>
                  <a:ext uri="{FF2B5EF4-FFF2-40B4-BE49-F238E27FC236}">
                    <a16:creationId xmlns:a16="http://schemas.microsoft.com/office/drawing/2014/main" id="{6B63F04A-D140-4D8E-945A-D113B773369F}"/>
                  </a:ext>
                </a:extLst>
              </p:cNvPr>
              <p:cNvSpPr>
                <a:spLocks noRot="1" noChangeAspect="1" noMove="1" noResize="1" noEditPoints="1" noAdjustHandles="1" noChangeArrowheads="1" noChangeShapeType="1" noTextEdit="1"/>
              </p:cNvSpPr>
              <p:nvPr/>
            </p:nvSpPr>
            <p:spPr>
              <a:xfrm>
                <a:off x="5569231" y="404992"/>
                <a:ext cx="4997628" cy="599041"/>
              </a:xfrm>
              <a:prstGeom prst="rect">
                <a:avLst/>
              </a:prstGeom>
              <a:blipFill>
                <a:blip r:embed="rId8"/>
                <a:stretch>
                  <a:fillRect l="-1263" r="-1263" b="-2000"/>
                </a:stretch>
              </a:blipFill>
            </p:spPr>
            <p:txBody>
              <a:bodyPr/>
              <a:lstStyle/>
              <a:p>
                <a:r>
                  <a:rPr lang="en-NL">
                    <a:noFill/>
                  </a:rPr>
                  <a:t> </a:t>
                </a:r>
              </a:p>
            </p:txBody>
          </p:sp>
        </mc:Fallback>
      </mc:AlternateContent>
    </p:spTree>
    <p:extLst>
      <p:ext uri="{BB962C8B-B14F-4D97-AF65-F5344CB8AC3E}">
        <p14:creationId xmlns:p14="http://schemas.microsoft.com/office/powerpoint/2010/main" val="36157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824915E6-43C7-428C-8E30-6E69CB31A466}"/>
              </a:ext>
            </a:extLst>
          </p:cNvPr>
          <p:cNvSpPr/>
          <p:nvPr/>
        </p:nvSpPr>
        <p:spPr>
          <a:xfrm rot="10800000">
            <a:off x="8670682" y="4791678"/>
            <a:ext cx="1874155" cy="1420258"/>
          </a:xfrm>
          <a:prstGeom prst="trapezoid">
            <a:avLst>
              <a:gd name="adj" fmla="val 16602"/>
            </a:avLst>
          </a:prstGeom>
          <a:solidFill>
            <a:srgbClr val="5B9BD5"/>
          </a:solidFill>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9D427680-2FB1-4894-A8FC-71B34A66AE48}"/>
              </a:ext>
            </a:extLst>
          </p:cNvPr>
          <p:cNvSpPr>
            <a:spLocks noGrp="1"/>
          </p:cNvSpPr>
          <p:nvPr>
            <p:ph type="title"/>
          </p:nvPr>
        </p:nvSpPr>
        <p:spPr/>
        <p:txBody>
          <a:bodyPr/>
          <a:lstStyle/>
          <a:p>
            <a:r>
              <a:rPr lang="en-US" dirty="0"/>
              <a:t>Traffic shaping</a:t>
            </a:r>
            <a:br>
              <a:rPr lang="en-US" dirty="0"/>
            </a:br>
            <a:r>
              <a:rPr lang="en-US" dirty="0"/>
              <a:t>Token bucket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DA3212-DA88-451B-88D2-1D444948F004}"/>
                  </a:ext>
                </a:extLst>
              </p:cNvPr>
              <p:cNvSpPr>
                <a:spLocks noGrp="1"/>
              </p:cNvSpPr>
              <p:nvPr>
                <p:ph idx="1"/>
              </p:nvPr>
            </p:nvSpPr>
            <p:spPr/>
            <p:txBody>
              <a:bodyPr/>
              <a:lstStyle/>
              <a:p>
                <a:pPr marL="0" indent="0">
                  <a:buNone/>
                </a:pPr>
                <a:r>
                  <a:rPr lang="en-US" dirty="0"/>
                  <a:t>Bucket loses 1Mtokens every second.</a:t>
                </a:r>
              </a:p>
              <a:p>
                <a:pPr marL="0" indent="0">
                  <a:buNone/>
                </a:pPr>
                <a:r>
                  <a:rPr lang="en-US" dirty="0"/>
                  <a:t>Full bucket contains 16M tokens.</a:t>
                </a:r>
              </a:p>
              <a:p>
                <a:pPr marL="0" indent="0">
                  <a:buNone/>
                </a:pPr>
                <a:r>
                  <a:rPr lang="en-US" dirty="0"/>
                  <a:t>Maximum burst duration is 16 seconds.</a:t>
                </a:r>
              </a:p>
              <a:p>
                <a:pPr marL="0" indent="0">
                  <a:buNone/>
                </a:pPr>
                <a:r>
                  <a:rPr lang="en-US" dirty="0"/>
                  <a:t>Or: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16</m:t>
                        </m:r>
                      </m:num>
                      <m:den>
                        <m:r>
                          <a:rPr lang="en-US" b="0" i="1" smtClean="0">
                            <a:latin typeface="Cambria Math" panose="02040503050406030204" pitchFamily="18" charset="0"/>
                          </a:rPr>
                          <m:t>4−3</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m:t>
                        </m:r>
                      </m:num>
                      <m:den>
                        <m:r>
                          <a:rPr lang="en-US" b="0" i="1" smtClean="0">
                            <a:latin typeface="Cambria Math" panose="02040503050406030204" pitchFamily="18" charset="0"/>
                          </a:rPr>
                          <m:t>1</m:t>
                        </m:r>
                      </m:den>
                    </m:f>
                    <m:r>
                      <a:rPr lang="en-US" b="0" i="1" smtClean="0">
                        <a:latin typeface="Cambria Math" panose="02040503050406030204" pitchFamily="18" charset="0"/>
                      </a:rPr>
                      <m:t>=16</m:t>
                    </m:r>
                  </m:oMath>
                </a14:m>
                <a:r>
                  <a:rPr lang="en-US" dirty="0"/>
                  <a:t>s.</a:t>
                </a:r>
              </a:p>
            </p:txBody>
          </p:sp>
        </mc:Choice>
        <mc:Fallback xmlns="">
          <p:sp>
            <p:nvSpPr>
              <p:cNvPr id="3" name="Content Placeholder 2">
                <a:extLst>
                  <a:ext uri="{FF2B5EF4-FFF2-40B4-BE49-F238E27FC236}">
                    <a16:creationId xmlns:a16="http://schemas.microsoft.com/office/drawing/2014/main" id="{9DDA3212-DA88-451B-88D2-1D444948F004}"/>
                  </a:ext>
                </a:extLst>
              </p:cNvPr>
              <p:cNvSpPr>
                <a:spLocks noGrp="1" noRot="1" noChangeAspect="1" noMove="1" noResize="1" noEditPoints="1" noAdjustHandles="1" noChangeArrowheads="1" noChangeShapeType="1" noTextEdit="1"/>
              </p:cNvSpPr>
              <p:nvPr>
                <p:ph idx="1"/>
              </p:nvPr>
            </p:nvSpPr>
            <p:spPr>
              <a:blipFill>
                <a:blip r:embed="rId3"/>
                <a:stretch>
                  <a:fillRect l="-1546" t="-22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ACFC973-D095-4B39-B615-D24DF53C97E8}"/>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B10DDE6-0475-4B80-9946-2DDD4B15030B}"/>
              </a:ext>
            </a:extLst>
          </p:cNvPr>
          <p:cNvSpPr>
            <a:spLocks noGrp="1"/>
          </p:cNvSpPr>
          <p:nvPr>
            <p:ph type="sldNum" sz="quarter" idx="12"/>
          </p:nvPr>
        </p:nvSpPr>
        <p:spPr/>
        <p:txBody>
          <a:bodyPr/>
          <a:lstStyle/>
          <a:p>
            <a:fld id="{3D90C5DF-5A93-4A6F-A2C5-08984139AF6D}" type="slidenum">
              <a:rPr lang="LID4096" smtClean="0"/>
              <a:t>87</a:t>
            </a:fld>
            <a:endParaRPr lang="LID4096"/>
          </a:p>
        </p:txBody>
      </p:sp>
      <p:sp>
        <p:nvSpPr>
          <p:cNvPr id="29" name="Rectangle 28">
            <a:extLst>
              <a:ext uri="{FF2B5EF4-FFF2-40B4-BE49-F238E27FC236}">
                <a16:creationId xmlns:a16="http://schemas.microsoft.com/office/drawing/2014/main" id="{D13E4187-7507-49B9-9F58-CB2B33461584}"/>
              </a:ext>
            </a:extLst>
          </p:cNvPr>
          <p:cNvSpPr/>
          <p:nvPr/>
        </p:nvSpPr>
        <p:spPr>
          <a:xfrm>
            <a:off x="7258415" y="4562794"/>
            <a:ext cx="403195" cy="457769"/>
          </a:xfrm>
          <a:prstGeom prst="rect">
            <a:avLst/>
          </a:prstGeom>
          <a:solidFill>
            <a:schemeClr val="bg1"/>
          </a:solidFill>
          <a:ln>
            <a:solidFill>
              <a:schemeClr val="bg1"/>
            </a:solidFill>
          </a:ln>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endParaRPr lang="en-US" sz="4800" dirty="0"/>
          </a:p>
        </p:txBody>
      </p:sp>
      <p:grpSp>
        <p:nvGrpSpPr>
          <p:cNvPr id="37" name="Group 36">
            <a:extLst>
              <a:ext uri="{FF2B5EF4-FFF2-40B4-BE49-F238E27FC236}">
                <a16:creationId xmlns:a16="http://schemas.microsoft.com/office/drawing/2014/main" id="{25EEAB00-0E53-43CC-8400-F42735E9AEC8}"/>
              </a:ext>
            </a:extLst>
          </p:cNvPr>
          <p:cNvGrpSpPr/>
          <p:nvPr/>
        </p:nvGrpSpPr>
        <p:grpSpPr>
          <a:xfrm>
            <a:off x="8073572" y="2158850"/>
            <a:ext cx="1978290" cy="2606771"/>
            <a:chOff x="6549572" y="2158849"/>
            <a:chExt cx="1978290" cy="2606771"/>
          </a:xfrm>
        </p:grpSpPr>
        <p:sp>
          <p:nvSpPr>
            <p:cNvPr id="11" name="TextBox 10">
              <a:extLst>
                <a:ext uri="{FF2B5EF4-FFF2-40B4-BE49-F238E27FC236}">
                  <a16:creationId xmlns:a16="http://schemas.microsoft.com/office/drawing/2014/main" id="{8EDFFC37-CB29-4AE3-81F7-A2B7184BD176}"/>
                </a:ext>
              </a:extLst>
            </p:cNvPr>
            <p:cNvSpPr txBox="1"/>
            <p:nvPr/>
          </p:nvSpPr>
          <p:spPr>
            <a:xfrm>
              <a:off x="6563239" y="2762079"/>
              <a:ext cx="1874156" cy="646331"/>
            </a:xfrm>
            <a:prstGeom prst="rect">
              <a:avLst/>
            </a:prstGeom>
            <a:noFill/>
          </p:spPr>
          <p:txBody>
            <a:bodyPr wrap="square" rtlCol="0">
              <a:spAutoFit/>
            </a:bodyPr>
            <a:lstStyle/>
            <a:p>
              <a:pPr algn="ctr"/>
              <a:r>
                <a:rPr lang="en-US" i="1" dirty="0"/>
                <a:t>Tokens</a:t>
              </a:r>
              <a:r>
                <a:rPr lang="en-US" dirty="0"/>
                <a:t> comes in at 3 </a:t>
              </a:r>
              <a:r>
                <a:rPr lang="en-US" dirty="0" err="1"/>
                <a:t>Mtokens</a:t>
              </a:r>
              <a:r>
                <a:rPr lang="en-US" dirty="0"/>
                <a:t>/s</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CCE06CD-8356-4366-B3CB-6D25EB3878E0}"/>
                    </a:ext>
                  </a:extLst>
                </p:cNvPr>
                <p:cNvSpPr/>
                <p:nvPr/>
              </p:nvSpPr>
              <p:spPr>
                <a:xfrm>
                  <a:off x="6549572" y="2158849"/>
                  <a:ext cx="1901490" cy="601060"/>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0000" lnSpcReduction="20000"/>
                </a:bodyPr>
                <a:lstStyle/>
                <a:p>
                  <a:pPr algn="ctr"/>
                  <a:r>
                    <a:rPr lang="en-US" sz="4800" dirty="0"/>
                    <a:t>Incoming token rate also called </a:t>
                  </a:r>
                  <a14:m>
                    <m:oMath xmlns:m="http://schemas.openxmlformats.org/officeDocument/2006/math">
                      <m:r>
                        <a:rPr lang="en-US" sz="4800" i="1">
                          <a:latin typeface="Cambria Math" panose="02040503050406030204" pitchFamily="18" charset="0"/>
                        </a:rPr>
                        <m:t>𝑅</m:t>
                      </m:r>
                    </m:oMath>
                  </a14:m>
                  <a:endParaRPr lang="en-US" sz="4800" dirty="0"/>
                </a:p>
              </p:txBody>
            </p:sp>
          </mc:Choice>
          <mc:Fallback xmlns="">
            <p:sp>
              <p:nvSpPr>
                <p:cNvPr id="19" name="Rectangle 18">
                  <a:extLst>
                    <a:ext uri="{FF2B5EF4-FFF2-40B4-BE49-F238E27FC236}">
                      <a16:creationId xmlns:a16="http://schemas.microsoft.com/office/drawing/2014/main" id="{BCCE06CD-8356-4366-B3CB-6D25EB3878E0}"/>
                    </a:ext>
                  </a:extLst>
                </p:cNvPr>
                <p:cNvSpPr>
                  <a:spLocks noRot="1" noChangeAspect="1" noMove="1" noResize="1" noEditPoints="1" noAdjustHandles="1" noChangeArrowheads="1" noChangeShapeType="1" noTextEdit="1"/>
                </p:cNvSpPr>
                <p:nvPr/>
              </p:nvSpPr>
              <p:spPr>
                <a:xfrm>
                  <a:off x="6549572" y="2158849"/>
                  <a:ext cx="1901490" cy="601060"/>
                </a:xfrm>
                <a:prstGeom prst="rect">
                  <a:avLst/>
                </a:prstGeom>
                <a:blipFill>
                  <a:blip r:embed="rId4"/>
                  <a:stretch>
                    <a:fillRect l="-1587" t="-7843" b="-12745"/>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FD7F2582-A7DB-4FE6-B570-EEE7FB072EB7}"/>
                </a:ext>
              </a:extLst>
            </p:cNvPr>
            <p:cNvCxnSpPr>
              <a:cxnSpLocks/>
            </p:cNvCxnSpPr>
            <p:nvPr/>
          </p:nvCxnSpPr>
          <p:spPr>
            <a:xfrm>
              <a:off x="8527862" y="2613991"/>
              <a:ext cx="0" cy="2151629"/>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D07AEFA-2862-4C0E-83DC-686CDE3CCABD}"/>
              </a:ext>
            </a:extLst>
          </p:cNvPr>
          <p:cNvGrpSpPr/>
          <p:nvPr/>
        </p:nvGrpSpPr>
        <p:grpSpPr>
          <a:xfrm>
            <a:off x="3899695" y="4135260"/>
            <a:ext cx="5708064" cy="855067"/>
            <a:chOff x="2375695" y="4135259"/>
            <a:chExt cx="5708064" cy="855067"/>
          </a:xfrm>
        </p:grpSpPr>
        <p:grpSp>
          <p:nvGrpSpPr>
            <p:cNvPr id="38" name="Group 37">
              <a:extLst>
                <a:ext uri="{FF2B5EF4-FFF2-40B4-BE49-F238E27FC236}">
                  <a16:creationId xmlns:a16="http://schemas.microsoft.com/office/drawing/2014/main" id="{5CDB7909-9FA7-4DB0-BAA1-F0EAB5BBAA22}"/>
                </a:ext>
              </a:extLst>
            </p:cNvPr>
            <p:cNvGrpSpPr/>
            <p:nvPr/>
          </p:nvGrpSpPr>
          <p:grpSpPr>
            <a:xfrm>
              <a:off x="4045230" y="4177648"/>
              <a:ext cx="4038529" cy="646331"/>
              <a:chOff x="4045230" y="4177648"/>
              <a:chExt cx="4038529" cy="646331"/>
            </a:xfrm>
          </p:grpSpPr>
          <p:sp>
            <p:nvSpPr>
              <p:cNvPr id="17" name="TextBox 16">
                <a:extLst>
                  <a:ext uri="{FF2B5EF4-FFF2-40B4-BE49-F238E27FC236}">
                    <a16:creationId xmlns:a16="http://schemas.microsoft.com/office/drawing/2014/main" id="{26599757-42F7-4054-93B0-97506657B0C9}"/>
                  </a:ext>
                </a:extLst>
              </p:cNvPr>
              <p:cNvSpPr txBox="1"/>
              <p:nvPr/>
            </p:nvSpPr>
            <p:spPr>
              <a:xfrm>
                <a:off x="4045230" y="4177648"/>
                <a:ext cx="1719911" cy="646331"/>
              </a:xfrm>
              <a:prstGeom prst="rect">
                <a:avLst/>
              </a:prstGeom>
              <a:noFill/>
            </p:spPr>
            <p:txBody>
              <a:bodyPr wrap="square" rtlCol="0">
                <a:spAutoFit/>
              </a:bodyPr>
              <a:lstStyle/>
              <a:p>
                <a:pPr algn="r"/>
                <a:r>
                  <a:rPr lang="en-US" dirty="0"/>
                  <a:t>Machine wants to send 4 MB/s</a:t>
                </a:r>
              </a:p>
            </p:txBody>
          </p:sp>
          <p:cxnSp>
            <p:nvCxnSpPr>
              <p:cNvPr id="26" name="Connector: Curved 25">
                <a:extLst>
                  <a:ext uri="{FF2B5EF4-FFF2-40B4-BE49-F238E27FC236}">
                    <a16:creationId xmlns:a16="http://schemas.microsoft.com/office/drawing/2014/main" id="{26358C1B-6880-4A91-95D2-CDCAE7BB00CE}"/>
                  </a:ext>
                </a:extLst>
              </p:cNvPr>
              <p:cNvCxnSpPr>
                <a:cxnSpLocks/>
                <a:stCxn id="7" idx="2"/>
                <a:endCxn id="29" idx="0"/>
              </p:cNvCxnSpPr>
              <p:nvPr/>
            </p:nvCxnSpPr>
            <p:spPr>
              <a:xfrm rot="16200000" flipV="1">
                <a:off x="6895443" y="3603363"/>
                <a:ext cx="228885" cy="2147746"/>
              </a:xfrm>
              <a:prstGeom prst="curvedConnector3">
                <a:avLst>
                  <a:gd name="adj1" fmla="val 199875"/>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5A4047DC-A805-4C5A-8238-A8E12DCA4154}"/>
                    </a:ext>
                  </a:extLst>
                </p:cNvPr>
                <p:cNvSpPr/>
                <p:nvPr/>
              </p:nvSpPr>
              <p:spPr>
                <a:xfrm>
                  <a:off x="2375695" y="4135259"/>
                  <a:ext cx="1788432" cy="85506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0000" lnSpcReduction="20000"/>
                </a:bodyPr>
                <a:lstStyle/>
                <a:p>
                  <a:pPr algn="ctr"/>
                  <a:r>
                    <a:rPr lang="en-US" sz="4800" dirty="0"/>
                    <a:t>Maximum sending rate also called </a:t>
                  </a:r>
                  <a14:m>
                    <m:oMath xmlns:m="http://schemas.openxmlformats.org/officeDocument/2006/math">
                      <m:r>
                        <a:rPr lang="en-US" sz="4800" i="1">
                          <a:latin typeface="Cambria Math" panose="02040503050406030204" pitchFamily="18" charset="0"/>
                        </a:rPr>
                        <m:t>𝑀</m:t>
                      </m:r>
                    </m:oMath>
                  </a14:m>
                  <a:endParaRPr lang="en-US" sz="4800" dirty="0"/>
                </a:p>
              </p:txBody>
            </p:sp>
          </mc:Choice>
          <mc:Fallback xmlns="">
            <p:sp>
              <p:nvSpPr>
                <p:cNvPr id="39" name="Rectangle 38">
                  <a:extLst>
                    <a:ext uri="{FF2B5EF4-FFF2-40B4-BE49-F238E27FC236}">
                      <a16:creationId xmlns:a16="http://schemas.microsoft.com/office/drawing/2014/main" id="{5A4047DC-A805-4C5A-8238-A8E12DCA4154}"/>
                    </a:ext>
                  </a:extLst>
                </p:cNvPr>
                <p:cNvSpPr>
                  <a:spLocks noRot="1" noChangeAspect="1" noMove="1" noResize="1" noEditPoints="1" noAdjustHandles="1" noChangeArrowheads="1" noChangeShapeType="1" noTextEdit="1"/>
                </p:cNvSpPr>
                <p:nvPr/>
              </p:nvSpPr>
              <p:spPr>
                <a:xfrm>
                  <a:off x="2375695" y="4135259"/>
                  <a:ext cx="1788432" cy="855067"/>
                </a:xfrm>
                <a:prstGeom prst="rect">
                  <a:avLst/>
                </a:prstGeom>
                <a:blipFill>
                  <a:blip r:embed="rId5"/>
                  <a:stretch>
                    <a:fillRect t="-4167" b="-7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2F4BACB-6E77-45CF-AD24-FA22619C5D46}"/>
                  </a:ext>
                </a:extLst>
              </p:cNvPr>
              <p:cNvSpPr/>
              <p:nvPr/>
            </p:nvSpPr>
            <p:spPr>
              <a:xfrm>
                <a:off x="5569231" y="404992"/>
                <a:ext cx="4997628" cy="59904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7500" lnSpcReduction="20000"/>
              </a:bodyPr>
              <a:lstStyle/>
              <a:p>
                <a:pPr algn="ctr"/>
                <a:r>
                  <a:rPr lang="en-US" sz="4800" dirty="0"/>
                  <a:t>Maximum </a:t>
                </a:r>
                <a:r>
                  <a:rPr lang="en-US" sz="4800" i="1" dirty="0"/>
                  <a:t>burst duration </a:t>
                </a:r>
                <a:r>
                  <a:rPr lang="en-US" sz="4800" dirty="0"/>
                  <a:t>is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𝐵</m:t>
                        </m:r>
                      </m:num>
                      <m:den>
                        <m:r>
                          <a:rPr lang="en-US" sz="4800" i="1">
                            <a:latin typeface="Cambria Math" panose="02040503050406030204" pitchFamily="18" charset="0"/>
                          </a:rPr>
                          <m:t>𝑀</m:t>
                        </m:r>
                        <m:r>
                          <a:rPr lang="en-US" sz="4800" i="1">
                            <a:latin typeface="Cambria Math" panose="02040503050406030204" pitchFamily="18" charset="0"/>
                          </a:rPr>
                          <m:t>−</m:t>
                        </m:r>
                        <m:r>
                          <a:rPr lang="en-US" sz="4800" i="1">
                            <a:latin typeface="Cambria Math" panose="02040503050406030204" pitchFamily="18" charset="0"/>
                          </a:rPr>
                          <m:t>𝑅</m:t>
                        </m:r>
                      </m:den>
                    </m:f>
                  </m:oMath>
                </a14:m>
                <a:r>
                  <a:rPr lang="en-US" sz="4800" dirty="0"/>
                  <a:t> seconds</a:t>
                </a:r>
              </a:p>
            </p:txBody>
          </p:sp>
        </mc:Choice>
        <mc:Fallback xmlns="">
          <p:sp>
            <p:nvSpPr>
              <p:cNvPr id="25" name="Rectangle 24">
                <a:extLst>
                  <a:ext uri="{FF2B5EF4-FFF2-40B4-BE49-F238E27FC236}">
                    <a16:creationId xmlns:a16="http://schemas.microsoft.com/office/drawing/2014/main" id="{42F4BACB-6E77-45CF-AD24-FA22619C5D46}"/>
                  </a:ext>
                </a:extLst>
              </p:cNvPr>
              <p:cNvSpPr>
                <a:spLocks noRot="1" noChangeAspect="1" noMove="1" noResize="1" noEditPoints="1" noAdjustHandles="1" noChangeArrowheads="1" noChangeShapeType="1" noTextEdit="1"/>
              </p:cNvSpPr>
              <p:nvPr/>
            </p:nvSpPr>
            <p:spPr>
              <a:xfrm>
                <a:off x="5569231" y="404992"/>
                <a:ext cx="4997628" cy="599041"/>
              </a:xfrm>
              <a:prstGeom prst="rect">
                <a:avLst/>
              </a:prstGeom>
              <a:blipFill>
                <a:blip r:embed="rId6"/>
                <a:stretch>
                  <a:fillRect l="-1263" r="-1263" b="-2000"/>
                </a:stretch>
              </a:blipFill>
            </p:spPr>
            <p:txBody>
              <a:bodyPr/>
              <a:lstStyle/>
              <a:p>
                <a:r>
                  <a:rPr lang="en-NL">
                    <a:noFill/>
                  </a:rPr>
                  <a:t> </a:t>
                </a:r>
              </a:p>
            </p:txBody>
          </p:sp>
        </mc:Fallback>
      </mc:AlternateContent>
      <p:grpSp>
        <p:nvGrpSpPr>
          <p:cNvPr id="20" name="Group 19">
            <a:extLst>
              <a:ext uri="{FF2B5EF4-FFF2-40B4-BE49-F238E27FC236}">
                <a16:creationId xmlns:a16="http://schemas.microsoft.com/office/drawing/2014/main" id="{B7383BBF-3A9C-4949-A571-D74294430DD4}"/>
              </a:ext>
            </a:extLst>
          </p:cNvPr>
          <p:cNvGrpSpPr/>
          <p:nvPr/>
        </p:nvGrpSpPr>
        <p:grpSpPr>
          <a:xfrm>
            <a:off x="5214489" y="4827676"/>
            <a:ext cx="5330341" cy="1371633"/>
            <a:chOff x="1961079" y="2864198"/>
            <a:chExt cx="5330341" cy="1371633"/>
          </a:xfrm>
        </p:grpSpPr>
        <p:grpSp>
          <p:nvGrpSpPr>
            <p:cNvPr id="21" name="Group 20">
              <a:extLst>
                <a:ext uri="{FF2B5EF4-FFF2-40B4-BE49-F238E27FC236}">
                  <a16:creationId xmlns:a16="http://schemas.microsoft.com/office/drawing/2014/main" id="{A52C2E4C-BF5B-47F6-861E-E61A34A34037}"/>
                </a:ext>
              </a:extLst>
            </p:cNvPr>
            <p:cNvGrpSpPr/>
            <p:nvPr/>
          </p:nvGrpSpPr>
          <p:grpSpPr>
            <a:xfrm>
              <a:off x="3749511" y="2864198"/>
              <a:ext cx="3541909" cy="1371633"/>
              <a:chOff x="3749511" y="2864198"/>
              <a:chExt cx="3541909" cy="1371633"/>
            </a:xfrm>
          </p:grpSpPr>
          <p:sp>
            <p:nvSpPr>
              <p:cNvPr id="23" name="Trapezoid 22">
                <a:extLst>
                  <a:ext uri="{FF2B5EF4-FFF2-40B4-BE49-F238E27FC236}">
                    <a16:creationId xmlns:a16="http://schemas.microsoft.com/office/drawing/2014/main" id="{CCF94A19-B26B-4B2C-A157-DE2F5EC5C76E}"/>
                  </a:ext>
                </a:extLst>
              </p:cNvPr>
              <p:cNvSpPr/>
              <p:nvPr/>
            </p:nvSpPr>
            <p:spPr>
              <a:xfrm rot="10800000">
                <a:off x="5417266" y="2864198"/>
                <a:ext cx="1874154" cy="1371633"/>
              </a:xfrm>
              <a:prstGeom prst="trapezoid">
                <a:avLst>
                  <a:gd name="adj" fmla="val 17791"/>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26E7392-4B57-4A83-AA91-67FC63CEC59F}"/>
                  </a:ext>
                </a:extLst>
              </p:cNvPr>
              <p:cNvSpPr txBox="1"/>
              <p:nvPr/>
            </p:nvSpPr>
            <p:spPr>
              <a:xfrm>
                <a:off x="3749511" y="3296362"/>
                <a:ext cx="1788432" cy="646331"/>
              </a:xfrm>
              <a:prstGeom prst="rect">
                <a:avLst/>
              </a:prstGeom>
              <a:noFill/>
            </p:spPr>
            <p:txBody>
              <a:bodyPr wrap="square" rtlCol="0">
                <a:spAutoFit/>
              </a:bodyPr>
              <a:lstStyle/>
              <a:p>
                <a:r>
                  <a:rPr lang="en-US" dirty="0"/>
                  <a:t>Bucket can store 16M tokens</a:t>
                </a:r>
              </a:p>
            </p:txBody>
          </p:sp>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D10BABE-F55E-405B-B767-9178EADE1B32}"/>
                    </a:ext>
                  </a:extLst>
                </p:cNvPr>
                <p:cNvSpPr/>
                <p:nvPr/>
              </p:nvSpPr>
              <p:spPr>
                <a:xfrm>
                  <a:off x="1961079" y="3330493"/>
                  <a:ext cx="1788432" cy="855067"/>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47500" lnSpcReduction="20000"/>
                </a:bodyPr>
                <a:lstStyle/>
                <a:p>
                  <a:pPr algn="ctr"/>
                  <a:r>
                    <a:rPr lang="en-US" sz="4800" dirty="0"/>
                    <a:t>Storage size also called </a:t>
                  </a:r>
                  <a14:m>
                    <m:oMath xmlns:m="http://schemas.openxmlformats.org/officeDocument/2006/math">
                      <m:r>
                        <a:rPr lang="en-US" sz="4800" i="1">
                          <a:latin typeface="Cambria Math" panose="02040503050406030204" pitchFamily="18" charset="0"/>
                        </a:rPr>
                        <m:t>𝐵</m:t>
                      </m:r>
                    </m:oMath>
                  </a14:m>
                  <a:endParaRPr lang="en-US" sz="4800" dirty="0"/>
                </a:p>
              </p:txBody>
            </p:sp>
          </mc:Choice>
          <mc:Fallback xmlns="">
            <p:sp>
              <p:nvSpPr>
                <p:cNvPr id="22" name="Rectangle 21">
                  <a:extLst>
                    <a:ext uri="{FF2B5EF4-FFF2-40B4-BE49-F238E27FC236}">
                      <a16:creationId xmlns:a16="http://schemas.microsoft.com/office/drawing/2014/main" id="{3D10BABE-F55E-405B-B767-9178EADE1B32}"/>
                    </a:ext>
                  </a:extLst>
                </p:cNvPr>
                <p:cNvSpPr>
                  <a:spLocks noRot="1" noChangeAspect="1" noMove="1" noResize="1" noEditPoints="1" noAdjustHandles="1" noChangeArrowheads="1" noChangeShapeType="1" noTextEdit="1"/>
                </p:cNvSpPr>
                <p:nvPr/>
              </p:nvSpPr>
              <p:spPr>
                <a:xfrm>
                  <a:off x="1961079" y="3330493"/>
                  <a:ext cx="1788432" cy="855067"/>
                </a:xfrm>
                <a:prstGeom prst="rect">
                  <a:avLst/>
                </a:prstGeom>
                <a:blipFill>
                  <a:blip r:embed="rId7"/>
                  <a:stretch>
                    <a:fillRect l="-1684" r="-2020" b="-3472"/>
                  </a:stretch>
                </a:blipFill>
              </p:spPr>
              <p:txBody>
                <a:bodyPr/>
                <a:lstStyle/>
                <a:p>
                  <a:r>
                    <a:rPr lang="en-US">
                      <a:noFill/>
                    </a:rPr>
                    <a:t> </a:t>
                  </a:r>
                </a:p>
              </p:txBody>
            </p:sp>
          </mc:Fallback>
        </mc:AlternateContent>
      </p:grpSp>
      <p:sp>
        <p:nvSpPr>
          <p:cNvPr id="8" name="TextBox 7">
            <a:extLst>
              <a:ext uri="{FF2B5EF4-FFF2-40B4-BE49-F238E27FC236}">
                <a16:creationId xmlns:a16="http://schemas.microsoft.com/office/drawing/2014/main" id="{ACD588F4-1630-440A-A17F-3A6819D8D7D6}"/>
              </a:ext>
            </a:extLst>
          </p:cNvPr>
          <p:cNvSpPr txBox="1"/>
          <p:nvPr/>
        </p:nvSpPr>
        <p:spPr>
          <a:xfrm>
            <a:off x="8852384" y="5248879"/>
            <a:ext cx="1510748" cy="646331"/>
          </a:xfrm>
          <a:prstGeom prst="rect">
            <a:avLst/>
          </a:prstGeom>
          <a:noFill/>
        </p:spPr>
        <p:txBody>
          <a:bodyPr wrap="square" rtlCol="0">
            <a:spAutoFit/>
          </a:bodyPr>
          <a:lstStyle/>
          <a:p>
            <a:pPr algn="ctr"/>
            <a:r>
              <a:rPr lang="en-US" dirty="0">
                <a:solidFill>
                  <a:schemeClr val="bg1"/>
                </a:solidFill>
              </a:rPr>
              <a:t>Token Bucket</a:t>
            </a:r>
          </a:p>
          <a:p>
            <a:pPr algn="ctr"/>
            <a:endParaRPr lang="en-US" dirty="0">
              <a:solidFill>
                <a:schemeClr val="bg1"/>
              </a:solidFill>
            </a:endParaRPr>
          </a:p>
        </p:txBody>
      </p:sp>
      <p:sp>
        <p:nvSpPr>
          <p:cNvPr id="27" name="Rectangle 26">
            <a:extLst>
              <a:ext uri="{FF2B5EF4-FFF2-40B4-BE49-F238E27FC236}">
                <a16:creationId xmlns:a16="http://schemas.microsoft.com/office/drawing/2014/main" id="{16192F24-0C3C-824A-915D-84DB02AE53FE}"/>
              </a:ext>
            </a:extLst>
          </p:cNvPr>
          <p:cNvSpPr/>
          <p:nvPr/>
        </p:nvSpPr>
        <p:spPr>
          <a:xfrm>
            <a:off x="308380" y="5293971"/>
            <a:ext cx="4212820" cy="708451"/>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fontScale="92500"/>
          </a:bodyPr>
          <a:lstStyle/>
          <a:p>
            <a:pPr algn="ctr"/>
            <a:r>
              <a:rPr lang="en-US" sz="2800" dirty="0"/>
              <a:t>Q: What happens after 16s?</a:t>
            </a:r>
            <a:endParaRPr lang="LID4096" sz="2800" dirty="0"/>
          </a:p>
        </p:txBody>
      </p:sp>
    </p:spTree>
    <p:extLst>
      <p:ext uri="{BB962C8B-B14F-4D97-AF65-F5344CB8AC3E}">
        <p14:creationId xmlns:p14="http://schemas.microsoft.com/office/powerpoint/2010/main" val="8133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FFDD-6E0C-4A42-BE1B-3FB130A351CB}"/>
              </a:ext>
            </a:extLst>
          </p:cNvPr>
          <p:cNvSpPr>
            <a:spLocks noGrp="1"/>
          </p:cNvSpPr>
          <p:nvPr>
            <p:ph type="title"/>
          </p:nvPr>
        </p:nvSpPr>
        <p:spPr/>
        <p:txBody>
          <a:bodyPr/>
          <a:lstStyle/>
          <a:p>
            <a:r>
              <a:rPr lang="en-NL" dirty="0"/>
              <a:t>Traffic Shaping in Cloud Networks</a:t>
            </a:r>
          </a:p>
        </p:txBody>
      </p:sp>
      <p:pic>
        <p:nvPicPr>
          <p:cNvPr id="8" name="Content Placeholder 7">
            <a:extLst>
              <a:ext uri="{FF2B5EF4-FFF2-40B4-BE49-F238E27FC236}">
                <a16:creationId xmlns:a16="http://schemas.microsoft.com/office/drawing/2014/main" id="{8241F653-D2A9-9A44-B879-0F80268314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919" y="2121698"/>
            <a:ext cx="5104410" cy="3986203"/>
          </a:xfrm>
        </p:spPr>
      </p:pic>
      <p:sp>
        <p:nvSpPr>
          <p:cNvPr id="4" name="Footer Placeholder 3">
            <a:extLst>
              <a:ext uri="{FF2B5EF4-FFF2-40B4-BE49-F238E27FC236}">
                <a16:creationId xmlns:a16="http://schemas.microsoft.com/office/drawing/2014/main" id="{CA2449BC-D3F6-BD4D-8169-2CD705990CBC}"/>
              </a:ext>
            </a:extLst>
          </p:cNvPr>
          <p:cNvSpPr>
            <a:spLocks noGrp="1"/>
          </p:cNvSpPr>
          <p:nvPr>
            <p:ph type="ftr" sz="quarter" idx="11"/>
          </p:nvPr>
        </p:nvSpPr>
        <p:spPr>
          <a:xfrm>
            <a:off x="87782" y="6356350"/>
            <a:ext cx="10585095" cy="644296"/>
          </a:xfrm>
        </p:spPr>
        <p:txBody>
          <a:bodyPr/>
          <a:lstStyle/>
          <a:p>
            <a:r>
              <a:rPr lang="en-US" dirty="0">
                <a:hlinkClick r:id="rId3">
                  <a:extLst>
                    <a:ext uri="{A12FA001-AC4F-418D-AE19-62706E023703}">
                      <ahyp:hlinkClr xmlns:ahyp="http://schemas.microsoft.com/office/drawing/2018/hyperlinkcolor" val="tx"/>
                    </a:ext>
                  </a:extLst>
                </a:hlinkClick>
              </a:rPr>
              <a:t>Alexandru Uta,</a:t>
            </a:r>
            <a:r>
              <a:rPr lang="en-US" dirty="0"/>
              <a:t> </a:t>
            </a:r>
            <a:r>
              <a:rPr lang="en-US" dirty="0">
                <a:hlinkClick r:id="rId4">
                  <a:extLst>
                    <a:ext uri="{A12FA001-AC4F-418D-AE19-62706E023703}">
                      <ahyp:hlinkClr xmlns:ahyp="http://schemas.microsoft.com/office/drawing/2018/hyperlinkcolor" val="tx"/>
                    </a:ext>
                  </a:extLst>
                </a:hlinkClick>
              </a:rPr>
              <a:t>Alexandru Custura,</a:t>
            </a:r>
            <a:r>
              <a:rPr lang="en-US" dirty="0"/>
              <a:t> Dmitry </a:t>
            </a:r>
            <a:r>
              <a:rPr lang="en-US" dirty="0" err="1"/>
              <a:t>Duplyakin</a:t>
            </a:r>
            <a:r>
              <a:rPr lang="en-US" dirty="0"/>
              <a:t>, Ivo Jimenez, Jan </a:t>
            </a:r>
            <a:r>
              <a:rPr lang="en-US" dirty="0" err="1"/>
              <a:t>Rellermeyer</a:t>
            </a:r>
            <a:r>
              <a:rPr lang="en-US" dirty="0"/>
              <a:t>, Carlos </a:t>
            </a:r>
            <a:r>
              <a:rPr lang="en-US" dirty="0" err="1"/>
              <a:t>Maltzhan</a:t>
            </a:r>
            <a:r>
              <a:rPr lang="en-US" dirty="0"/>
              <a:t>, Robert Ricci, </a:t>
            </a:r>
            <a:r>
              <a:rPr lang="en-US" dirty="0">
                <a:hlinkClick r:id="rId5">
                  <a:extLst>
                    <a:ext uri="{A12FA001-AC4F-418D-AE19-62706E023703}">
                      <ahyp:hlinkClr xmlns:ahyp="http://schemas.microsoft.com/office/drawing/2018/hyperlinkcolor" val="tx"/>
                    </a:ext>
                  </a:extLst>
                </a:hlinkClick>
              </a:rPr>
              <a:t>Alexandru Iosup</a:t>
            </a:r>
            <a:r>
              <a:rPr lang="en-US" dirty="0"/>
              <a:t> (2020)</a:t>
            </a:r>
          </a:p>
          <a:p>
            <a:r>
              <a:rPr lang="en-US" dirty="0">
                <a:hlinkClick r:id="rId6" tooltip="Download Publication (PDF)">
                  <a:extLst>
                    <a:ext uri="{A12FA001-AC4F-418D-AE19-62706E023703}">
                      <ahyp:hlinkClr xmlns:ahyp="http://schemas.microsoft.com/office/drawing/2018/hyperlinkcolor" val="tx"/>
                    </a:ext>
                  </a:extLst>
                </a:hlinkClick>
              </a:rPr>
              <a:t>Is Big Data Performance Reproducible In Modern Cloud Networks? </a:t>
            </a:r>
            <a:r>
              <a:rPr lang="en-US" dirty="0"/>
              <a:t>USENIX Networked Systems Design and Implementation (NSDI)</a:t>
            </a:r>
          </a:p>
          <a:p>
            <a:endParaRPr lang="LID4096"/>
          </a:p>
        </p:txBody>
      </p:sp>
      <p:sp>
        <p:nvSpPr>
          <p:cNvPr id="5" name="Slide Number Placeholder 4">
            <a:extLst>
              <a:ext uri="{FF2B5EF4-FFF2-40B4-BE49-F238E27FC236}">
                <a16:creationId xmlns:a16="http://schemas.microsoft.com/office/drawing/2014/main" id="{F1A056F4-F56A-C947-8280-EC7015CAF1A7}"/>
              </a:ext>
            </a:extLst>
          </p:cNvPr>
          <p:cNvSpPr>
            <a:spLocks noGrp="1"/>
          </p:cNvSpPr>
          <p:nvPr>
            <p:ph type="sldNum" sz="quarter" idx="12"/>
          </p:nvPr>
        </p:nvSpPr>
        <p:spPr/>
        <p:txBody>
          <a:bodyPr/>
          <a:lstStyle/>
          <a:p>
            <a:fld id="{3D90C5DF-5A93-4A6F-A2C5-08984139AF6D}" type="slidenum">
              <a:rPr lang="LID4096" smtClean="0"/>
              <a:pPr/>
              <a:t>88</a:t>
            </a:fld>
            <a:endParaRPr lang="LID4096"/>
          </a:p>
        </p:txBody>
      </p:sp>
      <p:pic>
        <p:nvPicPr>
          <p:cNvPr id="10" name="Picture 9">
            <a:extLst>
              <a:ext uri="{FF2B5EF4-FFF2-40B4-BE49-F238E27FC236}">
                <a16:creationId xmlns:a16="http://schemas.microsoft.com/office/drawing/2014/main" id="{5AC0389F-CBA4-984A-9BEE-49B3FD856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5246" y="2195745"/>
            <a:ext cx="5950707" cy="3941708"/>
          </a:xfrm>
          <a:prstGeom prst="rect">
            <a:avLst/>
          </a:prstGeom>
        </p:spPr>
      </p:pic>
      <p:sp>
        <p:nvSpPr>
          <p:cNvPr id="11" name="Rectangle 10">
            <a:extLst>
              <a:ext uri="{FF2B5EF4-FFF2-40B4-BE49-F238E27FC236}">
                <a16:creationId xmlns:a16="http://schemas.microsoft.com/office/drawing/2014/main" id="{7E6508C9-F09D-704B-8CDD-8226CB49FF5A}"/>
              </a:ext>
            </a:extLst>
          </p:cNvPr>
          <p:cNvSpPr/>
          <p:nvPr/>
        </p:nvSpPr>
        <p:spPr>
          <a:xfrm>
            <a:off x="-1146048" y="1469299"/>
            <a:ext cx="14484095" cy="60222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Traffic shaping being used in practice </a:t>
            </a:r>
          </a:p>
        </p:txBody>
      </p:sp>
    </p:spTree>
    <p:extLst>
      <p:ext uri="{BB962C8B-B14F-4D97-AF65-F5344CB8AC3E}">
        <p14:creationId xmlns:p14="http://schemas.microsoft.com/office/powerpoint/2010/main" val="15998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FFDD-6E0C-4A42-BE1B-3FB130A351CB}"/>
              </a:ext>
            </a:extLst>
          </p:cNvPr>
          <p:cNvSpPr>
            <a:spLocks noGrp="1"/>
          </p:cNvSpPr>
          <p:nvPr>
            <p:ph type="title"/>
          </p:nvPr>
        </p:nvSpPr>
        <p:spPr/>
        <p:txBody>
          <a:bodyPr/>
          <a:lstStyle/>
          <a:p>
            <a:r>
              <a:rPr lang="en-NL" dirty="0"/>
              <a:t>Traffic Shaping in Cloud Networks</a:t>
            </a:r>
          </a:p>
        </p:txBody>
      </p:sp>
      <p:sp>
        <p:nvSpPr>
          <p:cNvPr id="4" name="Footer Placeholder 3">
            <a:extLst>
              <a:ext uri="{FF2B5EF4-FFF2-40B4-BE49-F238E27FC236}">
                <a16:creationId xmlns:a16="http://schemas.microsoft.com/office/drawing/2014/main" id="{CA2449BC-D3F6-BD4D-8169-2CD705990CBC}"/>
              </a:ext>
            </a:extLst>
          </p:cNvPr>
          <p:cNvSpPr>
            <a:spLocks noGrp="1"/>
          </p:cNvSpPr>
          <p:nvPr>
            <p:ph type="ftr" sz="quarter" idx="11"/>
          </p:nvPr>
        </p:nvSpPr>
        <p:spPr>
          <a:xfrm>
            <a:off x="87782" y="6356350"/>
            <a:ext cx="10585095" cy="644296"/>
          </a:xfrm>
        </p:spPr>
        <p:txBody>
          <a:bodyPr/>
          <a:lstStyle/>
          <a:p>
            <a:r>
              <a:rPr lang="en-US" dirty="0">
                <a:hlinkClick r:id="rId2">
                  <a:extLst>
                    <a:ext uri="{A12FA001-AC4F-418D-AE19-62706E023703}">
                      <ahyp:hlinkClr xmlns:ahyp="http://schemas.microsoft.com/office/drawing/2018/hyperlinkcolor" val="tx"/>
                    </a:ext>
                  </a:extLst>
                </a:hlinkClick>
              </a:rPr>
              <a:t>Alexandru Uta,</a:t>
            </a:r>
            <a:r>
              <a:rPr lang="en-US" dirty="0"/>
              <a:t> </a:t>
            </a:r>
            <a:r>
              <a:rPr lang="en-US" dirty="0">
                <a:hlinkClick r:id="rId3">
                  <a:extLst>
                    <a:ext uri="{A12FA001-AC4F-418D-AE19-62706E023703}">
                      <ahyp:hlinkClr xmlns:ahyp="http://schemas.microsoft.com/office/drawing/2018/hyperlinkcolor" val="tx"/>
                    </a:ext>
                  </a:extLst>
                </a:hlinkClick>
              </a:rPr>
              <a:t>Alexandru Custura,</a:t>
            </a:r>
            <a:r>
              <a:rPr lang="en-US" dirty="0"/>
              <a:t> Dmitry </a:t>
            </a:r>
            <a:r>
              <a:rPr lang="en-US" dirty="0" err="1"/>
              <a:t>Duplyakin</a:t>
            </a:r>
            <a:r>
              <a:rPr lang="en-US" dirty="0"/>
              <a:t>, Ivo Jimenez, Jan </a:t>
            </a:r>
            <a:r>
              <a:rPr lang="en-US" dirty="0" err="1"/>
              <a:t>Rellermeyer</a:t>
            </a:r>
            <a:r>
              <a:rPr lang="en-US" dirty="0"/>
              <a:t>, Carlos </a:t>
            </a:r>
            <a:r>
              <a:rPr lang="en-US" dirty="0" err="1"/>
              <a:t>Maltzhan</a:t>
            </a:r>
            <a:r>
              <a:rPr lang="en-US" dirty="0"/>
              <a:t>, Robert Ricci, </a:t>
            </a:r>
            <a:r>
              <a:rPr lang="en-US" dirty="0">
                <a:hlinkClick r:id="rId4">
                  <a:extLst>
                    <a:ext uri="{A12FA001-AC4F-418D-AE19-62706E023703}">
                      <ahyp:hlinkClr xmlns:ahyp="http://schemas.microsoft.com/office/drawing/2018/hyperlinkcolor" val="tx"/>
                    </a:ext>
                  </a:extLst>
                </a:hlinkClick>
              </a:rPr>
              <a:t>Alexandru Iosup</a:t>
            </a:r>
            <a:r>
              <a:rPr lang="en-US" dirty="0"/>
              <a:t> (2020)</a:t>
            </a:r>
          </a:p>
          <a:p>
            <a:r>
              <a:rPr lang="en-US" dirty="0">
                <a:hlinkClick r:id="rId5" tooltip="Download Publication (PDF)">
                  <a:extLst>
                    <a:ext uri="{A12FA001-AC4F-418D-AE19-62706E023703}">
                      <ahyp:hlinkClr xmlns:ahyp="http://schemas.microsoft.com/office/drawing/2018/hyperlinkcolor" val="tx"/>
                    </a:ext>
                  </a:extLst>
                </a:hlinkClick>
              </a:rPr>
              <a:t>Is Big Data Performance Reproducible In Modern Cloud Networks? </a:t>
            </a:r>
            <a:r>
              <a:rPr lang="en-US" dirty="0"/>
              <a:t>USENIX Networked Systems Design and Implementation (NSDI)</a:t>
            </a:r>
          </a:p>
          <a:p>
            <a:endParaRPr lang="LID4096"/>
          </a:p>
        </p:txBody>
      </p:sp>
      <p:sp>
        <p:nvSpPr>
          <p:cNvPr id="5" name="Slide Number Placeholder 4">
            <a:extLst>
              <a:ext uri="{FF2B5EF4-FFF2-40B4-BE49-F238E27FC236}">
                <a16:creationId xmlns:a16="http://schemas.microsoft.com/office/drawing/2014/main" id="{F1A056F4-F56A-C947-8280-EC7015CAF1A7}"/>
              </a:ext>
            </a:extLst>
          </p:cNvPr>
          <p:cNvSpPr>
            <a:spLocks noGrp="1"/>
          </p:cNvSpPr>
          <p:nvPr>
            <p:ph type="sldNum" sz="quarter" idx="12"/>
          </p:nvPr>
        </p:nvSpPr>
        <p:spPr/>
        <p:txBody>
          <a:bodyPr/>
          <a:lstStyle/>
          <a:p>
            <a:fld id="{3D90C5DF-5A93-4A6F-A2C5-08984139AF6D}" type="slidenum">
              <a:rPr lang="LID4096" smtClean="0"/>
              <a:pPr/>
              <a:t>89</a:t>
            </a:fld>
            <a:endParaRPr lang="LID4096"/>
          </a:p>
        </p:txBody>
      </p:sp>
      <p:pic>
        <p:nvPicPr>
          <p:cNvPr id="12" name="Picture 11">
            <a:extLst>
              <a:ext uri="{FF2B5EF4-FFF2-40B4-BE49-F238E27FC236}">
                <a16:creationId xmlns:a16="http://schemas.microsoft.com/office/drawing/2014/main" id="{40086866-1C7E-1F41-B557-3D91F18BD0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9527" y="2012716"/>
            <a:ext cx="5822058" cy="4307765"/>
          </a:xfrm>
          <a:prstGeom prst="rect">
            <a:avLst/>
          </a:prstGeom>
        </p:spPr>
      </p:pic>
      <p:sp>
        <p:nvSpPr>
          <p:cNvPr id="9" name="Content Placeholder 8">
            <a:extLst>
              <a:ext uri="{FF2B5EF4-FFF2-40B4-BE49-F238E27FC236}">
                <a16:creationId xmlns:a16="http://schemas.microsoft.com/office/drawing/2014/main" id="{97616E45-C1BB-6941-BD5D-075B7ACF7344}"/>
              </a:ext>
            </a:extLst>
          </p:cNvPr>
          <p:cNvSpPr>
            <a:spLocks noGrp="1"/>
          </p:cNvSpPr>
          <p:nvPr>
            <p:ph idx="1"/>
          </p:nvPr>
        </p:nvSpPr>
        <p:spPr/>
        <p:txBody>
          <a:bodyPr/>
          <a:lstStyle/>
          <a:p>
            <a:endParaRPr lang="en-NL"/>
          </a:p>
        </p:txBody>
      </p:sp>
      <p:sp>
        <p:nvSpPr>
          <p:cNvPr id="11" name="Rectangle 10">
            <a:extLst>
              <a:ext uri="{FF2B5EF4-FFF2-40B4-BE49-F238E27FC236}">
                <a16:creationId xmlns:a16="http://schemas.microsoft.com/office/drawing/2014/main" id="{7E6508C9-F09D-704B-8CDD-8226CB49FF5A}"/>
              </a:ext>
            </a:extLst>
          </p:cNvPr>
          <p:cNvSpPr/>
          <p:nvPr/>
        </p:nvSpPr>
        <p:spPr>
          <a:xfrm>
            <a:off x="-1146048" y="1469299"/>
            <a:ext cx="14484095" cy="60222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dirty="0"/>
              <a:t>Traffic shaping affecting performance</a:t>
            </a:r>
          </a:p>
        </p:txBody>
      </p:sp>
    </p:spTree>
    <p:extLst>
      <p:ext uri="{BB962C8B-B14F-4D97-AF65-F5344CB8AC3E}">
        <p14:creationId xmlns:p14="http://schemas.microsoft.com/office/powerpoint/2010/main" val="296931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418-6247-48A6-817E-CFBE05E030D3}"/>
              </a:ext>
            </a:extLst>
          </p:cNvPr>
          <p:cNvSpPr>
            <a:spLocks noGrp="1"/>
          </p:cNvSpPr>
          <p:nvPr>
            <p:ph type="title"/>
          </p:nvPr>
        </p:nvSpPr>
        <p:spPr/>
        <p:txBody>
          <a:bodyPr/>
          <a:lstStyle/>
          <a:p>
            <a:r>
              <a:rPr lang="en-US" dirty="0"/>
              <a:t>IP version 4</a:t>
            </a:r>
          </a:p>
        </p:txBody>
      </p:sp>
      <p:sp>
        <p:nvSpPr>
          <p:cNvPr id="3" name="Content Placeholder 2">
            <a:extLst>
              <a:ext uri="{FF2B5EF4-FFF2-40B4-BE49-F238E27FC236}">
                <a16:creationId xmlns:a16="http://schemas.microsoft.com/office/drawing/2014/main" id="{D4BD7BC4-0F49-4242-A8EF-879E12D53F57}"/>
              </a:ext>
            </a:extLst>
          </p:cNvPr>
          <p:cNvSpPr>
            <a:spLocks noGrp="1"/>
          </p:cNvSpPr>
          <p:nvPr>
            <p:ph idx="1"/>
          </p:nvPr>
        </p:nvSpPr>
        <p:spPr/>
        <p:txBody>
          <a:bodyPr/>
          <a:lstStyle/>
          <a:p>
            <a:pPr marL="0" indent="0">
              <a:buNone/>
            </a:pPr>
            <a:r>
              <a:rPr lang="en-US" dirty="0"/>
              <a:t>Frame header</a:t>
            </a:r>
          </a:p>
        </p:txBody>
      </p:sp>
      <p:sp>
        <p:nvSpPr>
          <p:cNvPr id="4" name="Footer Placeholder 3">
            <a:extLst>
              <a:ext uri="{FF2B5EF4-FFF2-40B4-BE49-F238E27FC236}">
                <a16:creationId xmlns:a16="http://schemas.microsoft.com/office/drawing/2014/main" id="{3287D377-91DA-4B0A-BC7B-CBE610BC752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A5EE99E-B296-47AD-9976-C12214A1EEF4}"/>
              </a:ext>
            </a:extLst>
          </p:cNvPr>
          <p:cNvSpPr>
            <a:spLocks noGrp="1"/>
          </p:cNvSpPr>
          <p:nvPr>
            <p:ph type="sldNum" sz="quarter" idx="12"/>
          </p:nvPr>
        </p:nvSpPr>
        <p:spPr/>
        <p:txBody>
          <a:bodyPr/>
          <a:lstStyle/>
          <a:p>
            <a:fld id="{3D90C5DF-5A93-4A6F-A2C5-08984139AF6D}" type="slidenum">
              <a:rPr lang="LID4096" smtClean="0"/>
              <a:t>9</a:t>
            </a:fld>
            <a:endParaRPr lang="LID4096"/>
          </a:p>
        </p:txBody>
      </p:sp>
      <p:sp>
        <p:nvSpPr>
          <p:cNvPr id="16" name="Rectangle 15">
            <a:extLst>
              <a:ext uri="{FF2B5EF4-FFF2-40B4-BE49-F238E27FC236}">
                <a16:creationId xmlns:a16="http://schemas.microsoft.com/office/drawing/2014/main" id="{32B252F8-3E98-4A12-BD88-D511B188811E}"/>
              </a:ext>
            </a:extLst>
          </p:cNvPr>
          <p:cNvSpPr/>
          <p:nvPr/>
        </p:nvSpPr>
        <p:spPr>
          <a:xfrm>
            <a:off x="5440016" y="2290946"/>
            <a:ext cx="1311968" cy="3140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solidFill>
                  <a:schemeClr val="tx1"/>
                </a:solidFill>
              </a:rPr>
              <a:t>32 bits wide</a:t>
            </a:r>
          </a:p>
        </p:txBody>
      </p:sp>
      <p:grpSp>
        <p:nvGrpSpPr>
          <p:cNvPr id="36" name="Group 35">
            <a:extLst>
              <a:ext uri="{FF2B5EF4-FFF2-40B4-BE49-F238E27FC236}">
                <a16:creationId xmlns:a16="http://schemas.microsoft.com/office/drawing/2014/main" id="{6E75861F-E326-4014-A64C-08C34A82D2B8}"/>
              </a:ext>
            </a:extLst>
          </p:cNvPr>
          <p:cNvGrpSpPr/>
          <p:nvPr/>
        </p:nvGrpSpPr>
        <p:grpSpPr>
          <a:xfrm>
            <a:off x="4078359" y="2672507"/>
            <a:ext cx="6075935" cy="365125"/>
            <a:chOff x="2554358" y="3825323"/>
            <a:chExt cx="6075935" cy="365125"/>
          </a:xfrm>
        </p:grpSpPr>
        <p:sp>
          <p:nvSpPr>
            <p:cNvPr id="22" name="Rectangle 21">
              <a:extLst>
                <a:ext uri="{FF2B5EF4-FFF2-40B4-BE49-F238E27FC236}">
                  <a16:creationId xmlns:a16="http://schemas.microsoft.com/office/drawing/2014/main" id="{1C0179A5-1301-4BFB-9773-452E6048DA2C}"/>
                </a:ext>
              </a:extLst>
            </p:cNvPr>
            <p:cNvSpPr/>
            <p:nvPr/>
          </p:nvSpPr>
          <p:spPr>
            <a:xfrm>
              <a:off x="2554358" y="3825323"/>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t>Differentiated services</a:t>
              </a:r>
            </a:p>
          </p:txBody>
        </p:sp>
        <p:sp>
          <p:nvSpPr>
            <p:cNvPr id="23" name="Rectangle 22">
              <a:extLst>
                <a:ext uri="{FF2B5EF4-FFF2-40B4-BE49-F238E27FC236}">
                  <a16:creationId xmlns:a16="http://schemas.microsoft.com/office/drawing/2014/main" id="{0D4A5333-4619-485D-B515-EBBEA280EC2E}"/>
                </a:ext>
              </a:extLst>
            </p:cNvPr>
            <p:cNvSpPr/>
            <p:nvPr/>
          </p:nvSpPr>
          <p:spPr>
            <a:xfrm>
              <a:off x="4572000" y="3825323"/>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Total length</a:t>
              </a:r>
            </a:p>
          </p:txBody>
        </p:sp>
      </p:grpSp>
      <p:grpSp>
        <p:nvGrpSpPr>
          <p:cNvPr id="35" name="Group 34">
            <a:extLst>
              <a:ext uri="{FF2B5EF4-FFF2-40B4-BE49-F238E27FC236}">
                <a16:creationId xmlns:a16="http://schemas.microsoft.com/office/drawing/2014/main" id="{33662F75-B9C5-4BE9-A939-B1FF06D4FBBF}"/>
              </a:ext>
            </a:extLst>
          </p:cNvPr>
          <p:cNvGrpSpPr/>
          <p:nvPr/>
        </p:nvGrpSpPr>
        <p:grpSpPr>
          <a:xfrm>
            <a:off x="2037707" y="3063877"/>
            <a:ext cx="8116586" cy="365125"/>
            <a:chOff x="666107" y="4087356"/>
            <a:chExt cx="8116586" cy="365125"/>
          </a:xfrm>
        </p:grpSpPr>
        <p:sp>
          <p:nvSpPr>
            <p:cNvPr id="27" name="Rectangle 26">
              <a:extLst>
                <a:ext uri="{FF2B5EF4-FFF2-40B4-BE49-F238E27FC236}">
                  <a16:creationId xmlns:a16="http://schemas.microsoft.com/office/drawing/2014/main" id="{340044BF-1654-4BC1-993D-976E97D3C696}"/>
                </a:ext>
              </a:extLst>
            </p:cNvPr>
            <p:cNvSpPr/>
            <p:nvPr/>
          </p:nvSpPr>
          <p:spPr>
            <a:xfrm>
              <a:off x="666107" y="4087356"/>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Identification</a:t>
              </a:r>
            </a:p>
          </p:txBody>
        </p:sp>
        <p:sp>
          <p:nvSpPr>
            <p:cNvPr id="28" name="Rectangle 27">
              <a:extLst>
                <a:ext uri="{FF2B5EF4-FFF2-40B4-BE49-F238E27FC236}">
                  <a16:creationId xmlns:a16="http://schemas.microsoft.com/office/drawing/2014/main" id="{FF6BF25C-636E-4726-94A0-CE38191E9F09}"/>
                </a:ext>
              </a:extLst>
            </p:cNvPr>
            <p:cNvSpPr/>
            <p:nvPr/>
          </p:nvSpPr>
          <p:spPr>
            <a:xfrm>
              <a:off x="5478367" y="4087356"/>
              <a:ext cx="330432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Fragment offset</a:t>
              </a:r>
            </a:p>
          </p:txBody>
        </p:sp>
      </p:grpSp>
      <p:grpSp>
        <p:nvGrpSpPr>
          <p:cNvPr id="37" name="Group 36">
            <a:extLst>
              <a:ext uri="{FF2B5EF4-FFF2-40B4-BE49-F238E27FC236}">
                <a16:creationId xmlns:a16="http://schemas.microsoft.com/office/drawing/2014/main" id="{35D990F1-016E-42D3-B583-05CF457E0977}"/>
              </a:ext>
            </a:extLst>
          </p:cNvPr>
          <p:cNvGrpSpPr/>
          <p:nvPr/>
        </p:nvGrpSpPr>
        <p:grpSpPr>
          <a:xfrm>
            <a:off x="2037709" y="3448157"/>
            <a:ext cx="8116585" cy="365125"/>
            <a:chOff x="818508" y="4408645"/>
            <a:chExt cx="8116585" cy="365125"/>
          </a:xfrm>
        </p:grpSpPr>
        <p:sp>
          <p:nvSpPr>
            <p:cNvPr id="29" name="Rectangle 28">
              <a:extLst>
                <a:ext uri="{FF2B5EF4-FFF2-40B4-BE49-F238E27FC236}">
                  <a16:creationId xmlns:a16="http://schemas.microsoft.com/office/drawing/2014/main" id="{8FB60CDE-636C-4A9E-8831-25EBC8A1B461}"/>
                </a:ext>
              </a:extLst>
            </p:cNvPr>
            <p:cNvSpPr/>
            <p:nvPr/>
          </p:nvSpPr>
          <p:spPr>
            <a:xfrm>
              <a:off x="818508" y="4408645"/>
              <a:ext cx="2040650"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Time to live</a:t>
              </a:r>
            </a:p>
          </p:txBody>
        </p:sp>
        <p:sp>
          <p:nvSpPr>
            <p:cNvPr id="30" name="Rectangle 29">
              <a:extLst>
                <a:ext uri="{FF2B5EF4-FFF2-40B4-BE49-F238E27FC236}">
                  <a16:creationId xmlns:a16="http://schemas.microsoft.com/office/drawing/2014/main" id="{82F1794F-7978-4F3C-BD69-FBE0CC66C514}"/>
                </a:ext>
              </a:extLst>
            </p:cNvPr>
            <p:cNvSpPr/>
            <p:nvPr/>
          </p:nvSpPr>
          <p:spPr>
            <a:xfrm>
              <a:off x="4876800" y="4408645"/>
              <a:ext cx="405829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Header checksum</a:t>
              </a:r>
            </a:p>
          </p:txBody>
        </p:sp>
      </p:grpSp>
      <p:sp>
        <p:nvSpPr>
          <p:cNvPr id="31" name="Rectangle 30">
            <a:extLst>
              <a:ext uri="{FF2B5EF4-FFF2-40B4-BE49-F238E27FC236}">
                <a16:creationId xmlns:a16="http://schemas.microsoft.com/office/drawing/2014/main" id="{0E5FA2FE-6A7E-4517-84EC-5D15ECF211F0}"/>
              </a:ext>
            </a:extLst>
          </p:cNvPr>
          <p:cNvSpPr/>
          <p:nvPr/>
        </p:nvSpPr>
        <p:spPr>
          <a:xfrm>
            <a:off x="2037707" y="3835982"/>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Source address</a:t>
            </a:r>
          </a:p>
        </p:txBody>
      </p:sp>
      <p:sp>
        <p:nvSpPr>
          <p:cNvPr id="33" name="Rectangle 32">
            <a:extLst>
              <a:ext uri="{FF2B5EF4-FFF2-40B4-BE49-F238E27FC236}">
                <a16:creationId xmlns:a16="http://schemas.microsoft.com/office/drawing/2014/main" id="{622284D9-7306-4D52-AAE5-A35DB96AC8D8}"/>
              </a:ext>
            </a:extLst>
          </p:cNvPr>
          <p:cNvSpPr/>
          <p:nvPr/>
        </p:nvSpPr>
        <p:spPr>
          <a:xfrm>
            <a:off x="2037707" y="4223809"/>
            <a:ext cx="8116586"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Destination address</a:t>
            </a:r>
          </a:p>
        </p:txBody>
      </p:sp>
      <p:sp>
        <p:nvSpPr>
          <p:cNvPr id="41" name="Rectangle 40">
            <a:extLst>
              <a:ext uri="{FF2B5EF4-FFF2-40B4-BE49-F238E27FC236}">
                <a16:creationId xmlns:a16="http://schemas.microsoft.com/office/drawing/2014/main" id="{C8F4FBEC-DBE0-48C9-AAEC-8DB749550FFE}"/>
              </a:ext>
            </a:extLst>
          </p:cNvPr>
          <p:cNvSpPr/>
          <p:nvPr/>
        </p:nvSpPr>
        <p:spPr>
          <a:xfrm>
            <a:off x="2037707" y="4611635"/>
            <a:ext cx="8116586" cy="6362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Options</a:t>
            </a:r>
          </a:p>
        </p:txBody>
      </p:sp>
      <p:sp>
        <p:nvSpPr>
          <p:cNvPr id="43" name="Rectangle 42">
            <a:extLst>
              <a:ext uri="{FF2B5EF4-FFF2-40B4-BE49-F238E27FC236}">
                <a16:creationId xmlns:a16="http://schemas.microsoft.com/office/drawing/2014/main" id="{9035DF4E-45AF-401B-8102-9340C1254F1E}"/>
              </a:ext>
            </a:extLst>
          </p:cNvPr>
          <p:cNvSpPr/>
          <p:nvPr/>
        </p:nvSpPr>
        <p:spPr>
          <a:xfrm>
            <a:off x="4078358" y="3448157"/>
            <a:ext cx="2017642"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Protocol</a:t>
            </a:r>
          </a:p>
        </p:txBody>
      </p:sp>
      <p:sp>
        <p:nvSpPr>
          <p:cNvPr id="44" name="Rectangle 43">
            <a:extLst>
              <a:ext uri="{FF2B5EF4-FFF2-40B4-BE49-F238E27FC236}">
                <a16:creationId xmlns:a16="http://schemas.microsoft.com/office/drawing/2014/main" id="{E921F943-453E-4E98-AF80-69C8AD117B72}"/>
              </a:ext>
            </a:extLst>
          </p:cNvPr>
          <p:cNvSpPr/>
          <p:nvPr/>
        </p:nvSpPr>
        <p:spPr>
          <a:xfrm>
            <a:off x="2026204" y="2672507"/>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Version</a:t>
            </a:r>
          </a:p>
        </p:txBody>
      </p:sp>
      <p:sp>
        <p:nvSpPr>
          <p:cNvPr id="45" name="Rectangle 44">
            <a:extLst>
              <a:ext uri="{FF2B5EF4-FFF2-40B4-BE49-F238E27FC236}">
                <a16:creationId xmlns:a16="http://schemas.microsoft.com/office/drawing/2014/main" id="{3783CAB2-B5F9-471A-AB7A-2022B90346FE}"/>
              </a:ext>
            </a:extLst>
          </p:cNvPr>
          <p:cNvSpPr/>
          <p:nvPr/>
        </p:nvSpPr>
        <p:spPr>
          <a:xfrm>
            <a:off x="3000240" y="2674700"/>
            <a:ext cx="1078118"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IHL</a:t>
            </a:r>
          </a:p>
        </p:txBody>
      </p:sp>
      <p:sp>
        <p:nvSpPr>
          <p:cNvPr id="46" name="Rectangle 45">
            <a:extLst>
              <a:ext uri="{FF2B5EF4-FFF2-40B4-BE49-F238E27FC236}">
                <a16:creationId xmlns:a16="http://schemas.microsoft.com/office/drawing/2014/main" id="{657A65E9-5859-443F-9E09-61BF81FEDF8C}"/>
              </a:ext>
            </a:extLst>
          </p:cNvPr>
          <p:cNvSpPr/>
          <p:nvPr/>
        </p:nvSpPr>
        <p:spPr>
          <a:xfrm>
            <a:off x="6096001" y="3063877"/>
            <a:ext cx="235483"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E21CFD6-7489-4622-BE2E-0AB218303F99}"/>
              </a:ext>
            </a:extLst>
          </p:cNvPr>
          <p:cNvSpPr/>
          <p:nvPr/>
        </p:nvSpPr>
        <p:spPr>
          <a:xfrm>
            <a:off x="6343328" y="3065301"/>
            <a:ext cx="271156" cy="36227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DF</a:t>
            </a:r>
          </a:p>
        </p:txBody>
      </p:sp>
      <p:sp>
        <p:nvSpPr>
          <p:cNvPr id="48" name="Rectangle 47">
            <a:extLst>
              <a:ext uri="{FF2B5EF4-FFF2-40B4-BE49-F238E27FC236}">
                <a16:creationId xmlns:a16="http://schemas.microsoft.com/office/drawing/2014/main" id="{AF8AF215-9D92-4DC8-9871-1574A025C027}"/>
              </a:ext>
            </a:extLst>
          </p:cNvPr>
          <p:cNvSpPr/>
          <p:nvPr/>
        </p:nvSpPr>
        <p:spPr>
          <a:xfrm>
            <a:off x="6619462" y="3063877"/>
            <a:ext cx="218661" cy="36512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200" dirty="0"/>
              <a:t>MF</a:t>
            </a:r>
          </a:p>
        </p:txBody>
      </p:sp>
      <p:cxnSp>
        <p:nvCxnSpPr>
          <p:cNvPr id="50" name="Straight Arrow Connector 49">
            <a:extLst>
              <a:ext uri="{FF2B5EF4-FFF2-40B4-BE49-F238E27FC236}">
                <a16:creationId xmlns:a16="http://schemas.microsoft.com/office/drawing/2014/main" id="{52ED2173-4E04-4E8B-9DB0-A80F1269DE3F}"/>
              </a:ext>
            </a:extLst>
          </p:cNvPr>
          <p:cNvCxnSpPr>
            <a:cxnSpLocks/>
          </p:cNvCxnSpPr>
          <p:nvPr/>
        </p:nvCxnSpPr>
        <p:spPr>
          <a:xfrm flipH="1">
            <a:off x="2152650" y="2447992"/>
            <a:ext cx="32873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3BC2380-1EE2-494E-8BCB-87E586A9500C}"/>
              </a:ext>
            </a:extLst>
          </p:cNvPr>
          <p:cNvCxnSpPr>
            <a:cxnSpLocks/>
            <a:stCxn id="16" idx="3"/>
          </p:cNvCxnSpPr>
          <p:nvPr/>
        </p:nvCxnSpPr>
        <p:spPr>
          <a:xfrm>
            <a:off x="6751985" y="2447992"/>
            <a:ext cx="32241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D9C16FE-BF6B-0435-9E2F-0929ADF6C043}"/>
              </a:ext>
            </a:extLst>
          </p:cNvPr>
          <p:cNvSpPr/>
          <p:nvPr/>
        </p:nvSpPr>
        <p:spPr>
          <a:xfrm>
            <a:off x="1065897" y="5430364"/>
            <a:ext cx="10060206" cy="76269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t>Check the book for the detailed view!</a:t>
            </a:r>
            <a:endParaRPr lang="LID4096" sz="4000" dirty="0"/>
          </a:p>
        </p:txBody>
      </p:sp>
    </p:spTree>
    <p:extLst>
      <p:ext uri="{BB962C8B-B14F-4D97-AF65-F5344CB8AC3E}">
        <p14:creationId xmlns:p14="http://schemas.microsoft.com/office/powerpoint/2010/main" val="14087353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5514-E55F-46BD-BE7A-A181A10F8B35}"/>
              </a:ext>
            </a:extLst>
          </p:cNvPr>
          <p:cNvSpPr>
            <a:spLocks noGrp="1"/>
          </p:cNvSpPr>
          <p:nvPr>
            <p:ph type="title"/>
          </p:nvPr>
        </p:nvSpPr>
        <p:spPr/>
        <p:txBody>
          <a:bodyPr/>
          <a:lstStyle/>
          <a:p>
            <a:r>
              <a:rPr lang="en-US" dirty="0"/>
              <a:t>Load shedding</a:t>
            </a:r>
          </a:p>
        </p:txBody>
      </p:sp>
      <p:sp>
        <p:nvSpPr>
          <p:cNvPr id="3" name="Content Placeholder 2">
            <a:extLst>
              <a:ext uri="{FF2B5EF4-FFF2-40B4-BE49-F238E27FC236}">
                <a16:creationId xmlns:a16="http://schemas.microsoft.com/office/drawing/2014/main" id="{99A28A71-44B9-4B2C-9224-0FC2AAD26ACD}"/>
              </a:ext>
            </a:extLst>
          </p:cNvPr>
          <p:cNvSpPr>
            <a:spLocks noGrp="1"/>
          </p:cNvSpPr>
          <p:nvPr>
            <p:ph idx="1"/>
          </p:nvPr>
        </p:nvSpPr>
        <p:spPr>
          <a:xfrm>
            <a:off x="2152650" y="1825625"/>
            <a:ext cx="7886700" cy="4351338"/>
          </a:xfrm>
        </p:spPr>
        <p:txBody>
          <a:bodyPr/>
          <a:lstStyle/>
          <a:p>
            <a:pPr marL="0" indent="0">
              <a:buNone/>
            </a:pPr>
            <a:r>
              <a:rPr lang="en-US" dirty="0"/>
              <a:t>For if all else fails. Choosing partial failure over total system failure.</a:t>
            </a:r>
          </a:p>
        </p:txBody>
      </p:sp>
      <p:sp>
        <p:nvSpPr>
          <p:cNvPr id="4" name="Footer Placeholder 3">
            <a:extLst>
              <a:ext uri="{FF2B5EF4-FFF2-40B4-BE49-F238E27FC236}">
                <a16:creationId xmlns:a16="http://schemas.microsoft.com/office/drawing/2014/main" id="{527EC407-C9B0-46F0-9BB9-82DDC584F94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B072E5C9-EDEE-4613-BF92-66C91B2F72AC}"/>
              </a:ext>
            </a:extLst>
          </p:cNvPr>
          <p:cNvSpPr>
            <a:spLocks noGrp="1"/>
          </p:cNvSpPr>
          <p:nvPr>
            <p:ph type="sldNum" sz="quarter" idx="12"/>
          </p:nvPr>
        </p:nvSpPr>
        <p:spPr/>
        <p:txBody>
          <a:bodyPr/>
          <a:lstStyle/>
          <a:p>
            <a:fld id="{3D90C5DF-5A93-4A6F-A2C5-08984139AF6D}" type="slidenum">
              <a:rPr lang="LID4096" smtClean="0"/>
              <a:t>90</a:t>
            </a:fld>
            <a:endParaRPr lang="LID4096"/>
          </a:p>
        </p:txBody>
      </p:sp>
      <p:pic>
        <p:nvPicPr>
          <p:cNvPr id="3076" name="Picture 4" descr="https://i.huffpost.com/gen/1297205/thumbs/o-97305585-900.jpg?1">
            <a:extLst>
              <a:ext uri="{FF2B5EF4-FFF2-40B4-BE49-F238E27FC236}">
                <a16:creationId xmlns:a16="http://schemas.microsoft.com/office/drawing/2014/main" id="{D9F0F69B-59A1-47AB-81D7-BD8F471DD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05" y="-1753003"/>
            <a:ext cx="13135429" cy="86110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218B831-A22C-DD4B-8521-C82DAB4C235F}"/>
              </a:ext>
            </a:extLst>
          </p:cNvPr>
          <p:cNvSpPr/>
          <p:nvPr/>
        </p:nvSpPr>
        <p:spPr>
          <a:xfrm>
            <a:off x="-918216" y="2211000"/>
            <a:ext cx="14028433" cy="5104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Choosing partial failure over total system failure</a:t>
            </a:r>
          </a:p>
        </p:txBody>
      </p:sp>
      <p:sp>
        <p:nvSpPr>
          <p:cNvPr id="10" name="Rectangle 9">
            <a:extLst>
              <a:ext uri="{FF2B5EF4-FFF2-40B4-BE49-F238E27FC236}">
                <a16:creationId xmlns:a16="http://schemas.microsoft.com/office/drawing/2014/main" id="{0E79AB74-89CE-2C4C-8B4B-22DCC2FD31D9}"/>
              </a:ext>
            </a:extLst>
          </p:cNvPr>
          <p:cNvSpPr/>
          <p:nvPr/>
        </p:nvSpPr>
        <p:spPr>
          <a:xfrm>
            <a:off x="-1002751" y="590076"/>
            <a:ext cx="14028433" cy="6291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4400" dirty="0">
                <a:latin typeface="+mj-lt"/>
              </a:rPr>
              <a:t>			Load Shedding</a:t>
            </a:r>
          </a:p>
        </p:txBody>
      </p:sp>
    </p:spTree>
    <p:extLst>
      <p:ext uri="{BB962C8B-B14F-4D97-AF65-F5344CB8AC3E}">
        <p14:creationId xmlns:p14="http://schemas.microsoft.com/office/powerpoint/2010/main" val="672890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709B2-FABB-4656-B24F-E915F1D094BD}"/>
              </a:ext>
            </a:extLst>
          </p:cNvPr>
          <p:cNvSpPr>
            <a:spLocks noGrp="1"/>
          </p:cNvSpPr>
          <p:nvPr>
            <p:ph type="title"/>
          </p:nvPr>
        </p:nvSpPr>
        <p:spPr/>
        <p:txBody>
          <a:bodyPr/>
          <a:lstStyle/>
          <a:p>
            <a:r>
              <a:rPr lang="en-US" dirty="0"/>
              <a:t>Load Shedding</a:t>
            </a:r>
            <a:br>
              <a:rPr lang="en-US" dirty="0"/>
            </a:br>
            <a:r>
              <a:rPr lang="en-US" dirty="0"/>
              <a:t>Random Early Detection (RED)</a:t>
            </a:r>
          </a:p>
        </p:txBody>
      </p:sp>
      <p:sp>
        <p:nvSpPr>
          <p:cNvPr id="3" name="Content Placeholder 2">
            <a:extLst>
              <a:ext uri="{FF2B5EF4-FFF2-40B4-BE49-F238E27FC236}">
                <a16:creationId xmlns:a16="http://schemas.microsoft.com/office/drawing/2014/main" id="{C1E005E3-BB72-4994-B8BE-0537BC429FD4}"/>
              </a:ext>
            </a:extLst>
          </p:cNvPr>
          <p:cNvSpPr>
            <a:spLocks noGrp="1"/>
          </p:cNvSpPr>
          <p:nvPr>
            <p:ph idx="1"/>
          </p:nvPr>
        </p:nvSpPr>
        <p:spPr/>
        <p:txBody>
          <a:bodyPr/>
          <a:lstStyle/>
          <a:p>
            <a:pPr marL="0" indent="0">
              <a:buNone/>
            </a:pPr>
            <a:r>
              <a:rPr lang="en-US" dirty="0"/>
              <a:t>Drop packets randomly if buffer space is </a:t>
            </a:r>
            <a:r>
              <a:rPr lang="en-US" b="1" i="1" dirty="0"/>
              <a:t>almost</a:t>
            </a:r>
            <a:r>
              <a:rPr lang="en-US" dirty="0"/>
              <a:t> full.</a:t>
            </a:r>
          </a:p>
        </p:txBody>
      </p:sp>
      <p:sp>
        <p:nvSpPr>
          <p:cNvPr id="4" name="Footer Placeholder 3">
            <a:extLst>
              <a:ext uri="{FF2B5EF4-FFF2-40B4-BE49-F238E27FC236}">
                <a16:creationId xmlns:a16="http://schemas.microsoft.com/office/drawing/2014/main" id="{5D15DE94-E0B7-4734-828B-AF3E432B6972}"/>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F2A5B3B1-B4D3-4152-A94F-1214D785F107}"/>
              </a:ext>
            </a:extLst>
          </p:cNvPr>
          <p:cNvSpPr>
            <a:spLocks noGrp="1"/>
          </p:cNvSpPr>
          <p:nvPr>
            <p:ph type="sldNum" sz="quarter" idx="12"/>
          </p:nvPr>
        </p:nvSpPr>
        <p:spPr/>
        <p:txBody>
          <a:bodyPr/>
          <a:lstStyle/>
          <a:p>
            <a:fld id="{3D90C5DF-5A93-4A6F-A2C5-08984139AF6D}" type="slidenum">
              <a:rPr lang="LID4096" smtClean="0"/>
              <a:t>91</a:t>
            </a:fld>
            <a:endParaRPr lang="LID4096"/>
          </a:p>
        </p:txBody>
      </p:sp>
      <p:cxnSp>
        <p:nvCxnSpPr>
          <p:cNvPr id="6" name="Straight Connector 5">
            <a:extLst>
              <a:ext uri="{FF2B5EF4-FFF2-40B4-BE49-F238E27FC236}">
                <a16:creationId xmlns:a16="http://schemas.microsoft.com/office/drawing/2014/main" id="{320959AE-1856-46E9-B9D8-F1EDDA7AECF3}"/>
              </a:ext>
            </a:extLst>
          </p:cNvPr>
          <p:cNvCxnSpPr>
            <a:cxnSpLocks/>
            <a:stCxn id="11" idx="3"/>
            <a:endCxn id="12" idx="1"/>
          </p:cNvCxnSpPr>
          <p:nvPr/>
        </p:nvCxnSpPr>
        <p:spPr>
          <a:xfrm flipV="1">
            <a:off x="7612521" y="4001294"/>
            <a:ext cx="1127008" cy="1469028"/>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91E91C-2A0F-4E5F-8EEC-D307297039EC}"/>
              </a:ext>
            </a:extLst>
          </p:cNvPr>
          <p:cNvCxnSpPr>
            <a:cxnSpLocks/>
            <a:stCxn id="9" idx="3"/>
            <a:endCxn id="10" idx="1"/>
          </p:cNvCxnSpPr>
          <p:nvPr/>
        </p:nvCxnSpPr>
        <p:spPr>
          <a:xfrm>
            <a:off x="3452473" y="4001294"/>
            <a:ext cx="1139241" cy="1475172"/>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CD3D3B0-B109-49FA-BEA8-82D435C3A866}"/>
              </a:ext>
            </a:extLst>
          </p:cNvPr>
          <p:cNvCxnSpPr>
            <a:cxnSpLocks/>
            <a:stCxn id="10" idx="3"/>
            <a:endCxn id="11" idx="1"/>
          </p:cNvCxnSpPr>
          <p:nvPr/>
        </p:nvCxnSpPr>
        <p:spPr>
          <a:xfrm flipV="1">
            <a:off x="5380945" y="5470322"/>
            <a:ext cx="1430113" cy="6144"/>
          </a:xfrm>
          <a:prstGeom prst="line">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8E4CF4-CB0D-498D-A44B-4763A1296D16}"/>
              </a:ext>
            </a:extLst>
          </p:cNvPr>
          <p:cNvPicPr>
            <a:picLocks noChangeAspect="1"/>
          </p:cNvPicPr>
          <p:nvPr/>
        </p:nvPicPr>
        <p:blipFill>
          <a:blip r:embed="rId3"/>
          <a:stretch>
            <a:fillRect/>
          </a:stretch>
        </p:blipFill>
        <p:spPr>
          <a:xfrm>
            <a:off x="2954114" y="3679241"/>
            <a:ext cx="498359" cy="644106"/>
          </a:xfrm>
          <a:prstGeom prst="rect">
            <a:avLst/>
          </a:prstGeom>
        </p:spPr>
      </p:pic>
      <p:pic>
        <p:nvPicPr>
          <p:cNvPr id="10" name="Picture 9">
            <a:extLst>
              <a:ext uri="{FF2B5EF4-FFF2-40B4-BE49-F238E27FC236}">
                <a16:creationId xmlns:a16="http://schemas.microsoft.com/office/drawing/2014/main" id="{2A7F53D2-141C-4476-88FD-F601ACEE8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714" y="5080090"/>
            <a:ext cx="789231" cy="792753"/>
          </a:xfrm>
          <a:prstGeom prst="rect">
            <a:avLst/>
          </a:prstGeom>
        </p:spPr>
      </p:pic>
      <p:pic>
        <p:nvPicPr>
          <p:cNvPr id="11" name="Picture 10">
            <a:extLst>
              <a:ext uri="{FF2B5EF4-FFF2-40B4-BE49-F238E27FC236}">
                <a16:creationId xmlns:a16="http://schemas.microsoft.com/office/drawing/2014/main" id="{3D912110-5827-4B30-941F-10F0966D5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1057" y="5067802"/>
            <a:ext cx="801464" cy="805041"/>
          </a:xfrm>
          <a:prstGeom prst="rect">
            <a:avLst/>
          </a:prstGeom>
        </p:spPr>
      </p:pic>
      <p:pic>
        <p:nvPicPr>
          <p:cNvPr id="12" name="Picture 11">
            <a:extLst>
              <a:ext uri="{FF2B5EF4-FFF2-40B4-BE49-F238E27FC236}">
                <a16:creationId xmlns:a16="http://schemas.microsoft.com/office/drawing/2014/main" id="{E1EA40D3-67FD-4476-BCC4-45FBC848C627}"/>
              </a:ext>
            </a:extLst>
          </p:cNvPr>
          <p:cNvPicPr>
            <a:picLocks noChangeAspect="1"/>
          </p:cNvPicPr>
          <p:nvPr/>
        </p:nvPicPr>
        <p:blipFill>
          <a:blip r:embed="rId3"/>
          <a:stretch>
            <a:fillRect/>
          </a:stretch>
        </p:blipFill>
        <p:spPr>
          <a:xfrm>
            <a:off x="8739530" y="3679241"/>
            <a:ext cx="498359" cy="644106"/>
          </a:xfrm>
          <a:prstGeom prst="rect">
            <a:avLst/>
          </a:prstGeom>
        </p:spPr>
      </p:pic>
      <p:cxnSp>
        <p:nvCxnSpPr>
          <p:cNvPr id="19" name="Straight Connector 18">
            <a:extLst>
              <a:ext uri="{FF2B5EF4-FFF2-40B4-BE49-F238E27FC236}">
                <a16:creationId xmlns:a16="http://schemas.microsoft.com/office/drawing/2014/main" id="{92C9FC64-AAE1-4DA8-ACDE-B1E9A7306EAA}"/>
              </a:ext>
            </a:extLst>
          </p:cNvPr>
          <p:cNvCxnSpPr>
            <a:cxnSpLocks/>
            <a:stCxn id="11" idx="3"/>
          </p:cNvCxnSpPr>
          <p:nvPr/>
        </p:nvCxnSpPr>
        <p:spPr>
          <a:xfrm flipV="1">
            <a:off x="7612521" y="4001294"/>
            <a:ext cx="1127008" cy="1469028"/>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A313A1-EA5D-4C55-A8A8-BB9994D32800}"/>
              </a:ext>
            </a:extLst>
          </p:cNvPr>
          <p:cNvCxnSpPr>
            <a:cxnSpLocks/>
            <a:stCxn id="10" idx="3"/>
            <a:endCxn id="11" idx="1"/>
          </p:cNvCxnSpPr>
          <p:nvPr/>
        </p:nvCxnSpPr>
        <p:spPr>
          <a:xfrm flipV="1">
            <a:off x="5380945" y="5470322"/>
            <a:ext cx="1430113" cy="6144"/>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DE2249-E1F9-4E0A-BEC8-5CC930F28E41}"/>
              </a:ext>
            </a:extLst>
          </p:cNvPr>
          <p:cNvCxnSpPr>
            <a:cxnSpLocks/>
            <a:endCxn id="10" idx="1"/>
          </p:cNvCxnSpPr>
          <p:nvPr/>
        </p:nvCxnSpPr>
        <p:spPr>
          <a:xfrm>
            <a:off x="3452473" y="4001294"/>
            <a:ext cx="1139241" cy="1475173"/>
          </a:xfrm>
          <a:prstGeom prst="line">
            <a:avLst/>
          </a:prstGeom>
          <a:ln w="28575"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C3C875D-40AB-41B1-AD43-A0C0342DDD00}"/>
              </a:ext>
            </a:extLst>
          </p:cNvPr>
          <p:cNvSpPr/>
          <p:nvPr/>
        </p:nvSpPr>
        <p:spPr>
          <a:xfrm>
            <a:off x="3041124" y="4536831"/>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sp>
        <p:nvSpPr>
          <p:cNvPr id="23" name="Rectangle 22">
            <a:extLst>
              <a:ext uri="{FF2B5EF4-FFF2-40B4-BE49-F238E27FC236}">
                <a16:creationId xmlns:a16="http://schemas.microsoft.com/office/drawing/2014/main" id="{216D47EB-0A15-4B1E-ADA1-419179984FEE}"/>
              </a:ext>
            </a:extLst>
          </p:cNvPr>
          <p:cNvSpPr/>
          <p:nvPr/>
        </p:nvSpPr>
        <p:spPr>
          <a:xfrm>
            <a:off x="4826535" y="5918178"/>
            <a:ext cx="319586" cy="3195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M</a:t>
            </a:r>
            <a:endParaRPr lang="LID4096" dirty="0"/>
          </a:p>
        </p:txBody>
      </p:sp>
      <p:cxnSp>
        <p:nvCxnSpPr>
          <p:cNvPr id="26" name="Straight Arrow Connector 25">
            <a:extLst>
              <a:ext uri="{FF2B5EF4-FFF2-40B4-BE49-F238E27FC236}">
                <a16:creationId xmlns:a16="http://schemas.microsoft.com/office/drawing/2014/main" id="{B5EE3EC3-0DB8-4997-AE40-5C06FEC9C17C}"/>
              </a:ext>
            </a:extLst>
          </p:cNvPr>
          <p:cNvCxnSpPr>
            <a:stCxn id="22" idx="2"/>
            <a:endCxn id="23" idx="1"/>
          </p:cNvCxnSpPr>
          <p:nvPr/>
        </p:nvCxnSpPr>
        <p:spPr>
          <a:xfrm>
            <a:off x="3200917" y="4856417"/>
            <a:ext cx="1625618" cy="1221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0E563774-0E9A-4884-A95A-B580950D4604}"/>
              </a:ext>
            </a:extLst>
          </p:cNvPr>
          <p:cNvCxnSpPr>
            <a:cxnSpLocks/>
          </p:cNvCxnSpPr>
          <p:nvPr/>
        </p:nvCxnSpPr>
        <p:spPr>
          <a:xfrm>
            <a:off x="4871999" y="4400443"/>
            <a:ext cx="0" cy="979338"/>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82A2EAAD-E271-41C4-8DB5-AD89FA3274E4}"/>
              </a:ext>
            </a:extLst>
          </p:cNvPr>
          <p:cNvSpPr/>
          <p:nvPr/>
        </p:nvSpPr>
        <p:spPr>
          <a:xfrm>
            <a:off x="4249185" y="3959072"/>
            <a:ext cx="1943809"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Almost overloaded!</a:t>
            </a:r>
          </a:p>
        </p:txBody>
      </p:sp>
      <p:pic>
        <p:nvPicPr>
          <p:cNvPr id="39" name="Picture 38">
            <a:extLst>
              <a:ext uri="{FF2B5EF4-FFF2-40B4-BE49-F238E27FC236}">
                <a16:creationId xmlns:a16="http://schemas.microsoft.com/office/drawing/2014/main" id="{902CA756-B027-4DC8-8B64-A58339D6CC60}"/>
              </a:ext>
            </a:extLst>
          </p:cNvPr>
          <p:cNvPicPr>
            <a:picLocks noChangeAspect="1"/>
          </p:cNvPicPr>
          <p:nvPr/>
        </p:nvPicPr>
        <p:blipFill>
          <a:blip r:embed="rId5"/>
          <a:stretch>
            <a:fillRect/>
          </a:stretch>
        </p:blipFill>
        <p:spPr>
          <a:xfrm>
            <a:off x="4595033" y="5514717"/>
            <a:ext cx="686066" cy="644486"/>
          </a:xfrm>
          <a:prstGeom prst="rect">
            <a:avLst/>
          </a:prstGeom>
        </p:spPr>
      </p:pic>
      <p:cxnSp>
        <p:nvCxnSpPr>
          <p:cNvPr id="40" name="Straight Arrow Connector 39">
            <a:extLst>
              <a:ext uri="{FF2B5EF4-FFF2-40B4-BE49-F238E27FC236}">
                <a16:creationId xmlns:a16="http://schemas.microsoft.com/office/drawing/2014/main" id="{CAA5388E-ABD3-47F3-AA93-7D0594288CEC}"/>
              </a:ext>
            </a:extLst>
          </p:cNvPr>
          <p:cNvCxnSpPr>
            <a:cxnSpLocks/>
          </p:cNvCxnSpPr>
          <p:nvPr/>
        </p:nvCxnSpPr>
        <p:spPr>
          <a:xfrm flipH="1">
            <a:off x="3563816" y="3688662"/>
            <a:ext cx="1305995" cy="91022"/>
          </a:xfrm>
          <a:prstGeom prst="straightConnector1">
            <a:avLst/>
          </a:prstGeom>
          <a:ln w="5715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79FBFF13-1812-4882-AF84-A1A8405795C0}"/>
              </a:ext>
            </a:extLst>
          </p:cNvPr>
          <p:cNvSpPr/>
          <p:nvPr/>
        </p:nvSpPr>
        <p:spPr>
          <a:xfrm>
            <a:off x="4253936" y="3245668"/>
            <a:ext cx="3793957" cy="630810"/>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0000" lnSpcReduction="20000"/>
          </a:bodyPr>
          <a:lstStyle/>
          <a:p>
            <a:pPr algn="ctr"/>
            <a:r>
              <a:rPr lang="en-US" sz="4800" dirty="0"/>
              <a:t>Notices packet loss. Concludes network congestion. Slows down.</a:t>
            </a:r>
          </a:p>
        </p:txBody>
      </p:sp>
      <p:sp>
        <p:nvSpPr>
          <p:cNvPr id="24" name="Rectangle 23">
            <a:extLst>
              <a:ext uri="{FF2B5EF4-FFF2-40B4-BE49-F238E27FC236}">
                <a16:creationId xmlns:a16="http://schemas.microsoft.com/office/drawing/2014/main" id="{44B7A874-6D56-42A8-A118-DB3F2EDAE477}"/>
              </a:ext>
            </a:extLst>
          </p:cNvPr>
          <p:cNvSpPr/>
          <p:nvPr/>
        </p:nvSpPr>
        <p:spPr>
          <a:xfrm>
            <a:off x="2724017" y="2295655"/>
            <a:ext cx="6743966" cy="47792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400" dirty="0"/>
              <a:t>Sends an </a:t>
            </a:r>
            <a:r>
              <a:rPr lang="en-US" sz="2400" i="1" dirty="0"/>
              <a:t>implicit</a:t>
            </a:r>
            <a:r>
              <a:rPr lang="en-US" sz="2400" dirty="0"/>
              <a:t> signal to the sender: slow down!</a:t>
            </a:r>
          </a:p>
        </p:txBody>
      </p:sp>
      <p:sp>
        <p:nvSpPr>
          <p:cNvPr id="25" name="Rectangle 24">
            <a:extLst>
              <a:ext uri="{FF2B5EF4-FFF2-40B4-BE49-F238E27FC236}">
                <a16:creationId xmlns:a16="http://schemas.microsoft.com/office/drawing/2014/main" id="{502A1304-18B7-4266-ABE8-7B56A816F508}"/>
              </a:ext>
            </a:extLst>
          </p:cNvPr>
          <p:cNvSpPr/>
          <p:nvPr/>
        </p:nvSpPr>
        <p:spPr>
          <a:xfrm>
            <a:off x="5426409" y="4645401"/>
            <a:ext cx="3626253" cy="447113"/>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Q: What happens now?</a:t>
            </a:r>
            <a:endParaRPr lang="LID4096" sz="2800" dirty="0"/>
          </a:p>
        </p:txBody>
      </p:sp>
    </p:spTree>
    <p:extLst>
      <p:ext uri="{BB962C8B-B14F-4D97-AF65-F5344CB8AC3E}">
        <p14:creationId xmlns:p14="http://schemas.microsoft.com/office/powerpoint/2010/main" val="64779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0" grpId="0" animBg="1"/>
      <p:bldP spid="41" grpId="0" animBg="1"/>
      <p:bldP spid="24" grpId="0" animBg="1"/>
      <p:bldP spid="2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09AA-192D-4A20-B714-674FDF39EE80}"/>
              </a:ext>
            </a:extLst>
          </p:cNvPr>
          <p:cNvSpPr>
            <a:spLocks noGrp="1"/>
          </p:cNvSpPr>
          <p:nvPr>
            <p:ph type="title"/>
          </p:nvPr>
        </p:nvSpPr>
        <p:spPr/>
        <p:txBody>
          <a:bodyPr/>
          <a:lstStyle/>
          <a:p>
            <a:r>
              <a:rPr lang="en-US" dirty="0"/>
              <a:t>Load shedding</a:t>
            </a:r>
          </a:p>
        </p:txBody>
      </p:sp>
      <p:sp>
        <p:nvSpPr>
          <p:cNvPr id="3" name="Content Placeholder 2">
            <a:extLst>
              <a:ext uri="{FF2B5EF4-FFF2-40B4-BE49-F238E27FC236}">
                <a16:creationId xmlns:a16="http://schemas.microsoft.com/office/drawing/2014/main" id="{2BA6886E-A693-43E0-868E-4460A393A14A}"/>
              </a:ext>
            </a:extLst>
          </p:cNvPr>
          <p:cNvSpPr>
            <a:spLocks noGrp="1"/>
          </p:cNvSpPr>
          <p:nvPr>
            <p:ph idx="1"/>
          </p:nvPr>
        </p:nvSpPr>
        <p:spPr/>
        <p:txBody>
          <a:bodyPr/>
          <a:lstStyle/>
          <a:p>
            <a:pPr marL="0" indent="0">
              <a:buNone/>
            </a:pPr>
            <a:r>
              <a:rPr lang="en-US" dirty="0"/>
              <a:t>Works if transmission errors are</a:t>
            </a:r>
            <a:br>
              <a:rPr lang="en-US" dirty="0"/>
            </a:br>
            <a:r>
              <a:rPr lang="en-US" dirty="0"/>
              <a:t>unlikely cause of packet loss.</a:t>
            </a:r>
          </a:p>
        </p:txBody>
      </p:sp>
      <p:sp>
        <p:nvSpPr>
          <p:cNvPr id="4" name="Footer Placeholder 3">
            <a:extLst>
              <a:ext uri="{FF2B5EF4-FFF2-40B4-BE49-F238E27FC236}">
                <a16:creationId xmlns:a16="http://schemas.microsoft.com/office/drawing/2014/main" id="{A4F44C40-4507-4941-8344-AA9EB072E07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E143E74-08FC-444C-A70F-2DC72D368771}"/>
              </a:ext>
            </a:extLst>
          </p:cNvPr>
          <p:cNvSpPr>
            <a:spLocks noGrp="1"/>
          </p:cNvSpPr>
          <p:nvPr>
            <p:ph type="sldNum" sz="quarter" idx="12"/>
          </p:nvPr>
        </p:nvSpPr>
        <p:spPr/>
        <p:txBody>
          <a:bodyPr/>
          <a:lstStyle/>
          <a:p>
            <a:fld id="{3D90C5DF-5A93-4A6F-A2C5-08984139AF6D}" type="slidenum">
              <a:rPr lang="LID4096" smtClean="0"/>
              <a:t>92</a:t>
            </a:fld>
            <a:endParaRPr lang="LID4096"/>
          </a:p>
        </p:txBody>
      </p:sp>
      <p:sp>
        <p:nvSpPr>
          <p:cNvPr id="8" name="Rectangle 7">
            <a:extLst>
              <a:ext uri="{FF2B5EF4-FFF2-40B4-BE49-F238E27FC236}">
                <a16:creationId xmlns:a16="http://schemas.microsoft.com/office/drawing/2014/main" id="{7D4E33F3-FAD0-4C3B-9832-74B369BA22A3}"/>
              </a:ext>
            </a:extLst>
          </p:cNvPr>
          <p:cNvSpPr/>
          <p:nvPr/>
        </p:nvSpPr>
        <p:spPr>
          <a:xfrm>
            <a:off x="2240860" y="4343479"/>
            <a:ext cx="7710280" cy="983894"/>
          </a:xfrm>
          <a:prstGeom prst="rect">
            <a:avLst/>
          </a:prstGeom>
        </p:spPr>
        <p:style>
          <a:lnRef idx="3">
            <a:schemeClr val="lt1"/>
          </a:lnRef>
          <a:fillRef idx="1">
            <a:schemeClr val="accent2"/>
          </a:fillRef>
          <a:effectRef idx="1">
            <a:schemeClr val="accent2"/>
          </a:effectRef>
          <a:fontRef idx="minor">
            <a:schemeClr val="lt1"/>
          </a:fontRef>
        </p:style>
        <p:txBody>
          <a:bodyPr rtlCol="0" anchor="ctr">
            <a:normAutofit fontScale="47500" lnSpcReduction="20000"/>
          </a:bodyPr>
          <a:lstStyle/>
          <a:p>
            <a:pPr algn="ctr"/>
            <a:r>
              <a:rPr lang="en-US" sz="4800" dirty="0"/>
              <a:t>Wireless channels (and other unreliable channels) need to solve transmission errors on the data link layer</a:t>
            </a:r>
            <a:br>
              <a:rPr lang="en-US" sz="4800" dirty="0"/>
            </a:br>
            <a:r>
              <a:rPr lang="en-US" sz="4800" dirty="0"/>
              <a:t>to hide them from network layer</a:t>
            </a:r>
          </a:p>
        </p:txBody>
      </p:sp>
      <p:sp>
        <p:nvSpPr>
          <p:cNvPr id="9" name="Rectangle 8">
            <a:extLst>
              <a:ext uri="{FF2B5EF4-FFF2-40B4-BE49-F238E27FC236}">
                <a16:creationId xmlns:a16="http://schemas.microsoft.com/office/drawing/2014/main" id="{FE58C1E1-B754-4446-A91D-DB6F29C651B4}"/>
              </a:ext>
            </a:extLst>
          </p:cNvPr>
          <p:cNvSpPr/>
          <p:nvPr/>
        </p:nvSpPr>
        <p:spPr>
          <a:xfrm>
            <a:off x="2240860" y="3193799"/>
            <a:ext cx="7710280" cy="443923"/>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r>
              <a:rPr lang="en-US" sz="4800" dirty="0"/>
              <a:t>Wired links are reliable (errors are unlikely)</a:t>
            </a:r>
          </a:p>
        </p:txBody>
      </p:sp>
    </p:spTree>
    <p:extLst>
      <p:ext uri="{BB962C8B-B14F-4D97-AF65-F5344CB8AC3E}">
        <p14:creationId xmlns:p14="http://schemas.microsoft.com/office/powerpoint/2010/main" val="33589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3965-E1B5-F749-A411-455DF10FDE4A}"/>
              </a:ext>
            </a:extLst>
          </p:cNvPr>
          <p:cNvSpPr>
            <a:spLocks noGrp="1"/>
          </p:cNvSpPr>
          <p:nvPr>
            <p:ph type="title"/>
          </p:nvPr>
        </p:nvSpPr>
        <p:spPr/>
        <p:txBody>
          <a:bodyPr/>
          <a:lstStyle/>
          <a:p>
            <a:r>
              <a:rPr lang="en-NL" dirty="0"/>
              <a:t>Quality of Service</a:t>
            </a:r>
          </a:p>
        </p:txBody>
      </p:sp>
      <p:sp>
        <p:nvSpPr>
          <p:cNvPr id="3" name="Content Placeholder 2">
            <a:extLst>
              <a:ext uri="{FF2B5EF4-FFF2-40B4-BE49-F238E27FC236}">
                <a16:creationId xmlns:a16="http://schemas.microsoft.com/office/drawing/2014/main" id="{9807F0A7-8CDB-5644-973B-BF7D0FDCAC91}"/>
              </a:ext>
            </a:extLst>
          </p:cNvPr>
          <p:cNvSpPr>
            <a:spLocks noGrp="1"/>
          </p:cNvSpPr>
          <p:nvPr>
            <p:ph idx="1"/>
          </p:nvPr>
        </p:nvSpPr>
        <p:spPr>
          <a:xfrm>
            <a:off x="198120" y="1348186"/>
            <a:ext cx="11795760" cy="4351338"/>
          </a:xfrm>
        </p:spPr>
        <p:txBody>
          <a:bodyPr/>
          <a:lstStyle/>
          <a:p>
            <a:pPr marL="0" indent="0" algn="ctr">
              <a:buNone/>
            </a:pPr>
            <a:r>
              <a:rPr lang="en-NL" dirty="0"/>
              <a:t>Computer networks traditionally offer </a:t>
            </a:r>
            <a:r>
              <a:rPr lang="en-NL" i="1" dirty="0"/>
              <a:t>best-effort </a:t>
            </a:r>
            <a:r>
              <a:rPr lang="en-NL" dirty="0"/>
              <a:t>service</a:t>
            </a:r>
          </a:p>
          <a:p>
            <a:pPr marL="0" indent="0" algn="ctr">
              <a:buNone/>
            </a:pPr>
            <a:endParaRPr lang="en-NL" i="1" dirty="0"/>
          </a:p>
          <a:p>
            <a:pPr marL="0" indent="0" algn="ctr">
              <a:buNone/>
            </a:pPr>
            <a:endParaRPr lang="en-NL" i="1" dirty="0"/>
          </a:p>
        </p:txBody>
      </p:sp>
      <p:sp>
        <p:nvSpPr>
          <p:cNvPr id="4" name="Footer Placeholder 3">
            <a:extLst>
              <a:ext uri="{FF2B5EF4-FFF2-40B4-BE49-F238E27FC236}">
                <a16:creationId xmlns:a16="http://schemas.microsoft.com/office/drawing/2014/main" id="{961E5DFF-2A9B-DD4E-A8B8-7D61A432C72E}"/>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888F440-92EB-294F-AC11-98F2AFBB2AAD}"/>
              </a:ext>
            </a:extLst>
          </p:cNvPr>
          <p:cNvSpPr>
            <a:spLocks noGrp="1"/>
          </p:cNvSpPr>
          <p:nvPr>
            <p:ph type="sldNum" sz="quarter" idx="12"/>
          </p:nvPr>
        </p:nvSpPr>
        <p:spPr/>
        <p:txBody>
          <a:bodyPr/>
          <a:lstStyle/>
          <a:p>
            <a:fld id="{3D90C5DF-5A93-4A6F-A2C5-08984139AF6D}" type="slidenum">
              <a:rPr lang="LID4096" smtClean="0"/>
              <a:pPr/>
              <a:t>93</a:t>
            </a:fld>
            <a:endParaRPr lang="LID4096"/>
          </a:p>
        </p:txBody>
      </p:sp>
      <p:pic>
        <p:nvPicPr>
          <p:cNvPr id="6" name="Picture 5">
            <a:extLst>
              <a:ext uri="{FF2B5EF4-FFF2-40B4-BE49-F238E27FC236}">
                <a16:creationId xmlns:a16="http://schemas.microsoft.com/office/drawing/2014/main" id="{99FAC969-9C60-4A4D-92A0-FAD3162E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1" y="80134"/>
            <a:ext cx="879078" cy="879078"/>
          </a:xfrm>
          <a:prstGeom prst="rect">
            <a:avLst/>
          </a:prstGeom>
        </p:spPr>
      </p:pic>
      <p:sp>
        <p:nvSpPr>
          <p:cNvPr id="7" name="Rectangle 6">
            <a:extLst>
              <a:ext uri="{FF2B5EF4-FFF2-40B4-BE49-F238E27FC236}">
                <a16:creationId xmlns:a16="http://schemas.microsoft.com/office/drawing/2014/main" id="{EB809056-B2A9-C647-9FD9-C79CC25AF74E}"/>
              </a:ext>
            </a:extLst>
          </p:cNvPr>
          <p:cNvSpPr/>
          <p:nvPr/>
        </p:nvSpPr>
        <p:spPr>
          <a:xfrm>
            <a:off x="-15240" y="1828188"/>
            <a:ext cx="12222480" cy="49869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62500" lnSpcReduction="20000"/>
          </a:bodyPr>
          <a:lstStyle/>
          <a:p>
            <a:pPr algn="ctr"/>
            <a:r>
              <a:rPr lang="en-US" sz="4800" dirty="0"/>
              <a:t>Tries to get data from A to B, but no promises </a:t>
            </a:r>
          </a:p>
        </p:txBody>
      </p:sp>
      <p:sp>
        <p:nvSpPr>
          <p:cNvPr id="8" name="Rectangle 7">
            <a:extLst>
              <a:ext uri="{FF2B5EF4-FFF2-40B4-BE49-F238E27FC236}">
                <a16:creationId xmlns:a16="http://schemas.microsoft.com/office/drawing/2014/main" id="{729E367A-EDEC-9046-A10C-6E569B0B0DD7}"/>
              </a:ext>
            </a:extLst>
          </p:cNvPr>
          <p:cNvSpPr/>
          <p:nvPr/>
        </p:nvSpPr>
        <p:spPr>
          <a:xfrm>
            <a:off x="-15240" y="2328785"/>
            <a:ext cx="12222480" cy="512348"/>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lnSpcReduction="10000"/>
          </a:bodyPr>
          <a:lstStyle/>
          <a:p>
            <a:pPr algn="ctr"/>
            <a:r>
              <a:rPr lang="en-US" sz="2800" dirty="0"/>
              <a:t>Q: How is this solved in practice?</a:t>
            </a:r>
            <a:endParaRPr lang="LID4096" sz="2800" dirty="0"/>
          </a:p>
        </p:txBody>
      </p:sp>
      <p:sp>
        <p:nvSpPr>
          <p:cNvPr id="9" name="Rectangle 8">
            <a:extLst>
              <a:ext uri="{FF2B5EF4-FFF2-40B4-BE49-F238E27FC236}">
                <a16:creationId xmlns:a16="http://schemas.microsoft.com/office/drawing/2014/main" id="{71C2675E-7603-E747-9102-AF31A61FFC3E}"/>
              </a:ext>
            </a:extLst>
          </p:cNvPr>
          <p:cNvSpPr/>
          <p:nvPr/>
        </p:nvSpPr>
        <p:spPr>
          <a:xfrm>
            <a:off x="-15240" y="2843038"/>
            <a:ext cx="12222480" cy="498692"/>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62500" lnSpcReduction="20000"/>
          </a:bodyPr>
          <a:lstStyle/>
          <a:p>
            <a:pPr algn="ctr"/>
            <a:r>
              <a:rPr lang="en-US" sz="4800" dirty="0"/>
              <a:t>Hosts provide </a:t>
            </a:r>
            <a:r>
              <a:rPr lang="en-US" sz="4800" i="1" dirty="0"/>
              <a:t>reliable delivery </a:t>
            </a:r>
            <a:r>
              <a:rPr lang="en-US" sz="4800" dirty="0"/>
              <a:t>using retransmissions</a:t>
            </a:r>
          </a:p>
        </p:txBody>
      </p:sp>
      <p:sp>
        <p:nvSpPr>
          <p:cNvPr id="10" name="Rectangle 9">
            <a:extLst>
              <a:ext uri="{FF2B5EF4-FFF2-40B4-BE49-F238E27FC236}">
                <a16:creationId xmlns:a16="http://schemas.microsoft.com/office/drawing/2014/main" id="{0019EECC-EFA1-A741-8148-0ABB707FFE27}"/>
              </a:ext>
            </a:extLst>
          </p:cNvPr>
          <p:cNvSpPr/>
          <p:nvPr/>
        </p:nvSpPr>
        <p:spPr>
          <a:xfrm>
            <a:off x="-15240" y="3343635"/>
            <a:ext cx="12222480" cy="512348"/>
          </a:xfrm>
          <a:prstGeom prst="rect">
            <a:avLst/>
          </a:prstGeom>
        </p:spPr>
        <p:style>
          <a:lnRef idx="3">
            <a:schemeClr val="lt1"/>
          </a:lnRef>
          <a:fillRef idx="1">
            <a:schemeClr val="accent5"/>
          </a:fillRef>
          <a:effectRef idx="1">
            <a:schemeClr val="accent5"/>
          </a:effectRef>
          <a:fontRef idx="minor">
            <a:schemeClr val="lt1"/>
          </a:fontRef>
        </p:style>
        <p:txBody>
          <a:bodyPr rtlCol="0" anchor="ctr">
            <a:normAutofit lnSpcReduction="10000"/>
          </a:bodyPr>
          <a:lstStyle/>
          <a:p>
            <a:pPr algn="ctr"/>
            <a:r>
              <a:rPr lang="en-US" sz="2800" dirty="0"/>
              <a:t>Q: What is the problem with this approach?</a:t>
            </a:r>
            <a:endParaRPr lang="LID4096" sz="2800" dirty="0"/>
          </a:p>
        </p:txBody>
      </p:sp>
      <p:sp>
        <p:nvSpPr>
          <p:cNvPr id="11" name="Rectangle 10">
            <a:extLst>
              <a:ext uri="{FF2B5EF4-FFF2-40B4-BE49-F238E27FC236}">
                <a16:creationId xmlns:a16="http://schemas.microsoft.com/office/drawing/2014/main" id="{0C7AE0C6-7AFF-4B48-9BFE-8DEA1D03823D}"/>
              </a:ext>
            </a:extLst>
          </p:cNvPr>
          <p:cNvSpPr/>
          <p:nvPr/>
        </p:nvSpPr>
        <p:spPr>
          <a:xfrm>
            <a:off x="-15240" y="3857887"/>
            <a:ext cx="12222480" cy="512348"/>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normAutofit lnSpcReduction="10000"/>
          </a:bodyPr>
          <a:lstStyle/>
          <a:p>
            <a:pPr algn="ctr"/>
            <a:r>
              <a:rPr lang="en-US" sz="2800" dirty="0"/>
              <a:t>Does not work (well) for many applications:</a:t>
            </a:r>
            <a:endParaRPr lang="en-US" sz="2800" i="1" dirty="0"/>
          </a:p>
        </p:txBody>
      </p:sp>
      <p:grpSp>
        <p:nvGrpSpPr>
          <p:cNvPr id="22" name="Group 21">
            <a:extLst>
              <a:ext uri="{FF2B5EF4-FFF2-40B4-BE49-F238E27FC236}">
                <a16:creationId xmlns:a16="http://schemas.microsoft.com/office/drawing/2014/main" id="{35F8C1A3-72BA-D143-BD2D-386F05020567}"/>
              </a:ext>
            </a:extLst>
          </p:cNvPr>
          <p:cNvGrpSpPr/>
          <p:nvPr/>
        </p:nvGrpSpPr>
        <p:grpSpPr>
          <a:xfrm>
            <a:off x="5860143" y="90487"/>
            <a:ext cx="6354717" cy="923330"/>
            <a:chOff x="9143210" y="4383311"/>
            <a:chExt cx="6354717" cy="923330"/>
          </a:xfrm>
        </p:grpSpPr>
        <p:sp>
          <p:nvSpPr>
            <p:cNvPr id="24" name="TextBox 23">
              <a:extLst>
                <a:ext uri="{FF2B5EF4-FFF2-40B4-BE49-F238E27FC236}">
                  <a16:creationId xmlns:a16="http://schemas.microsoft.com/office/drawing/2014/main" id="{F56CDFD4-D8EC-1240-A76B-D7F4BF1B2FFC}"/>
                </a:ext>
              </a:extLst>
            </p:cNvPr>
            <p:cNvSpPr txBox="1"/>
            <p:nvPr/>
          </p:nvSpPr>
          <p:spPr>
            <a:xfrm>
              <a:off x="9738284" y="4383311"/>
              <a:ext cx="5759643" cy="923330"/>
            </a:xfrm>
            <a:prstGeom prst="rect">
              <a:avLst/>
            </a:prstGeom>
            <a:noFill/>
          </p:spPr>
          <p:txBody>
            <a:bodyPr wrap="square" rtlCol="0">
              <a:spAutoFit/>
            </a:bodyPr>
            <a:lstStyle/>
            <a:p>
              <a:r>
                <a:rPr lang="en-NL" dirty="0"/>
                <a:t>We will revisit this problem in later lectures. It is interesting that we encounter this problem at the link layer, but do not have the abililty to solve it without help from higher layers.</a:t>
              </a:r>
            </a:p>
          </p:txBody>
        </p:sp>
        <p:pic>
          <p:nvPicPr>
            <p:cNvPr id="25" name="Picture 24">
              <a:extLst>
                <a:ext uri="{FF2B5EF4-FFF2-40B4-BE49-F238E27FC236}">
                  <a16:creationId xmlns:a16="http://schemas.microsoft.com/office/drawing/2014/main" id="{3AB76F6F-E6A8-C444-8422-F3A7D0FF8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210" y="4551512"/>
              <a:ext cx="550069" cy="550069"/>
            </a:xfrm>
            <a:prstGeom prst="rect">
              <a:avLst/>
            </a:prstGeom>
          </p:spPr>
        </p:pic>
      </p:grpSp>
      <p:grpSp>
        <p:nvGrpSpPr>
          <p:cNvPr id="16" name="Group 15">
            <a:extLst>
              <a:ext uri="{FF2B5EF4-FFF2-40B4-BE49-F238E27FC236}">
                <a16:creationId xmlns:a16="http://schemas.microsoft.com/office/drawing/2014/main" id="{494E3E6E-FE50-874D-A0B0-615DC3D71B50}"/>
              </a:ext>
            </a:extLst>
          </p:cNvPr>
          <p:cNvGrpSpPr/>
          <p:nvPr/>
        </p:nvGrpSpPr>
        <p:grpSpPr>
          <a:xfrm>
            <a:off x="1334164" y="4112717"/>
            <a:ext cx="9523673" cy="2922426"/>
            <a:chOff x="645756" y="4112717"/>
            <a:chExt cx="9523673" cy="2922426"/>
          </a:xfrm>
        </p:grpSpPr>
        <p:grpSp>
          <p:nvGrpSpPr>
            <p:cNvPr id="15" name="Group 14">
              <a:extLst>
                <a:ext uri="{FF2B5EF4-FFF2-40B4-BE49-F238E27FC236}">
                  <a16:creationId xmlns:a16="http://schemas.microsoft.com/office/drawing/2014/main" id="{27D8FAD2-DC89-DE4E-877D-876EE7406559}"/>
                </a:ext>
              </a:extLst>
            </p:cNvPr>
            <p:cNvGrpSpPr/>
            <p:nvPr/>
          </p:nvGrpSpPr>
          <p:grpSpPr>
            <a:xfrm>
              <a:off x="2439324" y="4112717"/>
              <a:ext cx="7730105" cy="2922426"/>
              <a:chOff x="2439324" y="4112717"/>
              <a:chExt cx="7730105" cy="2922426"/>
            </a:xfrm>
          </p:grpSpPr>
          <p:pic>
            <p:nvPicPr>
              <p:cNvPr id="12" name="Picture 11">
                <a:extLst>
                  <a:ext uri="{FF2B5EF4-FFF2-40B4-BE49-F238E27FC236}">
                    <a16:creationId xmlns:a16="http://schemas.microsoft.com/office/drawing/2014/main" id="{72C33BFC-11E1-BD44-905A-52967D91B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117" y="4112717"/>
                <a:ext cx="2731364" cy="1536391"/>
              </a:xfrm>
              <a:prstGeom prst="rect">
                <a:avLst/>
              </a:prstGeom>
            </p:spPr>
          </p:pic>
          <p:pic>
            <p:nvPicPr>
              <p:cNvPr id="13" name="Picture 12">
                <a:extLst>
                  <a:ext uri="{FF2B5EF4-FFF2-40B4-BE49-F238E27FC236}">
                    <a16:creationId xmlns:a16="http://schemas.microsoft.com/office/drawing/2014/main" id="{D7BFC298-4BE4-C14F-9FFC-DD57F6F3D6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324" y="5026132"/>
                <a:ext cx="1705510" cy="1053952"/>
              </a:xfrm>
              <a:prstGeom prst="rect">
                <a:avLst/>
              </a:prstGeom>
            </p:spPr>
          </p:pic>
          <p:pic>
            <p:nvPicPr>
              <p:cNvPr id="14" name="Picture 13">
                <a:extLst>
                  <a:ext uri="{FF2B5EF4-FFF2-40B4-BE49-F238E27FC236}">
                    <a16:creationId xmlns:a16="http://schemas.microsoft.com/office/drawing/2014/main" id="{6CDFABD7-56E9-1147-8BEC-8FF0D74BE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3424" y="4333561"/>
                <a:ext cx="3629851" cy="2701582"/>
              </a:xfrm>
              <a:prstGeom prst="rect">
                <a:avLst/>
              </a:prstGeom>
            </p:spPr>
          </p:pic>
          <p:pic>
            <p:nvPicPr>
              <p:cNvPr id="1026" name="Picture 2" descr="Image result for geforce now logo">
                <a:extLst>
                  <a:ext uri="{FF2B5EF4-FFF2-40B4-BE49-F238E27FC236}">
                    <a16:creationId xmlns:a16="http://schemas.microsoft.com/office/drawing/2014/main" id="{A02C6B61-9538-D34F-ACA6-3B324DBBC9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5926" y="4904326"/>
                <a:ext cx="2353503" cy="130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adia logo">
                <a:extLst>
                  <a:ext uri="{FF2B5EF4-FFF2-40B4-BE49-F238E27FC236}">
                    <a16:creationId xmlns:a16="http://schemas.microsoft.com/office/drawing/2014/main" id="{A054479D-7C33-B045-BBF9-49BF5E69E2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2566" y="4502070"/>
                <a:ext cx="1884933" cy="6932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acetime logo">
                <a:extLst>
                  <a:ext uri="{FF2B5EF4-FFF2-40B4-BE49-F238E27FC236}">
                    <a16:creationId xmlns:a16="http://schemas.microsoft.com/office/drawing/2014/main" id="{308F3E0F-F4DB-F346-8059-6A2019381C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324" y="5182509"/>
                <a:ext cx="1655247" cy="12414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Image result for league of legends logo">
              <a:extLst>
                <a:ext uri="{FF2B5EF4-FFF2-40B4-BE49-F238E27FC236}">
                  <a16:creationId xmlns:a16="http://schemas.microsoft.com/office/drawing/2014/main" id="{ACEAE90D-A9DB-AA45-AD1E-CE4614FF3E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6750" y="4473938"/>
              <a:ext cx="1997432" cy="77544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ortnite logo">
              <a:extLst>
                <a:ext uri="{FF2B5EF4-FFF2-40B4-BE49-F238E27FC236}">
                  <a16:creationId xmlns:a16="http://schemas.microsoft.com/office/drawing/2014/main" id="{E670A2C0-BA48-6149-8747-E4134E975E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756" y="4873187"/>
              <a:ext cx="1937357" cy="12923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01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036D-65B1-41DC-AEDC-D9EA584A8977}"/>
              </a:ext>
            </a:extLst>
          </p:cNvPr>
          <p:cNvSpPr>
            <a:spLocks noGrp="1"/>
          </p:cNvSpPr>
          <p:nvPr>
            <p:ph type="title"/>
          </p:nvPr>
        </p:nvSpPr>
        <p:spPr/>
        <p:txBody>
          <a:bodyPr/>
          <a:lstStyle/>
          <a:p>
            <a:r>
              <a:rPr lang="en-US" dirty="0"/>
              <a:t>Quality of Service</a:t>
            </a:r>
            <a:br>
              <a:rPr lang="en-US" dirty="0"/>
            </a:br>
            <a:r>
              <a:rPr lang="en-US" dirty="0"/>
              <a:t>and its parameters</a:t>
            </a:r>
          </a:p>
        </p:txBody>
      </p:sp>
      <p:sp>
        <p:nvSpPr>
          <p:cNvPr id="3" name="Content Placeholder 2">
            <a:extLst>
              <a:ext uri="{FF2B5EF4-FFF2-40B4-BE49-F238E27FC236}">
                <a16:creationId xmlns:a16="http://schemas.microsoft.com/office/drawing/2014/main" id="{6934F233-2FBD-472B-A443-60BE114A478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5154251-FEE0-4C66-97C2-34D437C77844}"/>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1A71BD06-09A2-43B0-B25C-D20ACE834876}"/>
              </a:ext>
            </a:extLst>
          </p:cNvPr>
          <p:cNvSpPr>
            <a:spLocks noGrp="1"/>
          </p:cNvSpPr>
          <p:nvPr>
            <p:ph type="sldNum" sz="quarter" idx="12"/>
          </p:nvPr>
        </p:nvSpPr>
        <p:spPr/>
        <p:txBody>
          <a:bodyPr/>
          <a:lstStyle/>
          <a:p>
            <a:fld id="{3D90C5DF-5A93-4A6F-A2C5-08984139AF6D}" type="slidenum">
              <a:rPr lang="LID4096" smtClean="0"/>
              <a:t>94</a:t>
            </a:fld>
            <a:endParaRPr lang="LID4096"/>
          </a:p>
        </p:txBody>
      </p:sp>
      <p:sp>
        <p:nvSpPr>
          <p:cNvPr id="6" name="Rectangle 5">
            <a:extLst>
              <a:ext uri="{FF2B5EF4-FFF2-40B4-BE49-F238E27FC236}">
                <a16:creationId xmlns:a16="http://schemas.microsoft.com/office/drawing/2014/main" id="{3732115E-B69C-4E03-8183-758F91C0DBDA}"/>
              </a:ext>
            </a:extLst>
          </p:cNvPr>
          <p:cNvSpPr/>
          <p:nvPr/>
        </p:nvSpPr>
        <p:spPr>
          <a:xfrm>
            <a:off x="2368061" y="2066193"/>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7" name="Rectangle 6">
            <a:extLst>
              <a:ext uri="{FF2B5EF4-FFF2-40B4-BE49-F238E27FC236}">
                <a16:creationId xmlns:a16="http://schemas.microsoft.com/office/drawing/2014/main" id="{917F8A87-230C-458C-9789-BF49B175117C}"/>
              </a:ext>
            </a:extLst>
          </p:cNvPr>
          <p:cNvSpPr/>
          <p:nvPr/>
        </p:nvSpPr>
        <p:spPr>
          <a:xfrm>
            <a:off x="2368061" y="3032698"/>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8" name="Rectangle 7">
            <a:extLst>
              <a:ext uri="{FF2B5EF4-FFF2-40B4-BE49-F238E27FC236}">
                <a16:creationId xmlns:a16="http://schemas.microsoft.com/office/drawing/2014/main" id="{962FAA39-D4DA-4190-A24C-E4AA972724C3}"/>
              </a:ext>
            </a:extLst>
          </p:cNvPr>
          <p:cNvSpPr/>
          <p:nvPr/>
        </p:nvSpPr>
        <p:spPr>
          <a:xfrm>
            <a:off x="2368061" y="3999203"/>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9" name="Rectangle 8">
            <a:extLst>
              <a:ext uri="{FF2B5EF4-FFF2-40B4-BE49-F238E27FC236}">
                <a16:creationId xmlns:a16="http://schemas.microsoft.com/office/drawing/2014/main" id="{ED99D9FD-FF19-4C44-9C3D-FEB7A1935EC3}"/>
              </a:ext>
            </a:extLst>
          </p:cNvPr>
          <p:cNvSpPr/>
          <p:nvPr/>
        </p:nvSpPr>
        <p:spPr>
          <a:xfrm>
            <a:off x="2368061" y="4965708"/>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sp>
        <p:nvSpPr>
          <p:cNvPr id="10" name="Rectangle 9">
            <a:extLst>
              <a:ext uri="{FF2B5EF4-FFF2-40B4-BE49-F238E27FC236}">
                <a16:creationId xmlns:a16="http://schemas.microsoft.com/office/drawing/2014/main" id="{59D1F935-9239-4047-B327-52C4957D8189}"/>
              </a:ext>
            </a:extLst>
          </p:cNvPr>
          <p:cNvSpPr/>
          <p:nvPr/>
        </p:nvSpPr>
        <p:spPr>
          <a:xfrm>
            <a:off x="4465026" y="2066192"/>
            <a:ext cx="5574324" cy="76493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r>
              <a:rPr lang="en-US" sz="4800" dirty="0"/>
              <a:t>Maximum data rate.</a:t>
            </a:r>
            <a:br>
              <a:rPr lang="en-US" sz="4800" dirty="0"/>
            </a:br>
            <a:r>
              <a:rPr lang="en-US" sz="4800" dirty="0"/>
              <a:t>Measured in </a:t>
            </a:r>
            <a:r>
              <a:rPr lang="en-US" sz="4800" b="1" i="1" dirty="0"/>
              <a:t>bits per second</a:t>
            </a:r>
            <a:endParaRPr lang="en-US" sz="4800" dirty="0"/>
          </a:p>
        </p:txBody>
      </p:sp>
      <p:sp>
        <p:nvSpPr>
          <p:cNvPr id="11" name="Rectangle 10">
            <a:extLst>
              <a:ext uri="{FF2B5EF4-FFF2-40B4-BE49-F238E27FC236}">
                <a16:creationId xmlns:a16="http://schemas.microsoft.com/office/drawing/2014/main" id="{92D532AB-E584-418B-B14D-E7BF86A86459}"/>
              </a:ext>
            </a:extLst>
          </p:cNvPr>
          <p:cNvSpPr/>
          <p:nvPr/>
        </p:nvSpPr>
        <p:spPr>
          <a:xfrm>
            <a:off x="4465026" y="3034097"/>
            <a:ext cx="5574324" cy="76493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r>
              <a:rPr lang="en-US" sz="4800" dirty="0"/>
              <a:t>Time it takes to get from source to destination</a:t>
            </a:r>
          </a:p>
        </p:txBody>
      </p:sp>
      <p:sp>
        <p:nvSpPr>
          <p:cNvPr id="12" name="Rectangle 11">
            <a:extLst>
              <a:ext uri="{FF2B5EF4-FFF2-40B4-BE49-F238E27FC236}">
                <a16:creationId xmlns:a16="http://schemas.microsoft.com/office/drawing/2014/main" id="{7EAFEBF5-889C-457F-8020-D422A9C9A960}"/>
              </a:ext>
            </a:extLst>
          </p:cNvPr>
          <p:cNvSpPr/>
          <p:nvPr/>
        </p:nvSpPr>
        <p:spPr>
          <a:xfrm>
            <a:off x="4465026" y="3999203"/>
            <a:ext cx="5574324" cy="76493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r>
              <a:rPr lang="en-US" sz="4800" dirty="0"/>
              <a:t>Variation in packet delay.</a:t>
            </a:r>
          </a:p>
          <a:p>
            <a:pPr algn="ctr"/>
            <a:r>
              <a:rPr lang="en-US" sz="4800" dirty="0"/>
              <a:t>0 jitter means delay is constant</a:t>
            </a:r>
          </a:p>
        </p:txBody>
      </p:sp>
      <p:sp>
        <p:nvSpPr>
          <p:cNvPr id="13" name="Rectangle 12">
            <a:extLst>
              <a:ext uri="{FF2B5EF4-FFF2-40B4-BE49-F238E27FC236}">
                <a16:creationId xmlns:a16="http://schemas.microsoft.com/office/drawing/2014/main" id="{C339755B-67FA-425A-9718-1F76BA7898CE}"/>
              </a:ext>
            </a:extLst>
          </p:cNvPr>
          <p:cNvSpPr/>
          <p:nvPr/>
        </p:nvSpPr>
        <p:spPr>
          <a:xfrm>
            <a:off x="4465026" y="4965708"/>
            <a:ext cx="5574324" cy="764931"/>
          </a:xfrm>
          <a:prstGeom prst="rect">
            <a:avLst/>
          </a:prstGeom>
        </p:spPr>
        <p:style>
          <a:lnRef idx="3">
            <a:schemeClr val="lt1"/>
          </a:lnRef>
          <a:fillRef idx="1">
            <a:schemeClr val="accent6"/>
          </a:fillRef>
          <a:effectRef idx="1">
            <a:schemeClr val="accent6"/>
          </a:effectRef>
          <a:fontRef idx="minor">
            <a:schemeClr val="lt1"/>
          </a:fontRef>
        </p:style>
        <p:txBody>
          <a:bodyPr rtlCol="0" anchor="ctr">
            <a:normAutofit fontScale="55000" lnSpcReduction="20000"/>
          </a:bodyPr>
          <a:lstStyle/>
          <a:p>
            <a:pPr algn="ctr"/>
            <a:r>
              <a:rPr lang="en-US" sz="4800" dirty="0"/>
              <a:t>Probability of packets being dropped</a:t>
            </a:r>
          </a:p>
        </p:txBody>
      </p:sp>
    </p:spTree>
    <p:extLst>
      <p:ext uri="{BB962C8B-B14F-4D97-AF65-F5344CB8AC3E}">
        <p14:creationId xmlns:p14="http://schemas.microsoft.com/office/powerpoint/2010/main" val="168618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 descr="https://stocknews.com/wp-content/uploads/2017/11/skype_2017_logo.png">
            <a:extLst>
              <a:ext uri="{FF2B5EF4-FFF2-40B4-BE49-F238E27FC236}">
                <a16:creationId xmlns:a16="http://schemas.microsoft.com/office/drawing/2014/main" id="{13130C34-CD60-433A-AB8B-76FB9FB0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344" y="5118395"/>
            <a:ext cx="1289780" cy="5159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fthmb.tqn.com/YgnWp-C0fJzx5jLqjLXq3x5LnQM=/768x0/filters:no_upscale()/spotify-logo-56af6aec3df78cf772c42c66.PNG">
            <a:extLst>
              <a:ext uri="{FF2B5EF4-FFF2-40B4-BE49-F238E27FC236}">
                <a16:creationId xmlns:a16="http://schemas.microsoft.com/office/drawing/2014/main" id="{CEBE646E-F1DC-4BDE-9773-AD89EA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495" y="2217383"/>
            <a:ext cx="993478" cy="496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F05DE9-E6A5-4413-9C57-4AB3355616FD}"/>
              </a:ext>
            </a:extLst>
          </p:cNvPr>
          <p:cNvSpPr>
            <a:spLocks noGrp="1"/>
          </p:cNvSpPr>
          <p:nvPr>
            <p:ph type="title"/>
          </p:nvPr>
        </p:nvSpPr>
        <p:spPr/>
        <p:txBody>
          <a:bodyPr/>
          <a:lstStyle/>
          <a:p>
            <a:r>
              <a:rPr lang="en-US" dirty="0"/>
              <a:t>Different applications have different requirements</a:t>
            </a:r>
          </a:p>
        </p:txBody>
      </p:sp>
      <p:sp>
        <p:nvSpPr>
          <p:cNvPr id="5" name="Slide Number Placeholder 4">
            <a:extLst>
              <a:ext uri="{FF2B5EF4-FFF2-40B4-BE49-F238E27FC236}">
                <a16:creationId xmlns:a16="http://schemas.microsoft.com/office/drawing/2014/main" id="{F41EE77B-2B00-4573-8A85-088944FCBF80}"/>
              </a:ext>
            </a:extLst>
          </p:cNvPr>
          <p:cNvSpPr>
            <a:spLocks noGrp="1"/>
          </p:cNvSpPr>
          <p:nvPr>
            <p:ph type="sldNum" sz="quarter" idx="12"/>
          </p:nvPr>
        </p:nvSpPr>
        <p:spPr/>
        <p:txBody>
          <a:bodyPr/>
          <a:lstStyle/>
          <a:p>
            <a:fld id="{3D90C5DF-5A93-4A6F-A2C5-08984139AF6D}" type="slidenum">
              <a:rPr lang="LID4096" smtClean="0"/>
              <a:t>95</a:t>
            </a:fld>
            <a:endParaRPr lang="LID4096"/>
          </a:p>
        </p:txBody>
      </p:sp>
      <p:sp>
        <p:nvSpPr>
          <p:cNvPr id="6" name="Rectangle 5">
            <a:extLst>
              <a:ext uri="{FF2B5EF4-FFF2-40B4-BE49-F238E27FC236}">
                <a16:creationId xmlns:a16="http://schemas.microsoft.com/office/drawing/2014/main" id="{FEFEB7D3-D1CC-4FA2-B28B-CCA26A38D34C}"/>
              </a:ext>
            </a:extLst>
          </p:cNvPr>
          <p:cNvSpPr/>
          <p:nvPr/>
        </p:nvSpPr>
        <p:spPr>
          <a:xfrm>
            <a:off x="2368061" y="2066193"/>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7" name="Rectangle 6">
            <a:extLst>
              <a:ext uri="{FF2B5EF4-FFF2-40B4-BE49-F238E27FC236}">
                <a16:creationId xmlns:a16="http://schemas.microsoft.com/office/drawing/2014/main" id="{BDC9D726-C979-4901-8E58-52C463046191}"/>
              </a:ext>
            </a:extLst>
          </p:cNvPr>
          <p:cNvSpPr/>
          <p:nvPr/>
        </p:nvSpPr>
        <p:spPr>
          <a:xfrm>
            <a:off x="2368061" y="3032698"/>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8" name="Rectangle 7">
            <a:extLst>
              <a:ext uri="{FF2B5EF4-FFF2-40B4-BE49-F238E27FC236}">
                <a16:creationId xmlns:a16="http://schemas.microsoft.com/office/drawing/2014/main" id="{1F2D4C0E-8B5E-41F3-9285-0A9967CEFAEF}"/>
              </a:ext>
            </a:extLst>
          </p:cNvPr>
          <p:cNvSpPr/>
          <p:nvPr/>
        </p:nvSpPr>
        <p:spPr>
          <a:xfrm>
            <a:off x="2368061" y="3999203"/>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9" name="Rectangle 8">
            <a:extLst>
              <a:ext uri="{FF2B5EF4-FFF2-40B4-BE49-F238E27FC236}">
                <a16:creationId xmlns:a16="http://schemas.microsoft.com/office/drawing/2014/main" id="{1BC75CF7-83F4-4A34-BEA7-E4B20252D365}"/>
              </a:ext>
            </a:extLst>
          </p:cNvPr>
          <p:cNvSpPr/>
          <p:nvPr/>
        </p:nvSpPr>
        <p:spPr>
          <a:xfrm>
            <a:off x="7222379" y="1782185"/>
            <a:ext cx="2964474" cy="44635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File sharing</a:t>
            </a:r>
          </a:p>
        </p:txBody>
      </p:sp>
      <p:sp>
        <p:nvSpPr>
          <p:cNvPr id="10" name="Rectangle 9">
            <a:extLst>
              <a:ext uri="{FF2B5EF4-FFF2-40B4-BE49-F238E27FC236}">
                <a16:creationId xmlns:a16="http://schemas.microsoft.com/office/drawing/2014/main" id="{2B369240-3D0E-44F3-B5A8-B0DF335F85FA}"/>
              </a:ext>
            </a:extLst>
          </p:cNvPr>
          <p:cNvSpPr/>
          <p:nvPr/>
        </p:nvSpPr>
        <p:spPr>
          <a:xfrm>
            <a:off x="7222379" y="2648609"/>
            <a:ext cx="2964474" cy="55919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Audio on demand</a:t>
            </a:r>
          </a:p>
        </p:txBody>
      </p:sp>
      <p:sp>
        <p:nvSpPr>
          <p:cNvPr id="11" name="Rectangle 10">
            <a:extLst>
              <a:ext uri="{FF2B5EF4-FFF2-40B4-BE49-F238E27FC236}">
                <a16:creationId xmlns:a16="http://schemas.microsoft.com/office/drawing/2014/main" id="{3A0D4F25-9135-47CD-BD02-FA4BF3398764}"/>
              </a:ext>
            </a:extLst>
          </p:cNvPr>
          <p:cNvSpPr/>
          <p:nvPr/>
        </p:nvSpPr>
        <p:spPr>
          <a:xfrm>
            <a:off x="7222379" y="3627867"/>
            <a:ext cx="2964474" cy="55919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 on demand</a:t>
            </a:r>
          </a:p>
        </p:txBody>
      </p:sp>
      <p:sp>
        <p:nvSpPr>
          <p:cNvPr id="12" name="Rectangle 11">
            <a:extLst>
              <a:ext uri="{FF2B5EF4-FFF2-40B4-BE49-F238E27FC236}">
                <a16:creationId xmlns:a16="http://schemas.microsoft.com/office/drawing/2014/main" id="{BCF36EF4-C8EC-41AC-BEE5-2E62D87A19BE}"/>
              </a:ext>
            </a:extLst>
          </p:cNvPr>
          <p:cNvSpPr/>
          <p:nvPr/>
        </p:nvSpPr>
        <p:spPr>
          <a:xfrm>
            <a:off x="7222379" y="4607125"/>
            <a:ext cx="2964474" cy="55919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Telephony</a:t>
            </a:r>
          </a:p>
        </p:txBody>
      </p:sp>
      <p:sp>
        <p:nvSpPr>
          <p:cNvPr id="13" name="Rectangle 12">
            <a:extLst>
              <a:ext uri="{FF2B5EF4-FFF2-40B4-BE49-F238E27FC236}">
                <a16:creationId xmlns:a16="http://schemas.microsoft.com/office/drawing/2014/main" id="{ED9EDA97-67B0-47CA-B4A7-092DB49ABF4A}"/>
              </a:ext>
            </a:extLst>
          </p:cNvPr>
          <p:cNvSpPr/>
          <p:nvPr/>
        </p:nvSpPr>
        <p:spPr>
          <a:xfrm>
            <a:off x="7222379" y="5586384"/>
            <a:ext cx="2964474" cy="5225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Videoconferencing</a:t>
            </a:r>
          </a:p>
        </p:txBody>
      </p:sp>
      <p:pic>
        <p:nvPicPr>
          <p:cNvPr id="4100" name="Picture 4" descr="https://upload.wikimedia.org/wikipedia/commons/thumb/0/08/Netflix_2015_logo.svg/2000px-Netflix_2015_logo.svg.png">
            <a:extLst>
              <a:ext uri="{FF2B5EF4-FFF2-40B4-BE49-F238E27FC236}">
                <a16:creationId xmlns:a16="http://schemas.microsoft.com/office/drawing/2014/main" id="{50ABD024-960E-453D-BB04-83F1C6596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283" y="3302146"/>
            <a:ext cx="1093905" cy="295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D21DDC-DFB0-4861-A423-68A9B83C230C}"/>
              </a:ext>
            </a:extLst>
          </p:cNvPr>
          <p:cNvSpPr/>
          <p:nvPr/>
        </p:nvSpPr>
        <p:spPr>
          <a:xfrm>
            <a:off x="2368061" y="4965708"/>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grpSp>
        <p:nvGrpSpPr>
          <p:cNvPr id="62" name="Group 61">
            <a:extLst>
              <a:ext uri="{FF2B5EF4-FFF2-40B4-BE49-F238E27FC236}">
                <a16:creationId xmlns:a16="http://schemas.microsoft.com/office/drawing/2014/main" id="{D878F180-17C8-4956-B1D2-A593FE2E8F0C}"/>
              </a:ext>
            </a:extLst>
          </p:cNvPr>
          <p:cNvGrpSpPr/>
          <p:nvPr/>
        </p:nvGrpSpPr>
        <p:grpSpPr>
          <a:xfrm>
            <a:off x="8377339" y="163936"/>
            <a:ext cx="2079887" cy="1450241"/>
            <a:chOff x="6853338" y="163935"/>
            <a:chExt cx="2079887" cy="1450241"/>
          </a:xfrm>
        </p:grpSpPr>
        <p:grpSp>
          <p:nvGrpSpPr>
            <p:cNvPr id="59" name="Group 58">
              <a:extLst>
                <a:ext uri="{FF2B5EF4-FFF2-40B4-BE49-F238E27FC236}">
                  <a16:creationId xmlns:a16="http://schemas.microsoft.com/office/drawing/2014/main" id="{A69DD5A4-3B14-4AF1-BBB7-2FB38DD334BA}"/>
                </a:ext>
              </a:extLst>
            </p:cNvPr>
            <p:cNvGrpSpPr/>
            <p:nvPr/>
          </p:nvGrpSpPr>
          <p:grpSpPr>
            <a:xfrm>
              <a:off x="6853338" y="163935"/>
              <a:ext cx="2079887" cy="702779"/>
              <a:chOff x="6778249" y="612654"/>
              <a:chExt cx="2079887" cy="702779"/>
            </a:xfrm>
          </p:grpSpPr>
          <p:cxnSp>
            <p:nvCxnSpPr>
              <p:cNvPr id="47" name="Straight Arrow Connector 46">
                <a:extLst>
                  <a:ext uri="{FF2B5EF4-FFF2-40B4-BE49-F238E27FC236}">
                    <a16:creationId xmlns:a16="http://schemas.microsoft.com/office/drawing/2014/main" id="{8B5BD081-9E58-4626-B31C-5BB2C38CCD5A}"/>
                  </a:ext>
                </a:extLst>
              </p:cNvPr>
              <p:cNvCxnSpPr>
                <a:cxnSpLocks/>
              </p:cNvCxnSpPr>
              <p:nvPr/>
            </p:nvCxnSpPr>
            <p:spPr>
              <a:xfrm>
                <a:off x="7453312" y="820280"/>
                <a:ext cx="729762" cy="0"/>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B271A5B5-F4F8-416A-B2F3-E8A855227E56}"/>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51" name="Rectangle 50">
                <a:extLst>
                  <a:ext uri="{FF2B5EF4-FFF2-40B4-BE49-F238E27FC236}">
                    <a16:creationId xmlns:a16="http://schemas.microsoft.com/office/drawing/2014/main" id="{3D3590AE-BFAF-4AF3-9DC0-FEC6EE83A028}"/>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48" name="TextBox 47">
                <a:extLst>
                  <a:ext uri="{FF2B5EF4-FFF2-40B4-BE49-F238E27FC236}">
                    <a16:creationId xmlns:a16="http://schemas.microsoft.com/office/drawing/2014/main" id="{67E487FB-A96D-4D4F-A3EA-3944EAEBE2B3}"/>
                  </a:ext>
                </a:extLst>
              </p:cNvPr>
              <p:cNvSpPr txBox="1"/>
              <p:nvPr/>
            </p:nvSpPr>
            <p:spPr>
              <a:xfrm>
                <a:off x="6778249" y="946101"/>
                <a:ext cx="2079887" cy="369332"/>
              </a:xfrm>
              <a:prstGeom prst="rect">
                <a:avLst/>
              </a:prstGeom>
              <a:noFill/>
            </p:spPr>
            <p:txBody>
              <a:bodyPr wrap="square" rtlCol="0">
                <a:spAutoFit/>
              </a:bodyPr>
              <a:lstStyle/>
              <a:p>
                <a:pPr algn="ctr"/>
                <a:r>
                  <a:rPr lang="en-US" dirty="0"/>
                  <a:t>strict requirement</a:t>
                </a:r>
                <a:endParaRPr lang="en-GB" dirty="0"/>
              </a:p>
            </p:txBody>
          </p:sp>
        </p:grpSp>
        <p:grpSp>
          <p:nvGrpSpPr>
            <p:cNvPr id="67" name="Group 66">
              <a:extLst>
                <a:ext uri="{FF2B5EF4-FFF2-40B4-BE49-F238E27FC236}">
                  <a16:creationId xmlns:a16="http://schemas.microsoft.com/office/drawing/2014/main" id="{DF269DD3-505D-4DB2-9508-A8805F23F3C9}"/>
                </a:ext>
              </a:extLst>
            </p:cNvPr>
            <p:cNvGrpSpPr/>
            <p:nvPr/>
          </p:nvGrpSpPr>
          <p:grpSpPr>
            <a:xfrm>
              <a:off x="6853338" y="931275"/>
              <a:ext cx="2079887" cy="682901"/>
              <a:chOff x="6778249" y="612654"/>
              <a:chExt cx="2079887" cy="682901"/>
            </a:xfrm>
          </p:grpSpPr>
          <p:cxnSp>
            <p:nvCxnSpPr>
              <p:cNvPr id="68" name="Straight Arrow Connector 67">
                <a:extLst>
                  <a:ext uri="{FF2B5EF4-FFF2-40B4-BE49-F238E27FC236}">
                    <a16:creationId xmlns:a16="http://schemas.microsoft.com/office/drawing/2014/main" id="{B149902B-0223-4FC9-92A2-4B7B8866E552}"/>
                  </a:ext>
                </a:extLst>
              </p:cNvPr>
              <p:cNvCxnSpPr>
                <a:cxnSpLocks/>
              </p:cNvCxnSpPr>
              <p:nvPr/>
            </p:nvCxnSpPr>
            <p:spPr>
              <a:xfrm>
                <a:off x="7453312" y="820280"/>
                <a:ext cx="729762" cy="0"/>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69" name="Rectangle 68">
                <a:extLst>
                  <a:ext uri="{FF2B5EF4-FFF2-40B4-BE49-F238E27FC236}">
                    <a16:creationId xmlns:a16="http://schemas.microsoft.com/office/drawing/2014/main" id="{660EAB1E-9572-488D-B307-51B60182B7A2}"/>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70" name="Rectangle 69">
                <a:extLst>
                  <a:ext uri="{FF2B5EF4-FFF2-40B4-BE49-F238E27FC236}">
                    <a16:creationId xmlns:a16="http://schemas.microsoft.com/office/drawing/2014/main" id="{239C0C2D-DD63-4FF6-ACFE-7E6EF4369AD4}"/>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71" name="TextBox 70">
                <a:extLst>
                  <a:ext uri="{FF2B5EF4-FFF2-40B4-BE49-F238E27FC236}">
                    <a16:creationId xmlns:a16="http://schemas.microsoft.com/office/drawing/2014/main" id="{6B07E608-B502-4676-9B56-4C3A8BE6EC5E}"/>
                  </a:ext>
                </a:extLst>
              </p:cNvPr>
              <p:cNvSpPr txBox="1"/>
              <p:nvPr/>
            </p:nvSpPr>
            <p:spPr>
              <a:xfrm>
                <a:off x="6778249" y="926223"/>
                <a:ext cx="2079887" cy="369332"/>
              </a:xfrm>
              <a:prstGeom prst="rect">
                <a:avLst/>
              </a:prstGeom>
              <a:noFill/>
            </p:spPr>
            <p:txBody>
              <a:bodyPr wrap="square" rtlCol="0">
                <a:spAutoFit/>
              </a:bodyPr>
              <a:lstStyle/>
              <a:p>
                <a:pPr algn="ctr"/>
                <a:r>
                  <a:rPr lang="en-US" dirty="0"/>
                  <a:t>weak requirement</a:t>
                </a:r>
                <a:endParaRPr lang="en-GB" dirty="0"/>
              </a:p>
            </p:txBody>
          </p:sp>
        </p:grpSp>
      </p:grpSp>
    </p:spTree>
    <p:extLst>
      <p:ext uri="{BB962C8B-B14F-4D97-AF65-F5344CB8AC3E}">
        <p14:creationId xmlns:p14="http://schemas.microsoft.com/office/powerpoint/2010/main" val="7365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 descr="https://stocknews.com/wp-content/uploads/2017/11/skype_2017_logo.png">
            <a:extLst>
              <a:ext uri="{FF2B5EF4-FFF2-40B4-BE49-F238E27FC236}">
                <a16:creationId xmlns:a16="http://schemas.microsoft.com/office/drawing/2014/main" id="{13130C34-CD60-433A-AB8B-76FB9FB0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344" y="5118395"/>
            <a:ext cx="1289780" cy="5159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fthmb.tqn.com/YgnWp-C0fJzx5jLqjLXq3x5LnQM=/768x0/filters:no_upscale()/spotify-logo-56af6aec3df78cf772c42c66.PNG">
            <a:extLst>
              <a:ext uri="{FF2B5EF4-FFF2-40B4-BE49-F238E27FC236}">
                <a16:creationId xmlns:a16="http://schemas.microsoft.com/office/drawing/2014/main" id="{CEBE646E-F1DC-4BDE-9773-AD89EA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495" y="2217383"/>
            <a:ext cx="993478" cy="496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F05DE9-E6A5-4413-9C57-4AB3355616FD}"/>
              </a:ext>
            </a:extLst>
          </p:cNvPr>
          <p:cNvSpPr>
            <a:spLocks noGrp="1"/>
          </p:cNvSpPr>
          <p:nvPr>
            <p:ph type="title"/>
          </p:nvPr>
        </p:nvSpPr>
        <p:spPr>
          <a:xfrm>
            <a:off x="2152650" y="365127"/>
            <a:ext cx="7886700" cy="1325563"/>
          </a:xfrm>
        </p:spPr>
        <p:txBody>
          <a:bodyPr/>
          <a:lstStyle/>
          <a:p>
            <a:r>
              <a:rPr lang="en-US" dirty="0"/>
              <a:t>Different applications have different requirements</a:t>
            </a:r>
          </a:p>
        </p:txBody>
      </p:sp>
      <p:sp>
        <p:nvSpPr>
          <p:cNvPr id="5" name="Slide Number Placeholder 4">
            <a:extLst>
              <a:ext uri="{FF2B5EF4-FFF2-40B4-BE49-F238E27FC236}">
                <a16:creationId xmlns:a16="http://schemas.microsoft.com/office/drawing/2014/main" id="{F41EE77B-2B00-4573-8A85-088944FCBF80}"/>
              </a:ext>
            </a:extLst>
          </p:cNvPr>
          <p:cNvSpPr>
            <a:spLocks noGrp="1"/>
          </p:cNvSpPr>
          <p:nvPr>
            <p:ph type="sldNum" sz="quarter" idx="12"/>
          </p:nvPr>
        </p:nvSpPr>
        <p:spPr/>
        <p:txBody>
          <a:bodyPr/>
          <a:lstStyle/>
          <a:p>
            <a:fld id="{3D90C5DF-5A93-4A6F-A2C5-08984139AF6D}" type="slidenum">
              <a:rPr lang="LID4096" smtClean="0"/>
              <a:t>96</a:t>
            </a:fld>
            <a:endParaRPr lang="LID4096"/>
          </a:p>
        </p:txBody>
      </p:sp>
      <p:sp>
        <p:nvSpPr>
          <p:cNvPr id="7" name="Rectangle 6">
            <a:extLst>
              <a:ext uri="{FF2B5EF4-FFF2-40B4-BE49-F238E27FC236}">
                <a16:creationId xmlns:a16="http://schemas.microsoft.com/office/drawing/2014/main" id="{BDC9D726-C979-4901-8E58-52C463046191}"/>
              </a:ext>
            </a:extLst>
          </p:cNvPr>
          <p:cNvSpPr/>
          <p:nvPr/>
        </p:nvSpPr>
        <p:spPr>
          <a:xfrm>
            <a:off x="2368061" y="303269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8" name="Rectangle 7">
            <a:extLst>
              <a:ext uri="{FF2B5EF4-FFF2-40B4-BE49-F238E27FC236}">
                <a16:creationId xmlns:a16="http://schemas.microsoft.com/office/drawing/2014/main" id="{1F2D4C0E-8B5E-41F3-9285-0A9967CEFAEF}"/>
              </a:ext>
            </a:extLst>
          </p:cNvPr>
          <p:cNvSpPr/>
          <p:nvPr/>
        </p:nvSpPr>
        <p:spPr>
          <a:xfrm>
            <a:off x="2368061" y="3999203"/>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10" name="Rectangle 9">
            <a:extLst>
              <a:ext uri="{FF2B5EF4-FFF2-40B4-BE49-F238E27FC236}">
                <a16:creationId xmlns:a16="http://schemas.microsoft.com/office/drawing/2014/main" id="{2B369240-3D0E-44F3-B5A8-B0DF335F85FA}"/>
              </a:ext>
            </a:extLst>
          </p:cNvPr>
          <p:cNvSpPr/>
          <p:nvPr/>
        </p:nvSpPr>
        <p:spPr>
          <a:xfrm>
            <a:off x="7222379" y="2648609"/>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Audio on demand</a:t>
            </a:r>
          </a:p>
        </p:txBody>
      </p:sp>
      <p:sp>
        <p:nvSpPr>
          <p:cNvPr id="11" name="Rectangle 10">
            <a:extLst>
              <a:ext uri="{FF2B5EF4-FFF2-40B4-BE49-F238E27FC236}">
                <a16:creationId xmlns:a16="http://schemas.microsoft.com/office/drawing/2014/main" id="{3A0D4F25-9135-47CD-BD02-FA4BF3398764}"/>
              </a:ext>
            </a:extLst>
          </p:cNvPr>
          <p:cNvSpPr/>
          <p:nvPr/>
        </p:nvSpPr>
        <p:spPr>
          <a:xfrm>
            <a:off x="7222379" y="3627867"/>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 on demand</a:t>
            </a:r>
          </a:p>
        </p:txBody>
      </p:sp>
      <p:sp>
        <p:nvSpPr>
          <p:cNvPr id="12" name="Rectangle 11">
            <a:extLst>
              <a:ext uri="{FF2B5EF4-FFF2-40B4-BE49-F238E27FC236}">
                <a16:creationId xmlns:a16="http://schemas.microsoft.com/office/drawing/2014/main" id="{BCF36EF4-C8EC-41AC-BEE5-2E62D87A19BE}"/>
              </a:ext>
            </a:extLst>
          </p:cNvPr>
          <p:cNvSpPr/>
          <p:nvPr/>
        </p:nvSpPr>
        <p:spPr>
          <a:xfrm>
            <a:off x="7222379" y="4607125"/>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Telephony</a:t>
            </a:r>
          </a:p>
        </p:txBody>
      </p:sp>
      <p:sp>
        <p:nvSpPr>
          <p:cNvPr id="13" name="Rectangle 12">
            <a:extLst>
              <a:ext uri="{FF2B5EF4-FFF2-40B4-BE49-F238E27FC236}">
                <a16:creationId xmlns:a16="http://schemas.microsoft.com/office/drawing/2014/main" id="{ED9EDA97-67B0-47CA-B4A7-092DB49ABF4A}"/>
              </a:ext>
            </a:extLst>
          </p:cNvPr>
          <p:cNvSpPr/>
          <p:nvPr/>
        </p:nvSpPr>
        <p:spPr>
          <a:xfrm>
            <a:off x="7222379" y="5586384"/>
            <a:ext cx="2964474" cy="522554"/>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Videoconferencing</a:t>
            </a:r>
          </a:p>
        </p:txBody>
      </p:sp>
      <p:pic>
        <p:nvPicPr>
          <p:cNvPr id="4100" name="Picture 4" descr="https://upload.wikimedia.org/wikipedia/commons/thumb/0/08/Netflix_2015_logo.svg/2000px-Netflix_2015_logo.svg.png">
            <a:extLst>
              <a:ext uri="{FF2B5EF4-FFF2-40B4-BE49-F238E27FC236}">
                <a16:creationId xmlns:a16="http://schemas.microsoft.com/office/drawing/2014/main" id="{50ABD024-960E-453D-BB04-83F1C6596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283" y="3302146"/>
            <a:ext cx="1093905" cy="295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D21DDC-DFB0-4861-A423-68A9B83C230C}"/>
              </a:ext>
            </a:extLst>
          </p:cNvPr>
          <p:cNvSpPr/>
          <p:nvPr/>
        </p:nvSpPr>
        <p:spPr>
          <a:xfrm>
            <a:off x="2368061" y="496570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cxnSp>
        <p:nvCxnSpPr>
          <p:cNvPr id="30" name="Straight Arrow Connector 29">
            <a:extLst>
              <a:ext uri="{FF2B5EF4-FFF2-40B4-BE49-F238E27FC236}">
                <a16:creationId xmlns:a16="http://schemas.microsoft.com/office/drawing/2014/main" id="{8F93FC89-44FA-426D-B863-CB06AB9D9063}"/>
              </a:ext>
            </a:extLst>
          </p:cNvPr>
          <p:cNvCxnSpPr>
            <a:cxnSpLocks/>
          </p:cNvCxnSpPr>
          <p:nvPr/>
        </p:nvCxnSpPr>
        <p:spPr>
          <a:xfrm flipV="1">
            <a:off x="4249615" y="2005364"/>
            <a:ext cx="2972764" cy="443294"/>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FEFEB7D3-D1CC-4FA2-B28B-CCA26A38D34C}"/>
              </a:ext>
            </a:extLst>
          </p:cNvPr>
          <p:cNvSpPr/>
          <p:nvPr/>
        </p:nvSpPr>
        <p:spPr>
          <a:xfrm>
            <a:off x="2368061" y="2066193"/>
            <a:ext cx="1881554" cy="7649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9" name="Rectangle 8">
            <a:extLst>
              <a:ext uri="{FF2B5EF4-FFF2-40B4-BE49-F238E27FC236}">
                <a16:creationId xmlns:a16="http://schemas.microsoft.com/office/drawing/2014/main" id="{1BC75CF7-83F4-4A34-BEA7-E4B20252D365}"/>
              </a:ext>
            </a:extLst>
          </p:cNvPr>
          <p:cNvSpPr/>
          <p:nvPr/>
        </p:nvSpPr>
        <p:spPr>
          <a:xfrm>
            <a:off x="7222379" y="1782185"/>
            <a:ext cx="2964474" cy="44635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File sharing</a:t>
            </a:r>
          </a:p>
        </p:txBody>
      </p:sp>
      <p:grpSp>
        <p:nvGrpSpPr>
          <p:cNvPr id="49" name="Group 48">
            <a:extLst>
              <a:ext uri="{FF2B5EF4-FFF2-40B4-BE49-F238E27FC236}">
                <a16:creationId xmlns:a16="http://schemas.microsoft.com/office/drawing/2014/main" id="{8D8C9942-2600-4F59-8C4F-F7CAC502F504}"/>
              </a:ext>
            </a:extLst>
          </p:cNvPr>
          <p:cNvGrpSpPr/>
          <p:nvPr/>
        </p:nvGrpSpPr>
        <p:grpSpPr>
          <a:xfrm>
            <a:off x="8377339" y="163936"/>
            <a:ext cx="2079887" cy="1450241"/>
            <a:chOff x="6853338" y="163935"/>
            <a:chExt cx="2079887" cy="1450241"/>
          </a:xfrm>
        </p:grpSpPr>
        <p:grpSp>
          <p:nvGrpSpPr>
            <p:cNvPr id="50" name="Group 49">
              <a:extLst>
                <a:ext uri="{FF2B5EF4-FFF2-40B4-BE49-F238E27FC236}">
                  <a16:creationId xmlns:a16="http://schemas.microsoft.com/office/drawing/2014/main" id="{EC457454-4DDE-42A3-A070-60BE8B0FED9B}"/>
                </a:ext>
              </a:extLst>
            </p:cNvPr>
            <p:cNvGrpSpPr/>
            <p:nvPr/>
          </p:nvGrpSpPr>
          <p:grpSpPr>
            <a:xfrm>
              <a:off x="6853338" y="163935"/>
              <a:ext cx="2079887" cy="702779"/>
              <a:chOff x="6778249" y="612654"/>
              <a:chExt cx="2079887" cy="702779"/>
            </a:xfrm>
          </p:grpSpPr>
          <p:cxnSp>
            <p:nvCxnSpPr>
              <p:cNvPr id="57" name="Straight Arrow Connector 56">
                <a:extLst>
                  <a:ext uri="{FF2B5EF4-FFF2-40B4-BE49-F238E27FC236}">
                    <a16:creationId xmlns:a16="http://schemas.microsoft.com/office/drawing/2014/main" id="{8FB8656E-9F9F-4425-AE39-7CFB8F2080E8}"/>
                  </a:ext>
                </a:extLst>
              </p:cNvPr>
              <p:cNvCxnSpPr>
                <a:cxnSpLocks/>
              </p:cNvCxnSpPr>
              <p:nvPr/>
            </p:nvCxnSpPr>
            <p:spPr>
              <a:xfrm>
                <a:off x="7453312" y="820280"/>
                <a:ext cx="729762" cy="0"/>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id="{624EE54F-B4F1-4BD4-A365-4FD566D49E0A}"/>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60" name="Rectangle 59">
                <a:extLst>
                  <a:ext uri="{FF2B5EF4-FFF2-40B4-BE49-F238E27FC236}">
                    <a16:creationId xmlns:a16="http://schemas.microsoft.com/office/drawing/2014/main" id="{D2762FD1-FFEC-4692-9D10-0F35A887A8AC}"/>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61" name="TextBox 60">
                <a:extLst>
                  <a:ext uri="{FF2B5EF4-FFF2-40B4-BE49-F238E27FC236}">
                    <a16:creationId xmlns:a16="http://schemas.microsoft.com/office/drawing/2014/main" id="{03BF199C-7E7C-465B-89DF-CED81EB1999C}"/>
                  </a:ext>
                </a:extLst>
              </p:cNvPr>
              <p:cNvSpPr txBox="1"/>
              <p:nvPr/>
            </p:nvSpPr>
            <p:spPr>
              <a:xfrm>
                <a:off x="6778249" y="946101"/>
                <a:ext cx="2079887" cy="369332"/>
              </a:xfrm>
              <a:prstGeom prst="rect">
                <a:avLst/>
              </a:prstGeom>
              <a:noFill/>
            </p:spPr>
            <p:txBody>
              <a:bodyPr wrap="square" rtlCol="0">
                <a:spAutoFit/>
              </a:bodyPr>
              <a:lstStyle/>
              <a:p>
                <a:pPr algn="ctr"/>
                <a:r>
                  <a:rPr lang="en-US" dirty="0"/>
                  <a:t>strict requirement</a:t>
                </a:r>
                <a:endParaRPr lang="en-GB" dirty="0"/>
              </a:p>
            </p:txBody>
          </p:sp>
        </p:grpSp>
        <p:grpSp>
          <p:nvGrpSpPr>
            <p:cNvPr id="52" name="Group 51">
              <a:extLst>
                <a:ext uri="{FF2B5EF4-FFF2-40B4-BE49-F238E27FC236}">
                  <a16:creationId xmlns:a16="http://schemas.microsoft.com/office/drawing/2014/main" id="{4FE74F87-0C9D-4E69-AEB0-A7C936EA9A4B}"/>
                </a:ext>
              </a:extLst>
            </p:cNvPr>
            <p:cNvGrpSpPr/>
            <p:nvPr/>
          </p:nvGrpSpPr>
          <p:grpSpPr>
            <a:xfrm>
              <a:off x="6853338" y="931275"/>
              <a:ext cx="2079887" cy="682901"/>
              <a:chOff x="6778249" y="612654"/>
              <a:chExt cx="2079887" cy="682901"/>
            </a:xfrm>
          </p:grpSpPr>
          <p:cxnSp>
            <p:nvCxnSpPr>
              <p:cNvPr id="53" name="Straight Arrow Connector 52">
                <a:extLst>
                  <a:ext uri="{FF2B5EF4-FFF2-40B4-BE49-F238E27FC236}">
                    <a16:creationId xmlns:a16="http://schemas.microsoft.com/office/drawing/2014/main" id="{061774D6-BF21-483F-8888-412363E2DD77}"/>
                  </a:ext>
                </a:extLst>
              </p:cNvPr>
              <p:cNvCxnSpPr>
                <a:cxnSpLocks/>
              </p:cNvCxnSpPr>
              <p:nvPr/>
            </p:nvCxnSpPr>
            <p:spPr>
              <a:xfrm>
                <a:off x="7453312" y="820280"/>
                <a:ext cx="729762" cy="0"/>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C9012A2C-1FC9-4B6C-85CC-61E312DD4E02}"/>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55" name="Rectangle 54">
                <a:extLst>
                  <a:ext uri="{FF2B5EF4-FFF2-40B4-BE49-F238E27FC236}">
                    <a16:creationId xmlns:a16="http://schemas.microsoft.com/office/drawing/2014/main" id="{8DBD3D1C-2232-4352-9492-ACE987AD005B}"/>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56" name="TextBox 55">
                <a:extLst>
                  <a:ext uri="{FF2B5EF4-FFF2-40B4-BE49-F238E27FC236}">
                    <a16:creationId xmlns:a16="http://schemas.microsoft.com/office/drawing/2014/main" id="{14C1687C-59DD-4AD5-98D6-05DEA27AB15A}"/>
                  </a:ext>
                </a:extLst>
              </p:cNvPr>
              <p:cNvSpPr txBox="1"/>
              <p:nvPr/>
            </p:nvSpPr>
            <p:spPr>
              <a:xfrm>
                <a:off x="6778249" y="926223"/>
                <a:ext cx="2079887" cy="369332"/>
              </a:xfrm>
              <a:prstGeom prst="rect">
                <a:avLst/>
              </a:prstGeom>
              <a:noFill/>
            </p:spPr>
            <p:txBody>
              <a:bodyPr wrap="square" rtlCol="0">
                <a:spAutoFit/>
              </a:bodyPr>
              <a:lstStyle/>
              <a:p>
                <a:pPr algn="ctr"/>
                <a:r>
                  <a:rPr lang="en-US" dirty="0"/>
                  <a:t>weak requirement</a:t>
                </a:r>
                <a:endParaRPr lang="en-GB" dirty="0"/>
              </a:p>
            </p:txBody>
          </p:sp>
        </p:grpSp>
      </p:grpSp>
    </p:spTree>
    <p:extLst>
      <p:ext uri="{BB962C8B-B14F-4D97-AF65-F5344CB8AC3E}">
        <p14:creationId xmlns:p14="http://schemas.microsoft.com/office/powerpoint/2010/main" val="7580935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 descr="https://stocknews.com/wp-content/uploads/2017/11/skype_2017_logo.png">
            <a:extLst>
              <a:ext uri="{FF2B5EF4-FFF2-40B4-BE49-F238E27FC236}">
                <a16:creationId xmlns:a16="http://schemas.microsoft.com/office/drawing/2014/main" id="{13130C34-CD60-433A-AB8B-76FB9FB0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344" y="5118395"/>
            <a:ext cx="1289780" cy="5159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fthmb.tqn.com/YgnWp-C0fJzx5jLqjLXq3x5LnQM=/768x0/filters:no_upscale()/spotify-logo-56af6aec3df78cf772c42c66.PNG">
            <a:extLst>
              <a:ext uri="{FF2B5EF4-FFF2-40B4-BE49-F238E27FC236}">
                <a16:creationId xmlns:a16="http://schemas.microsoft.com/office/drawing/2014/main" id="{CEBE646E-F1DC-4BDE-9773-AD89EA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495" y="2217383"/>
            <a:ext cx="993478" cy="496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F05DE9-E6A5-4413-9C57-4AB3355616FD}"/>
              </a:ext>
            </a:extLst>
          </p:cNvPr>
          <p:cNvSpPr>
            <a:spLocks noGrp="1"/>
          </p:cNvSpPr>
          <p:nvPr>
            <p:ph type="title"/>
          </p:nvPr>
        </p:nvSpPr>
        <p:spPr>
          <a:xfrm>
            <a:off x="2152650" y="365127"/>
            <a:ext cx="7886700" cy="1325563"/>
          </a:xfrm>
        </p:spPr>
        <p:txBody>
          <a:bodyPr/>
          <a:lstStyle/>
          <a:p>
            <a:r>
              <a:rPr lang="en-US" dirty="0"/>
              <a:t>Different applications have different requirements</a:t>
            </a:r>
          </a:p>
        </p:txBody>
      </p:sp>
      <p:sp>
        <p:nvSpPr>
          <p:cNvPr id="5" name="Slide Number Placeholder 4">
            <a:extLst>
              <a:ext uri="{FF2B5EF4-FFF2-40B4-BE49-F238E27FC236}">
                <a16:creationId xmlns:a16="http://schemas.microsoft.com/office/drawing/2014/main" id="{F41EE77B-2B00-4573-8A85-088944FCBF80}"/>
              </a:ext>
            </a:extLst>
          </p:cNvPr>
          <p:cNvSpPr>
            <a:spLocks noGrp="1"/>
          </p:cNvSpPr>
          <p:nvPr>
            <p:ph type="sldNum" sz="quarter" idx="12"/>
          </p:nvPr>
        </p:nvSpPr>
        <p:spPr/>
        <p:txBody>
          <a:bodyPr/>
          <a:lstStyle/>
          <a:p>
            <a:fld id="{3D90C5DF-5A93-4A6F-A2C5-08984139AF6D}" type="slidenum">
              <a:rPr lang="LID4096" smtClean="0"/>
              <a:t>97</a:t>
            </a:fld>
            <a:endParaRPr lang="LID4096"/>
          </a:p>
        </p:txBody>
      </p:sp>
      <p:sp>
        <p:nvSpPr>
          <p:cNvPr id="6" name="Rectangle 5">
            <a:extLst>
              <a:ext uri="{FF2B5EF4-FFF2-40B4-BE49-F238E27FC236}">
                <a16:creationId xmlns:a16="http://schemas.microsoft.com/office/drawing/2014/main" id="{FEFEB7D3-D1CC-4FA2-B28B-CCA26A38D34C}"/>
              </a:ext>
            </a:extLst>
          </p:cNvPr>
          <p:cNvSpPr/>
          <p:nvPr/>
        </p:nvSpPr>
        <p:spPr>
          <a:xfrm>
            <a:off x="2368061" y="2066193"/>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7" name="Rectangle 6">
            <a:extLst>
              <a:ext uri="{FF2B5EF4-FFF2-40B4-BE49-F238E27FC236}">
                <a16:creationId xmlns:a16="http://schemas.microsoft.com/office/drawing/2014/main" id="{BDC9D726-C979-4901-8E58-52C463046191}"/>
              </a:ext>
            </a:extLst>
          </p:cNvPr>
          <p:cNvSpPr/>
          <p:nvPr/>
        </p:nvSpPr>
        <p:spPr>
          <a:xfrm>
            <a:off x="2368061" y="303269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9" name="Rectangle 8">
            <a:extLst>
              <a:ext uri="{FF2B5EF4-FFF2-40B4-BE49-F238E27FC236}">
                <a16:creationId xmlns:a16="http://schemas.microsoft.com/office/drawing/2014/main" id="{1BC75CF7-83F4-4A34-BEA7-E4B20252D365}"/>
              </a:ext>
            </a:extLst>
          </p:cNvPr>
          <p:cNvSpPr/>
          <p:nvPr/>
        </p:nvSpPr>
        <p:spPr>
          <a:xfrm>
            <a:off x="7222379" y="1782185"/>
            <a:ext cx="2964474" cy="446358"/>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File sharing</a:t>
            </a:r>
          </a:p>
        </p:txBody>
      </p:sp>
      <p:sp>
        <p:nvSpPr>
          <p:cNvPr id="11" name="Rectangle 10">
            <a:extLst>
              <a:ext uri="{FF2B5EF4-FFF2-40B4-BE49-F238E27FC236}">
                <a16:creationId xmlns:a16="http://schemas.microsoft.com/office/drawing/2014/main" id="{3A0D4F25-9135-47CD-BD02-FA4BF3398764}"/>
              </a:ext>
            </a:extLst>
          </p:cNvPr>
          <p:cNvSpPr/>
          <p:nvPr/>
        </p:nvSpPr>
        <p:spPr>
          <a:xfrm>
            <a:off x="7222379" y="3627867"/>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 on demand</a:t>
            </a:r>
          </a:p>
        </p:txBody>
      </p:sp>
      <p:sp>
        <p:nvSpPr>
          <p:cNvPr id="12" name="Rectangle 11">
            <a:extLst>
              <a:ext uri="{FF2B5EF4-FFF2-40B4-BE49-F238E27FC236}">
                <a16:creationId xmlns:a16="http://schemas.microsoft.com/office/drawing/2014/main" id="{BCF36EF4-C8EC-41AC-BEE5-2E62D87A19BE}"/>
              </a:ext>
            </a:extLst>
          </p:cNvPr>
          <p:cNvSpPr/>
          <p:nvPr/>
        </p:nvSpPr>
        <p:spPr>
          <a:xfrm>
            <a:off x="7222379" y="4607125"/>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Telephony</a:t>
            </a:r>
          </a:p>
        </p:txBody>
      </p:sp>
      <p:sp>
        <p:nvSpPr>
          <p:cNvPr id="13" name="Rectangle 12">
            <a:extLst>
              <a:ext uri="{FF2B5EF4-FFF2-40B4-BE49-F238E27FC236}">
                <a16:creationId xmlns:a16="http://schemas.microsoft.com/office/drawing/2014/main" id="{ED9EDA97-67B0-47CA-B4A7-092DB49ABF4A}"/>
              </a:ext>
            </a:extLst>
          </p:cNvPr>
          <p:cNvSpPr/>
          <p:nvPr/>
        </p:nvSpPr>
        <p:spPr>
          <a:xfrm>
            <a:off x="7222379" y="5586384"/>
            <a:ext cx="2964474" cy="522554"/>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Videoconferencing</a:t>
            </a:r>
          </a:p>
        </p:txBody>
      </p:sp>
      <p:pic>
        <p:nvPicPr>
          <p:cNvPr id="4100" name="Picture 4" descr="https://upload.wikimedia.org/wikipedia/commons/thumb/0/08/Netflix_2015_logo.svg/2000px-Netflix_2015_logo.svg.png">
            <a:extLst>
              <a:ext uri="{FF2B5EF4-FFF2-40B4-BE49-F238E27FC236}">
                <a16:creationId xmlns:a16="http://schemas.microsoft.com/office/drawing/2014/main" id="{50ABD024-960E-453D-BB04-83F1C6596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283" y="3302146"/>
            <a:ext cx="1093905" cy="295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D21DDC-DFB0-4861-A423-68A9B83C230C}"/>
              </a:ext>
            </a:extLst>
          </p:cNvPr>
          <p:cNvSpPr/>
          <p:nvPr/>
        </p:nvSpPr>
        <p:spPr>
          <a:xfrm>
            <a:off x="2368061" y="496570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cxnSp>
        <p:nvCxnSpPr>
          <p:cNvPr id="21" name="Straight Arrow Connector 20">
            <a:extLst>
              <a:ext uri="{FF2B5EF4-FFF2-40B4-BE49-F238E27FC236}">
                <a16:creationId xmlns:a16="http://schemas.microsoft.com/office/drawing/2014/main" id="{51C083C8-B8FB-46B3-B533-67E7F86A5974}"/>
              </a:ext>
            </a:extLst>
          </p:cNvPr>
          <p:cNvCxnSpPr>
            <a:cxnSpLocks/>
            <a:stCxn id="8" idx="3"/>
            <a:endCxn id="10" idx="1"/>
          </p:cNvCxnSpPr>
          <p:nvPr/>
        </p:nvCxnSpPr>
        <p:spPr>
          <a:xfrm flipV="1">
            <a:off x="4249615" y="2928206"/>
            <a:ext cx="2972764" cy="1453463"/>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1F2D4C0E-8B5E-41F3-9285-0A9967CEFAEF}"/>
              </a:ext>
            </a:extLst>
          </p:cNvPr>
          <p:cNvSpPr/>
          <p:nvPr/>
        </p:nvSpPr>
        <p:spPr>
          <a:xfrm>
            <a:off x="2368061" y="3999203"/>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10" name="Rectangle 9">
            <a:extLst>
              <a:ext uri="{FF2B5EF4-FFF2-40B4-BE49-F238E27FC236}">
                <a16:creationId xmlns:a16="http://schemas.microsoft.com/office/drawing/2014/main" id="{2B369240-3D0E-44F3-B5A8-B0DF335F85FA}"/>
              </a:ext>
            </a:extLst>
          </p:cNvPr>
          <p:cNvSpPr/>
          <p:nvPr/>
        </p:nvSpPr>
        <p:spPr>
          <a:xfrm>
            <a:off x="7222379" y="2648609"/>
            <a:ext cx="2964474" cy="559192"/>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Audio on demand</a:t>
            </a:r>
          </a:p>
        </p:txBody>
      </p:sp>
      <p:grpSp>
        <p:nvGrpSpPr>
          <p:cNvPr id="24" name="Group 23">
            <a:extLst>
              <a:ext uri="{FF2B5EF4-FFF2-40B4-BE49-F238E27FC236}">
                <a16:creationId xmlns:a16="http://schemas.microsoft.com/office/drawing/2014/main" id="{4922E103-101D-4DEA-AB38-B545F9C5A089}"/>
              </a:ext>
            </a:extLst>
          </p:cNvPr>
          <p:cNvGrpSpPr/>
          <p:nvPr/>
        </p:nvGrpSpPr>
        <p:grpSpPr>
          <a:xfrm>
            <a:off x="8377339" y="163936"/>
            <a:ext cx="2079887" cy="1450241"/>
            <a:chOff x="6853338" y="163935"/>
            <a:chExt cx="2079887" cy="1450241"/>
          </a:xfrm>
        </p:grpSpPr>
        <p:grpSp>
          <p:nvGrpSpPr>
            <p:cNvPr id="25" name="Group 24">
              <a:extLst>
                <a:ext uri="{FF2B5EF4-FFF2-40B4-BE49-F238E27FC236}">
                  <a16:creationId xmlns:a16="http://schemas.microsoft.com/office/drawing/2014/main" id="{EDBB2CC8-F8CB-41DA-A3E9-ADE020335160}"/>
                </a:ext>
              </a:extLst>
            </p:cNvPr>
            <p:cNvGrpSpPr/>
            <p:nvPr/>
          </p:nvGrpSpPr>
          <p:grpSpPr>
            <a:xfrm>
              <a:off x="6853338" y="163935"/>
              <a:ext cx="2079887" cy="702779"/>
              <a:chOff x="6778249" y="612654"/>
              <a:chExt cx="2079887" cy="702779"/>
            </a:xfrm>
          </p:grpSpPr>
          <p:cxnSp>
            <p:nvCxnSpPr>
              <p:cNvPr id="31" name="Straight Arrow Connector 30">
                <a:extLst>
                  <a:ext uri="{FF2B5EF4-FFF2-40B4-BE49-F238E27FC236}">
                    <a16:creationId xmlns:a16="http://schemas.microsoft.com/office/drawing/2014/main" id="{217DAFDD-22E8-48A4-A09E-10372C19770A}"/>
                  </a:ext>
                </a:extLst>
              </p:cNvPr>
              <p:cNvCxnSpPr>
                <a:cxnSpLocks/>
              </p:cNvCxnSpPr>
              <p:nvPr/>
            </p:nvCxnSpPr>
            <p:spPr>
              <a:xfrm>
                <a:off x="7453312" y="820280"/>
                <a:ext cx="729762" cy="0"/>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CFF62B12-1E75-4E78-BC06-E867E59B2BED}"/>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3" name="Rectangle 32">
                <a:extLst>
                  <a:ext uri="{FF2B5EF4-FFF2-40B4-BE49-F238E27FC236}">
                    <a16:creationId xmlns:a16="http://schemas.microsoft.com/office/drawing/2014/main" id="{F99C6968-8729-40C8-BF0B-FC9DCB13493E}"/>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4" name="TextBox 33">
                <a:extLst>
                  <a:ext uri="{FF2B5EF4-FFF2-40B4-BE49-F238E27FC236}">
                    <a16:creationId xmlns:a16="http://schemas.microsoft.com/office/drawing/2014/main" id="{044F0F75-E737-4DB4-8D1C-FDCA084D6B8B}"/>
                  </a:ext>
                </a:extLst>
              </p:cNvPr>
              <p:cNvSpPr txBox="1"/>
              <p:nvPr/>
            </p:nvSpPr>
            <p:spPr>
              <a:xfrm>
                <a:off x="6778249" y="946101"/>
                <a:ext cx="2079887" cy="369332"/>
              </a:xfrm>
              <a:prstGeom prst="rect">
                <a:avLst/>
              </a:prstGeom>
              <a:noFill/>
            </p:spPr>
            <p:txBody>
              <a:bodyPr wrap="square" rtlCol="0">
                <a:spAutoFit/>
              </a:bodyPr>
              <a:lstStyle/>
              <a:p>
                <a:pPr algn="ctr"/>
                <a:r>
                  <a:rPr lang="en-US" dirty="0"/>
                  <a:t>strict requirement</a:t>
                </a:r>
                <a:endParaRPr lang="en-GB" dirty="0"/>
              </a:p>
            </p:txBody>
          </p:sp>
        </p:grpSp>
        <p:grpSp>
          <p:nvGrpSpPr>
            <p:cNvPr id="26" name="Group 25">
              <a:extLst>
                <a:ext uri="{FF2B5EF4-FFF2-40B4-BE49-F238E27FC236}">
                  <a16:creationId xmlns:a16="http://schemas.microsoft.com/office/drawing/2014/main" id="{53C3FB9D-8091-44CD-A9AF-4309A3C55E06}"/>
                </a:ext>
              </a:extLst>
            </p:cNvPr>
            <p:cNvGrpSpPr/>
            <p:nvPr/>
          </p:nvGrpSpPr>
          <p:grpSpPr>
            <a:xfrm>
              <a:off x="6853338" y="931275"/>
              <a:ext cx="2079887" cy="682901"/>
              <a:chOff x="6778249" y="612654"/>
              <a:chExt cx="2079887" cy="682901"/>
            </a:xfrm>
          </p:grpSpPr>
          <p:cxnSp>
            <p:nvCxnSpPr>
              <p:cNvPr id="27" name="Straight Arrow Connector 26">
                <a:extLst>
                  <a:ext uri="{FF2B5EF4-FFF2-40B4-BE49-F238E27FC236}">
                    <a16:creationId xmlns:a16="http://schemas.microsoft.com/office/drawing/2014/main" id="{04D71D14-9B1C-4DAE-B144-60EC61D5E6DC}"/>
                  </a:ext>
                </a:extLst>
              </p:cNvPr>
              <p:cNvCxnSpPr>
                <a:cxnSpLocks/>
              </p:cNvCxnSpPr>
              <p:nvPr/>
            </p:nvCxnSpPr>
            <p:spPr>
              <a:xfrm>
                <a:off x="7453312" y="820280"/>
                <a:ext cx="729762" cy="0"/>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487F58F6-B7C3-490C-8FA5-65652A0E7AD2}"/>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29" name="Rectangle 28">
                <a:extLst>
                  <a:ext uri="{FF2B5EF4-FFF2-40B4-BE49-F238E27FC236}">
                    <a16:creationId xmlns:a16="http://schemas.microsoft.com/office/drawing/2014/main" id="{D37BDD94-639A-493D-8EBA-EF92F8B29114}"/>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0" name="TextBox 29">
                <a:extLst>
                  <a:ext uri="{FF2B5EF4-FFF2-40B4-BE49-F238E27FC236}">
                    <a16:creationId xmlns:a16="http://schemas.microsoft.com/office/drawing/2014/main" id="{0FC6CE9B-46F4-44E1-9C20-DF81A33921AB}"/>
                  </a:ext>
                </a:extLst>
              </p:cNvPr>
              <p:cNvSpPr txBox="1"/>
              <p:nvPr/>
            </p:nvSpPr>
            <p:spPr>
              <a:xfrm>
                <a:off x="6778249" y="926223"/>
                <a:ext cx="2079887" cy="369332"/>
              </a:xfrm>
              <a:prstGeom prst="rect">
                <a:avLst/>
              </a:prstGeom>
              <a:noFill/>
            </p:spPr>
            <p:txBody>
              <a:bodyPr wrap="square" rtlCol="0">
                <a:spAutoFit/>
              </a:bodyPr>
              <a:lstStyle/>
              <a:p>
                <a:pPr algn="ctr"/>
                <a:r>
                  <a:rPr lang="en-US" dirty="0"/>
                  <a:t>weak requirement</a:t>
                </a:r>
                <a:endParaRPr lang="en-GB" dirty="0"/>
              </a:p>
            </p:txBody>
          </p:sp>
        </p:grpSp>
      </p:grpSp>
    </p:spTree>
    <p:extLst>
      <p:ext uri="{BB962C8B-B14F-4D97-AF65-F5344CB8AC3E}">
        <p14:creationId xmlns:p14="http://schemas.microsoft.com/office/powerpoint/2010/main" val="5412591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 descr="https://stocknews.com/wp-content/uploads/2017/11/skype_2017_logo.png">
            <a:extLst>
              <a:ext uri="{FF2B5EF4-FFF2-40B4-BE49-F238E27FC236}">
                <a16:creationId xmlns:a16="http://schemas.microsoft.com/office/drawing/2014/main" id="{13130C34-CD60-433A-AB8B-76FB9FB0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344" y="5118395"/>
            <a:ext cx="1289780" cy="5159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fthmb.tqn.com/YgnWp-C0fJzx5jLqjLXq3x5LnQM=/768x0/filters:no_upscale()/spotify-logo-56af6aec3df78cf772c42c66.PNG">
            <a:extLst>
              <a:ext uri="{FF2B5EF4-FFF2-40B4-BE49-F238E27FC236}">
                <a16:creationId xmlns:a16="http://schemas.microsoft.com/office/drawing/2014/main" id="{CEBE646E-F1DC-4BDE-9773-AD89EA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495" y="2217383"/>
            <a:ext cx="993478" cy="496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F05DE9-E6A5-4413-9C57-4AB3355616FD}"/>
              </a:ext>
            </a:extLst>
          </p:cNvPr>
          <p:cNvSpPr>
            <a:spLocks noGrp="1"/>
          </p:cNvSpPr>
          <p:nvPr>
            <p:ph type="title"/>
          </p:nvPr>
        </p:nvSpPr>
        <p:spPr>
          <a:xfrm>
            <a:off x="2152650" y="365127"/>
            <a:ext cx="7886700" cy="1325563"/>
          </a:xfrm>
        </p:spPr>
        <p:txBody>
          <a:bodyPr/>
          <a:lstStyle/>
          <a:p>
            <a:r>
              <a:rPr lang="en-US" dirty="0"/>
              <a:t>Different applications have different requirements</a:t>
            </a:r>
          </a:p>
        </p:txBody>
      </p:sp>
      <p:sp>
        <p:nvSpPr>
          <p:cNvPr id="5" name="Slide Number Placeholder 4">
            <a:extLst>
              <a:ext uri="{FF2B5EF4-FFF2-40B4-BE49-F238E27FC236}">
                <a16:creationId xmlns:a16="http://schemas.microsoft.com/office/drawing/2014/main" id="{F41EE77B-2B00-4573-8A85-088944FCBF80}"/>
              </a:ext>
            </a:extLst>
          </p:cNvPr>
          <p:cNvSpPr>
            <a:spLocks noGrp="1"/>
          </p:cNvSpPr>
          <p:nvPr>
            <p:ph type="sldNum" sz="quarter" idx="12"/>
          </p:nvPr>
        </p:nvSpPr>
        <p:spPr/>
        <p:txBody>
          <a:bodyPr/>
          <a:lstStyle/>
          <a:p>
            <a:fld id="{3D90C5DF-5A93-4A6F-A2C5-08984139AF6D}" type="slidenum">
              <a:rPr lang="LID4096" smtClean="0"/>
              <a:t>98</a:t>
            </a:fld>
            <a:endParaRPr lang="LID4096"/>
          </a:p>
        </p:txBody>
      </p:sp>
      <p:sp>
        <p:nvSpPr>
          <p:cNvPr id="7" name="Rectangle 6">
            <a:extLst>
              <a:ext uri="{FF2B5EF4-FFF2-40B4-BE49-F238E27FC236}">
                <a16:creationId xmlns:a16="http://schemas.microsoft.com/office/drawing/2014/main" id="{BDC9D726-C979-4901-8E58-52C463046191}"/>
              </a:ext>
            </a:extLst>
          </p:cNvPr>
          <p:cNvSpPr/>
          <p:nvPr/>
        </p:nvSpPr>
        <p:spPr>
          <a:xfrm>
            <a:off x="2368061" y="303269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9" name="Rectangle 8">
            <a:extLst>
              <a:ext uri="{FF2B5EF4-FFF2-40B4-BE49-F238E27FC236}">
                <a16:creationId xmlns:a16="http://schemas.microsoft.com/office/drawing/2014/main" id="{1BC75CF7-83F4-4A34-BEA7-E4B20252D365}"/>
              </a:ext>
            </a:extLst>
          </p:cNvPr>
          <p:cNvSpPr/>
          <p:nvPr/>
        </p:nvSpPr>
        <p:spPr>
          <a:xfrm>
            <a:off x="7222379" y="1782185"/>
            <a:ext cx="2964474" cy="446358"/>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File sharing</a:t>
            </a:r>
          </a:p>
        </p:txBody>
      </p:sp>
      <p:sp>
        <p:nvSpPr>
          <p:cNvPr id="10" name="Rectangle 9">
            <a:extLst>
              <a:ext uri="{FF2B5EF4-FFF2-40B4-BE49-F238E27FC236}">
                <a16:creationId xmlns:a16="http://schemas.microsoft.com/office/drawing/2014/main" id="{2B369240-3D0E-44F3-B5A8-B0DF335F85FA}"/>
              </a:ext>
            </a:extLst>
          </p:cNvPr>
          <p:cNvSpPr/>
          <p:nvPr/>
        </p:nvSpPr>
        <p:spPr>
          <a:xfrm>
            <a:off x="7222379" y="2648609"/>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Audio on demand</a:t>
            </a:r>
          </a:p>
        </p:txBody>
      </p:sp>
      <p:sp>
        <p:nvSpPr>
          <p:cNvPr id="12" name="Rectangle 11">
            <a:extLst>
              <a:ext uri="{FF2B5EF4-FFF2-40B4-BE49-F238E27FC236}">
                <a16:creationId xmlns:a16="http://schemas.microsoft.com/office/drawing/2014/main" id="{BCF36EF4-C8EC-41AC-BEE5-2E62D87A19BE}"/>
              </a:ext>
            </a:extLst>
          </p:cNvPr>
          <p:cNvSpPr/>
          <p:nvPr/>
        </p:nvSpPr>
        <p:spPr>
          <a:xfrm>
            <a:off x="7222379" y="4607125"/>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Telephony</a:t>
            </a:r>
          </a:p>
        </p:txBody>
      </p:sp>
      <p:sp>
        <p:nvSpPr>
          <p:cNvPr id="13" name="Rectangle 12">
            <a:extLst>
              <a:ext uri="{FF2B5EF4-FFF2-40B4-BE49-F238E27FC236}">
                <a16:creationId xmlns:a16="http://schemas.microsoft.com/office/drawing/2014/main" id="{ED9EDA97-67B0-47CA-B4A7-092DB49ABF4A}"/>
              </a:ext>
            </a:extLst>
          </p:cNvPr>
          <p:cNvSpPr/>
          <p:nvPr/>
        </p:nvSpPr>
        <p:spPr>
          <a:xfrm>
            <a:off x="7222379" y="5586384"/>
            <a:ext cx="2964474" cy="522554"/>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Videoconferencing</a:t>
            </a:r>
          </a:p>
        </p:txBody>
      </p:sp>
      <p:pic>
        <p:nvPicPr>
          <p:cNvPr id="4100" name="Picture 4" descr="https://upload.wikimedia.org/wikipedia/commons/thumb/0/08/Netflix_2015_logo.svg/2000px-Netflix_2015_logo.svg.png">
            <a:extLst>
              <a:ext uri="{FF2B5EF4-FFF2-40B4-BE49-F238E27FC236}">
                <a16:creationId xmlns:a16="http://schemas.microsoft.com/office/drawing/2014/main" id="{50ABD024-960E-453D-BB04-83F1C6596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283" y="3302146"/>
            <a:ext cx="1093905" cy="295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D21DDC-DFB0-4861-A423-68A9B83C230C}"/>
              </a:ext>
            </a:extLst>
          </p:cNvPr>
          <p:cNvSpPr/>
          <p:nvPr/>
        </p:nvSpPr>
        <p:spPr>
          <a:xfrm>
            <a:off x="2368061" y="496570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cxnSp>
        <p:nvCxnSpPr>
          <p:cNvPr id="21" name="Straight Arrow Connector 20">
            <a:extLst>
              <a:ext uri="{FF2B5EF4-FFF2-40B4-BE49-F238E27FC236}">
                <a16:creationId xmlns:a16="http://schemas.microsoft.com/office/drawing/2014/main" id="{614A15C3-2867-4941-BE6C-015B6B1C8498}"/>
              </a:ext>
            </a:extLst>
          </p:cNvPr>
          <p:cNvCxnSpPr>
            <a:cxnSpLocks/>
            <a:stCxn id="6" idx="3"/>
            <a:endCxn id="11" idx="1"/>
          </p:cNvCxnSpPr>
          <p:nvPr/>
        </p:nvCxnSpPr>
        <p:spPr>
          <a:xfrm>
            <a:off x="4249615" y="2448659"/>
            <a:ext cx="2972764" cy="1458805"/>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74BF570-FFC7-4FD8-84AE-09D6310E1B4C}"/>
              </a:ext>
            </a:extLst>
          </p:cNvPr>
          <p:cNvCxnSpPr>
            <a:cxnSpLocks/>
            <a:stCxn id="8" idx="3"/>
            <a:endCxn id="11" idx="1"/>
          </p:cNvCxnSpPr>
          <p:nvPr/>
        </p:nvCxnSpPr>
        <p:spPr>
          <a:xfrm flipV="1">
            <a:off x="4249615" y="3907464"/>
            <a:ext cx="2972764" cy="474205"/>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FEFEB7D3-D1CC-4FA2-B28B-CCA26A38D34C}"/>
              </a:ext>
            </a:extLst>
          </p:cNvPr>
          <p:cNvSpPr/>
          <p:nvPr/>
        </p:nvSpPr>
        <p:spPr>
          <a:xfrm>
            <a:off x="2368061" y="2066193"/>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8" name="Rectangle 7">
            <a:extLst>
              <a:ext uri="{FF2B5EF4-FFF2-40B4-BE49-F238E27FC236}">
                <a16:creationId xmlns:a16="http://schemas.microsoft.com/office/drawing/2014/main" id="{1F2D4C0E-8B5E-41F3-9285-0A9967CEFAEF}"/>
              </a:ext>
            </a:extLst>
          </p:cNvPr>
          <p:cNvSpPr/>
          <p:nvPr/>
        </p:nvSpPr>
        <p:spPr>
          <a:xfrm>
            <a:off x="2368061" y="3999203"/>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11" name="Rectangle 10">
            <a:extLst>
              <a:ext uri="{FF2B5EF4-FFF2-40B4-BE49-F238E27FC236}">
                <a16:creationId xmlns:a16="http://schemas.microsoft.com/office/drawing/2014/main" id="{3A0D4F25-9135-47CD-BD02-FA4BF3398764}"/>
              </a:ext>
            </a:extLst>
          </p:cNvPr>
          <p:cNvSpPr/>
          <p:nvPr/>
        </p:nvSpPr>
        <p:spPr>
          <a:xfrm>
            <a:off x="7222379" y="3627867"/>
            <a:ext cx="2964474" cy="559192"/>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 on demand</a:t>
            </a:r>
          </a:p>
        </p:txBody>
      </p:sp>
      <p:grpSp>
        <p:nvGrpSpPr>
          <p:cNvPr id="27" name="Group 26">
            <a:extLst>
              <a:ext uri="{FF2B5EF4-FFF2-40B4-BE49-F238E27FC236}">
                <a16:creationId xmlns:a16="http://schemas.microsoft.com/office/drawing/2014/main" id="{1A704FFA-5E05-42DA-A447-1A2AE269DE99}"/>
              </a:ext>
            </a:extLst>
          </p:cNvPr>
          <p:cNvGrpSpPr/>
          <p:nvPr/>
        </p:nvGrpSpPr>
        <p:grpSpPr>
          <a:xfrm>
            <a:off x="8377339" y="163936"/>
            <a:ext cx="2079887" cy="1450241"/>
            <a:chOff x="6853338" y="163935"/>
            <a:chExt cx="2079887" cy="1450241"/>
          </a:xfrm>
        </p:grpSpPr>
        <p:grpSp>
          <p:nvGrpSpPr>
            <p:cNvPr id="28" name="Group 27">
              <a:extLst>
                <a:ext uri="{FF2B5EF4-FFF2-40B4-BE49-F238E27FC236}">
                  <a16:creationId xmlns:a16="http://schemas.microsoft.com/office/drawing/2014/main" id="{1FDBBBC3-A595-4460-9A66-5FCE12257E6D}"/>
                </a:ext>
              </a:extLst>
            </p:cNvPr>
            <p:cNvGrpSpPr/>
            <p:nvPr/>
          </p:nvGrpSpPr>
          <p:grpSpPr>
            <a:xfrm>
              <a:off x="6853338" y="163935"/>
              <a:ext cx="2079887" cy="702779"/>
              <a:chOff x="6778249" y="612654"/>
              <a:chExt cx="2079887" cy="702779"/>
            </a:xfrm>
          </p:grpSpPr>
          <p:cxnSp>
            <p:nvCxnSpPr>
              <p:cNvPr id="34" name="Straight Arrow Connector 33">
                <a:extLst>
                  <a:ext uri="{FF2B5EF4-FFF2-40B4-BE49-F238E27FC236}">
                    <a16:creationId xmlns:a16="http://schemas.microsoft.com/office/drawing/2014/main" id="{F1499860-45FC-470B-BDE2-4C888141886A}"/>
                  </a:ext>
                </a:extLst>
              </p:cNvPr>
              <p:cNvCxnSpPr>
                <a:cxnSpLocks/>
              </p:cNvCxnSpPr>
              <p:nvPr/>
            </p:nvCxnSpPr>
            <p:spPr>
              <a:xfrm>
                <a:off x="7453312" y="820280"/>
                <a:ext cx="729762" cy="0"/>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DA2CCC42-DE6F-4806-9119-09451EB11882}"/>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6" name="Rectangle 35">
                <a:extLst>
                  <a:ext uri="{FF2B5EF4-FFF2-40B4-BE49-F238E27FC236}">
                    <a16:creationId xmlns:a16="http://schemas.microsoft.com/office/drawing/2014/main" id="{C0586F2A-D44D-4A19-AC33-CC86A6F14812}"/>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7" name="TextBox 36">
                <a:extLst>
                  <a:ext uri="{FF2B5EF4-FFF2-40B4-BE49-F238E27FC236}">
                    <a16:creationId xmlns:a16="http://schemas.microsoft.com/office/drawing/2014/main" id="{5151A70F-C6A4-46B3-BFBB-BF1A58F0EA58}"/>
                  </a:ext>
                </a:extLst>
              </p:cNvPr>
              <p:cNvSpPr txBox="1"/>
              <p:nvPr/>
            </p:nvSpPr>
            <p:spPr>
              <a:xfrm>
                <a:off x="6778249" y="946101"/>
                <a:ext cx="2079887" cy="369332"/>
              </a:xfrm>
              <a:prstGeom prst="rect">
                <a:avLst/>
              </a:prstGeom>
              <a:noFill/>
            </p:spPr>
            <p:txBody>
              <a:bodyPr wrap="square" rtlCol="0">
                <a:spAutoFit/>
              </a:bodyPr>
              <a:lstStyle/>
              <a:p>
                <a:pPr algn="ctr"/>
                <a:r>
                  <a:rPr lang="en-US" dirty="0"/>
                  <a:t>strict requirement</a:t>
                </a:r>
                <a:endParaRPr lang="en-GB" dirty="0"/>
              </a:p>
            </p:txBody>
          </p:sp>
        </p:grpSp>
        <p:grpSp>
          <p:nvGrpSpPr>
            <p:cNvPr id="29" name="Group 28">
              <a:extLst>
                <a:ext uri="{FF2B5EF4-FFF2-40B4-BE49-F238E27FC236}">
                  <a16:creationId xmlns:a16="http://schemas.microsoft.com/office/drawing/2014/main" id="{736C1B34-0003-4961-9A04-54EE31DF8D55}"/>
                </a:ext>
              </a:extLst>
            </p:cNvPr>
            <p:cNvGrpSpPr/>
            <p:nvPr/>
          </p:nvGrpSpPr>
          <p:grpSpPr>
            <a:xfrm>
              <a:off x="6853338" y="931275"/>
              <a:ext cx="2079887" cy="682901"/>
              <a:chOff x="6778249" y="612654"/>
              <a:chExt cx="2079887" cy="682901"/>
            </a:xfrm>
          </p:grpSpPr>
          <p:cxnSp>
            <p:nvCxnSpPr>
              <p:cNvPr id="30" name="Straight Arrow Connector 29">
                <a:extLst>
                  <a:ext uri="{FF2B5EF4-FFF2-40B4-BE49-F238E27FC236}">
                    <a16:creationId xmlns:a16="http://schemas.microsoft.com/office/drawing/2014/main" id="{06001321-8ABD-4741-8861-9C4530D14AAB}"/>
                  </a:ext>
                </a:extLst>
              </p:cNvPr>
              <p:cNvCxnSpPr>
                <a:cxnSpLocks/>
              </p:cNvCxnSpPr>
              <p:nvPr/>
            </p:nvCxnSpPr>
            <p:spPr>
              <a:xfrm>
                <a:off x="7453312" y="820280"/>
                <a:ext cx="729762" cy="0"/>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400E7961-5C83-42E1-A355-E25247C583C0}"/>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2" name="Rectangle 31">
                <a:extLst>
                  <a:ext uri="{FF2B5EF4-FFF2-40B4-BE49-F238E27FC236}">
                    <a16:creationId xmlns:a16="http://schemas.microsoft.com/office/drawing/2014/main" id="{B943908C-F007-4B79-B99B-1B07FFFBCDF6}"/>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3" name="TextBox 32">
                <a:extLst>
                  <a:ext uri="{FF2B5EF4-FFF2-40B4-BE49-F238E27FC236}">
                    <a16:creationId xmlns:a16="http://schemas.microsoft.com/office/drawing/2014/main" id="{B048AD82-5C7B-41B5-876F-6FE13DE2BD38}"/>
                  </a:ext>
                </a:extLst>
              </p:cNvPr>
              <p:cNvSpPr txBox="1"/>
              <p:nvPr/>
            </p:nvSpPr>
            <p:spPr>
              <a:xfrm>
                <a:off x="6778249" y="926223"/>
                <a:ext cx="2079887" cy="369332"/>
              </a:xfrm>
              <a:prstGeom prst="rect">
                <a:avLst/>
              </a:prstGeom>
              <a:noFill/>
            </p:spPr>
            <p:txBody>
              <a:bodyPr wrap="square" rtlCol="0">
                <a:spAutoFit/>
              </a:bodyPr>
              <a:lstStyle/>
              <a:p>
                <a:pPr algn="ctr"/>
                <a:r>
                  <a:rPr lang="en-US" dirty="0"/>
                  <a:t>weak requirement</a:t>
                </a:r>
                <a:endParaRPr lang="en-GB" dirty="0"/>
              </a:p>
            </p:txBody>
          </p:sp>
        </p:grpSp>
      </p:grpSp>
    </p:spTree>
    <p:extLst>
      <p:ext uri="{BB962C8B-B14F-4D97-AF65-F5344CB8AC3E}">
        <p14:creationId xmlns:p14="http://schemas.microsoft.com/office/powerpoint/2010/main" val="28399226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 descr="https://stocknews.com/wp-content/uploads/2017/11/skype_2017_logo.png">
            <a:extLst>
              <a:ext uri="{FF2B5EF4-FFF2-40B4-BE49-F238E27FC236}">
                <a16:creationId xmlns:a16="http://schemas.microsoft.com/office/drawing/2014/main" id="{13130C34-CD60-433A-AB8B-76FB9FB0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344" y="5118395"/>
            <a:ext cx="1289780" cy="5159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fthmb.tqn.com/YgnWp-C0fJzx5jLqjLXq3x5LnQM=/768x0/filters:no_upscale()/spotify-logo-56af6aec3df78cf772c42c66.PNG">
            <a:extLst>
              <a:ext uri="{FF2B5EF4-FFF2-40B4-BE49-F238E27FC236}">
                <a16:creationId xmlns:a16="http://schemas.microsoft.com/office/drawing/2014/main" id="{CEBE646E-F1DC-4BDE-9773-AD89EA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495" y="2217383"/>
            <a:ext cx="993478" cy="496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F05DE9-E6A5-4413-9C57-4AB3355616FD}"/>
              </a:ext>
            </a:extLst>
          </p:cNvPr>
          <p:cNvSpPr>
            <a:spLocks noGrp="1"/>
          </p:cNvSpPr>
          <p:nvPr>
            <p:ph type="title"/>
          </p:nvPr>
        </p:nvSpPr>
        <p:spPr>
          <a:xfrm>
            <a:off x="2152650" y="365127"/>
            <a:ext cx="7886700" cy="1325563"/>
          </a:xfrm>
        </p:spPr>
        <p:txBody>
          <a:bodyPr/>
          <a:lstStyle/>
          <a:p>
            <a:r>
              <a:rPr lang="en-US" dirty="0"/>
              <a:t>Different applications have different requirements</a:t>
            </a:r>
          </a:p>
        </p:txBody>
      </p:sp>
      <p:sp>
        <p:nvSpPr>
          <p:cNvPr id="5" name="Slide Number Placeholder 4">
            <a:extLst>
              <a:ext uri="{FF2B5EF4-FFF2-40B4-BE49-F238E27FC236}">
                <a16:creationId xmlns:a16="http://schemas.microsoft.com/office/drawing/2014/main" id="{F41EE77B-2B00-4573-8A85-088944FCBF80}"/>
              </a:ext>
            </a:extLst>
          </p:cNvPr>
          <p:cNvSpPr>
            <a:spLocks noGrp="1"/>
          </p:cNvSpPr>
          <p:nvPr>
            <p:ph type="sldNum" sz="quarter" idx="12"/>
          </p:nvPr>
        </p:nvSpPr>
        <p:spPr/>
        <p:txBody>
          <a:bodyPr/>
          <a:lstStyle/>
          <a:p>
            <a:fld id="{3D90C5DF-5A93-4A6F-A2C5-08984139AF6D}" type="slidenum">
              <a:rPr lang="LID4096" smtClean="0"/>
              <a:t>99</a:t>
            </a:fld>
            <a:endParaRPr lang="LID4096"/>
          </a:p>
        </p:txBody>
      </p:sp>
      <p:sp>
        <p:nvSpPr>
          <p:cNvPr id="6" name="Rectangle 5">
            <a:extLst>
              <a:ext uri="{FF2B5EF4-FFF2-40B4-BE49-F238E27FC236}">
                <a16:creationId xmlns:a16="http://schemas.microsoft.com/office/drawing/2014/main" id="{FEFEB7D3-D1CC-4FA2-B28B-CCA26A38D34C}"/>
              </a:ext>
            </a:extLst>
          </p:cNvPr>
          <p:cNvSpPr/>
          <p:nvPr/>
        </p:nvSpPr>
        <p:spPr>
          <a:xfrm>
            <a:off x="2368061" y="2066193"/>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Bandwidth</a:t>
            </a:r>
          </a:p>
        </p:txBody>
      </p:sp>
      <p:sp>
        <p:nvSpPr>
          <p:cNvPr id="9" name="Rectangle 8">
            <a:extLst>
              <a:ext uri="{FF2B5EF4-FFF2-40B4-BE49-F238E27FC236}">
                <a16:creationId xmlns:a16="http://schemas.microsoft.com/office/drawing/2014/main" id="{1BC75CF7-83F4-4A34-BEA7-E4B20252D365}"/>
              </a:ext>
            </a:extLst>
          </p:cNvPr>
          <p:cNvSpPr/>
          <p:nvPr/>
        </p:nvSpPr>
        <p:spPr>
          <a:xfrm>
            <a:off x="7222379" y="1782185"/>
            <a:ext cx="2964474" cy="446358"/>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File sharing</a:t>
            </a:r>
          </a:p>
        </p:txBody>
      </p:sp>
      <p:sp>
        <p:nvSpPr>
          <p:cNvPr id="10" name="Rectangle 9">
            <a:extLst>
              <a:ext uri="{FF2B5EF4-FFF2-40B4-BE49-F238E27FC236}">
                <a16:creationId xmlns:a16="http://schemas.microsoft.com/office/drawing/2014/main" id="{2B369240-3D0E-44F3-B5A8-B0DF335F85FA}"/>
              </a:ext>
            </a:extLst>
          </p:cNvPr>
          <p:cNvSpPr/>
          <p:nvPr/>
        </p:nvSpPr>
        <p:spPr>
          <a:xfrm>
            <a:off x="7222379" y="2648609"/>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Audio on demand</a:t>
            </a:r>
          </a:p>
        </p:txBody>
      </p:sp>
      <p:sp>
        <p:nvSpPr>
          <p:cNvPr id="11" name="Rectangle 10">
            <a:extLst>
              <a:ext uri="{FF2B5EF4-FFF2-40B4-BE49-F238E27FC236}">
                <a16:creationId xmlns:a16="http://schemas.microsoft.com/office/drawing/2014/main" id="{3A0D4F25-9135-47CD-BD02-FA4BF3398764}"/>
              </a:ext>
            </a:extLst>
          </p:cNvPr>
          <p:cNvSpPr/>
          <p:nvPr/>
        </p:nvSpPr>
        <p:spPr>
          <a:xfrm>
            <a:off x="7222379" y="3627867"/>
            <a:ext cx="2964474" cy="559192"/>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 on demand</a:t>
            </a:r>
          </a:p>
        </p:txBody>
      </p:sp>
      <p:sp>
        <p:nvSpPr>
          <p:cNvPr id="13" name="Rectangle 12">
            <a:extLst>
              <a:ext uri="{FF2B5EF4-FFF2-40B4-BE49-F238E27FC236}">
                <a16:creationId xmlns:a16="http://schemas.microsoft.com/office/drawing/2014/main" id="{ED9EDA97-67B0-47CA-B4A7-092DB49ABF4A}"/>
              </a:ext>
            </a:extLst>
          </p:cNvPr>
          <p:cNvSpPr/>
          <p:nvPr/>
        </p:nvSpPr>
        <p:spPr>
          <a:xfrm>
            <a:off x="7222379" y="5586384"/>
            <a:ext cx="2964474" cy="522554"/>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Videoconferencing</a:t>
            </a:r>
          </a:p>
        </p:txBody>
      </p:sp>
      <p:pic>
        <p:nvPicPr>
          <p:cNvPr id="4100" name="Picture 4" descr="https://upload.wikimedia.org/wikipedia/commons/thumb/0/08/Netflix_2015_logo.svg/2000px-Netflix_2015_logo.svg.png">
            <a:extLst>
              <a:ext uri="{FF2B5EF4-FFF2-40B4-BE49-F238E27FC236}">
                <a16:creationId xmlns:a16="http://schemas.microsoft.com/office/drawing/2014/main" id="{50ABD024-960E-453D-BB04-83F1C6596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283" y="3302146"/>
            <a:ext cx="1093905" cy="295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D21DDC-DFB0-4861-A423-68A9B83C230C}"/>
              </a:ext>
            </a:extLst>
          </p:cNvPr>
          <p:cNvSpPr/>
          <p:nvPr/>
        </p:nvSpPr>
        <p:spPr>
          <a:xfrm>
            <a:off x="2368061" y="4965708"/>
            <a:ext cx="1881554" cy="764931"/>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Packet loss</a:t>
            </a:r>
          </a:p>
        </p:txBody>
      </p:sp>
      <p:cxnSp>
        <p:nvCxnSpPr>
          <p:cNvPr id="21" name="Straight Arrow Connector 20">
            <a:extLst>
              <a:ext uri="{FF2B5EF4-FFF2-40B4-BE49-F238E27FC236}">
                <a16:creationId xmlns:a16="http://schemas.microsoft.com/office/drawing/2014/main" id="{DD6B3E6E-09FA-4D7B-B6FE-1665591A98A9}"/>
              </a:ext>
            </a:extLst>
          </p:cNvPr>
          <p:cNvCxnSpPr>
            <a:cxnSpLocks/>
            <a:stCxn id="7" idx="3"/>
            <a:endCxn id="12" idx="1"/>
          </p:cNvCxnSpPr>
          <p:nvPr/>
        </p:nvCxnSpPr>
        <p:spPr>
          <a:xfrm>
            <a:off x="4249615" y="3415163"/>
            <a:ext cx="2972764" cy="1471558"/>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0167475-8700-4E9A-ABBA-480AFA789094}"/>
              </a:ext>
            </a:extLst>
          </p:cNvPr>
          <p:cNvCxnSpPr>
            <a:cxnSpLocks/>
            <a:stCxn id="8" idx="3"/>
            <a:endCxn id="12" idx="1"/>
          </p:cNvCxnSpPr>
          <p:nvPr/>
        </p:nvCxnSpPr>
        <p:spPr>
          <a:xfrm>
            <a:off x="4249615" y="4381669"/>
            <a:ext cx="2972764" cy="505053"/>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BDC9D726-C979-4901-8E58-52C463046191}"/>
              </a:ext>
            </a:extLst>
          </p:cNvPr>
          <p:cNvSpPr/>
          <p:nvPr/>
        </p:nvSpPr>
        <p:spPr>
          <a:xfrm>
            <a:off x="2368061" y="3032698"/>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Delay</a:t>
            </a:r>
          </a:p>
        </p:txBody>
      </p:sp>
      <p:sp>
        <p:nvSpPr>
          <p:cNvPr id="8" name="Rectangle 7">
            <a:extLst>
              <a:ext uri="{FF2B5EF4-FFF2-40B4-BE49-F238E27FC236}">
                <a16:creationId xmlns:a16="http://schemas.microsoft.com/office/drawing/2014/main" id="{1F2D4C0E-8B5E-41F3-9285-0A9967CEFAEF}"/>
              </a:ext>
            </a:extLst>
          </p:cNvPr>
          <p:cNvSpPr/>
          <p:nvPr/>
        </p:nvSpPr>
        <p:spPr>
          <a:xfrm>
            <a:off x="2368061" y="3999203"/>
            <a:ext cx="1881554" cy="764931"/>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Jitter</a:t>
            </a:r>
          </a:p>
        </p:txBody>
      </p:sp>
      <p:sp>
        <p:nvSpPr>
          <p:cNvPr id="12" name="Rectangle 11">
            <a:extLst>
              <a:ext uri="{FF2B5EF4-FFF2-40B4-BE49-F238E27FC236}">
                <a16:creationId xmlns:a16="http://schemas.microsoft.com/office/drawing/2014/main" id="{BCF36EF4-C8EC-41AC-BEE5-2E62D87A19BE}"/>
              </a:ext>
            </a:extLst>
          </p:cNvPr>
          <p:cNvSpPr/>
          <p:nvPr/>
        </p:nvSpPr>
        <p:spPr>
          <a:xfrm>
            <a:off x="7222379" y="4607125"/>
            <a:ext cx="2964474" cy="559192"/>
          </a:xfrm>
          <a:prstGeom prst="rect">
            <a:avLst/>
          </a:prstGeom>
          <a:solidFill>
            <a:schemeClr val="bg1">
              <a:lumMod val="6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t>Telephony</a:t>
            </a:r>
          </a:p>
        </p:txBody>
      </p:sp>
      <p:grpSp>
        <p:nvGrpSpPr>
          <p:cNvPr id="27" name="Group 26">
            <a:extLst>
              <a:ext uri="{FF2B5EF4-FFF2-40B4-BE49-F238E27FC236}">
                <a16:creationId xmlns:a16="http://schemas.microsoft.com/office/drawing/2014/main" id="{9BC69603-ECB8-4665-93A1-392F3FD721B7}"/>
              </a:ext>
            </a:extLst>
          </p:cNvPr>
          <p:cNvGrpSpPr/>
          <p:nvPr/>
        </p:nvGrpSpPr>
        <p:grpSpPr>
          <a:xfrm>
            <a:off x="8377339" y="163936"/>
            <a:ext cx="2079887" cy="1450241"/>
            <a:chOff x="6853338" y="163935"/>
            <a:chExt cx="2079887" cy="1450241"/>
          </a:xfrm>
        </p:grpSpPr>
        <p:grpSp>
          <p:nvGrpSpPr>
            <p:cNvPr id="28" name="Group 27">
              <a:extLst>
                <a:ext uri="{FF2B5EF4-FFF2-40B4-BE49-F238E27FC236}">
                  <a16:creationId xmlns:a16="http://schemas.microsoft.com/office/drawing/2014/main" id="{609E5D54-964E-45D3-B62D-12AB3C6ED9B0}"/>
                </a:ext>
              </a:extLst>
            </p:cNvPr>
            <p:cNvGrpSpPr/>
            <p:nvPr/>
          </p:nvGrpSpPr>
          <p:grpSpPr>
            <a:xfrm>
              <a:off x="6853338" y="163935"/>
              <a:ext cx="2079887" cy="702779"/>
              <a:chOff x="6778249" y="612654"/>
              <a:chExt cx="2079887" cy="702779"/>
            </a:xfrm>
          </p:grpSpPr>
          <p:cxnSp>
            <p:nvCxnSpPr>
              <p:cNvPr id="34" name="Straight Arrow Connector 33">
                <a:extLst>
                  <a:ext uri="{FF2B5EF4-FFF2-40B4-BE49-F238E27FC236}">
                    <a16:creationId xmlns:a16="http://schemas.microsoft.com/office/drawing/2014/main" id="{57A0235C-53D2-4AD9-B0D0-83F4D29A4289}"/>
                  </a:ext>
                </a:extLst>
              </p:cNvPr>
              <p:cNvCxnSpPr>
                <a:cxnSpLocks/>
              </p:cNvCxnSpPr>
              <p:nvPr/>
            </p:nvCxnSpPr>
            <p:spPr>
              <a:xfrm>
                <a:off x="7453312" y="820280"/>
                <a:ext cx="729762" cy="0"/>
              </a:xfrm>
              <a:prstGeom prst="straightConnector1">
                <a:avLst/>
              </a:prstGeom>
              <a:ln w="38100">
                <a:head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3EFD205B-5C8A-47C6-BEFC-49D098E1FF20}"/>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6" name="Rectangle 35">
                <a:extLst>
                  <a:ext uri="{FF2B5EF4-FFF2-40B4-BE49-F238E27FC236}">
                    <a16:creationId xmlns:a16="http://schemas.microsoft.com/office/drawing/2014/main" id="{AC27A20D-9AE3-438F-876B-BD3A509991B3}"/>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7" name="TextBox 36">
                <a:extLst>
                  <a:ext uri="{FF2B5EF4-FFF2-40B4-BE49-F238E27FC236}">
                    <a16:creationId xmlns:a16="http://schemas.microsoft.com/office/drawing/2014/main" id="{B0076C3F-D021-4307-AEEE-9127FE44E495}"/>
                  </a:ext>
                </a:extLst>
              </p:cNvPr>
              <p:cNvSpPr txBox="1"/>
              <p:nvPr/>
            </p:nvSpPr>
            <p:spPr>
              <a:xfrm>
                <a:off x="6778249" y="946101"/>
                <a:ext cx="2079887" cy="369332"/>
              </a:xfrm>
              <a:prstGeom prst="rect">
                <a:avLst/>
              </a:prstGeom>
              <a:noFill/>
            </p:spPr>
            <p:txBody>
              <a:bodyPr wrap="square" rtlCol="0">
                <a:spAutoFit/>
              </a:bodyPr>
              <a:lstStyle/>
              <a:p>
                <a:pPr algn="ctr"/>
                <a:r>
                  <a:rPr lang="en-US" dirty="0"/>
                  <a:t>strict requirement</a:t>
                </a:r>
                <a:endParaRPr lang="en-GB" dirty="0"/>
              </a:p>
            </p:txBody>
          </p:sp>
        </p:grpSp>
        <p:grpSp>
          <p:nvGrpSpPr>
            <p:cNvPr id="29" name="Group 28">
              <a:extLst>
                <a:ext uri="{FF2B5EF4-FFF2-40B4-BE49-F238E27FC236}">
                  <a16:creationId xmlns:a16="http://schemas.microsoft.com/office/drawing/2014/main" id="{45293E17-4013-460C-83B4-F223DC7AB46C}"/>
                </a:ext>
              </a:extLst>
            </p:cNvPr>
            <p:cNvGrpSpPr/>
            <p:nvPr/>
          </p:nvGrpSpPr>
          <p:grpSpPr>
            <a:xfrm>
              <a:off x="6853338" y="931275"/>
              <a:ext cx="2079887" cy="682901"/>
              <a:chOff x="6778249" y="612654"/>
              <a:chExt cx="2079887" cy="682901"/>
            </a:xfrm>
          </p:grpSpPr>
          <p:cxnSp>
            <p:nvCxnSpPr>
              <p:cNvPr id="30" name="Straight Arrow Connector 29">
                <a:extLst>
                  <a:ext uri="{FF2B5EF4-FFF2-40B4-BE49-F238E27FC236}">
                    <a16:creationId xmlns:a16="http://schemas.microsoft.com/office/drawing/2014/main" id="{C626E938-9541-470A-A0EB-F7AAC19A1CE2}"/>
                  </a:ext>
                </a:extLst>
              </p:cNvPr>
              <p:cNvCxnSpPr>
                <a:cxnSpLocks/>
              </p:cNvCxnSpPr>
              <p:nvPr/>
            </p:nvCxnSpPr>
            <p:spPr>
              <a:xfrm>
                <a:off x="7453312" y="820280"/>
                <a:ext cx="729762" cy="0"/>
              </a:xfrm>
              <a:prstGeom prst="straightConnector1">
                <a:avLst/>
              </a:prstGeom>
              <a:ln w="38100">
                <a:prstDash val="sysDash"/>
                <a:head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2568600B-C212-4521-A781-BDB84D3951CB}"/>
                  </a:ext>
                </a:extLst>
              </p:cNvPr>
              <p:cNvSpPr/>
              <p:nvPr/>
            </p:nvSpPr>
            <p:spPr>
              <a:xfrm>
                <a:off x="7023994" y="612654"/>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a:t>
                </a:r>
                <a:endParaRPr lang="en-GB" dirty="0"/>
              </a:p>
            </p:txBody>
          </p:sp>
          <p:sp>
            <p:nvSpPr>
              <p:cNvPr id="32" name="Rectangle 31">
                <a:extLst>
                  <a:ext uri="{FF2B5EF4-FFF2-40B4-BE49-F238E27FC236}">
                    <a16:creationId xmlns:a16="http://schemas.microsoft.com/office/drawing/2014/main" id="{3B63D17B-87F4-496D-BE79-5FAB32867A0E}"/>
                  </a:ext>
                </a:extLst>
              </p:cNvPr>
              <p:cNvSpPr/>
              <p:nvPr/>
            </p:nvSpPr>
            <p:spPr>
              <a:xfrm>
                <a:off x="8197139" y="619552"/>
                <a:ext cx="415253" cy="41525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B</a:t>
                </a:r>
                <a:endParaRPr lang="en-GB" dirty="0"/>
              </a:p>
            </p:txBody>
          </p:sp>
          <p:sp>
            <p:nvSpPr>
              <p:cNvPr id="33" name="TextBox 32">
                <a:extLst>
                  <a:ext uri="{FF2B5EF4-FFF2-40B4-BE49-F238E27FC236}">
                    <a16:creationId xmlns:a16="http://schemas.microsoft.com/office/drawing/2014/main" id="{CEF99950-094D-49C5-82B0-A57C2F1161DD}"/>
                  </a:ext>
                </a:extLst>
              </p:cNvPr>
              <p:cNvSpPr txBox="1"/>
              <p:nvPr/>
            </p:nvSpPr>
            <p:spPr>
              <a:xfrm>
                <a:off x="6778249" y="926223"/>
                <a:ext cx="2079887" cy="369332"/>
              </a:xfrm>
              <a:prstGeom prst="rect">
                <a:avLst/>
              </a:prstGeom>
              <a:noFill/>
            </p:spPr>
            <p:txBody>
              <a:bodyPr wrap="square" rtlCol="0">
                <a:spAutoFit/>
              </a:bodyPr>
              <a:lstStyle/>
              <a:p>
                <a:pPr algn="ctr"/>
                <a:r>
                  <a:rPr lang="en-US" dirty="0"/>
                  <a:t>weak requirement</a:t>
                </a:r>
                <a:endParaRPr lang="en-GB" dirty="0"/>
              </a:p>
            </p:txBody>
          </p:sp>
        </p:grpSp>
      </p:grpSp>
    </p:spTree>
    <p:extLst>
      <p:ext uri="{BB962C8B-B14F-4D97-AF65-F5344CB8AC3E}">
        <p14:creationId xmlns:p14="http://schemas.microsoft.com/office/powerpoint/2010/main" val="40781854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4465</Words>
  <Application>Microsoft Office PowerPoint</Application>
  <PresentationFormat>Widescreen</PresentationFormat>
  <Paragraphs>1393</Paragraphs>
  <Slides>102</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vt:lpstr>
      <vt:lpstr>Calibri</vt:lpstr>
      <vt:lpstr>Calibri Light</vt:lpstr>
      <vt:lpstr>Cambria Math</vt:lpstr>
      <vt:lpstr>Consolas</vt:lpstr>
      <vt:lpstr>Wingdings</vt:lpstr>
      <vt:lpstr>Office Theme</vt:lpstr>
      <vt:lpstr>Computer Networks X_400487</vt:lpstr>
      <vt:lpstr>Well done at the Midterm!</vt:lpstr>
      <vt:lpstr>ALL YOUR NETWORKS ARE BELONG TO IP!</vt:lpstr>
      <vt:lpstr>PowerPoint Presentation</vt:lpstr>
      <vt:lpstr>PowerPoint Presentation</vt:lpstr>
      <vt:lpstr>Quick Links for Today</vt:lpstr>
      <vt:lpstr> The Internet Protocol (IP)</vt:lpstr>
      <vt:lpstr>Challenges Addressed by IPv4 Protocol Design</vt:lpstr>
      <vt:lpstr>IP version 4</vt:lpstr>
      <vt:lpstr>IP version 4</vt:lpstr>
      <vt:lpstr>IP version 4</vt:lpstr>
      <vt:lpstr>Challenges Addressed by IPv4 Protocol Design</vt:lpstr>
      <vt:lpstr>IP version 4</vt:lpstr>
      <vt:lpstr>802.3 → 802.1Q</vt:lpstr>
      <vt:lpstr>Packet fragmentation Transparent fragmentation</vt:lpstr>
      <vt:lpstr>Packet fragmentation Nontransparent fragmentation</vt:lpstr>
      <vt:lpstr>Avoiding packet fragmentation MTU discovery</vt:lpstr>
      <vt:lpstr>Avoiding packet fragmentation MTU discovery</vt:lpstr>
      <vt:lpstr>IP version 4</vt:lpstr>
      <vt:lpstr>Challenges Addressed by IPv4 Protocol Design</vt:lpstr>
      <vt:lpstr>IP version 4</vt:lpstr>
      <vt:lpstr>Challenges Addressed by IPv4 Protocol Design</vt:lpstr>
      <vt:lpstr>IP version 4</vt:lpstr>
      <vt:lpstr>IPv4 addresses</vt:lpstr>
      <vt:lpstr>PowerPoint Presentation</vt:lpstr>
      <vt:lpstr>PowerPoint Presentation</vt:lpstr>
      <vt:lpstr>Network Address Translation (NAT)</vt:lpstr>
      <vt:lpstr>Network Address Translation (NAT)</vt:lpstr>
      <vt:lpstr>Challenges Addressed by IPv4 Protocol Design</vt:lpstr>
      <vt:lpstr>IP version 6</vt:lpstr>
      <vt:lpstr>IP version 6</vt:lpstr>
      <vt:lpstr>PowerPoint Presentation</vt:lpstr>
      <vt:lpstr>Connecting Networks with Different Protocols</vt:lpstr>
      <vt:lpstr>Tunneling</vt:lpstr>
      <vt:lpstr>Business as usual Packets in packets in packets in …</vt:lpstr>
      <vt:lpstr>Tunneling Packets in packets in packets in …</vt:lpstr>
      <vt:lpstr>IP version 6</vt:lpstr>
      <vt:lpstr>IP version 6</vt:lpstr>
      <vt:lpstr>IP version 6</vt:lpstr>
      <vt:lpstr>IP version 6</vt:lpstr>
      <vt:lpstr>Addressing the Problem of Too Many Addresses to Route</vt:lpstr>
      <vt:lpstr>Internet Protocol Prefixes and Subnets</vt:lpstr>
      <vt:lpstr>Internet Protocol - CIDR Classless InterDomain Routing</vt:lpstr>
      <vt:lpstr>Internet Protocol - CIDR Classless InterDomain Routing</vt:lpstr>
      <vt:lpstr>Internet Protocol - CIDR Classless InterDomain Routing</vt:lpstr>
      <vt:lpstr>Longest Matching Prefix</vt:lpstr>
      <vt:lpstr> Internet Control Message Protocol (ICMP)</vt:lpstr>
      <vt:lpstr>Internet Control Message Protocol (ICMP)</vt:lpstr>
      <vt:lpstr> Dynamic Host Configuration (DHCP)</vt:lpstr>
      <vt:lpstr>Dynamic Host Configuration Protocol (DHCP)</vt:lpstr>
      <vt:lpstr> Address Resolution Protocol (ARP)</vt:lpstr>
      <vt:lpstr>Address Resolution Protocol (ARP)</vt:lpstr>
      <vt:lpstr>Address Resolution Protocol (ARP)</vt:lpstr>
      <vt:lpstr>Network-Layer Resource Allocation</vt:lpstr>
      <vt:lpstr>Two Main Service Types</vt:lpstr>
      <vt:lpstr>Connectionless Service Datagrams</vt:lpstr>
      <vt:lpstr>Connection-Oriented Service Virtual Circuits</vt:lpstr>
      <vt:lpstr>Service comparison</vt:lpstr>
      <vt:lpstr>PowerPoint Presentation</vt:lpstr>
      <vt:lpstr>Congestion control</vt:lpstr>
      <vt:lpstr>Looking back on flow control</vt:lpstr>
      <vt:lpstr>Congestion control</vt:lpstr>
      <vt:lpstr>Approaches to congestion control</vt:lpstr>
      <vt:lpstr>Approaches to congestion control</vt:lpstr>
      <vt:lpstr>Traffic-aware routing</vt:lpstr>
      <vt:lpstr>Traffic-aware routing</vt:lpstr>
      <vt:lpstr>Traffic-aware routing</vt:lpstr>
      <vt:lpstr>Traffic-aware routing</vt:lpstr>
      <vt:lpstr>Traffic-aware routing</vt:lpstr>
      <vt:lpstr>Admission control</vt:lpstr>
      <vt:lpstr>Admission control</vt:lpstr>
      <vt:lpstr>Admission control</vt:lpstr>
      <vt:lpstr>Admission control</vt:lpstr>
      <vt:lpstr>Admission control</vt:lpstr>
      <vt:lpstr>Admission control</vt:lpstr>
      <vt:lpstr>Admission control</vt:lpstr>
      <vt:lpstr>Admission control</vt:lpstr>
      <vt:lpstr>Traffic throttling</vt:lpstr>
      <vt:lpstr>Traffic throttling End-to-end</vt:lpstr>
      <vt:lpstr>Traffic throttling Link-by-link</vt:lpstr>
      <vt:lpstr>Traffic Shaping</vt:lpstr>
      <vt:lpstr>Looking back on flow control</vt:lpstr>
      <vt:lpstr>Congestion control</vt:lpstr>
      <vt:lpstr>Approaches to congestion control</vt:lpstr>
      <vt:lpstr>Traffic shaping</vt:lpstr>
      <vt:lpstr>Traffic shaping Token bucket</vt:lpstr>
      <vt:lpstr>Traffic shaping Token bucket example</vt:lpstr>
      <vt:lpstr>Traffic Shaping in Cloud Networks</vt:lpstr>
      <vt:lpstr>Traffic Shaping in Cloud Networks</vt:lpstr>
      <vt:lpstr>Load shedding</vt:lpstr>
      <vt:lpstr>Load Shedding Random Early Detection (RED)</vt:lpstr>
      <vt:lpstr>Load shedding</vt:lpstr>
      <vt:lpstr>Quality of Service</vt:lpstr>
      <vt:lpstr>Quality of Service and its parameters</vt:lpstr>
      <vt:lpstr>Different applications have different requirements</vt:lpstr>
      <vt:lpstr>Different applications have different requirements</vt:lpstr>
      <vt:lpstr>Different applications have different requirements</vt:lpstr>
      <vt:lpstr>Different applications have different requirements</vt:lpstr>
      <vt:lpstr>Different applications have different requirements</vt:lpstr>
      <vt:lpstr>Different applications have different requirements</vt:lpstr>
      <vt:lpstr>Quiz Time!</vt:lpstr>
      <vt:lpstr>Network Layer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2024-10-08T13:42:39Z</dcterms:created>
  <dcterms:modified xsi:type="dcterms:W3CDTF">2024-10-08T15:13:36Z</dcterms:modified>
</cp:coreProperties>
</file>