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118"/>
  </p:notesMasterIdLst>
  <p:sldIdLst>
    <p:sldId id="594" r:id="rId2"/>
    <p:sldId id="596" r:id="rId3"/>
    <p:sldId id="288" r:id="rId4"/>
    <p:sldId id="613" r:id="rId5"/>
    <p:sldId id="614" r:id="rId6"/>
    <p:sldId id="603" r:id="rId7"/>
    <p:sldId id="567" r:id="rId8"/>
    <p:sldId id="290" r:id="rId9"/>
    <p:sldId id="494" r:id="rId10"/>
    <p:sldId id="343" r:id="rId11"/>
    <p:sldId id="496" r:id="rId12"/>
    <p:sldId id="495" r:id="rId13"/>
    <p:sldId id="291" r:id="rId14"/>
    <p:sldId id="292" r:id="rId15"/>
    <p:sldId id="572" r:id="rId16"/>
    <p:sldId id="265" r:id="rId17"/>
    <p:sldId id="330" r:id="rId18"/>
    <p:sldId id="331" r:id="rId19"/>
    <p:sldId id="499" r:id="rId20"/>
    <p:sldId id="569" r:id="rId21"/>
    <p:sldId id="607" r:id="rId22"/>
    <p:sldId id="498" r:id="rId23"/>
    <p:sldId id="293" r:id="rId24"/>
    <p:sldId id="570" r:id="rId25"/>
    <p:sldId id="571" r:id="rId26"/>
    <p:sldId id="608" r:id="rId27"/>
    <p:sldId id="524" r:id="rId28"/>
    <p:sldId id="275" r:id="rId29"/>
    <p:sldId id="344" r:id="rId30"/>
    <p:sldId id="311" r:id="rId31"/>
    <p:sldId id="500" r:id="rId32"/>
    <p:sldId id="335" r:id="rId33"/>
    <p:sldId id="502" r:id="rId34"/>
    <p:sldId id="505" r:id="rId35"/>
    <p:sldId id="321" r:id="rId36"/>
    <p:sldId id="504" r:id="rId37"/>
    <p:sldId id="506" r:id="rId38"/>
    <p:sldId id="507" r:id="rId39"/>
    <p:sldId id="508" r:id="rId40"/>
    <p:sldId id="310" r:id="rId41"/>
    <p:sldId id="584" r:id="rId42"/>
    <p:sldId id="585" r:id="rId43"/>
    <p:sldId id="586" r:id="rId44"/>
    <p:sldId id="526" r:id="rId45"/>
    <p:sldId id="527" r:id="rId46"/>
    <p:sldId id="280" r:id="rId47"/>
    <p:sldId id="529" r:id="rId48"/>
    <p:sldId id="530" r:id="rId49"/>
    <p:sldId id="531" r:id="rId50"/>
    <p:sldId id="532" r:id="rId51"/>
    <p:sldId id="285" r:id="rId52"/>
    <p:sldId id="533" r:id="rId53"/>
    <p:sldId id="609" r:id="rId54"/>
    <p:sldId id="573" r:id="rId55"/>
    <p:sldId id="316" r:id="rId56"/>
    <p:sldId id="574" r:id="rId57"/>
    <p:sldId id="575" r:id="rId58"/>
    <p:sldId id="576" r:id="rId59"/>
    <p:sldId id="577" r:id="rId60"/>
    <p:sldId id="315" r:id="rId61"/>
    <p:sldId id="589" r:id="rId62"/>
    <p:sldId id="590" r:id="rId63"/>
    <p:sldId id="591" r:id="rId64"/>
    <p:sldId id="610" r:id="rId65"/>
    <p:sldId id="317" r:id="rId66"/>
    <p:sldId id="319" r:id="rId67"/>
    <p:sldId id="509" r:id="rId68"/>
    <p:sldId id="510" r:id="rId69"/>
    <p:sldId id="347" r:id="rId70"/>
    <p:sldId id="337" r:id="rId71"/>
    <p:sldId id="336" r:id="rId72"/>
    <p:sldId id="512" r:id="rId73"/>
    <p:sldId id="513" r:id="rId74"/>
    <p:sldId id="514" r:id="rId75"/>
    <p:sldId id="515" r:id="rId76"/>
    <p:sldId id="516" r:id="rId77"/>
    <p:sldId id="517" r:id="rId78"/>
    <p:sldId id="518" r:id="rId79"/>
    <p:sldId id="520" r:id="rId80"/>
    <p:sldId id="521" r:id="rId81"/>
    <p:sldId id="522" r:id="rId82"/>
    <p:sldId id="523" r:id="rId83"/>
    <p:sldId id="593" r:id="rId84"/>
    <p:sldId id="587" r:id="rId85"/>
    <p:sldId id="611" r:id="rId86"/>
    <p:sldId id="295" r:id="rId87"/>
    <p:sldId id="578" r:id="rId88"/>
    <p:sldId id="579" r:id="rId89"/>
    <p:sldId id="580" r:id="rId90"/>
    <p:sldId id="612" r:id="rId91"/>
    <p:sldId id="588" r:id="rId92"/>
    <p:sldId id="544" r:id="rId93"/>
    <p:sldId id="326" r:id="rId94"/>
    <p:sldId id="546" r:id="rId95"/>
    <p:sldId id="547" r:id="rId96"/>
    <p:sldId id="325" r:id="rId97"/>
    <p:sldId id="542" r:id="rId98"/>
    <p:sldId id="543" r:id="rId99"/>
    <p:sldId id="548" r:id="rId100"/>
    <p:sldId id="550" r:id="rId101"/>
    <p:sldId id="549" r:id="rId102"/>
    <p:sldId id="555" r:id="rId103"/>
    <p:sldId id="551" r:id="rId104"/>
    <p:sldId id="552" r:id="rId105"/>
    <p:sldId id="558" r:id="rId106"/>
    <p:sldId id="556" r:id="rId107"/>
    <p:sldId id="557" r:id="rId108"/>
    <p:sldId id="545" r:id="rId109"/>
    <p:sldId id="559" r:id="rId110"/>
    <p:sldId id="560" r:id="rId111"/>
    <p:sldId id="561" r:id="rId112"/>
    <p:sldId id="562" r:id="rId113"/>
    <p:sldId id="563" r:id="rId114"/>
    <p:sldId id="566" r:id="rId115"/>
    <p:sldId id="564" r:id="rId116"/>
    <p:sldId id="565" r:id="rId1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39313718-8D85-834D-AAF7-30D3CD95C621}">
          <p14:sldIdLst>
            <p14:sldId id="594"/>
            <p14:sldId id="596"/>
            <p14:sldId id="288"/>
            <p14:sldId id="613"/>
            <p14:sldId id="614"/>
            <p14:sldId id="603"/>
            <p14:sldId id="567"/>
          </p14:sldIdLst>
        </p14:section>
        <p14:section name="ALOHA" id="{E9834847-495F-441F-A6DE-3762DAFDEB95}">
          <p14:sldIdLst>
            <p14:sldId id="290"/>
            <p14:sldId id="494"/>
            <p14:sldId id="343"/>
            <p14:sldId id="496"/>
            <p14:sldId id="495"/>
            <p14:sldId id="291"/>
            <p14:sldId id="292"/>
          </p14:sldIdLst>
        </p14:section>
        <p14:section name="CSMA" id="{B84A7C47-5580-4A5E-8453-8C4320BD4B09}">
          <p14:sldIdLst>
            <p14:sldId id="572"/>
            <p14:sldId id="265"/>
            <p14:sldId id="330"/>
            <p14:sldId id="331"/>
            <p14:sldId id="499"/>
            <p14:sldId id="569"/>
          </p14:sldIdLst>
        </p14:section>
        <p14:section name="CSMA/CD" id="{143FACB9-B3DB-40F3-8E75-EEAFA54EEADD}">
          <p14:sldIdLst>
            <p14:sldId id="607"/>
            <p14:sldId id="498"/>
            <p14:sldId id="293"/>
            <p14:sldId id="570"/>
            <p14:sldId id="571"/>
          </p14:sldIdLst>
        </p14:section>
        <p14:section name="Ethernet" id="{8382B4D0-CB27-4F74-940B-6F57A12DBBDC}">
          <p14:sldIdLst>
            <p14:sldId id="608"/>
            <p14:sldId id="524"/>
            <p14:sldId id="275"/>
            <p14:sldId id="344"/>
            <p14:sldId id="311"/>
            <p14:sldId id="500"/>
            <p14:sldId id="335"/>
            <p14:sldId id="502"/>
            <p14:sldId id="505"/>
            <p14:sldId id="321"/>
            <p14:sldId id="504"/>
            <p14:sldId id="506"/>
            <p14:sldId id="507"/>
            <p14:sldId id="508"/>
          </p14:sldIdLst>
        </p14:section>
        <p14:section name="switching" id="{678C5189-10FB-F740-A575-F9D12A38D367}">
          <p14:sldIdLst>
            <p14:sldId id="310"/>
            <p14:sldId id="584"/>
            <p14:sldId id="585"/>
            <p14:sldId id="586"/>
            <p14:sldId id="526"/>
            <p14:sldId id="527"/>
            <p14:sldId id="280"/>
            <p14:sldId id="529"/>
            <p14:sldId id="530"/>
            <p14:sldId id="531"/>
            <p14:sldId id="532"/>
            <p14:sldId id="285"/>
            <p14:sldId id="533"/>
          </p14:sldIdLst>
        </p14:section>
        <p14:section name="VLAN" id="{2EFBA302-C350-024E-AEB4-D7D8C5D7A50E}">
          <p14:sldIdLst/>
        </p14:section>
        <p14:section name="MACA - CSMA/CA" id="{174E1E83-94B1-4B95-9F39-84A68DEED026}">
          <p14:sldIdLst>
            <p14:sldId id="609"/>
            <p14:sldId id="573"/>
            <p14:sldId id="316"/>
            <p14:sldId id="574"/>
            <p14:sldId id="575"/>
            <p14:sldId id="576"/>
            <p14:sldId id="577"/>
            <p14:sldId id="315"/>
            <p14:sldId id="589"/>
            <p14:sldId id="590"/>
            <p14:sldId id="591"/>
          </p14:sldIdLst>
        </p14:section>
        <p14:section name="MAC 802.11" id="{7B72A389-C364-9B46-A76D-901EB38C454A}">
          <p14:sldIdLst>
            <p14:sldId id="610"/>
            <p14:sldId id="317"/>
            <p14:sldId id="319"/>
            <p14:sldId id="509"/>
            <p14:sldId id="510"/>
            <p14:sldId id="347"/>
            <p14:sldId id="337"/>
            <p14:sldId id="336"/>
            <p14:sldId id="512"/>
            <p14:sldId id="513"/>
            <p14:sldId id="514"/>
            <p14:sldId id="515"/>
            <p14:sldId id="516"/>
            <p14:sldId id="517"/>
            <p14:sldId id="518"/>
            <p14:sldId id="520"/>
            <p14:sldId id="521"/>
            <p14:sldId id="522"/>
            <p14:sldId id="523"/>
            <p14:sldId id="593"/>
            <p14:sldId id="587"/>
          </p14:sldIdLst>
        </p14:section>
        <p14:section name="Collision-Free Protocols" id="{D1F15EE9-80EB-4899-9EB9-7F5F016499EB}">
          <p14:sldIdLst>
            <p14:sldId id="611"/>
            <p14:sldId id="295"/>
            <p14:sldId id="578"/>
            <p14:sldId id="579"/>
            <p14:sldId id="580"/>
          </p14:sldIdLst>
        </p14:section>
        <p14:section name="end" id="{779C5F76-69A7-4C6F-B7C3-28499E6D52D0}">
          <p14:sldIdLst>
            <p14:sldId id="612"/>
          </p14:sldIdLst>
        </p14:section>
        <p14:section name="MAC broadband wireless" id="{B3485E97-390E-9A47-9625-B2AB26170EB1}">
          <p14:sldIdLst/>
        </p14:section>
        <p14:section name="MAC bluetooth" id="{90693EA3-DA4F-3845-A80E-4D464445E8B5}">
          <p14:sldIdLst>
            <p14:sldId id="588"/>
            <p14:sldId id="544"/>
            <p14:sldId id="326"/>
            <p14:sldId id="546"/>
            <p14:sldId id="547"/>
            <p14:sldId id="325"/>
            <p14:sldId id="542"/>
            <p14:sldId id="543"/>
            <p14:sldId id="548"/>
            <p14:sldId id="550"/>
            <p14:sldId id="549"/>
            <p14:sldId id="555"/>
            <p14:sldId id="551"/>
            <p14:sldId id="552"/>
            <p14:sldId id="558"/>
            <p14:sldId id="556"/>
            <p14:sldId id="557"/>
          </p14:sldIdLst>
        </p14:section>
        <p14:section name="MAC RFID" id="{CDD4AA87-EC02-1149-AA76-52F500BDB177}">
          <p14:sldIdLst>
            <p14:sldId id="545"/>
            <p14:sldId id="559"/>
            <p14:sldId id="560"/>
            <p14:sldId id="561"/>
            <p14:sldId id="562"/>
            <p14:sldId id="563"/>
            <p14:sldId id="566"/>
            <p14:sldId id="564"/>
            <p14:sldId id="565"/>
          </p14:sldIdLst>
        </p14:section>
        <p14:section name="scratch" id="{B6FC43F3-3C39-AF42-AF4C-7DF4F294020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CD5"/>
    <a:srgbClr val="FBEAA7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0" autoAdjust="0"/>
    <p:restoredTop sz="78625" autoAdjust="0"/>
  </p:normalViewPr>
  <p:slideViewPr>
    <p:cSldViewPr snapToGrid="0">
      <p:cViewPr varScale="1">
        <p:scale>
          <a:sx n="107" d="100"/>
          <a:sy n="107" d="100"/>
        </p:scale>
        <p:origin x="867" y="4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commentAuthors" Target="commentAuthor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DBAB7-3584-4B7F-8725-798B1F331937}" type="datetimeFigureOut">
              <a:rPr lang="LID4096" smtClean="0"/>
              <a:t>10/08/2024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D1459-CAAC-4A27-B983-569879066D9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4806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92371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52661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65681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6066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21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70141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23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7180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24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82867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25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01521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26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65191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28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12355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29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9751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657351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30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918482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31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46901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33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482009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34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209856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35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871312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36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248737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37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777457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38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184666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39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561638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41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38202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842482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43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949818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44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978986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46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669471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53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699739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55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920700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56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92410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57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379017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58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643725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59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998467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60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8298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29844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63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177788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64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345437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65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13698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68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954012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69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482620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70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654562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71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413911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72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958767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73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12932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74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02713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1717337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75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777173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76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9600971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77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2325676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78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315079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79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179073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80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7626130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82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5345201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83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7724670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84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4909176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85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41400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4375143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86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4313541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87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315227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88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5998923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89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0237920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90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8742213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93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0170875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97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0561805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112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5773993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116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88506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9370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14017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1561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DBDCEF-05C5-4279-8CE9-B6114D2CD81A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8985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8DD6-7153-4CF4-8D56-EC136A06CFAA}" type="datetime1">
              <a:rPr lang="LID4096" smtClean="0"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9518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52D6-17C0-4779-ADAB-73B59F81A6CB}" type="datetime1">
              <a:rPr lang="LID4096" smtClean="0"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9778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4ECDFF-CA32-47DC-A7F5-100B10A91E00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86108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98E36F-0081-43EF-ADA1-8E629BBC23AF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941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FE6-9D2E-416E-97B2-9E29352E44E3}" type="datetime1">
              <a:rPr lang="LID4096" smtClean="0"/>
              <a:t>10/08/2024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7420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EB35-05F7-4A87-8964-427C37CB3F84}" type="datetime1">
              <a:rPr lang="LID4096" smtClean="0"/>
              <a:t>10/08/2024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9954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EDA0-8CF6-47F6-8C28-6E4739D1747A}" type="datetime1">
              <a:rPr lang="LID4096" smtClean="0"/>
              <a:t>10/08/2024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08879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2066-586A-45B0-97CD-3A4E3190A314}" type="datetime1">
              <a:rPr lang="LID4096" smtClean="0"/>
              <a:t>10/08/2024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1106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716E-F82F-4694-92F2-064D175225F1}" type="datetime1">
              <a:rPr lang="LID4096" smtClean="0"/>
              <a:t>10/08/2024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1904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D9E7-F6B6-40C5-AC1A-522E35085724}" type="datetime1">
              <a:rPr lang="LID4096" smtClean="0"/>
              <a:t>10/08/2024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9667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BFD8-D00C-4252-B25E-A85BD0D8A54B}" type="datetime1">
              <a:rPr lang="LID4096" smtClean="0"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2604EC-9209-7B44-B0CF-45803705B27D}"/>
              </a:ext>
            </a:extLst>
          </p:cNvPr>
          <p:cNvSpPr/>
          <p:nvPr userDrawn="1"/>
        </p:nvSpPr>
        <p:spPr>
          <a:xfrm>
            <a:off x="-282854" y="6296150"/>
            <a:ext cx="12757708" cy="743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215FFE-2851-6951-6328-66ED2C0099BC}"/>
              </a:ext>
            </a:extLst>
          </p:cNvPr>
          <p:cNvSpPr txBox="1">
            <a:spLocks/>
          </p:cNvSpPr>
          <p:nvPr userDrawn="1"/>
        </p:nvSpPr>
        <p:spPr>
          <a:xfrm>
            <a:off x="0" y="6356350"/>
            <a:ext cx="1346826" cy="455448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Copyright Jesse Donkervliet 2024</a:t>
            </a:r>
            <a:endParaRPr lang="en-N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9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31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31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6.emf"/><Relationship Id="rId4" Type="http://schemas.microsoft.com/office/2007/relationships/hdphoto" Target="../media/hdphoto2.wd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0.png"/><Relationship Id="rId4" Type="http://schemas.openxmlformats.org/officeDocument/2006/relationships/image" Target="../media/image37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1.png"/><Relationship Id="rId4" Type="http://schemas.openxmlformats.org/officeDocument/2006/relationships/image" Target="../media/image37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40.e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emf"/><Relationship Id="rId5" Type="http://schemas.openxmlformats.org/officeDocument/2006/relationships/image" Target="../media/image20.emf"/><Relationship Id="rId4" Type="http://schemas.openxmlformats.org/officeDocument/2006/relationships/image" Target="../media/image27.emf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0.png"/><Relationship Id="rId5" Type="http://schemas.openxmlformats.org/officeDocument/2006/relationships/image" Target="../media/image410.png"/><Relationship Id="rId4" Type="http://schemas.openxmlformats.org/officeDocument/2006/relationships/image" Target="../media/image29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8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14E06-E45B-4491-8400-9F9E71251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911" y="136525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Computer Networks</a:t>
            </a:r>
            <a:b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X_400487</a:t>
            </a:r>
            <a:endParaRPr lang="LID4096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DE709-9033-4B7F-B111-3CC74D562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911" y="2487669"/>
            <a:ext cx="10587894" cy="1655762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Lecture 5</a:t>
            </a:r>
          </a:p>
          <a:p>
            <a:pPr algn="l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Chapter 4: Medium Access Control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2C75E-3905-44C1-8112-3F3BCD836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Vrije Universiteit Amsterdam</a:t>
            </a:r>
            <a:endParaRPr lang="LID4096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318696-7F8B-6D46-8C92-CFCB5BEA6E9D}"/>
              </a:ext>
            </a:extLst>
          </p:cNvPr>
          <p:cNvSpPr txBox="1"/>
          <p:nvPr/>
        </p:nvSpPr>
        <p:spPr>
          <a:xfrm>
            <a:off x="2026717" y="4762745"/>
            <a:ext cx="7129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4000" dirty="0">
                <a:latin typeface="Arial" panose="020B0604020202020204" pitchFamily="34" charset="0"/>
                <a:cs typeface="Arial" panose="020B0604020202020204" pitchFamily="34" charset="0"/>
              </a:rPr>
              <a:t>Lecturer: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Jesse Donkervliet</a:t>
            </a:r>
            <a:endParaRPr lang="en-N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CA0E69D-D9AA-ED42-A86B-A5128D8DD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257" y="5470631"/>
            <a:ext cx="2420806" cy="72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01778F-A689-1CCA-2224-769E022FB7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58" y="4588463"/>
            <a:ext cx="1553012" cy="1529656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A10FE7-9ECB-7079-9789-5A919AB11EA7}"/>
              </a:ext>
            </a:extLst>
          </p:cNvPr>
          <p:cNvSpPr txBox="1"/>
          <p:nvPr/>
        </p:nvSpPr>
        <p:spPr>
          <a:xfrm>
            <a:off x="2026717" y="5364287"/>
            <a:ext cx="7129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Includes slides from Vlad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Cursaru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719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894D6-3D5E-4F3E-B7C8-13A88335B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Collisions in ALOHA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11F7A-F46B-4D3C-A69B-4E310E5AE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8231571" cy="4351338"/>
          </a:xfrm>
        </p:spPr>
        <p:txBody>
          <a:bodyPr/>
          <a:lstStyle/>
          <a:p>
            <a:pPr marL="0" indent="0">
              <a:buNone/>
            </a:pP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1FB03-FEFB-4EC8-AC97-9CB949883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9E6D6D-2AA4-4C7F-95EE-A3E373715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10</a:t>
            </a:fld>
            <a:endParaRPr lang="LID4096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86C219-4003-45B5-BC40-7AC419A79E19}"/>
              </a:ext>
            </a:extLst>
          </p:cNvPr>
          <p:cNvSpPr/>
          <p:nvPr/>
        </p:nvSpPr>
        <p:spPr>
          <a:xfrm>
            <a:off x="4798794" y="3805478"/>
            <a:ext cx="2382191" cy="8547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07EFA0-1181-42D7-A5EA-D94E446578C8}"/>
              </a:ext>
            </a:extLst>
          </p:cNvPr>
          <p:cNvSpPr/>
          <p:nvPr/>
        </p:nvSpPr>
        <p:spPr>
          <a:xfrm>
            <a:off x="3513142" y="4730356"/>
            <a:ext cx="2382191" cy="8547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902B58A6-30D1-4207-9ECD-83AE73167BDC}"/>
              </a:ext>
            </a:extLst>
          </p:cNvPr>
          <p:cNvSpPr/>
          <p:nvPr/>
        </p:nvSpPr>
        <p:spPr>
          <a:xfrm rot="16200000">
            <a:off x="5916554" y="2453232"/>
            <a:ext cx="146672" cy="2382192"/>
          </a:xfrm>
          <a:prstGeom prst="righ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FC2F62-B85E-4B46-974B-76031C2D0EA7}"/>
                  </a:ext>
                </a:extLst>
              </p:cNvPr>
              <p:cNvSpPr txBox="1"/>
              <p:nvPr/>
            </p:nvSpPr>
            <p:spPr>
              <a:xfrm>
                <a:off x="5853702" y="3138300"/>
                <a:ext cx="252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FC2F62-B85E-4B46-974B-76031C2D0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702" y="3138300"/>
                <a:ext cx="25291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37F53F6-2B73-4283-AC6F-7138ACAFA005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5978175" y="4389119"/>
            <a:ext cx="2913076" cy="8087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5D93FA-D376-464D-B4CB-6354527D0E5C}"/>
              </a:ext>
            </a:extLst>
          </p:cNvPr>
          <p:cNvCxnSpPr>
            <a:cxnSpLocks/>
            <a:stCxn id="16" idx="1"/>
            <a:endCxn id="8" idx="3"/>
          </p:cNvCxnSpPr>
          <p:nvPr/>
        </p:nvCxnSpPr>
        <p:spPr>
          <a:xfrm flipH="1">
            <a:off x="7180985" y="4137439"/>
            <a:ext cx="920425" cy="954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887F62E-CA5F-42EE-8B79-4AD7E4088DF0}"/>
              </a:ext>
            </a:extLst>
          </p:cNvPr>
          <p:cNvSpPr/>
          <p:nvPr/>
        </p:nvSpPr>
        <p:spPr>
          <a:xfrm>
            <a:off x="8101409" y="3885757"/>
            <a:ext cx="1579684" cy="503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4800" dirty="0"/>
              <a:t>Collision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FFF6C4-39CE-4762-9765-AE089A73DF62}"/>
              </a:ext>
            </a:extLst>
          </p:cNvPr>
          <p:cNvSpPr/>
          <p:nvPr/>
        </p:nvSpPr>
        <p:spPr>
          <a:xfrm>
            <a:off x="4798794" y="3812096"/>
            <a:ext cx="1096539" cy="1773047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881A4B8-DDB1-4A3F-B7F2-7C6CA7FEE4C1}"/>
              </a:ext>
            </a:extLst>
          </p:cNvPr>
          <p:cNvCxnSpPr/>
          <p:nvPr/>
        </p:nvCxnSpPr>
        <p:spPr>
          <a:xfrm>
            <a:off x="3428885" y="5912732"/>
            <a:ext cx="480666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97DFE44-1ABA-407C-8006-D41B52762036}"/>
              </a:ext>
            </a:extLst>
          </p:cNvPr>
          <p:cNvSpPr txBox="1"/>
          <p:nvPr/>
        </p:nvSpPr>
        <p:spPr>
          <a:xfrm>
            <a:off x="5557878" y="5539136"/>
            <a:ext cx="76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5274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6" grpId="0" animBg="1"/>
      <p:bldP spid="18" grpId="0" animBg="1"/>
      <p:bldP spid="19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6B03F-758B-40E1-8A1A-6D5A67981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frames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91928-7BC7-46C1-91C0-0A2C24086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Uses multiple types of frames, similar to 802.16.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5FC19-FF0D-4700-9E70-3BA9467C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968D40-BAB9-4723-A9FE-B02A7ECA5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100</a:t>
            </a:fld>
            <a:endParaRPr lang="LID409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C381FE-7995-4BF8-9439-FB875A52BB17}"/>
              </a:ext>
            </a:extLst>
          </p:cNvPr>
          <p:cNvSpPr/>
          <p:nvPr/>
        </p:nvSpPr>
        <p:spPr>
          <a:xfrm>
            <a:off x="1871582" y="3871264"/>
            <a:ext cx="8925087" cy="44903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Bits:</a:t>
            </a:r>
          </a:p>
          <a:p>
            <a:r>
              <a:rPr lang="en-GB" dirty="0">
                <a:solidFill>
                  <a:schemeClr val="tx1"/>
                </a:solidFill>
              </a:rPr>
              <a:t>		72			54						0-2744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436EFF-968F-49FB-88F1-5A6F97716B80}"/>
              </a:ext>
            </a:extLst>
          </p:cNvPr>
          <p:cNvSpPr txBox="1"/>
          <p:nvPr/>
        </p:nvSpPr>
        <p:spPr>
          <a:xfrm>
            <a:off x="7208927" y="3686598"/>
            <a:ext cx="3697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Bluetooth frame (1x data rate)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E5A56A-A075-4769-A6D3-A927D75F5EC5}"/>
              </a:ext>
            </a:extLst>
          </p:cNvPr>
          <p:cNvGrpSpPr/>
          <p:nvPr/>
        </p:nvGrpSpPr>
        <p:grpSpPr>
          <a:xfrm>
            <a:off x="2318906" y="4339348"/>
            <a:ext cx="7339445" cy="646330"/>
            <a:chOff x="254221" y="2989744"/>
            <a:chExt cx="8392798" cy="63850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07B1FC7-E572-4CF9-AB86-0744DF4E754B}"/>
                </a:ext>
              </a:extLst>
            </p:cNvPr>
            <p:cNvSpPr/>
            <p:nvPr/>
          </p:nvSpPr>
          <p:spPr>
            <a:xfrm>
              <a:off x="254221" y="2989744"/>
              <a:ext cx="1364132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Access code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21D54F9-CC91-4645-B613-A0614646ED2C}"/>
                </a:ext>
              </a:extLst>
            </p:cNvPr>
            <p:cNvSpPr/>
            <p:nvPr/>
          </p:nvSpPr>
          <p:spPr>
            <a:xfrm>
              <a:off x="1624323" y="2989744"/>
              <a:ext cx="1620000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Header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3FA930A-4589-4FBF-9A49-1E35F1C7FA44}"/>
                </a:ext>
              </a:extLst>
            </p:cNvPr>
            <p:cNvSpPr/>
            <p:nvPr/>
          </p:nvSpPr>
          <p:spPr>
            <a:xfrm>
              <a:off x="3244323" y="2989744"/>
              <a:ext cx="5402696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Data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B74E01C-BAB3-4464-9676-DEE77CEE44D2}"/>
              </a:ext>
            </a:extLst>
          </p:cNvPr>
          <p:cNvSpPr txBox="1"/>
          <p:nvPr/>
        </p:nvSpPr>
        <p:spPr>
          <a:xfrm>
            <a:off x="5958238" y="5113049"/>
            <a:ext cx="4550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Used to identify </a:t>
            </a:r>
            <a:r>
              <a:rPr lang="en-US" sz="2400" i="1" dirty="0"/>
              <a:t>primary</a:t>
            </a:r>
            <a:r>
              <a:rPr lang="en-US" sz="2400" dirty="0"/>
              <a:t> device.</a:t>
            </a:r>
          </a:p>
        </p:txBody>
      </p:sp>
    </p:spTree>
    <p:extLst>
      <p:ext uri="{BB962C8B-B14F-4D97-AF65-F5344CB8AC3E}">
        <p14:creationId xmlns:p14="http://schemas.microsoft.com/office/powerpoint/2010/main" val="370879866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AD7984BC-5000-4F9C-BF47-3D7860390988}"/>
              </a:ext>
            </a:extLst>
          </p:cNvPr>
          <p:cNvGrpSpPr/>
          <p:nvPr/>
        </p:nvGrpSpPr>
        <p:grpSpPr>
          <a:xfrm>
            <a:off x="2883157" y="4887096"/>
            <a:ext cx="2979842" cy="1122067"/>
            <a:chOff x="1387732" y="4887095"/>
            <a:chExt cx="2979842" cy="11220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019ED88-EB4A-48A3-8FE0-89732F5B9F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1821" y="4888200"/>
              <a:ext cx="677302" cy="56292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202F19A-6989-4748-B2E7-B1F0B6679D4C}"/>
                </a:ext>
              </a:extLst>
            </p:cNvPr>
            <p:cNvCxnSpPr>
              <a:cxnSpLocks/>
            </p:cNvCxnSpPr>
            <p:nvPr/>
          </p:nvCxnSpPr>
          <p:spPr>
            <a:xfrm>
              <a:off x="3268041" y="4887095"/>
              <a:ext cx="992574" cy="564026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714FECB-2A02-4791-ADB4-77C09C7FD19D}"/>
                </a:ext>
              </a:extLst>
            </p:cNvPr>
            <p:cNvSpPr/>
            <p:nvPr/>
          </p:nvSpPr>
          <p:spPr>
            <a:xfrm>
              <a:off x="1387732" y="5362832"/>
              <a:ext cx="665993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Addr</a:t>
              </a:r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E63B47A-EE3A-4477-A4B9-E61C3F2E5370}"/>
                </a:ext>
              </a:extLst>
            </p:cNvPr>
            <p:cNvSpPr/>
            <p:nvPr/>
          </p:nvSpPr>
          <p:spPr>
            <a:xfrm>
              <a:off x="2074235" y="5362832"/>
              <a:ext cx="912737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Type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1FD509B-65EB-45EB-896D-21F6268E5BEB}"/>
                </a:ext>
              </a:extLst>
            </p:cNvPr>
            <p:cNvSpPr/>
            <p:nvPr/>
          </p:nvSpPr>
          <p:spPr>
            <a:xfrm>
              <a:off x="2996581" y="5362832"/>
              <a:ext cx="219816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F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AE6892A-2484-4690-9CD6-809F352F7131}"/>
                </a:ext>
              </a:extLst>
            </p:cNvPr>
            <p:cNvSpPr/>
            <p:nvPr/>
          </p:nvSpPr>
          <p:spPr>
            <a:xfrm>
              <a:off x="3238352" y="5362832"/>
              <a:ext cx="219816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732814F-2446-4F48-9748-B6815B0A2201}"/>
                </a:ext>
              </a:extLst>
            </p:cNvPr>
            <p:cNvSpPr/>
            <p:nvPr/>
          </p:nvSpPr>
          <p:spPr>
            <a:xfrm>
              <a:off x="3477956" y="5362832"/>
              <a:ext cx="219816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9AE3C90-12EB-49C8-BC29-6A08DEAEFF35}"/>
                </a:ext>
              </a:extLst>
            </p:cNvPr>
            <p:cNvSpPr/>
            <p:nvPr/>
          </p:nvSpPr>
          <p:spPr>
            <a:xfrm>
              <a:off x="3717559" y="5362832"/>
              <a:ext cx="650015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CRC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26B03F-758B-40E1-8A1A-6D5A67981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frames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91928-7BC7-46C1-91C0-0A2C24086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Uses multiple types of frames, similar to 802.16.</a:t>
            </a:r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5FC19-FF0D-4700-9E70-3BA9467C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968D40-BAB9-4723-A9FE-B02A7ECA5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101</a:t>
            </a:fld>
            <a:endParaRPr lang="LID409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C381FE-7995-4BF8-9439-FB875A52BB17}"/>
              </a:ext>
            </a:extLst>
          </p:cNvPr>
          <p:cNvSpPr/>
          <p:nvPr/>
        </p:nvSpPr>
        <p:spPr>
          <a:xfrm>
            <a:off x="1871582" y="3871264"/>
            <a:ext cx="8925087" cy="44903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Bits:</a:t>
            </a:r>
          </a:p>
          <a:p>
            <a:r>
              <a:rPr lang="en-GB" dirty="0">
                <a:solidFill>
                  <a:schemeClr val="tx1"/>
                </a:solidFill>
              </a:rPr>
              <a:t>		72			54						0-2744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436EFF-968F-49FB-88F1-5A6F97716B80}"/>
              </a:ext>
            </a:extLst>
          </p:cNvPr>
          <p:cNvSpPr txBox="1"/>
          <p:nvPr/>
        </p:nvSpPr>
        <p:spPr>
          <a:xfrm>
            <a:off x="7208927" y="3686598"/>
            <a:ext cx="3697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Bluetooth frame (1x data rate)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E5A56A-A075-4769-A6D3-A927D75F5EC5}"/>
              </a:ext>
            </a:extLst>
          </p:cNvPr>
          <p:cNvGrpSpPr/>
          <p:nvPr/>
        </p:nvGrpSpPr>
        <p:grpSpPr>
          <a:xfrm>
            <a:off x="2318906" y="4339348"/>
            <a:ext cx="7339445" cy="646330"/>
            <a:chOff x="254221" y="2989744"/>
            <a:chExt cx="8392798" cy="63850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07B1FC7-E572-4CF9-AB86-0744DF4E754B}"/>
                </a:ext>
              </a:extLst>
            </p:cNvPr>
            <p:cNvSpPr/>
            <p:nvPr/>
          </p:nvSpPr>
          <p:spPr>
            <a:xfrm>
              <a:off x="254221" y="2989744"/>
              <a:ext cx="1364132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Access code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21D54F9-CC91-4645-B613-A0614646ED2C}"/>
                </a:ext>
              </a:extLst>
            </p:cNvPr>
            <p:cNvSpPr/>
            <p:nvPr/>
          </p:nvSpPr>
          <p:spPr>
            <a:xfrm>
              <a:off x="1624323" y="2989744"/>
              <a:ext cx="1620000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Header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3FA930A-4589-4FBF-9A49-1E35F1C7FA44}"/>
                </a:ext>
              </a:extLst>
            </p:cNvPr>
            <p:cNvSpPr/>
            <p:nvPr/>
          </p:nvSpPr>
          <p:spPr>
            <a:xfrm>
              <a:off x="3244323" y="2989744"/>
              <a:ext cx="5402696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Data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2638443-29E1-4ED8-9140-27D0C6CE80B5}"/>
              </a:ext>
            </a:extLst>
          </p:cNvPr>
          <p:cNvSpPr txBox="1"/>
          <p:nvPr/>
        </p:nvSpPr>
        <p:spPr>
          <a:xfrm>
            <a:off x="2268106" y="5985886"/>
            <a:ext cx="348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Bits:       3             4          1  1  1       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E75C358-5594-45FA-AF2C-F455C045BDB9}"/>
              </a:ext>
            </a:extLst>
          </p:cNvPr>
          <p:cNvSpPr/>
          <p:nvPr/>
        </p:nvSpPr>
        <p:spPr>
          <a:xfrm>
            <a:off x="2338739" y="6304149"/>
            <a:ext cx="337457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r>
              <a:rPr lang="en-US" sz="4800" dirty="0"/>
              <a:t>Header repeated three times</a:t>
            </a:r>
          </a:p>
        </p:txBody>
      </p:sp>
    </p:spTree>
    <p:extLst>
      <p:ext uri="{BB962C8B-B14F-4D97-AF65-F5344CB8AC3E}">
        <p14:creationId xmlns:p14="http://schemas.microsoft.com/office/powerpoint/2010/main" val="364416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AD7984BC-5000-4F9C-BF47-3D7860390988}"/>
              </a:ext>
            </a:extLst>
          </p:cNvPr>
          <p:cNvGrpSpPr/>
          <p:nvPr/>
        </p:nvGrpSpPr>
        <p:grpSpPr>
          <a:xfrm>
            <a:off x="2883157" y="4887096"/>
            <a:ext cx="2979842" cy="1122067"/>
            <a:chOff x="1387732" y="4887095"/>
            <a:chExt cx="2979842" cy="11220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019ED88-EB4A-48A3-8FE0-89732F5B9F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1821" y="4888200"/>
              <a:ext cx="677302" cy="56292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202F19A-6989-4748-B2E7-B1F0B6679D4C}"/>
                </a:ext>
              </a:extLst>
            </p:cNvPr>
            <p:cNvCxnSpPr>
              <a:cxnSpLocks/>
            </p:cNvCxnSpPr>
            <p:nvPr/>
          </p:nvCxnSpPr>
          <p:spPr>
            <a:xfrm>
              <a:off x="3268041" y="4887095"/>
              <a:ext cx="992574" cy="564026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714FECB-2A02-4791-ADB4-77C09C7FD19D}"/>
                </a:ext>
              </a:extLst>
            </p:cNvPr>
            <p:cNvSpPr/>
            <p:nvPr/>
          </p:nvSpPr>
          <p:spPr>
            <a:xfrm>
              <a:off x="1387732" y="5362832"/>
              <a:ext cx="665993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Addr</a:t>
              </a:r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E63B47A-EE3A-4477-A4B9-E61C3F2E5370}"/>
                </a:ext>
              </a:extLst>
            </p:cNvPr>
            <p:cNvSpPr/>
            <p:nvPr/>
          </p:nvSpPr>
          <p:spPr>
            <a:xfrm>
              <a:off x="2074235" y="5362832"/>
              <a:ext cx="912737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Type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1FD509B-65EB-45EB-896D-21F6268E5BEB}"/>
                </a:ext>
              </a:extLst>
            </p:cNvPr>
            <p:cNvSpPr/>
            <p:nvPr/>
          </p:nvSpPr>
          <p:spPr>
            <a:xfrm>
              <a:off x="2996581" y="5362832"/>
              <a:ext cx="219816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F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AE6892A-2484-4690-9CD6-809F352F7131}"/>
                </a:ext>
              </a:extLst>
            </p:cNvPr>
            <p:cNvSpPr/>
            <p:nvPr/>
          </p:nvSpPr>
          <p:spPr>
            <a:xfrm>
              <a:off x="3238352" y="5362832"/>
              <a:ext cx="219816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732814F-2446-4F48-9748-B6815B0A2201}"/>
                </a:ext>
              </a:extLst>
            </p:cNvPr>
            <p:cNvSpPr/>
            <p:nvPr/>
          </p:nvSpPr>
          <p:spPr>
            <a:xfrm>
              <a:off x="3477956" y="5362832"/>
              <a:ext cx="219816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9AE3C90-12EB-49C8-BC29-6A08DEAEFF35}"/>
                </a:ext>
              </a:extLst>
            </p:cNvPr>
            <p:cNvSpPr/>
            <p:nvPr/>
          </p:nvSpPr>
          <p:spPr>
            <a:xfrm>
              <a:off x="3717559" y="5362832"/>
              <a:ext cx="650015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CRC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26B03F-758B-40E1-8A1A-6D5A67981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frames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91928-7BC7-46C1-91C0-0A2C24086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Uses multiple types of frames, similar to 802.16.</a:t>
            </a:r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5FC19-FF0D-4700-9E70-3BA9467C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968D40-BAB9-4723-A9FE-B02A7ECA5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102</a:t>
            </a:fld>
            <a:endParaRPr lang="LID409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C381FE-7995-4BF8-9439-FB875A52BB17}"/>
              </a:ext>
            </a:extLst>
          </p:cNvPr>
          <p:cNvSpPr/>
          <p:nvPr/>
        </p:nvSpPr>
        <p:spPr>
          <a:xfrm>
            <a:off x="1871582" y="3871264"/>
            <a:ext cx="8925087" cy="44903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Bits:</a:t>
            </a:r>
          </a:p>
          <a:p>
            <a:r>
              <a:rPr lang="en-GB" dirty="0">
                <a:solidFill>
                  <a:schemeClr val="tx1"/>
                </a:solidFill>
              </a:rPr>
              <a:t>		72			54						0-2744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436EFF-968F-49FB-88F1-5A6F97716B80}"/>
              </a:ext>
            </a:extLst>
          </p:cNvPr>
          <p:cNvSpPr txBox="1"/>
          <p:nvPr/>
        </p:nvSpPr>
        <p:spPr>
          <a:xfrm>
            <a:off x="7208927" y="3686598"/>
            <a:ext cx="3697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Bluetooth frame (1x data rate)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E5A56A-A075-4769-A6D3-A927D75F5EC5}"/>
              </a:ext>
            </a:extLst>
          </p:cNvPr>
          <p:cNvGrpSpPr/>
          <p:nvPr/>
        </p:nvGrpSpPr>
        <p:grpSpPr>
          <a:xfrm>
            <a:off x="2318906" y="4339348"/>
            <a:ext cx="7339445" cy="646330"/>
            <a:chOff x="254221" y="2989744"/>
            <a:chExt cx="8392798" cy="63850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07B1FC7-E572-4CF9-AB86-0744DF4E754B}"/>
                </a:ext>
              </a:extLst>
            </p:cNvPr>
            <p:cNvSpPr/>
            <p:nvPr/>
          </p:nvSpPr>
          <p:spPr>
            <a:xfrm>
              <a:off x="254221" y="2989744"/>
              <a:ext cx="1364132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Access code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21D54F9-CC91-4645-B613-A0614646ED2C}"/>
                </a:ext>
              </a:extLst>
            </p:cNvPr>
            <p:cNvSpPr/>
            <p:nvPr/>
          </p:nvSpPr>
          <p:spPr>
            <a:xfrm>
              <a:off x="1624323" y="2989744"/>
              <a:ext cx="1620000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Header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3FA930A-4589-4FBF-9A49-1E35F1C7FA44}"/>
                </a:ext>
              </a:extLst>
            </p:cNvPr>
            <p:cNvSpPr/>
            <p:nvPr/>
          </p:nvSpPr>
          <p:spPr>
            <a:xfrm>
              <a:off x="3244323" y="2989744"/>
              <a:ext cx="5402696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Data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A86CE0F-4F67-4CB9-824C-C6998DF5FBC0}"/>
              </a:ext>
            </a:extLst>
          </p:cNvPr>
          <p:cNvSpPr txBox="1"/>
          <p:nvPr/>
        </p:nvSpPr>
        <p:spPr>
          <a:xfrm>
            <a:off x="5958238" y="5113049"/>
            <a:ext cx="4550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Used to identify </a:t>
            </a:r>
            <a:r>
              <a:rPr lang="en-US" sz="2400" i="1" dirty="0"/>
              <a:t>secondary</a:t>
            </a:r>
            <a:r>
              <a:rPr lang="en-US" sz="2400" dirty="0"/>
              <a:t> device.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38443-29E1-4ED8-9140-27D0C6CE80B5}"/>
              </a:ext>
            </a:extLst>
          </p:cNvPr>
          <p:cNvSpPr txBox="1"/>
          <p:nvPr/>
        </p:nvSpPr>
        <p:spPr>
          <a:xfrm>
            <a:off x="2268106" y="5985886"/>
            <a:ext cx="348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Bits:       3             4          1  1  1       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E75C358-5594-45FA-AF2C-F455C045BDB9}"/>
              </a:ext>
            </a:extLst>
          </p:cNvPr>
          <p:cNvSpPr/>
          <p:nvPr/>
        </p:nvSpPr>
        <p:spPr>
          <a:xfrm>
            <a:off x="2338739" y="6304149"/>
            <a:ext cx="337457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r>
              <a:rPr lang="en-US" sz="4800" dirty="0"/>
              <a:t>Header repeated three times</a:t>
            </a:r>
          </a:p>
        </p:txBody>
      </p:sp>
    </p:spTree>
    <p:extLst>
      <p:ext uri="{BB962C8B-B14F-4D97-AF65-F5344CB8AC3E}">
        <p14:creationId xmlns:p14="http://schemas.microsoft.com/office/powerpoint/2010/main" val="78360667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AD7984BC-5000-4F9C-BF47-3D7860390988}"/>
              </a:ext>
            </a:extLst>
          </p:cNvPr>
          <p:cNvGrpSpPr/>
          <p:nvPr/>
        </p:nvGrpSpPr>
        <p:grpSpPr>
          <a:xfrm>
            <a:off x="2883157" y="4887096"/>
            <a:ext cx="2979842" cy="1122067"/>
            <a:chOff x="1387732" y="4887095"/>
            <a:chExt cx="2979842" cy="11220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019ED88-EB4A-48A3-8FE0-89732F5B9F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1821" y="4888200"/>
              <a:ext cx="677302" cy="56292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202F19A-6989-4748-B2E7-B1F0B6679D4C}"/>
                </a:ext>
              </a:extLst>
            </p:cNvPr>
            <p:cNvCxnSpPr>
              <a:cxnSpLocks/>
            </p:cNvCxnSpPr>
            <p:nvPr/>
          </p:nvCxnSpPr>
          <p:spPr>
            <a:xfrm>
              <a:off x="3268041" y="4887095"/>
              <a:ext cx="992574" cy="564026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714FECB-2A02-4791-ADB4-77C09C7FD19D}"/>
                </a:ext>
              </a:extLst>
            </p:cNvPr>
            <p:cNvSpPr/>
            <p:nvPr/>
          </p:nvSpPr>
          <p:spPr>
            <a:xfrm>
              <a:off x="1387732" y="5362832"/>
              <a:ext cx="665993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Addr</a:t>
              </a:r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E63B47A-EE3A-4477-A4B9-E61C3F2E5370}"/>
                </a:ext>
              </a:extLst>
            </p:cNvPr>
            <p:cNvSpPr/>
            <p:nvPr/>
          </p:nvSpPr>
          <p:spPr>
            <a:xfrm>
              <a:off x="2074235" y="5362832"/>
              <a:ext cx="912737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Type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1FD509B-65EB-45EB-896D-21F6268E5BEB}"/>
                </a:ext>
              </a:extLst>
            </p:cNvPr>
            <p:cNvSpPr/>
            <p:nvPr/>
          </p:nvSpPr>
          <p:spPr>
            <a:xfrm>
              <a:off x="2996581" y="5362832"/>
              <a:ext cx="219816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F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AE6892A-2484-4690-9CD6-809F352F7131}"/>
                </a:ext>
              </a:extLst>
            </p:cNvPr>
            <p:cNvSpPr/>
            <p:nvPr/>
          </p:nvSpPr>
          <p:spPr>
            <a:xfrm>
              <a:off x="3238352" y="5362832"/>
              <a:ext cx="219816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732814F-2446-4F48-9748-B6815B0A2201}"/>
                </a:ext>
              </a:extLst>
            </p:cNvPr>
            <p:cNvSpPr/>
            <p:nvPr/>
          </p:nvSpPr>
          <p:spPr>
            <a:xfrm>
              <a:off x="3477956" y="5362832"/>
              <a:ext cx="219816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9AE3C90-12EB-49C8-BC29-6A08DEAEFF35}"/>
                </a:ext>
              </a:extLst>
            </p:cNvPr>
            <p:cNvSpPr/>
            <p:nvPr/>
          </p:nvSpPr>
          <p:spPr>
            <a:xfrm>
              <a:off x="3717559" y="5362832"/>
              <a:ext cx="650015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CRC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26B03F-758B-40E1-8A1A-6D5A67981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frames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91928-7BC7-46C1-91C0-0A2C24086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Uses multiple types of frames, similar to 802.16.</a:t>
            </a:r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5FC19-FF0D-4700-9E70-3BA9467C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968D40-BAB9-4723-A9FE-B02A7ECA5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103</a:t>
            </a:fld>
            <a:endParaRPr lang="LID409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C381FE-7995-4BF8-9439-FB875A52BB17}"/>
              </a:ext>
            </a:extLst>
          </p:cNvPr>
          <p:cNvSpPr/>
          <p:nvPr/>
        </p:nvSpPr>
        <p:spPr>
          <a:xfrm>
            <a:off x="1871582" y="3871264"/>
            <a:ext cx="8925087" cy="44903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Bits:</a:t>
            </a:r>
          </a:p>
          <a:p>
            <a:r>
              <a:rPr lang="en-GB" dirty="0">
                <a:solidFill>
                  <a:schemeClr val="tx1"/>
                </a:solidFill>
              </a:rPr>
              <a:t>		72			54						0-2744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436EFF-968F-49FB-88F1-5A6F97716B80}"/>
              </a:ext>
            </a:extLst>
          </p:cNvPr>
          <p:cNvSpPr txBox="1"/>
          <p:nvPr/>
        </p:nvSpPr>
        <p:spPr>
          <a:xfrm>
            <a:off x="7208927" y="3686598"/>
            <a:ext cx="3697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Bluetooth frame (1x data rate)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E5A56A-A075-4769-A6D3-A927D75F5EC5}"/>
              </a:ext>
            </a:extLst>
          </p:cNvPr>
          <p:cNvGrpSpPr/>
          <p:nvPr/>
        </p:nvGrpSpPr>
        <p:grpSpPr>
          <a:xfrm>
            <a:off x="2318906" y="4339348"/>
            <a:ext cx="7339445" cy="646330"/>
            <a:chOff x="254221" y="2989744"/>
            <a:chExt cx="8392798" cy="63850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07B1FC7-E572-4CF9-AB86-0744DF4E754B}"/>
                </a:ext>
              </a:extLst>
            </p:cNvPr>
            <p:cNvSpPr/>
            <p:nvPr/>
          </p:nvSpPr>
          <p:spPr>
            <a:xfrm>
              <a:off x="254221" y="2989744"/>
              <a:ext cx="1364132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Access code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21D54F9-CC91-4645-B613-A0614646ED2C}"/>
                </a:ext>
              </a:extLst>
            </p:cNvPr>
            <p:cNvSpPr/>
            <p:nvPr/>
          </p:nvSpPr>
          <p:spPr>
            <a:xfrm>
              <a:off x="1624323" y="2989744"/>
              <a:ext cx="1620000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Header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3FA930A-4589-4FBF-9A49-1E35F1C7FA44}"/>
                </a:ext>
              </a:extLst>
            </p:cNvPr>
            <p:cNvSpPr/>
            <p:nvPr/>
          </p:nvSpPr>
          <p:spPr>
            <a:xfrm>
              <a:off x="3244323" y="2989744"/>
              <a:ext cx="5402696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Data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A86CE0F-4F67-4CB9-824C-C6998DF5FBC0}"/>
              </a:ext>
            </a:extLst>
          </p:cNvPr>
          <p:cNvSpPr txBox="1"/>
          <p:nvPr/>
        </p:nvSpPr>
        <p:spPr>
          <a:xfrm>
            <a:off x="5958238" y="5113049"/>
            <a:ext cx="4550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Identifies frame types</a:t>
            </a:r>
            <a:br>
              <a:rPr lang="en-US" sz="2400" dirty="0"/>
            </a:br>
            <a:r>
              <a:rPr lang="en-US" sz="2400" dirty="0"/>
              <a:t>such as SCO or ACL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38443-29E1-4ED8-9140-27D0C6CE80B5}"/>
              </a:ext>
            </a:extLst>
          </p:cNvPr>
          <p:cNvSpPr txBox="1"/>
          <p:nvPr/>
        </p:nvSpPr>
        <p:spPr>
          <a:xfrm>
            <a:off x="2268106" y="5985886"/>
            <a:ext cx="348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Bits:       3             4          1  1  1       8</a:t>
            </a:r>
          </a:p>
        </p:txBody>
      </p:sp>
    </p:spTree>
    <p:extLst>
      <p:ext uri="{BB962C8B-B14F-4D97-AF65-F5344CB8AC3E}">
        <p14:creationId xmlns:p14="http://schemas.microsoft.com/office/powerpoint/2010/main" val="220239352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AD7984BC-5000-4F9C-BF47-3D7860390988}"/>
              </a:ext>
            </a:extLst>
          </p:cNvPr>
          <p:cNvGrpSpPr/>
          <p:nvPr/>
        </p:nvGrpSpPr>
        <p:grpSpPr>
          <a:xfrm>
            <a:off x="2883157" y="4887096"/>
            <a:ext cx="2979842" cy="1122067"/>
            <a:chOff x="1387732" y="4887095"/>
            <a:chExt cx="2979842" cy="11220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019ED88-EB4A-48A3-8FE0-89732F5B9F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1821" y="4888200"/>
              <a:ext cx="677302" cy="56292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202F19A-6989-4748-B2E7-B1F0B6679D4C}"/>
                </a:ext>
              </a:extLst>
            </p:cNvPr>
            <p:cNvCxnSpPr>
              <a:cxnSpLocks/>
            </p:cNvCxnSpPr>
            <p:nvPr/>
          </p:nvCxnSpPr>
          <p:spPr>
            <a:xfrm>
              <a:off x="3268041" y="4887095"/>
              <a:ext cx="992574" cy="564026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714FECB-2A02-4791-ADB4-77C09C7FD19D}"/>
                </a:ext>
              </a:extLst>
            </p:cNvPr>
            <p:cNvSpPr/>
            <p:nvPr/>
          </p:nvSpPr>
          <p:spPr>
            <a:xfrm>
              <a:off x="1387732" y="5362832"/>
              <a:ext cx="665993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Addr</a:t>
              </a:r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E63B47A-EE3A-4477-A4B9-E61C3F2E5370}"/>
                </a:ext>
              </a:extLst>
            </p:cNvPr>
            <p:cNvSpPr/>
            <p:nvPr/>
          </p:nvSpPr>
          <p:spPr>
            <a:xfrm>
              <a:off x="2074235" y="5362832"/>
              <a:ext cx="912737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Type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1FD509B-65EB-45EB-896D-21F6268E5BEB}"/>
                </a:ext>
              </a:extLst>
            </p:cNvPr>
            <p:cNvSpPr/>
            <p:nvPr/>
          </p:nvSpPr>
          <p:spPr>
            <a:xfrm>
              <a:off x="2996581" y="5362832"/>
              <a:ext cx="219816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F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AE6892A-2484-4690-9CD6-809F352F7131}"/>
                </a:ext>
              </a:extLst>
            </p:cNvPr>
            <p:cNvSpPr/>
            <p:nvPr/>
          </p:nvSpPr>
          <p:spPr>
            <a:xfrm>
              <a:off x="3238352" y="5362832"/>
              <a:ext cx="219816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732814F-2446-4F48-9748-B6815B0A2201}"/>
                </a:ext>
              </a:extLst>
            </p:cNvPr>
            <p:cNvSpPr/>
            <p:nvPr/>
          </p:nvSpPr>
          <p:spPr>
            <a:xfrm>
              <a:off x="3477956" y="5362832"/>
              <a:ext cx="219816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9AE3C90-12EB-49C8-BC29-6A08DEAEFF35}"/>
                </a:ext>
              </a:extLst>
            </p:cNvPr>
            <p:cNvSpPr/>
            <p:nvPr/>
          </p:nvSpPr>
          <p:spPr>
            <a:xfrm>
              <a:off x="3717559" y="5362832"/>
              <a:ext cx="650015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CRC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26B03F-758B-40E1-8A1A-6D5A67981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frames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91928-7BC7-46C1-91C0-0A2C24086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Uses multiple types of frames, similar to 802.16.</a:t>
            </a:r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5FC19-FF0D-4700-9E70-3BA9467C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968D40-BAB9-4723-A9FE-B02A7ECA5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104</a:t>
            </a:fld>
            <a:endParaRPr lang="LID409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C381FE-7995-4BF8-9439-FB875A52BB17}"/>
              </a:ext>
            </a:extLst>
          </p:cNvPr>
          <p:cNvSpPr/>
          <p:nvPr/>
        </p:nvSpPr>
        <p:spPr>
          <a:xfrm>
            <a:off x="1871582" y="3871264"/>
            <a:ext cx="8925087" cy="44903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Bits:</a:t>
            </a:r>
          </a:p>
          <a:p>
            <a:r>
              <a:rPr lang="en-GB" dirty="0">
                <a:solidFill>
                  <a:schemeClr val="tx1"/>
                </a:solidFill>
              </a:rPr>
              <a:t>		72			54						0-2744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436EFF-968F-49FB-88F1-5A6F97716B80}"/>
              </a:ext>
            </a:extLst>
          </p:cNvPr>
          <p:cNvSpPr txBox="1"/>
          <p:nvPr/>
        </p:nvSpPr>
        <p:spPr>
          <a:xfrm>
            <a:off x="7208927" y="3686598"/>
            <a:ext cx="3697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Bluetooth frame (1x data rate)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E5A56A-A075-4769-A6D3-A927D75F5EC5}"/>
              </a:ext>
            </a:extLst>
          </p:cNvPr>
          <p:cNvGrpSpPr/>
          <p:nvPr/>
        </p:nvGrpSpPr>
        <p:grpSpPr>
          <a:xfrm>
            <a:off x="2318906" y="4339348"/>
            <a:ext cx="7339445" cy="646330"/>
            <a:chOff x="254221" y="2989744"/>
            <a:chExt cx="8392798" cy="63850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07B1FC7-E572-4CF9-AB86-0744DF4E754B}"/>
                </a:ext>
              </a:extLst>
            </p:cNvPr>
            <p:cNvSpPr/>
            <p:nvPr/>
          </p:nvSpPr>
          <p:spPr>
            <a:xfrm>
              <a:off x="254221" y="2989744"/>
              <a:ext cx="1364132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Access code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21D54F9-CC91-4645-B613-A0614646ED2C}"/>
                </a:ext>
              </a:extLst>
            </p:cNvPr>
            <p:cNvSpPr/>
            <p:nvPr/>
          </p:nvSpPr>
          <p:spPr>
            <a:xfrm>
              <a:off x="1624323" y="2989744"/>
              <a:ext cx="1620000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Header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3FA930A-4589-4FBF-9A49-1E35F1C7FA44}"/>
                </a:ext>
              </a:extLst>
            </p:cNvPr>
            <p:cNvSpPr/>
            <p:nvPr/>
          </p:nvSpPr>
          <p:spPr>
            <a:xfrm>
              <a:off x="3244323" y="2989744"/>
              <a:ext cx="5402696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Data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A86CE0F-4F67-4CB9-824C-C6998DF5FBC0}"/>
              </a:ext>
            </a:extLst>
          </p:cNvPr>
          <p:cNvSpPr txBox="1"/>
          <p:nvPr/>
        </p:nvSpPr>
        <p:spPr>
          <a:xfrm>
            <a:off x="5958238" y="5113049"/>
            <a:ext cx="4550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Buffer full. Secondary cannot receive more data.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38443-29E1-4ED8-9140-27D0C6CE80B5}"/>
              </a:ext>
            </a:extLst>
          </p:cNvPr>
          <p:cNvSpPr txBox="1"/>
          <p:nvPr/>
        </p:nvSpPr>
        <p:spPr>
          <a:xfrm>
            <a:off x="2268106" y="5985886"/>
            <a:ext cx="348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Bits:       3             4          1  1  1       8</a:t>
            </a:r>
          </a:p>
        </p:txBody>
      </p:sp>
    </p:spTree>
    <p:extLst>
      <p:ext uri="{BB962C8B-B14F-4D97-AF65-F5344CB8AC3E}">
        <p14:creationId xmlns:p14="http://schemas.microsoft.com/office/powerpoint/2010/main" val="83299610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AD7984BC-5000-4F9C-BF47-3D7860390988}"/>
              </a:ext>
            </a:extLst>
          </p:cNvPr>
          <p:cNvGrpSpPr/>
          <p:nvPr/>
        </p:nvGrpSpPr>
        <p:grpSpPr>
          <a:xfrm>
            <a:off x="2883157" y="4887096"/>
            <a:ext cx="2979842" cy="1122067"/>
            <a:chOff x="1387732" y="4887095"/>
            <a:chExt cx="2979842" cy="11220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019ED88-EB4A-48A3-8FE0-89732F5B9F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1821" y="4888200"/>
              <a:ext cx="677302" cy="56292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202F19A-6989-4748-B2E7-B1F0B6679D4C}"/>
                </a:ext>
              </a:extLst>
            </p:cNvPr>
            <p:cNvCxnSpPr>
              <a:cxnSpLocks/>
            </p:cNvCxnSpPr>
            <p:nvPr/>
          </p:nvCxnSpPr>
          <p:spPr>
            <a:xfrm>
              <a:off x="3268041" y="4887095"/>
              <a:ext cx="992574" cy="564026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714FECB-2A02-4791-ADB4-77C09C7FD19D}"/>
                </a:ext>
              </a:extLst>
            </p:cNvPr>
            <p:cNvSpPr/>
            <p:nvPr/>
          </p:nvSpPr>
          <p:spPr>
            <a:xfrm>
              <a:off x="1387732" y="5362832"/>
              <a:ext cx="665993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Addr</a:t>
              </a:r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E63B47A-EE3A-4477-A4B9-E61C3F2E5370}"/>
                </a:ext>
              </a:extLst>
            </p:cNvPr>
            <p:cNvSpPr/>
            <p:nvPr/>
          </p:nvSpPr>
          <p:spPr>
            <a:xfrm>
              <a:off x="2074235" y="5362832"/>
              <a:ext cx="912737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Type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1FD509B-65EB-45EB-896D-21F6268E5BEB}"/>
                </a:ext>
              </a:extLst>
            </p:cNvPr>
            <p:cNvSpPr/>
            <p:nvPr/>
          </p:nvSpPr>
          <p:spPr>
            <a:xfrm>
              <a:off x="2996581" y="5362832"/>
              <a:ext cx="219816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F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AE6892A-2484-4690-9CD6-809F352F7131}"/>
                </a:ext>
              </a:extLst>
            </p:cNvPr>
            <p:cNvSpPr/>
            <p:nvPr/>
          </p:nvSpPr>
          <p:spPr>
            <a:xfrm>
              <a:off x="3238352" y="5362832"/>
              <a:ext cx="219816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732814F-2446-4F48-9748-B6815B0A2201}"/>
                </a:ext>
              </a:extLst>
            </p:cNvPr>
            <p:cNvSpPr/>
            <p:nvPr/>
          </p:nvSpPr>
          <p:spPr>
            <a:xfrm>
              <a:off x="3477956" y="5362832"/>
              <a:ext cx="219816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9AE3C90-12EB-49C8-BC29-6A08DEAEFF35}"/>
                </a:ext>
              </a:extLst>
            </p:cNvPr>
            <p:cNvSpPr/>
            <p:nvPr/>
          </p:nvSpPr>
          <p:spPr>
            <a:xfrm>
              <a:off x="3717559" y="5362832"/>
              <a:ext cx="650015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CRC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26B03F-758B-40E1-8A1A-6D5A67981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frames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91928-7BC7-46C1-91C0-0A2C24086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Uses multiple types of frames, similar to 802.16.</a:t>
            </a:r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5FC19-FF0D-4700-9E70-3BA9467C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968D40-BAB9-4723-A9FE-B02A7ECA5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105</a:t>
            </a:fld>
            <a:endParaRPr lang="LID409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C381FE-7995-4BF8-9439-FB875A52BB17}"/>
              </a:ext>
            </a:extLst>
          </p:cNvPr>
          <p:cNvSpPr/>
          <p:nvPr/>
        </p:nvSpPr>
        <p:spPr>
          <a:xfrm>
            <a:off x="1871582" y="3871264"/>
            <a:ext cx="8925087" cy="44903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Bits:</a:t>
            </a:r>
          </a:p>
          <a:p>
            <a:r>
              <a:rPr lang="en-GB" dirty="0">
                <a:solidFill>
                  <a:schemeClr val="tx1"/>
                </a:solidFill>
              </a:rPr>
              <a:t>		72			54						0-2744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436EFF-968F-49FB-88F1-5A6F97716B80}"/>
              </a:ext>
            </a:extLst>
          </p:cNvPr>
          <p:cNvSpPr txBox="1"/>
          <p:nvPr/>
        </p:nvSpPr>
        <p:spPr>
          <a:xfrm>
            <a:off x="7208927" y="3686598"/>
            <a:ext cx="3697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Bluetooth frame (1x data rate)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E5A56A-A075-4769-A6D3-A927D75F5EC5}"/>
              </a:ext>
            </a:extLst>
          </p:cNvPr>
          <p:cNvGrpSpPr/>
          <p:nvPr/>
        </p:nvGrpSpPr>
        <p:grpSpPr>
          <a:xfrm>
            <a:off x="2318906" y="4339348"/>
            <a:ext cx="7339445" cy="646330"/>
            <a:chOff x="254221" y="2989744"/>
            <a:chExt cx="8392798" cy="63850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07B1FC7-E572-4CF9-AB86-0744DF4E754B}"/>
                </a:ext>
              </a:extLst>
            </p:cNvPr>
            <p:cNvSpPr/>
            <p:nvPr/>
          </p:nvSpPr>
          <p:spPr>
            <a:xfrm>
              <a:off x="254221" y="2989744"/>
              <a:ext cx="1364132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Access code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21D54F9-CC91-4645-B613-A0614646ED2C}"/>
                </a:ext>
              </a:extLst>
            </p:cNvPr>
            <p:cNvSpPr/>
            <p:nvPr/>
          </p:nvSpPr>
          <p:spPr>
            <a:xfrm>
              <a:off x="1624323" y="2989744"/>
              <a:ext cx="1620000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Header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3FA930A-4589-4FBF-9A49-1E35F1C7FA44}"/>
                </a:ext>
              </a:extLst>
            </p:cNvPr>
            <p:cNvSpPr/>
            <p:nvPr/>
          </p:nvSpPr>
          <p:spPr>
            <a:xfrm>
              <a:off x="3244323" y="2989744"/>
              <a:ext cx="5402696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Data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A86CE0F-4F67-4CB9-824C-C6998DF5FBC0}"/>
              </a:ext>
            </a:extLst>
          </p:cNvPr>
          <p:cNvSpPr txBox="1"/>
          <p:nvPr/>
        </p:nvSpPr>
        <p:spPr>
          <a:xfrm>
            <a:off x="5958238" y="5113049"/>
            <a:ext cx="4550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Piggybacked acknowledgement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38443-29E1-4ED8-9140-27D0C6CE80B5}"/>
              </a:ext>
            </a:extLst>
          </p:cNvPr>
          <p:cNvSpPr txBox="1"/>
          <p:nvPr/>
        </p:nvSpPr>
        <p:spPr>
          <a:xfrm>
            <a:off x="2268106" y="5985886"/>
            <a:ext cx="348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Bits:       3             4          1  1  1       8</a:t>
            </a:r>
          </a:p>
        </p:txBody>
      </p:sp>
    </p:spTree>
    <p:extLst>
      <p:ext uri="{BB962C8B-B14F-4D97-AF65-F5344CB8AC3E}">
        <p14:creationId xmlns:p14="http://schemas.microsoft.com/office/powerpoint/2010/main" val="27522997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AD7984BC-5000-4F9C-BF47-3D7860390988}"/>
              </a:ext>
            </a:extLst>
          </p:cNvPr>
          <p:cNvGrpSpPr/>
          <p:nvPr/>
        </p:nvGrpSpPr>
        <p:grpSpPr>
          <a:xfrm>
            <a:off x="2883157" y="4887096"/>
            <a:ext cx="2979842" cy="1122067"/>
            <a:chOff x="1387732" y="4887095"/>
            <a:chExt cx="2979842" cy="11220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019ED88-EB4A-48A3-8FE0-89732F5B9F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1821" y="4888200"/>
              <a:ext cx="677302" cy="56292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202F19A-6989-4748-B2E7-B1F0B6679D4C}"/>
                </a:ext>
              </a:extLst>
            </p:cNvPr>
            <p:cNvCxnSpPr>
              <a:cxnSpLocks/>
            </p:cNvCxnSpPr>
            <p:nvPr/>
          </p:nvCxnSpPr>
          <p:spPr>
            <a:xfrm>
              <a:off x="3268041" y="4887095"/>
              <a:ext cx="992574" cy="564026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714FECB-2A02-4791-ADB4-77C09C7FD19D}"/>
                </a:ext>
              </a:extLst>
            </p:cNvPr>
            <p:cNvSpPr/>
            <p:nvPr/>
          </p:nvSpPr>
          <p:spPr>
            <a:xfrm>
              <a:off x="1387732" y="5362832"/>
              <a:ext cx="665993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Addr</a:t>
              </a:r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E63B47A-EE3A-4477-A4B9-E61C3F2E5370}"/>
                </a:ext>
              </a:extLst>
            </p:cNvPr>
            <p:cNvSpPr/>
            <p:nvPr/>
          </p:nvSpPr>
          <p:spPr>
            <a:xfrm>
              <a:off x="2074235" y="5362832"/>
              <a:ext cx="912737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Type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1FD509B-65EB-45EB-896D-21F6268E5BEB}"/>
                </a:ext>
              </a:extLst>
            </p:cNvPr>
            <p:cNvSpPr/>
            <p:nvPr/>
          </p:nvSpPr>
          <p:spPr>
            <a:xfrm>
              <a:off x="2996581" y="5362832"/>
              <a:ext cx="219816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F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AE6892A-2484-4690-9CD6-809F352F7131}"/>
                </a:ext>
              </a:extLst>
            </p:cNvPr>
            <p:cNvSpPr/>
            <p:nvPr/>
          </p:nvSpPr>
          <p:spPr>
            <a:xfrm>
              <a:off x="3238352" y="5362832"/>
              <a:ext cx="219816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732814F-2446-4F48-9748-B6815B0A2201}"/>
                </a:ext>
              </a:extLst>
            </p:cNvPr>
            <p:cNvSpPr/>
            <p:nvPr/>
          </p:nvSpPr>
          <p:spPr>
            <a:xfrm>
              <a:off x="3477956" y="5362832"/>
              <a:ext cx="219816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9AE3C90-12EB-49C8-BC29-6A08DEAEFF35}"/>
                </a:ext>
              </a:extLst>
            </p:cNvPr>
            <p:cNvSpPr/>
            <p:nvPr/>
          </p:nvSpPr>
          <p:spPr>
            <a:xfrm>
              <a:off x="3717559" y="5362832"/>
              <a:ext cx="650015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CRC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26B03F-758B-40E1-8A1A-6D5A67981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frames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91928-7BC7-46C1-91C0-0A2C24086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Uses multiple types of frames, similar to 802.16.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5FC19-FF0D-4700-9E70-3BA9467C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968D40-BAB9-4723-A9FE-B02A7ECA5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106</a:t>
            </a:fld>
            <a:endParaRPr lang="LID409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C381FE-7995-4BF8-9439-FB875A52BB17}"/>
              </a:ext>
            </a:extLst>
          </p:cNvPr>
          <p:cNvSpPr/>
          <p:nvPr/>
        </p:nvSpPr>
        <p:spPr>
          <a:xfrm>
            <a:off x="1871582" y="3871264"/>
            <a:ext cx="8925087" cy="44903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Bits:</a:t>
            </a:r>
          </a:p>
          <a:p>
            <a:r>
              <a:rPr lang="en-GB" dirty="0">
                <a:solidFill>
                  <a:schemeClr val="tx1"/>
                </a:solidFill>
              </a:rPr>
              <a:t>		72			54						0-2744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436EFF-968F-49FB-88F1-5A6F97716B80}"/>
              </a:ext>
            </a:extLst>
          </p:cNvPr>
          <p:cNvSpPr txBox="1"/>
          <p:nvPr/>
        </p:nvSpPr>
        <p:spPr>
          <a:xfrm>
            <a:off x="7208927" y="3686598"/>
            <a:ext cx="3697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Bluetooth frame (1x data rate)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E5A56A-A075-4769-A6D3-A927D75F5EC5}"/>
              </a:ext>
            </a:extLst>
          </p:cNvPr>
          <p:cNvGrpSpPr/>
          <p:nvPr/>
        </p:nvGrpSpPr>
        <p:grpSpPr>
          <a:xfrm>
            <a:off x="2318906" y="4339348"/>
            <a:ext cx="7339445" cy="646330"/>
            <a:chOff x="254221" y="2989744"/>
            <a:chExt cx="8392798" cy="63850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07B1FC7-E572-4CF9-AB86-0744DF4E754B}"/>
                </a:ext>
              </a:extLst>
            </p:cNvPr>
            <p:cNvSpPr/>
            <p:nvPr/>
          </p:nvSpPr>
          <p:spPr>
            <a:xfrm>
              <a:off x="254221" y="2989744"/>
              <a:ext cx="1364132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Access code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21D54F9-CC91-4645-B613-A0614646ED2C}"/>
                </a:ext>
              </a:extLst>
            </p:cNvPr>
            <p:cNvSpPr/>
            <p:nvPr/>
          </p:nvSpPr>
          <p:spPr>
            <a:xfrm>
              <a:off x="1624323" y="2989744"/>
              <a:ext cx="1620000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Header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3FA930A-4589-4FBF-9A49-1E35F1C7FA44}"/>
                </a:ext>
              </a:extLst>
            </p:cNvPr>
            <p:cNvSpPr/>
            <p:nvPr/>
          </p:nvSpPr>
          <p:spPr>
            <a:xfrm>
              <a:off x="3244323" y="2989744"/>
              <a:ext cx="5402696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Data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A86CE0F-4F67-4CB9-824C-C6998DF5FBC0}"/>
              </a:ext>
            </a:extLst>
          </p:cNvPr>
          <p:cNvSpPr txBox="1"/>
          <p:nvPr/>
        </p:nvSpPr>
        <p:spPr>
          <a:xfrm>
            <a:off x="5958238" y="5113049"/>
            <a:ext cx="4550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Used for flow control.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38443-29E1-4ED8-9140-27D0C6CE80B5}"/>
              </a:ext>
            </a:extLst>
          </p:cNvPr>
          <p:cNvSpPr txBox="1"/>
          <p:nvPr/>
        </p:nvSpPr>
        <p:spPr>
          <a:xfrm>
            <a:off x="2268106" y="5985886"/>
            <a:ext cx="348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Bits:       3             4          1  1  1       8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9328C9-E07F-43AC-A184-AC3042774400}"/>
              </a:ext>
            </a:extLst>
          </p:cNvPr>
          <p:cNvSpPr/>
          <p:nvPr/>
        </p:nvSpPr>
        <p:spPr>
          <a:xfrm>
            <a:off x="6013890" y="5587317"/>
            <a:ext cx="4494403" cy="5142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800" dirty="0"/>
              <a:t>Q: What is the window size?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236582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AD7984BC-5000-4F9C-BF47-3D7860390988}"/>
              </a:ext>
            </a:extLst>
          </p:cNvPr>
          <p:cNvGrpSpPr/>
          <p:nvPr/>
        </p:nvGrpSpPr>
        <p:grpSpPr>
          <a:xfrm>
            <a:off x="2883157" y="4887096"/>
            <a:ext cx="2979842" cy="1122067"/>
            <a:chOff x="1387732" y="4887095"/>
            <a:chExt cx="2979842" cy="11220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019ED88-EB4A-48A3-8FE0-89732F5B9F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1821" y="4888200"/>
              <a:ext cx="677302" cy="56292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202F19A-6989-4748-B2E7-B1F0B6679D4C}"/>
                </a:ext>
              </a:extLst>
            </p:cNvPr>
            <p:cNvCxnSpPr>
              <a:cxnSpLocks/>
            </p:cNvCxnSpPr>
            <p:nvPr/>
          </p:nvCxnSpPr>
          <p:spPr>
            <a:xfrm>
              <a:off x="3268041" y="4887095"/>
              <a:ext cx="992574" cy="564026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714FECB-2A02-4791-ADB4-77C09C7FD19D}"/>
                </a:ext>
              </a:extLst>
            </p:cNvPr>
            <p:cNvSpPr/>
            <p:nvPr/>
          </p:nvSpPr>
          <p:spPr>
            <a:xfrm>
              <a:off x="1387732" y="5362832"/>
              <a:ext cx="665993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Addr</a:t>
              </a:r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E63B47A-EE3A-4477-A4B9-E61C3F2E5370}"/>
                </a:ext>
              </a:extLst>
            </p:cNvPr>
            <p:cNvSpPr/>
            <p:nvPr/>
          </p:nvSpPr>
          <p:spPr>
            <a:xfrm>
              <a:off x="2074235" y="5362832"/>
              <a:ext cx="912737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Type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1FD509B-65EB-45EB-896D-21F6268E5BEB}"/>
                </a:ext>
              </a:extLst>
            </p:cNvPr>
            <p:cNvSpPr/>
            <p:nvPr/>
          </p:nvSpPr>
          <p:spPr>
            <a:xfrm>
              <a:off x="2996581" y="5362832"/>
              <a:ext cx="219816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F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AE6892A-2484-4690-9CD6-809F352F7131}"/>
                </a:ext>
              </a:extLst>
            </p:cNvPr>
            <p:cNvSpPr/>
            <p:nvPr/>
          </p:nvSpPr>
          <p:spPr>
            <a:xfrm>
              <a:off x="3238352" y="5362832"/>
              <a:ext cx="219816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732814F-2446-4F48-9748-B6815B0A2201}"/>
                </a:ext>
              </a:extLst>
            </p:cNvPr>
            <p:cNvSpPr/>
            <p:nvPr/>
          </p:nvSpPr>
          <p:spPr>
            <a:xfrm>
              <a:off x="3477956" y="5362832"/>
              <a:ext cx="219816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9AE3C90-12EB-49C8-BC29-6A08DEAEFF35}"/>
                </a:ext>
              </a:extLst>
            </p:cNvPr>
            <p:cNvSpPr/>
            <p:nvPr/>
          </p:nvSpPr>
          <p:spPr>
            <a:xfrm>
              <a:off x="3717559" y="5362832"/>
              <a:ext cx="650015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CRC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26B03F-758B-40E1-8A1A-6D5A67981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frames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91928-7BC7-46C1-91C0-0A2C24086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835564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Enhanced data rates send faster but for the same time.</a:t>
            </a:r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5FC19-FF0D-4700-9E70-3BA9467C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968D40-BAB9-4723-A9FE-B02A7ECA5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107</a:t>
            </a:fld>
            <a:endParaRPr lang="LID409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C381FE-7995-4BF8-9439-FB875A52BB17}"/>
              </a:ext>
            </a:extLst>
          </p:cNvPr>
          <p:cNvSpPr/>
          <p:nvPr/>
        </p:nvSpPr>
        <p:spPr>
          <a:xfrm>
            <a:off x="1871582" y="3871264"/>
            <a:ext cx="8925087" cy="44903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Bits:</a:t>
            </a:r>
          </a:p>
          <a:p>
            <a:r>
              <a:rPr lang="en-GB" dirty="0">
                <a:solidFill>
                  <a:schemeClr val="tx1"/>
                </a:solidFill>
              </a:rPr>
              <a:t>		72			54		   16				0-8184				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436EFF-968F-49FB-88F1-5A6F97716B80}"/>
              </a:ext>
            </a:extLst>
          </p:cNvPr>
          <p:cNvSpPr txBox="1"/>
          <p:nvPr/>
        </p:nvSpPr>
        <p:spPr>
          <a:xfrm>
            <a:off x="6475502" y="3667548"/>
            <a:ext cx="3697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Bluetooth frame (2x or 3x data rate)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E5A56A-A075-4769-A6D3-A927D75F5EC5}"/>
              </a:ext>
            </a:extLst>
          </p:cNvPr>
          <p:cNvGrpSpPr/>
          <p:nvPr/>
        </p:nvGrpSpPr>
        <p:grpSpPr>
          <a:xfrm>
            <a:off x="2318905" y="4339348"/>
            <a:ext cx="6548872" cy="646330"/>
            <a:chOff x="254221" y="2989744"/>
            <a:chExt cx="7488762" cy="63850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07B1FC7-E572-4CF9-AB86-0744DF4E754B}"/>
                </a:ext>
              </a:extLst>
            </p:cNvPr>
            <p:cNvSpPr/>
            <p:nvPr/>
          </p:nvSpPr>
          <p:spPr>
            <a:xfrm>
              <a:off x="254221" y="2989744"/>
              <a:ext cx="1364132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Access code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21D54F9-CC91-4645-B613-A0614646ED2C}"/>
                </a:ext>
              </a:extLst>
            </p:cNvPr>
            <p:cNvSpPr/>
            <p:nvPr/>
          </p:nvSpPr>
          <p:spPr>
            <a:xfrm>
              <a:off x="1624323" y="2989744"/>
              <a:ext cx="1620000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Header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3FA930A-4589-4FBF-9A49-1E35F1C7FA44}"/>
                </a:ext>
              </a:extLst>
            </p:cNvPr>
            <p:cNvSpPr/>
            <p:nvPr/>
          </p:nvSpPr>
          <p:spPr>
            <a:xfrm>
              <a:off x="4306963" y="2989744"/>
              <a:ext cx="3436020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Data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2638443-29E1-4ED8-9140-27D0C6CE80B5}"/>
              </a:ext>
            </a:extLst>
          </p:cNvPr>
          <p:cNvSpPr txBox="1"/>
          <p:nvPr/>
        </p:nvSpPr>
        <p:spPr>
          <a:xfrm>
            <a:off x="2268106" y="5985886"/>
            <a:ext cx="348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Bits:       3             4          1  1  1       8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ED6CC0E-FFF2-4E4C-8C3F-BD9F9059DE35}"/>
              </a:ext>
            </a:extLst>
          </p:cNvPr>
          <p:cNvSpPr/>
          <p:nvPr/>
        </p:nvSpPr>
        <p:spPr>
          <a:xfrm>
            <a:off x="4946401" y="4339348"/>
            <a:ext cx="916599" cy="646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Guard/Sync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725CAE-93BE-4EBE-B375-2935E44FEC9B}"/>
              </a:ext>
            </a:extLst>
          </p:cNvPr>
          <p:cNvSpPr/>
          <p:nvPr/>
        </p:nvSpPr>
        <p:spPr>
          <a:xfrm>
            <a:off x="8867778" y="4339348"/>
            <a:ext cx="916599" cy="646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Trailer</a:t>
            </a:r>
          </a:p>
        </p:txBody>
      </p:sp>
    </p:spTree>
    <p:extLst>
      <p:ext uri="{BB962C8B-B14F-4D97-AF65-F5344CB8AC3E}">
        <p14:creationId xmlns:p14="http://schemas.microsoft.com/office/powerpoint/2010/main" val="395150111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D847E-4C02-43FF-B437-592D7CD70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 Control</a:t>
            </a:r>
            <a:br>
              <a:rPr lang="en-US" dirty="0"/>
            </a:br>
            <a:r>
              <a:rPr lang="en-US" dirty="0"/>
              <a:t>RFID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01157-86ED-4D33-B012-038CDFAD15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992388-AAD4-40D4-B2AE-D32ECD316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290A8B-C198-42F6-85B4-A49B5E453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108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978EBA-E7FD-BA4B-A79B-1298F357B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399" y="5437765"/>
            <a:ext cx="678873" cy="6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8438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C0CC8-D5BF-4422-B828-96C714EBD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RFID Readers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EB61810-98DE-48CF-8EF0-8A9976525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593" y="2328070"/>
            <a:ext cx="4005792" cy="300434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9AD6-340B-4000-9998-F6AA3B382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22988-C212-4BF4-93A2-5E2988654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109</a:t>
            </a:fld>
            <a:endParaRPr lang="LID4096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7F27B5-44BC-4BCE-AC03-FC14C0E02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72" y="2779714"/>
            <a:ext cx="3360602" cy="2552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2C1F1C-5607-48AA-B6EE-6B20DDBAFCBA}"/>
              </a:ext>
            </a:extLst>
          </p:cNvPr>
          <p:cNvSpPr txBox="1"/>
          <p:nvPr/>
        </p:nvSpPr>
        <p:spPr>
          <a:xfrm>
            <a:off x="3126512" y="2034263"/>
            <a:ext cx="216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Stationary reader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A17216-99B7-4912-A158-277C4ECB6DE5}"/>
              </a:ext>
            </a:extLst>
          </p:cNvPr>
          <p:cNvSpPr txBox="1"/>
          <p:nvPr/>
        </p:nvSpPr>
        <p:spPr>
          <a:xfrm>
            <a:off x="7255935" y="2034263"/>
            <a:ext cx="216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Mobile reader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0D520C-0E87-4CA1-AAAF-B7D6DD49A0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340" y="2747170"/>
            <a:ext cx="4498516" cy="25304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53EBCB-2B42-486A-B664-7F47C0F6B0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89" y="4454407"/>
            <a:ext cx="10572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4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894D6-3D5E-4F3E-B7C8-13A88335B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Collisions in ALOHA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11F7A-F46B-4D3C-A69B-4E310E5AE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8231571" cy="4351338"/>
          </a:xfrm>
        </p:spPr>
        <p:txBody>
          <a:bodyPr/>
          <a:lstStyle/>
          <a:p>
            <a:pPr marL="0" indent="0">
              <a:buNone/>
            </a:pP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1FB03-FEFB-4EC8-AC97-9CB949883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9E6D6D-2AA4-4C7F-95EE-A3E373715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11</a:t>
            </a:fld>
            <a:endParaRPr lang="LID4096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86C219-4003-45B5-BC40-7AC419A79E19}"/>
              </a:ext>
            </a:extLst>
          </p:cNvPr>
          <p:cNvSpPr/>
          <p:nvPr/>
        </p:nvSpPr>
        <p:spPr>
          <a:xfrm>
            <a:off x="4798794" y="3805478"/>
            <a:ext cx="2382191" cy="8547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07EFA0-1181-42D7-A5EA-D94E446578C8}"/>
              </a:ext>
            </a:extLst>
          </p:cNvPr>
          <p:cNvSpPr/>
          <p:nvPr/>
        </p:nvSpPr>
        <p:spPr>
          <a:xfrm>
            <a:off x="6077660" y="4730356"/>
            <a:ext cx="2382191" cy="8547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902B58A6-30D1-4207-9ECD-83AE73167BDC}"/>
              </a:ext>
            </a:extLst>
          </p:cNvPr>
          <p:cNvSpPr/>
          <p:nvPr/>
        </p:nvSpPr>
        <p:spPr>
          <a:xfrm rot="16200000">
            <a:off x="5916554" y="2453232"/>
            <a:ext cx="146672" cy="2382192"/>
          </a:xfrm>
          <a:prstGeom prst="righ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FC2F62-B85E-4B46-974B-76031C2D0EA7}"/>
                  </a:ext>
                </a:extLst>
              </p:cNvPr>
              <p:cNvSpPr txBox="1"/>
              <p:nvPr/>
            </p:nvSpPr>
            <p:spPr>
              <a:xfrm>
                <a:off x="5853702" y="3138300"/>
                <a:ext cx="252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FC2F62-B85E-4B46-974B-76031C2D0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702" y="3138300"/>
                <a:ext cx="25291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37F53F6-2B73-4283-AC6F-7138ACAFA005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7981950" y="4010996"/>
            <a:ext cx="741432" cy="6492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5D93FA-D376-464D-B4CB-6354527D0E5C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7364328" y="3759315"/>
            <a:ext cx="569212" cy="4284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887F62E-CA5F-42EE-8B79-4AD7E4088DF0}"/>
              </a:ext>
            </a:extLst>
          </p:cNvPr>
          <p:cNvSpPr/>
          <p:nvPr/>
        </p:nvSpPr>
        <p:spPr>
          <a:xfrm>
            <a:off x="7933540" y="3507633"/>
            <a:ext cx="1579684" cy="503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4800" dirty="0"/>
              <a:t>Collision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FFF6C4-39CE-4762-9765-AE089A73DF62}"/>
              </a:ext>
            </a:extLst>
          </p:cNvPr>
          <p:cNvSpPr/>
          <p:nvPr/>
        </p:nvSpPr>
        <p:spPr>
          <a:xfrm>
            <a:off x="6077659" y="3812096"/>
            <a:ext cx="1103324" cy="1773047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881A4B8-DDB1-4A3F-B7F2-7C6CA7FEE4C1}"/>
              </a:ext>
            </a:extLst>
          </p:cNvPr>
          <p:cNvCxnSpPr/>
          <p:nvPr/>
        </p:nvCxnSpPr>
        <p:spPr>
          <a:xfrm>
            <a:off x="3449905" y="5912732"/>
            <a:ext cx="480666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97DFE44-1ABA-407C-8006-D41B52762036}"/>
              </a:ext>
            </a:extLst>
          </p:cNvPr>
          <p:cNvSpPr txBox="1"/>
          <p:nvPr/>
        </p:nvSpPr>
        <p:spPr>
          <a:xfrm>
            <a:off x="5557878" y="5539136"/>
            <a:ext cx="76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1446750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E593F-E091-4384-810C-493C6D9CF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 Control in …</a:t>
            </a:r>
            <a:br>
              <a:rPr lang="en-US" dirty="0"/>
            </a:br>
            <a:r>
              <a:rPr lang="en-US" dirty="0"/>
              <a:t>RFID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321B0-B98A-48D6-9879-A0AD0B984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RFID uses </a:t>
            </a:r>
            <a:r>
              <a:rPr lang="en-US" b="1" dirty="0"/>
              <a:t>readers </a:t>
            </a:r>
            <a:r>
              <a:rPr lang="en-US" dirty="0"/>
              <a:t>and </a:t>
            </a:r>
            <a:r>
              <a:rPr lang="en-US" b="1" dirty="0"/>
              <a:t>tags</a:t>
            </a:r>
            <a:r>
              <a:rPr lang="en-US" dirty="0"/>
              <a:t>. Reader in charge of medium access control. Tags reply to requests.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06FC4B-686C-4DE8-88F8-01842A371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ED325-5C88-4546-85C8-63204BF13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110</a:t>
            </a:fld>
            <a:endParaRPr lang="LID4096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76002851-73E7-464A-BF81-FC5DD2EC9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06" y="2722009"/>
            <a:ext cx="4005792" cy="3004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3A5062-E0BD-42D7-9442-4F2F92714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572" y="2722010"/>
            <a:ext cx="1057275" cy="1057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051D57-6FE7-4DAA-8D30-FF2F1F839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110" y="4856145"/>
            <a:ext cx="1057275" cy="1057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1E48F0-4A60-4C4B-9845-5D8EE3498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974" y="3628749"/>
            <a:ext cx="1057275" cy="1057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4178B2-1190-406A-9655-A3747234B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209" y="5209383"/>
            <a:ext cx="1057275" cy="105727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63E2E8-23E7-4AAD-AE49-BED11C0AE497}"/>
              </a:ext>
            </a:extLst>
          </p:cNvPr>
          <p:cNvCxnSpPr>
            <a:cxnSpLocks/>
          </p:cNvCxnSpPr>
          <p:nvPr/>
        </p:nvCxnSpPr>
        <p:spPr>
          <a:xfrm flipH="1" flipV="1">
            <a:off x="5092667" y="3429000"/>
            <a:ext cx="1336708" cy="350284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84299CF-64C8-4759-83B3-B6E6D79794C2}"/>
              </a:ext>
            </a:extLst>
          </p:cNvPr>
          <p:cNvCxnSpPr>
            <a:cxnSpLocks/>
          </p:cNvCxnSpPr>
          <p:nvPr/>
        </p:nvCxnSpPr>
        <p:spPr>
          <a:xfrm flipH="1">
            <a:off x="3755960" y="4157386"/>
            <a:ext cx="2340041" cy="83639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F758D80-B328-4C2E-9CB5-7B53D5F46613}"/>
              </a:ext>
            </a:extLst>
          </p:cNvPr>
          <p:cNvCxnSpPr>
            <a:cxnSpLocks/>
          </p:cNvCxnSpPr>
          <p:nvPr/>
        </p:nvCxnSpPr>
        <p:spPr>
          <a:xfrm flipH="1">
            <a:off x="4172306" y="4464944"/>
            <a:ext cx="2090382" cy="56505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01DF5CF-249A-4F87-AF68-87A7530BC4A8}"/>
              </a:ext>
            </a:extLst>
          </p:cNvPr>
          <p:cNvCxnSpPr>
            <a:cxnSpLocks/>
          </p:cNvCxnSpPr>
          <p:nvPr/>
        </p:nvCxnSpPr>
        <p:spPr>
          <a:xfrm flipH="1">
            <a:off x="5649774" y="4813123"/>
            <a:ext cx="895910" cy="50783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EF7B442-6DE7-4F14-A327-8F87DF94E976}"/>
              </a:ext>
            </a:extLst>
          </p:cNvPr>
          <p:cNvSpPr/>
          <p:nvPr/>
        </p:nvSpPr>
        <p:spPr>
          <a:xfrm>
            <a:off x="6154209" y="5575759"/>
            <a:ext cx="4265751" cy="6293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r>
              <a:rPr lang="en-US" sz="4800" dirty="0"/>
              <a:t>Tags have no battery.</a:t>
            </a:r>
            <a:br>
              <a:rPr lang="en-US" sz="4800" dirty="0"/>
            </a:br>
            <a:r>
              <a:rPr lang="en-US" sz="4800" dirty="0"/>
              <a:t>Use reader signal to power reply</a:t>
            </a:r>
          </a:p>
        </p:txBody>
      </p:sp>
    </p:spTree>
    <p:extLst>
      <p:ext uri="{BB962C8B-B14F-4D97-AF65-F5344CB8AC3E}">
        <p14:creationId xmlns:p14="http://schemas.microsoft.com/office/powerpoint/2010/main" val="27394241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E593F-E091-4384-810C-493C6D9CF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 Control in …</a:t>
            </a:r>
            <a:br>
              <a:rPr lang="en-US" dirty="0"/>
            </a:br>
            <a:r>
              <a:rPr lang="en-US" dirty="0"/>
              <a:t>RFID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321B0-B98A-48D6-9879-A0AD0B984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RFID uses </a:t>
            </a:r>
            <a:r>
              <a:rPr lang="en-US" b="1" dirty="0"/>
              <a:t>readers </a:t>
            </a:r>
            <a:r>
              <a:rPr lang="en-US" dirty="0"/>
              <a:t>and </a:t>
            </a:r>
            <a:r>
              <a:rPr lang="en-US" b="1" dirty="0"/>
              <a:t>tags</a:t>
            </a:r>
            <a:r>
              <a:rPr lang="en-US" dirty="0"/>
              <a:t>. Reader in charge of medium access control. Tags reply to requests.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06FC4B-686C-4DE8-88F8-01842A371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ED325-5C88-4546-85C8-63204BF13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111</a:t>
            </a:fld>
            <a:endParaRPr lang="LID4096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76002851-73E7-464A-BF81-FC5DD2EC9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06" y="2722009"/>
            <a:ext cx="4005792" cy="3004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3A5062-E0BD-42D7-9442-4F2F92714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572" y="2722010"/>
            <a:ext cx="1057275" cy="1057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051D57-6FE7-4DAA-8D30-FF2F1F839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110" y="4856145"/>
            <a:ext cx="1057275" cy="1057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1E48F0-4A60-4C4B-9845-5D8EE3498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974" y="3628749"/>
            <a:ext cx="1057275" cy="1057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4178B2-1190-406A-9655-A3747234B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209" y="5209383"/>
            <a:ext cx="1057275" cy="105727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63E2E8-23E7-4AAD-AE49-BED11C0AE497}"/>
              </a:ext>
            </a:extLst>
          </p:cNvPr>
          <p:cNvCxnSpPr>
            <a:cxnSpLocks/>
          </p:cNvCxnSpPr>
          <p:nvPr/>
        </p:nvCxnSpPr>
        <p:spPr>
          <a:xfrm flipH="1" flipV="1">
            <a:off x="5092667" y="3429000"/>
            <a:ext cx="1336708" cy="35028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84299CF-64C8-4759-83B3-B6E6D79794C2}"/>
              </a:ext>
            </a:extLst>
          </p:cNvPr>
          <p:cNvCxnSpPr>
            <a:cxnSpLocks/>
          </p:cNvCxnSpPr>
          <p:nvPr/>
        </p:nvCxnSpPr>
        <p:spPr>
          <a:xfrm flipH="1">
            <a:off x="3755960" y="4157386"/>
            <a:ext cx="2340041" cy="8363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F758D80-B328-4C2E-9CB5-7B53D5F46613}"/>
              </a:ext>
            </a:extLst>
          </p:cNvPr>
          <p:cNvCxnSpPr>
            <a:cxnSpLocks/>
          </p:cNvCxnSpPr>
          <p:nvPr/>
        </p:nvCxnSpPr>
        <p:spPr>
          <a:xfrm flipH="1">
            <a:off x="4172306" y="4464944"/>
            <a:ext cx="2090382" cy="56505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01DF5CF-249A-4F87-AF68-87A7530BC4A8}"/>
              </a:ext>
            </a:extLst>
          </p:cNvPr>
          <p:cNvCxnSpPr>
            <a:cxnSpLocks/>
          </p:cNvCxnSpPr>
          <p:nvPr/>
        </p:nvCxnSpPr>
        <p:spPr>
          <a:xfrm flipH="1">
            <a:off x="5649774" y="4813123"/>
            <a:ext cx="895910" cy="50783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5BA47AA-8F28-4CF4-AC90-CB3A95F43BE8}"/>
              </a:ext>
            </a:extLst>
          </p:cNvPr>
          <p:cNvSpPr/>
          <p:nvPr/>
        </p:nvSpPr>
        <p:spPr>
          <a:xfrm>
            <a:off x="6154209" y="5575759"/>
            <a:ext cx="4265751" cy="6293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r>
              <a:rPr lang="en-US" sz="4800" dirty="0"/>
              <a:t>Tags have no battery.</a:t>
            </a:r>
            <a:br>
              <a:rPr lang="en-US" sz="4800" dirty="0"/>
            </a:br>
            <a:r>
              <a:rPr lang="en-US" sz="4800" dirty="0"/>
              <a:t>Use reader signal to power reply</a:t>
            </a:r>
          </a:p>
        </p:txBody>
      </p:sp>
    </p:spTree>
    <p:extLst>
      <p:ext uri="{BB962C8B-B14F-4D97-AF65-F5344CB8AC3E}">
        <p14:creationId xmlns:p14="http://schemas.microsoft.com/office/powerpoint/2010/main" val="87124853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0C0B76-D135-4A44-B08E-6E5BD57EE568}"/>
              </a:ext>
            </a:extLst>
          </p:cNvPr>
          <p:cNvCxnSpPr/>
          <p:nvPr/>
        </p:nvCxnSpPr>
        <p:spPr>
          <a:xfrm>
            <a:off x="9663607" y="2163626"/>
            <a:ext cx="9288" cy="38561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35D35C2-3865-4FBB-AF1D-D08310B37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RFID communication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8987A-BBF8-4800-8447-684CE987E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9DA410-AE09-478C-9EA3-416F154F4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112</a:t>
            </a:fld>
            <a:endParaRPr lang="LID4096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4DE473-7C5D-4468-985C-CBE6E47E51F4}"/>
              </a:ext>
            </a:extLst>
          </p:cNvPr>
          <p:cNvSpPr txBox="1">
            <a:spLocks/>
          </p:cNvSpPr>
          <p:nvPr/>
        </p:nvSpPr>
        <p:spPr>
          <a:xfrm>
            <a:off x="2152650" y="1825625"/>
            <a:ext cx="41719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Generation 2 Tag identification.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Reader sends query and sets slot structure.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Tags reply (RN16) in a random slot; may collide.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Reader asks one tag for its identifier. (ACK)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Process continues until no tags are left.</a:t>
            </a:r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76E923-D3C0-41D0-A6ED-299BFFAA2E09}"/>
              </a:ext>
            </a:extLst>
          </p:cNvPr>
          <p:cNvSpPr/>
          <p:nvPr/>
        </p:nvSpPr>
        <p:spPr>
          <a:xfrm>
            <a:off x="1309689" y="185739"/>
            <a:ext cx="9572625" cy="5090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800" dirty="0"/>
              <a:t>Q: Similar to a method we have seen last lecture?</a:t>
            </a:r>
            <a:endParaRPr lang="LID4096" sz="2800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E9DC7E48-ECE6-4A4A-AD3B-620C05DD1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69" y="1475998"/>
            <a:ext cx="916837" cy="68762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7157A0C5-E252-46C8-82E1-49534B0A24A7}"/>
              </a:ext>
            </a:extLst>
          </p:cNvPr>
          <p:cNvGrpSpPr/>
          <p:nvPr/>
        </p:nvGrpSpPr>
        <p:grpSpPr>
          <a:xfrm>
            <a:off x="9265961" y="1368426"/>
            <a:ext cx="966271" cy="966271"/>
            <a:chOff x="7741960" y="1368425"/>
            <a:chExt cx="966271" cy="9662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7968469-ABEB-4D68-9D6F-2440B8235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960" y="1368425"/>
              <a:ext cx="509071" cy="50907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28D2C93-FB7D-4225-AD4C-01EA5F427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4360" y="1520825"/>
              <a:ext cx="509071" cy="50907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0B7A869-A086-458A-A694-24CCCE7C6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6760" y="1673225"/>
              <a:ext cx="509071" cy="50907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764B05A-1669-4A05-8DA7-6B6280CBE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9160" y="1825625"/>
              <a:ext cx="509071" cy="509071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B0EC6A-DF7C-44D5-A241-2C15A67A92DA}"/>
              </a:ext>
            </a:extLst>
          </p:cNvPr>
          <p:cNvCxnSpPr>
            <a:stCxn id="8" idx="2"/>
          </p:cNvCxnSpPr>
          <p:nvPr/>
        </p:nvCxnSpPr>
        <p:spPr>
          <a:xfrm>
            <a:off x="7715487" y="2163626"/>
            <a:ext cx="9288" cy="38561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C703158-8AE8-4320-9BB7-52D75326ADB3}"/>
              </a:ext>
            </a:extLst>
          </p:cNvPr>
          <p:cNvSpPr/>
          <p:nvPr/>
        </p:nvSpPr>
        <p:spPr>
          <a:xfrm>
            <a:off x="8510747" y="2147889"/>
            <a:ext cx="264750" cy="264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</a:t>
            </a:r>
            <a:endParaRPr lang="LID4096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9C9CBB-966D-41BC-9001-7C37EE636C08}"/>
              </a:ext>
            </a:extLst>
          </p:cNvPr>
          <p:cNvCxnSpPr>
            <a:cxnSpLocks/>
          </p:cNvCxnSpPr>
          <p:nvPr/>
        </p:nvCxnSpPr>
        <p:spPr>
          <a:xfrm>
            <a:off x="7724775" y="2334696"/>
            <a:ext cx="1938832" cy="313254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C7F4641-FDF3-433C-9B7E-FE62B3ED253A}"/>
              </a:ext>
            </a:extLst>
          </p:cNvPr>
          <p:cNvSpPr txBox="1"/>
          <p:nvPr/>
        </p:nvSpPr>
        <p:spPr>
          <a:xfrm>
            <a:off x="6934158" y="2126561"/>
            <a:ext cx="790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Query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7FBD34-FC83-45BE-95A1-7F5919A12100}"/>
              </a:ext>
            </a:extLst>
          </p:cNvPr>
          <p:cNvSpPr txBox="1"/>
          <p:nvPr/>
        </p:nvSpPr>
        <p:spPr>
          <a:xfrm>
            <a:off x="6638926" y="2747099"/>
            <a:ext cx="105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QRepeat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C1B7A1-D4A5-4C92-8FB6-7698D702D8A5}"/>
              </a:ext>
            </a:extLst>
          </p:cNvPr>
          <p:cNvSpPr/>
          <p:nvPr/>
        </p:nvSpPr>
        <p:spPr>
          <a:xfrm>
            <a:off x="8510747" y="2775424"/>
            <a:ext cx="264750" cy="264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</a:t>
            </a:r>
            <a:endParaRPr lang="LID4096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1166E5-F1B6-4348-A3F0-840981566CD0}"/>
              </a:ext>
            </a:extLst>
          </p:cNvPr>
          <p:cNvCxnSpPr>
            <a:cxnSpLocks/>
          </p:cNvCxnSpPr>
          <p:nvPr/>
        </p:nvCxnSpPr>
        <p:spPr>
          <a:xfrm>
            <a:off x="7715487" y="2962231"/>
            <a:ext cx="1938832" cy="313254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4EB8D5F-6A7E-4177-9550-476E8B92DD3A}"/>
              </a:ext>
            </a:extLst>
          </p:cNvPr>
          <p:cNvSpPr txBox="1"/>
          <p:nvPr/>
        </p:nvSpPr>
        <p:spPr>
          <a:xfrm>
            <a:off x="6648214" y="3319946"/>
            <a:ext cx="105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QRepeat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2ED1CB-6899-47C8-B932-4BFCC29148BE}"/>
              </a:ext>
            </a:extLst>
          </p:cNvPr>
          <p:cNvSpPr/>
          <p:nvPr/>
        </p:nvSpPr>
        <p:spPr>
          <a:xfrm>
            <a:off x="8510747" y="3357553"/>
            <a:ext cx="264750" cy="264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</a:t>
            </a:r>
            <a:endParaRPr lang="LID4096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393E707-C1EA-4240-BC80-63BA4FD36AB5}"/>
              </a:ext>
            </a:extLst>
          </p:cNvPr>
          <p:cNvCxnSpPr>
            <a:cxnSpLocks/>
          </p:cNvCxnSpPr>
          <p:nvPr/>
        </p:nvCxnSpPr>
        <p:spPr>
          <a:xfrm>
            <a:off x="7724775" y="3535078"/>
            <a:ext cx="1938832" cy="313254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E775D3-FF47-4C4E-9039-2C9A0252494D}"/>
              </a:ext>
            </a:extLst>
          </p:cNvPr>
          <p:cNvCxnSpPr>
            <a:cxnSpLocks/>
          </p:cNvCxnSpPr>
          <p:nvPr/>
        </p:nvCxnSpPr>
        <p:spPr>
          <a:xfrm flipH="1">
            <a:off x="7741651" y="3924300"/>
            <a:ext cx="1921957" cy="60418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7A840F5E-60FA-4F4A-8131-52EBE8814924}"/>
              </a:ext>
            </a:extLst>
          </p:cNvPr>
          <p:cNvSpPr/>
          <p:nvPr/>
        </p:nvSpPr>
        <p:spPr>
          <a:xfrm>
            <a:off x="8510747" y="3893482"/>
            <a:ext cx="264750" cy="264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endParaRPr lang="LID4096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E23720-748A-4836-89EA-DA78D3F994C3}"/>
              </a:ext>
            </a:extLst>
          </p:cNvPr>
          <p:cNvSpPr/>
          <p:nvPr/>
        </p:nvSpPr>
        <p:spPr>
          <a:xfrm>
            <a:off x="8510747" y="4468799"/>
            <a:ext cx="264750" cy="264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D6FFFB8-7743-45BE-92BD-C21DE32856E4}"/>
              </a:ext>
            </a:extLst>
          </p:cNvPr>
          <p:cNvCxnSpPr>
            <a:cxnSpLocks/>
          </p:cNvCxnSpPr>
          <p:nvPr/>
        </p:nvCxnSpPr>
        <p:spPr>
          <a:xfrm>
            <a:off x="7741650" y="4646324"/>
            <a:ext cx="1938832" cy="313254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531D421-A0DF-4284-9E4D-B2860BCFD614}"/>
              </a:ext>
            </a:extLst>
          </p:cNvPr>
          <p:cNvCxnSpPr>
            <a:cxnSpLocks/>
          </p:cNvCxnSpPr>
          <p:nvPr/>
        </p:nvCxnSpPr>
        <p:spPr>
          <a:xfrm flipH="1">
            <a:off x="7741652" y="5172187"/>
            <a:ext cx="1921957" cy="60418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2EBA7D13-F9D1-446F-A2BA-C028E363CD63}"/>
              </a:ext>
            </a:extLst>
          </p:cNvPr>
          <p:cNvSpPr/>
          <p:nvPr/>
        </p:nvSpPr>
        <p:spPr>
          <a:xfrm>
            <a:off x="8323790" y="5070100"/>
            <a:ext cx="638667" cy="264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EPC</a:t>
            </a:r>
            <a:endParaRPr lang="LID4096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8B8BB8-488A-488A-B16F-D0E633FD11BF}"/>
              </a:ext>
            </a:extLst>
          </p:cNvPr>
          <p:cNvSpPr txBox="1"/>
          <p:nvPr/>
        </p:nvSpPr>
        <p:spPr>
          <a:xfrm>
            <a:off x="6665089" y="5713404"/>
            <a:ext cx="105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QRepeat</a:t>
            </a:r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57729BC-93F6-4431-B144-C6B015539AAA}"/>
              </a:ext>
            </a:extLst>
          </p:cNvPr>
          <p:cNvCxnSpPr>
            <a:cxnSpLocks/>
          </p:cNvCxnSpPr>
          <p:nvPr/>
        </p:nvCxnSpPr>
        <p:spPr>
          <a:xfrm>
            <a:off x="7741650" y="5928536"/>
            <a:ext cx="1938832" cy="313254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52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20" grpId="0"/>
      <p:bldP spid="21" grpId="0"/>
      <p:bldP spid="22" grpId="0" animBg="1"/>
      <p:bldP spid="24" grpId="0"/>
      <p:bldP spid="25" grpId="0" animBg="1"/>
      <p:bldP spid="31" grpId="0" animBg="1"/>
      <p:bldP spid="32" grpId="0" animBg="1"/>
      <p:bldP spid="35" grpId="0" animBg="1"/>
      <p:bldP spid="37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6B03F-758B-40E1-8A1A-6D5A67981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RFID request frame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91928-7BC7-46C1-91C0-0A2C24086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RFID uses multiple types of frames.</a:t>
            </a:r>
            <a:br>
              <a:rPr lang="en-US" dirty="0"/>
            </a:br>
            <a:r>
              <a:rPr lang="en-US" dirty="0"/>
              <a:t>Example of a request-frame: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5FC19-FF0D-4700-9E70-3BA9467C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968D40-BAB9-4723-A9FE-B02A7ECA5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113</a:t>
            </a:fld>
            <a:endParaRPr lang="LID409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C381FE-7995-4BF8-9439-FB875A52BB17}"/>
              </a:ext>
            </a:extLst>
          </p:cNvPr>
          <p:cNvSpPr/>
          <p:nvPr/>
        </p:nvSpPr>
        <p:spPr>
          <a:xfrm>
            <a:off x="1871582" y="2899714"/>
            <a:ext cx="8925087" cy="44903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Bits:</a:t>
            </a:r>
          </a:p>
          <a:p>
            <a:r>
              <a:rPr lang="en-GB" dirty="0">
                <a:solidFill>
                  <a:schemeClr val="tx1"/>
                </a:solidFill>
              </a:rPr>
              <a:t>		4		1	    2		1	     2		     2		     1		   4		  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CA9B69-E2E2-4ACD-83EA-3C95B2561D5C}"/>
              </a:ext>
            </a:extLst>
          </p:cNvPr>
          <p:cNvGrpSpPr/>
          <p:nvPr/>
        </p:nvGrpSpPr>
        <p:grpSpPr>
          <a:xfrm>
            <a:off x="2318905" y="3378297"/>
            <a:ext cx="7525172" cy="646330"/>
            <a:chOff x="794905" y="4349847"/>
            <a:chExt cx="7525172" cy="64633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8E5A56A-A075-4769-A6D3-A927D75F5EC5}"/>
                </a:ext>
              </a:extLst>
            </p:cNvPr>
            <p:cNvGrpSpPr/>
            <p:nvPr/>
          </p:nvGrpSpPr>
          <p:grpSpPr>
            <a:xfrm>
              <a:off x="794905" y="4349847"/>
              <a:ext cx="1857506" cy="646330"/>
              <a:chOff x="254221" y="2989744"/>
              <a:chExt cx="2124094" cy="638503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07B1FC7-E572-4CF9-AB86-0744DF4E754B}"/>
                  </a:ext>
                </a:extLst>
              </p:cNvPr>
              <p:cNvSpPr/>
              <p:nvPr/>
            </p:nvSpPr>
            <p:spPr>
              <a:xfrm>
                <a:off x="254221" y="2989744"/>
                <a:ext cx="1364132" cy="63850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Command</a:t>
                </a:r>
              </a:p>
              <a:p>
                <a:pPr algn="ctr"/>
                <a:r>
                  <a:rPr lang="en-GB" dirty="0"/>
                  <a:t>1000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21D54F9-CC91-4645-B613-A0614646ED2C}"/>
                  </a:ext>
                </a:extLst>
              </p:cNvPr>
              <p:cNvSpPr/>
              <p:nvPr/>
            </p:nvSpPr>
            <p:spPr>
              <a:xfrm>
                <a:off x="1624323" y="2989744"/>
                <a:ext cx="753992" cy="63850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DR</a:t>
                </a: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FF7BA6-F739-4153-A3F5-CB83298ACEFD}"/>
                </a:ext>
              </a:extLst>
            </p:cNvPr>
            <p:cNvSpPr/>
            <p:nvPr/>
          </p:nvSpPr>
          <p:spPr>
            <a:xfrm>
              <a:off x="2652411" y="4349847"/>
              <a:ext cx="659361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M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D8A59C6-F00D-45A9-82B6-5A2E095C3C25}"/>
                </a:ext>
              </a:extLst>
            </p:cNvPr>
            <p:cNvSpPr/>
            <p:nvPr/>
          </p:nvSpPr>
          <p:spPr>
            <a:xfrm>
              <a:off x="3311772" y="4349847"/>
              <a:ext cx="659361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03390C2-138E-4410-AE3F-C94AA528940B}"/>
                </a:ext>
              </a:extLst>
            </p:cNvPr>
            <p:cNvSpPr/>
            <p:nvPr/>
          </p:nvSpPr>
          <p:spPr>
            <a:xfrm>
              <a:off x="3971133" y="4349847"/>
              <a:ext cx="858042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Sel</a:t>
              </a:r>
              <a:endParaRPr lang="en-GB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699B56A-12D8-47F2-A362-1B64A7E343A3}"/>
                </a:ext>
              </a:extLst>
            </p:cNvPr>
            <p:cNvSpPr/>
            <p:nvPr/>
          </p:nvSpPr>
          <p:spPr>
            <a:xfrm>
              <a:off x="4829175" y="4349847"/>
              <a:ext cx="1003055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Session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9035F30-1A0E-4567-B3EE-F58DF1EAF25F}"/>
                </a:ext>
              </a:extLst>
            </p:cNvPr>
            <p:cNvSpPr/>
            <p:nvPr/>
          </p:nvSpPr>
          <p:spPr>
            <a:xfrm>
              <a:off x="5832230" y="4349847"/>
              <a:ext cx="822025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Target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A7471-8BD1-494B-8069-E46C94FB1EF4}"/>
                </a:ext>
              </a:extLst>
            </p:cNvPr>
            <p:cNvSpPr/>
            <p:nvPr/>
          </p:nvSpPr>
          <p:spPr>
            <a:xfrm>
              <a:off x="6662727" y="4349847"/>
              <a:ext cx="822025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Q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41A6470-909D-428D-AAA7-8C05EE165DD5}"/>
                </a:ext>
              </a:extLst>
            </p:cNvPr>
            <p:cNvSpPr/>
            <p:nvPr/>
          </p:nvSpPr>
          <p:spPr>
            <a:xfrm>
              <a:off x="7498052" y="4349847"/>
              <a:ext cx="822025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CRC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585706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6B03F-758B-40E1-8A1A-6D5A67981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RFID request frame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91928-7BC7-46C1-91C0-0A2C24086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RFID uses multiple types of frames.</a:t>
            </a:r>
            <a:br>
              <a:rPr lang="en-US" dirty="0"/>
            </a:br>
            <a:r>
              <a:rPr lang="en-US" dirty="0"/>
              <a:t>Example of a request-frame: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5FC19-FF0D-4700-9E70-3BA9467C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968D40-BAB9-4723-A9FE-B02A7ECA5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114</a:t>
            </a:fld>
            <a:endParaRPr lang="LID409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C381FE-7995-4BF8-9439-FB875A52BB17}"/>
              </a:ext>
            </a:extLst>
          </p:cNvPr>
          <p:cNvSpPr/>
          <p:nvPr/>
        </p:nvSpPr>
        <p:spPr>
          <a:xfrm>
            <a:off x="1871582" y="2899714"/>
            <a:ext cx="8925087" cy="44903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Bits:</a:t>
            </a:r>
          </a:p>
          <a:p>
            <a:r>
              <a:rPr lang="en-GB" dirty="0">
                <a:solidFill>
                  <a:schemeClr val="tx1"/>
                </a:solidFill>
              </a:rPr>
              <a:t>		4		1	    2		1	     2		     2		     1		   4		  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CA9B69-E2E2-4ACD-83EA-3C95B2561D5C}"/>
              </a:ext>
            </a:extLst>
          </p:cNvPr>
          <p:cNvGrpSpPr/>
          <p:nvPr/>
        </p:nvGrpSpPr>
        <p:grpSpPr>
          <a:xfrm>
            <a:off x="2318905" y="3378297"/>
            <a:ext cx="7525172" cy="646330"/>
            <a:chOff x="794905" y="4349847"/>
            <a:chExt cx="7525172" cy="64633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8E5A56A-A075-4769-A6D3-A927D75F5EC5}"/>
                </a:ext>
              </a:extLst>
            </p:cNvPr>
            <p:cNvGrpSpPr/>
            <p:nvPr/>
          </p:nvGrpSpPr>
          <p:grpSpPr>
            <a:xfrm>
              <a:off x="794905" y="4349847"/>
              <a:ext cx="1857506" cy="646330"/>
              <a:chOff x="254221" y="2989744"/>
              <a:chExt cx="2124094" cy="638503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07B1FC7-E572-4CF9-AB86-0744DF4E754B}"/>
                  </a:ext>
                </a:extLst>
              </p:cNvPr>
              <p:cNvSpPr/>
              <p:nvPr/>
            </p:nvSpPr>
            <p:spPr>
              <a:xfrm>
                <a:off x="254221" y="2989744"/>
                <a:ext cx="1364132" cy="63850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Command</a:t>
                </a:r>
              </a:p>
              <a:p>
                <a:pPr algn="ctr"/>
                <a:r>
                  <a:rPr lang="en-GB" dirty="0"/>
                  <a:t>1000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21D54F9-CC91-4645-B613-A0614646ED2C}"/>
                  </a:ext>
                </a:extLst>
              </p:cNvPr>
              <p:cNvSpPr/>
              <p:nvPr/>
            </p:nvSpPr>
            <p:spPr>
              <a:xfrm>
                <a:off x="1624323" y="2989744"/>
                <a:ext cx="753992" cy="63850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DR</a:t>
                </a: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FF7BA6-F739-4153-A3F5-CB83298ACEFD}"/>
                </a:ext>
              </a:extLst>
            </p:cNvPr>
            <p:cNvSpPr/>
            <p:nvPr/>
          </p:nvSpPr>
          <p:spPr>
            <a:xfrm>
              <a:off x="2652411" y="4349847"/>
              <a:ext cx="659361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M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D8A59C6-F00D-45A9-82B6-5A2E095C3C25}"/>
                </a:ext>
              </a:extLst>
            </p:cNvPr>
            <p:cNvSpPr/>
            <p:nvPr/>
          </p:nvSpPr>
          <p:spPr>
            <a:xfrm>
              <a:off x="3311772" y="4349847"/>
              <a:ext cx="659361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03390C2-138E-4410-AE3F-C94AA528940B}"/>
                </a:ext>
              </a:extLst>
            </p:cNvPr>
            <p:cNvSpPr/>
            <p:nvPr/>
          </p:nvSpPr>
          <p:spPr>
            <a:xfrm>
              <a:off x="3971133" y="4349847"/>
              <a:ext cx="858042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Sel</a:t>
              </a:r>
              <a:endParaRPr lang="en-GB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699B56A-12D8-47F2-A362-1B64A7E343A3}"/>
                </a:ext>
              </a:extLst>
            </p:cNvPr>
            <p:cNvSpPr/>
            <p:nvPr/>
          </p:nvSpPr>
          <p:spPr>
            <a:xfrm>
              <a:off x="4829175" y="4349847"/>
              <a:ext cx="1003055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Session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9035F30-1A0E-4567-B3EE-F58DF1EAF25F}"/>
                </a:ext>
              </a:extLst>
            </p:cNvPr>
            <p:cNvSpPr/>
            <p:nvPr/>
          </p:nvSpPr>
          <p:spPr>
            <a:xfrm>
              <a:off x="5832230" y="4349847"/>
              <a:ext cx="822025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Target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A7471-8BD1-494B-8069-E46C94FB1EF4}"/>
                </a:ext>
              </a:extLst>
            </p:cNvPr>
            <p:cNvSpPr/>
            <p:nvPr/>
          </p:nvSpPr>
          <p:spPr>
            <a:xfrm>
              <a:off x="6662727" y="4349847"/>
              <a:ext cx="822025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Q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41A6470-909D-428D-AAA7-8C05EE165DD5}"/>
                </a:ext>
              </a:extLst>
            </p:cNvPr>
            <p:cNvSpPr/>
            <p:nvPr/>
          </p:nvSpPr>
          <p:spPr>
            <a:xfrm>
              <a:off x="7498052" y="4349847"/>
              <a:ext cx="822025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CRC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FDD1162-FCAE-4D8B-A64D-F9F570DA6D6F}"/>
              </a:ext>
            </a:extLst>
          </p:cNvPr>
          <p:cNvSpPr txBox="1"/>
          <p:nvPr/>
        </p:nvSpPr>
        <p:spPr>
          <a:xfrm>
            <a:off x="2318906" y="5113049"/>
            <a:ext cx="8189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Used to configure physical layer properties (e.g., data rate).</a:t>
            </a:r>
          </a:p>
        </p:txBody>
      </p:sp>
    </p:spTree>
    <p:extLst>
      <p:ext uri="{BB962C8B-B14F-4D97-AF65-F5344CB8AC3E}">
        <p14:creationId xmlns:p14="http://schemas.microsoft.com/office/powerpoint/2010/main" val="373323632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6B03F-758B-40E1-8A1A-6D5A67981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RFID request frame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91928-7BC7-46C1-91C0-0A2C24086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RFID uses multiple types of frames.</a:t>
            </a:r>
            <a:br>
              <a:rPr lang="en-US" dirty="0"/>
            </a:br>
            <a:r>
              <a:rPr lang="en-US" dirty="0"/>
              <a:t>Example of a request-frame: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5FC19-FF0D-4700-9E70-3BA9467C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968D40-BAB9-4723-A9FE-B02A7ECA5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115</a:t>
            </a:fld>
            <a:endParaRPr lang="LID409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C381FE-7995-4BF8-9439-FB875A52BB17}"/>
              </a:ext>
            </a:extLst>
          </p:cNvPr>
          <p:cNvSpPr/>
          <p:nvPr/>
        </p:nvSpPr>
        <p:spPr>
          <a:xfrm>
            <a:off x="1871582" y="2899714"/>
            <a:ext cx="8925087" cy="44903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Bits:</a:t>
            </a:r>
          </a:p>
          <a:p>
            <a:r>
              <a:rPr lang="en-GB" dirty="0">
                <a:solidFill>
                  <a:schemeClr val="tx1"/>
                </a:solidFill>
              </a:rPr>
              <a:t>		4		1	    2		1	     2		     2		     1		   4		  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B74E01C-BAB3-4464-9676-DEE77CEE44D2}"/>
              </a:ext>
            </a:extLst>
          </p:cNvPr>
          <p:cNvSpPr txBox="1"/>
          <p:nvPr/>
        </p:nvSpPr>
        <p:spPr>
          <a:xfrm>
            <a:off x="2318906" y="5113049"/>
            <a:ext cx="8189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Used to keep track of which tag is identified by which reader.</a:t>
            </a:r>
          </a:p>
          <a:p>
            <a:r>
              <a:rPr lang="en-US" sz="2400" dirty="0"/>
              <a:t>Allows tags to reply to multiple readers is the same area.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CA9B69-E2E2-4ACD-83EA-3C95B2561D5C}"/>
              </a:ext>
            </a:extLst>
          </p:cNvPr>
          <p:cNvGrpSpPr/>
          <p:nvPr/>
        </p:nvGrpSpPr>
        <p:grpSpPr>
          <a:xfrm>
            <a:off x="2318905" y="3378297"/>
            <a:ext cx="7525172" cy="646330"/>
            <a:chOff x="794905" y="4349847"/>
            <a:chExt cx="7525172" cy="64633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8E5A56A-A075-4769-A6D3-A927D75F5EC5}"/>
                </a:ext>
              </a:extLst>
            </p:cNvPr>
            <p:cNvGrpSpPr/>
            <p:nvPr/>
          </p:nvGrpSpPr>
          <p:grpSpPr>
            <a:xfrm>
              <a:off x="794905" y="4349847"/>
              <a:ext cx="1857506" cy="646330"/>
              <a:chOff x="254221" y="2989744"/>
              <a:chExt cx="2124094" cy="638503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07B1FC7-E572-4CF9-AB86-0744DF4E754B}"/>
                  </a:ext>
                </a:extLst>
              </p:cNvPr>
              <p:cNvSpPr/>
              <p:nvPr/>
            </p:nvSpPr>
            <p:spPr>
              <a:xfrm>
                <a:off x="254221" y="2989744"/>
                <a:ext cx="1364132" cy="63850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Command</a:t>
                </a:r>
              </a:p>
              <a:p>
                <a:pPr algn="ctr"/>
                <a:r>
                  <a:rPr lang="en-GB" dirty="0"/>
                  <a:t>1000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21D54F9-CC91-4645-B613-A0614646ED2C}"/>
                  </a:ext>
                </a:extLst>
              </p:cNvPr>
              <p:cNvSpPr/>
              <p:nvPr/>
            </p:nvSpPr>
            <p:spPr>
              <a:xfrm>
                <a:off x="1624323" y="2989744"/>
                <a:ext cx="753992" cy="63850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DR</a:t>
                </a: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FF7BA6-F739-4153-A3F5-CB83298ACEFD}"/>
                </a:ext>
              </a:extLst>
            </p:cNvPr>
            <p:cNvSpPr/>
            <p:nvPr/>
          </p:nvSpPr>
          <p:spPr>
            <a:xfrm>
              <a:off x="2652411" y="4349847"/>
              <a:ext cx="659361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M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D8A59C6-F00D-45A9-82B6-5A2E095C3C25}"/>
                </a:ext>
              </a:extLst>
            </p:cNvPr>
            <p:cNvSpPr/>
            <p:nvPr/>
          </p:nvSpPr>
          <p:spPr>
            <a:xfrm>
              <a:off x="3311772" y="4349847"/>
              <a:ext cx="659361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03390C2-138E-4410-AE3F-C94AA528940B}"/>
                </a:ext>
              </a:extLst>
            </p:cNvPr>
            <p:cNvSpPr/>
            <p:nvPr/>
          </p:nvSpPr>
          <p:spPr>
            <a:xfrm>
              <a:off x="3971133" y="4349847"/>
              <a:ext cx="858042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Sel</a:t>
              </a:r>
              <a:endParaRPr lang="en-GB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699B56A-12D8-47F2-A362-1B64A7E343A3}"/>
                </a:ext>
              </a:extLst>
            </p:cNvPr>
            <p:cNvSpPr/>
            <p:nvPr/>
          </p:nvSpPr>
          <p:spPr>
            <a:xfrm>
              <a:off x="4829175" y="4349847"/>
              <a:ext cx="1003055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Session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9035F30-1A0E-4567-B3EE-F58DF1EAF25F}"/>
                </a:ext>
              </a:extLst>
            </p:cNvPr>
            <p:cNvSpPr/>
            <p:nvPr/>
          </p:nvSpPr>
          <p:spPr>
            <a:xfrm>
              <a:off x="5832230" y="4349847"/>
              <a:ext cx="822025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Target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A7471-8BD1-494B-8069-E46C94FB1EF4}"/>
                </a:ext>
              </a:extLst>
            </p:cNvPr>
            <p:cNvSpPr/>
            <p:nvPr/>
          </p:nvSpPr>
          <p:spPr>
            <a:xfrm>
              <a:off x="6662727" y="4349847"/>
              <a:ext cx="822025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Q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41A6470-909D-428D-AAA7-8C05EE165DD5}"/>
                </a:ext>
              </a:extLst>
            </p:cNvPr>
            <p:cNvSpPr/>
            <p:nvPr/>
          </p:nvSpPr>
          <p:spPr>
            <a:xfrm>
              <a:off x="7498052" y="4349847"/>
              <a:ext cx="822025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CRC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513374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6B03F-758B-40E1-8A1A-6D5A67981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RFID request frame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91928-7BC7-46C1-91C0-0A2C24086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RFID uses multiple types of frames.</a:t>
            </a:r>
            <a:br>
              <a:rPr lang="en-US" dirty="0"/>
            </a:br>
            <a:r>
              <a:rPr lang="en-US" dirty="0"/>
              <a:t>Example of a request-frame: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5FC19-FF0D-4700-9E70-3BA9467C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968D40-BAB9-4723-A9FE-B02A7ECA5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116</a:t>
            </a:fld>
            <a:endParaRPr lang="LID409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C381FE-7995-4BF8-9439-FB875A52BB17}"/>
              </a:ext>
            </a:extLst>
          </p:cNvPr>
          <p:cNvSpPr/>
          <p:nvPr/>
        </p:nvSpPr>
        <p:spPr>
          <a:xfrm>
            <a:off x="1871582" y="2899714"/>
            <a:ext cx="8925087" cy="44903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Bits:</a:t>
            </a:r>
          </a:p>
          <a:p>
            <a:r>
              <a:rPr lang="en-GB" dirty="0">
                <a:solidFill>
                  <a:schemeClr val="tx1"/>
                </a:solidFill>
              </a:rPr>
              <a:t>		4		1	    2		1	     2		     2		     1		   4		  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B74E01C-BAB3-4464-9676-DEE77CEE44D2}"/>
              </a:ext>
            </a:extLst>
          </p:cNvPr>
          <p:cNvSpPr txBox="1"/>
          <p:nvPr/>
        </p:nvSpPr>
        <p:spPr>
          <a:xfrm>
            <a:off x="2318906" y="5113049"/>
            <a:ext cx="8189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Limits random </a:t>
            </a:r>
            <a:r>
              <a:rPr lang="en-US" sz="2400" dirty="0" err="1"/>
              <a:t>backoff</a:t>
            </a:r>
            <a:r>
              <a:rPr lang="en-US" sz="2400" dirty="0"/>
              <a:t> values available to the tags.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CA9B69-E2E2-4ACD-83EA-3C95B2561D5C}"/>
              </a:ext>
            </a:extLst>
          </p:cNvPr>
          <p:cNvGrpSpPr/>
          <p:nvPr/>
        </p:nvGrpSpPr>
        <p:grpSpPr>
          <a:xfrm>
            <a:off x="2318905" y="3378297"/>
            <a:ext cx="7525172" cy="646330"/>
            <a:chOff x="794905" y="4349847"/>
            <a:chExt cx="7525172" cy="64633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8E5A56A-A075-4769-A6D3-A927D75F5EC5}"/>
                </a:ext>
              </a:extLst>
            </p:cNvPr>
            <p:cNvGrpSpPr/>
            <p:nvPr/>
          </p:nvGrpSpPr>
          <p:grpSpPr>
            <a:xfrm>
              <a:off x="794905" y="4349847"/>
              <a:ext cx="1857506" cy="646330"/>
              <a:chOff x="254221" y="2989744"/>
              <a:chExt cx="2124094" cy="638503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07B1FC7-E572-4CF9-AB86-0744DF4E754B}"/>
                  </a:ext>
                </a:extLst>
              </p:cNvPr>
              <p:cNvSpPr/>
              <p:nvPr/>
            </p:nvSpPr>
            <p:spPr>
              <a:xfrm>
                <a:off x="254221" y="2989744"/>
                <a:ext cx="1364132" cy="63850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Command</a:t>
                </a:r>
              </a:p>
              <a:p>
                <a:pPr algn="ctr"/>
                <a:r>
                  <a:rPr lang="en-GB" dirty="0"/>
                  <a:t>1000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21D54F9-CC91-4645-B613-A0614646ED2C}"/>
                  </a:ext>
                </a:extLst>
              </p:cNvPr>
              <p:cNvSpPr/>
              <p:nvPr/>
            </p:nvSpPr>
            <p:spPr>
              <a:xfrm>
                <a:off x="1624323" y="2989744"/>
                <a:ext cx="753992" cy="63850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DR</a:t>
                </a: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FF7BA6-F739-4153-A3F5-CB83298ACEFD}"/>
                </a:ext>
              </a:extLst>
            </p:cNvPr>
            <p:cNvSpPr/>
            <p:nvPr/>
          </p:nvSpPr>
          <p:spPr>
            <a:xfrm>
              <a:off x="2652411" y="4349847"/>
              <a:ext cx="659361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M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D8A59C6-F00D-45A9-82B6-5A2E095C3C25}"/>
                </a:ext>
              </a:extLst>
            </p:cNvPr>
            <p:cNvSpPr/>
            <p:nvPr/>
          </p:nvSpPr>
          <p:spPr>
            <a:xfrm>
              <a:off x="3311772" y="4349847"/>
              <a:ext cx="659361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03390C2-138E-4410-AE3F-C94AA528940B}"/>
                </a:ext>
              </a:extLst>
            </p:cNvPr>
            <p:cNvSpPr/>
            <p:nvPr/>
          </p:nvSpPr>
          <p:spPr>
            <a:xfrm>
              <a:off x="3971133" y="4349847"/>
              <a:ext cx="858042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Sel</a:t>
              </a:r>
              <a:endParaRPr lang="en-GB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699B56A-12D8-47F2-A362-1B64A7E343A3}"/>
                </a:ext>
              </a:extLst>
            </p:cNvPr>
            <p:cNvSpPr/>
            <p:nvPr/>
          </p:nvSpPr>
          <p:spPr>
            <a:xfrm>
              <a:off x="4829175" y="4349847"/>
              <a:ext cx="1003055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Session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9035F30-1A0E-4567-B3EE-F58DF1EAF25F}"/>
                </a:ext>
              </a:extLst>
            </p:cNvPr>
            <p:cNvSpPr/>
            <p:nvPr/>
          </p:nvSpPr>
          <p:spPr>
            <a:xfrm>
              <a:off x="5832230" y="4349847"/>
              <a:ext cx="822025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Target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A7471-8BD1-494B-8069-E46C94FB1EF4}"/>
                </a:ext>
              </a:extLst>
            </p:cNvPr>
            <p:cNvSpPr/>
            <p:nvPr/>
          </p:nvSpPr>
          <p:spPr>
            <a:xfrm>
              <a:off x="6662727" y="4349847"/>
              <a:ext cx="822025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Q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41A6470-909D-428D-AAA7-8C05EE165DD5}"/>
                </a:ext>
              </a:extLst>
            </p:cNvPr>
            <p:cNvSpPr/>
            <p:nvPr/>
          </p:nvSpPr>
          <p:spPr>
            <a:xfrm>
              <a:off x="7498052" y="4349847"/>
              <a:ext cx="822025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CRC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C2FA6C7-32BD-4F92-A2FE-F41BD2BFE2EB}"/>
                  </a:ext>
                </a:extLst>
              </p:cNvPr>
              <p:cNvSpPr/>
              <p:nvPr/>
            </p:nvSpPr>
            <p:spPr>
              <a:xfrm>
                <a:off x="2751060" y="5567456"/>
                <a:ext cx="4828784" cy="416188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 fontScale="40000" lnSpcReduction="20000"/>
              </a:bodyPr>
              <a:lstStyle/>
              <a:p>
                <a:pPr algn="ctr"/>
                <a:r>
                  <a:rPr lang="en-US" sz="4800" dirty="0"/>
                  <a:t>Tag responds in a slot between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p>
                    <m:r>
                      <a:rPr lang="en-US" sz="4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C2FA6C7-32BD-4F92-A2FE-F41BD2BFE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060" y="5567456"/>
                <a:ext cx="4828784" cy="416188"/>
              </a:xfrm>
              <a:prstGeom prst="rect">
                <a:avLst/>
              </a:prstGeom>
              <a:blipFill>
                <a:blip r:embed="rId3"/>
                <a:stretch>
                  <a:fillRect t="-2778" b="-1111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824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B9CC6A-08C7-484C-991B-AEAFB85F23F3}"/>
              </a:ext>
            </a:extLst>
          </p:cNvPr>
          <p:cNvSpPr/>
          <p:nvPr/>
        </p:nvSpPr>
        <p:spPr>
          <a:xfrm>
            <a:off x="2423459" y="2968647"/>
            <a:ext cx="4764384" cy="32980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894D6-3D5E-4F3E-B7C8-13A88335B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Collisions in ALOHA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11F7A-F46B-4D3C-A69B-4E310E5AE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1825625"/>
            <a:ext cx="1190244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Frame collisions can occur anywhere within 2 times duration of transmission.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1FB03-FEFB-4EC8-AC97-9CB949883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9E6D6D-2AA4-4C7F-95EE-A3E373715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12</a:t>
            </a:fld>
            <a:endParaRPr lang="LID4096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86C219-4003-45B5-BC40-7AC419A79E19}"/>
              </a:ext>
            </a:extLst>
          </p:cNvPr>
          <p:cNvSpPr/>
          <p:nvPr/>
        </p:nvSpPr>
        <p:spPr>
          <a:xfrm>
            <a:off x="4798794" y="3805478"/>
            <a:ext cx="2382191" cy="8547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07EFA0-1181-42D7-A5EA-D94E446578C8}"/>
              </a:ext>
            </a:extLst>
          </p:cNvPr>
          <p:cNvSpPr/>
          <p:nvPr/>
        </p:nvSpPr>
        <p:spPr>
          <a:xfrm>
            <a:off x="2423458" y="4720248"/>
            <a:ext cx="2440991" cy="8547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902B58A6-30D1-4207-9ECD-83AE73167BDC}"/>
              </a:ext>
            </a:extLst>
          </p:cNvPr>
          <p:cNvSpPr/>
          <p:nvPr/>
        </p:nvSpPr>
        <p:spPr>
          <a:xfrm rot="16200000">
            <a:off x="5916554" y="2453232"/>
            <a:ext cx="146672" cy="2382192"/>
          </a:xfrm>
          <a:prstGeom prst="righ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FC2F62-B85E-4B46-974B-76031C2D0EA7}"/>
                  </a:ext>
                </a:extLst>
              </p:cNvPr>
              <p:cNvSpPr txBox="1"/>
              <p:nvPr/>
            </p:nvSpPr>
            <p:spPr>
              <a:xfrm>
                <a:off x="5853702" y="3138300"/>
                <a:ext cx="252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FC2F62-B85E-4B46-974B-76031C2D0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702" y="3138300"/>
                <a:ext cx="25291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ket 11">
            <a:extLst>
              <a:ext uri="{FF2B5EF4-FFF2-40B4-BE49-F238E27FC236}">
                <a16:creationId xmlns:a16="http://schemas.microsoft.com/office/drawing/2014/main" id="{CFD8164D-6739-4390-B535-AE341BEBB317}"/>
              </a:ext>
            </a:extLst>
          </p:cNvPr>
          <p:cNvSpPr/>
          <p:nvPr/>
        </p:nvSpPr>
        <p:spPr>
          <a:xfrm rot="16200000">
            <a:off x="4675273" y="706339"/>
            <a:ext cx="260759" cy="4764383"/>
          </a:xfrm>
          <a:prstGeom prst="righ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335457-B783-45C4-A636-67B1B1AD52BA}"/>
                  </a:ext>
                </a:extLst>
              </p:cNvPr>
              <p:cNvSpPr txBox="1"/>
              <p:nvPr/>
            </p:nvSpPr>
            <p:spPr>
              <a:xfrm>
                <a:off x="4156433" y="2499123"/>
                <a:ext cx="12984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2×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335457-B783-45C4-A636-67B1B1AD5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433" y="2499123"/>
                <a:ext cx="12984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37F53F6-2B73-4283-AC6F-7138ACAFA005}"/>
              </a:ext>
            </a:extLst>
          </p:cNvPr>
          <p:cNvCxnSpPr>
            <a:cxnSpLocks/>
            <a:stCxn id="16" idx="3"/>
            <a:endCxn id="8" idx="1"/>
          </p:cNvCxnSpPr>
          <p:nvPr/>
        </p:nvCxnSpPr>
        <p:spPr>
          <a:xfrm>
            <a:off x="2179037" y="3896009"/>
            <a:ext cx="2619757" cy="3368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5D93FA-D376-464D-B4CB-6354527D0E5C}"/>
              </a:ext>
            </a:extLst>
          </p:cNvPr>
          <p:cNvCxnSpPr>
            <a:cxnSpLocks/>
            <a:stCxn id="16" idx="2"/>
            <a:endCxn id="9" idx="0"/>
          </p:cNvCxnSpPr>
          <p:nvPr/>
        </p:nvCxnSpPr>
        <p:spPr>
          <a:xfrm>
            <a:off x="1250883" y="4147690"/>
            <a:ext cx="2393071" cy="5725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887F62E-CA5F-42EE-8B79-4AD7E4088DF0}"/>
              </a:ext>
            </a:extLst>
          </p:cNvPr>
          <p:cNvSpPr/>
          <p:nvPr/>
        </p:nvSpPr>
        <p:spPr>
          <a:xfrm>
            <a:off x="322729" y="3644327"/>
            <a:ext cx="1856308" cy="503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4800" dirty="0"/>
              <a:t>Collision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FFF6C4-39CE-4762-9765-AE089A73DF62}"/>
              </a:ext>
            </a:extLst>
          </p:cNvPr>
          <p:cNvSpPr/>
          <p:nvPr/>
        </p:nvSpPr>
        <p:spPr>
          <a:xfrm>
            <a:off x="4798793" y="3805478"/>
            <a:ext cx="72186" cy="1773047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881A4B8-DDB1-4A3F-B7F2-7C6CA7FEE4C1}"/>
              </a:ext>
            </a:extLst>
          </p:cNvPr>
          <p:cNvCxnSpPr/>
          <p:nvPr/>
        </p:nvCxnSpPr>
        <p:spPr>
          <a:xfrm>
            <a:off x="3449905" y="5912732"/>
            <a:ext cx="480666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97DFE44-1ABA-407C-8006-D41B52762036}"/>
              </a:ext>
            </a:extLst>
          </p:cNvPr>
          <p:cNvSpPr txBox="1"/>
          <p:nvPr/>
        </p:nvSpPr>
        <p:spPr>
          <a:xfrm>
            <a:off x="5557878" y="5539136"/>
            <a:ext cx="76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  <a:endParaRPr lang="LID4096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0B4720-2C16-42D1-ADE9-AD794DA23E1A}"/>
              </a:ext>
            </a:extLst>
          </p:cNvPr>
          <p:cNvSpPr/>
          <p:nvPr/>
        </p:nvSpPr>
        <p:spPr>
          <a:xfrm>
            <a:off x="8175149" y="2981798"/>
            <a:ext cx="3550351" cy="1257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2800" dirty="0"/>
              <a:t>If another frame is sent anywhere in this period, a collision occurs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22F817C-3CB2-6D4A-AB0B-AA4860EAADE7}"/>
              </a:ext>
            </a:extLst>
          </p:cNvPr>
          <p:cNvCxnSpPr/>
          <p:nvPr/>
        </p:nvCxnSpPr>
        <p:spPr>
          <a:xfrm>
            <a:off x="4881048" y="2958151"/>
            <a:ext cx="0" cy="3308507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0CEBC076-DFE8-4A9E-A2B4-C57D837DB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0" y="2564386"/>
            <a:ext cx="1856305" cy="104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3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8885F-00AE-40CD-B405-EE879FEF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ALOHA</a:t>
            </a:r>
            <a:endParaRPr lang="LID4096" dirty="0"/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4B45172F-B7DE-F139-DC1B-61643A56E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9"/>
          <a:stretch/>
        </p:blipFill>
        <p:spPr>
          <a:xfrm>
            <a:off x="4019093" y="1719595"/>
            <a:ext cx="1232005" cy="90360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4B349-3E74-464A-BB72-2535E17D5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8BBA8-5C40-4298-8772-4B0A0E42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13</a:t>
            </a:fld>
            <a:endParaRPr lang="LID4096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26F7879-4E8D-4AA5-B27F-CD69B9E056BA}"/>
              </a:ext>
            </a:extLst>
          </p:cNvPr>
          <p:cNvCxnSpPr>
            <a:cxnSpLocks/>
            <a:stCxn id="22" idx="2"/>
            <a:endCxn id="23" idx="0"/>
          </p:cNvCxnSpPr>
          <p:nvPr/>
        </p:nvCxnSpPr>
        <p:spPr>
          <a:xfrm flipH="1">
            <a:off x="5772055" y="2749275"/>
            <a:ext cx="412550" cy="4288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1E5C933-F99A-4A10-B6A9-108AC7544294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4825551" y="2497594"/>
            <a:ext cx="569213" cy="4284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FC6CFCB-0484-402B-8576-A5E52C064EFF}"/>
              </a:ext>
            </a:extLst>
          </p:cNvPr>
          <p:cNvSpPr/>
          <p:nvPr/>
        </p:nvSpPr>
        <p:spPr>
          <a:xfrm>
            <a:off x="3449904" y="2629912"/>
            <a:ext cx="1375646" cy="4936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708D84-9DF3-4C4D-ADF2-1B48D76F6859}"/>
              </a:ext>
            </a:extLst>
          </p:cNvPr>
          <p:cNvSpPr/>
          <p:nvPr/>
        </p:nvSpPr>
        <p:spPr>
          <a:xfrm>
            <a:off x="4508611" y="3182193"/>
            <a:ext cx="1375646" cy="4936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CB977A-40B2-4B85-9C70-EF866A100406}"/>
              </a:ext>
            </a:extLst>
          </p:cNvPr>
          <p:cNvSpPr/>
          <p:nvPr/>
        </p:nvSpPr>
        <p:spPr>
          <a:xfrm>
            <a:off x="5649774" y="4789137"/>
            <a:ext cx="1375646" cy="4936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C58CEA-BB65-431D-A454-FCADCB006A59}"/>
              </a:ext>
            </a:extLst>
          </p:cNvPr>
          <p:cNvCxnSpPr/>
          <p:nvPr/>
        </p:nvCxnSpPr>
        <p:spPr>
          <a:xfrm>
            <a:off x="2567875" y="3159940"/>
            <a:ext cx="67487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5CFD74-52E4-4C61-84AC-70AB389067F5}"/>
              </a:ext>
            </a:extLst>
          </p:cNvPr>
          <p:cNvCxnSpPr/>
          <p:nvPr/>
        </p:nvCxnSpPr>
        <p:spPr>
          <a:xfrm>
            <a:off x="2567874" y="3695194"/>
            <a:ext cx="67487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8126FE-8879-41F5-A445-E1D5677D4BCE}"/>
              </a:ext>
            </a:extLst>
          </p:cNvPr>
          <p:cNvCxnSpPr/>
          <p:nvPr/>
        </p:nvCxnSpPr>
        <p:spPr>
          <a:xfrm>
            <a:off x="2567873" y="4230448"/>
            <a:ext cx="67487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31667E-B8B5-4E27-A0ED-4668E615434F}"/>
              </a:ext>
            </a:extLst>
          </p:cNvPr>
          <p:cNvCxnSpPr/>
          <p:nvPr/>
        </p:nvCxnSpPr>
        <p:spPr>
          <a:xfrm>
            <a:off x="2567872" y="4765702"/>
            <a:ext cx="67487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BE1F77-6804-4376-94C8-0023BEFE4CCB}"/>
              </a:ext>
            </a:extLst>
          </p:cNvPr>
          <p:cNvCxnSpPr/>
          <p:nvPr/>
        </p:nvCxnSpPr>
        <p:spPr>
          <a:xfrm>
            <a:off x="2567871" y="5300957"/>
            <a:ext cx="67487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FADB379-FDC1-46C8-9637-F70D3A88307C}"/>
              </a:ext>
            </a:extLst>
          </p:cNvPr>
          <p:cNvCxnSpPr/>
          <p:nvPr/>
        </p:nvCxnSpPr>
        <p:spPr>
          <a:xfrm>
            <a:off x="3449905" y="5912732"/>
            <a:ext cx="480666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492D64E-0037-495B-A2AD-874D4DCEE0DD}"/>
              </a:ext>
            </a:extLst>
          </p:cNvPr>
          <p:cNvSpPr txBox="1"/>
          <p:nvPr/>
        </p:nvSpPr>
        <p:spPr>
          <a:xfrm>
            <a:off x="5557878" y="5539136"/>
            <a:ext cx="76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  <a:endParaRPr lang="LID4096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787224E-75FC-48F6-ABCC-2E4711B5FE87}"/>
              </a:ext>
            </a:extLst>
          </p:cNvPr>
          <p:cNvCxnSpPr/>
          <p:nvPr/>
        </p:nvCxnSpPr>
        <p:spPr>
          <a:xfrm>
            <a:off x="2495044" y="3295625"/>
            <a:ext cx="0" cy="178024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6FC8F2F-B199-4F57-B485-D25AE818253B}"/>
              </a:ext>
            </a:extLst>
          </p:cNvPr>
          <p:cNvSpPr txBox="1"/>
          <p:nvPr/>
        </p:nvSpPr>
        <p:spPr>
          <a:xfrm>
            <a:off x="1583438" y="3816416"/>
            <a:ext cx="1121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Stations</a:t>
            </a:r>
            <a:endParaRPr lang="LID4096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B5C7A0-026C-441B-848E-F75D6E96BEAE}"/>
              </a:ext>
            </a:extLst>
          </p:cNvPr>
          <p:cNvSpPr/>
          <p:nvPr/>
        </p:nvSpPr>
        <p:spPr>
          <a:xfrm>
            <a:off x="4825550" y="299398"/>
            <a:ext cx="3327850" cy="9808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47500" lnSpcReduction="20000"/>
          </a:bodyPr>
          <a:lstStyle/>
          <a:p>
            <a:pPr algn="ctr"/>
            <a:r>
              <a:rPr lang="en-US" sz="4800" dirty="0"/>
              <a:t>All of these messages will have to be retransmitted!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0DFB3E-95B2-429C-B0A6-B8F2A2551264}"/>
              </a:ext>
            </a:extLst>
          </p:cNvPr>
          <p:cNvSpPr/>
          <p:nvPr/>
        </p:nvSpPr>
        <p:spPr>
          <a:xfrm>
            <a:off x="5394763" y="2245912"/>
            <a:ext cx="1579684" cy="503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en-US" sz="4800" dirty="0"/>
              <a:t>Collisions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95E660-8B05-48D7-9A2C-9E25B72A0FD7}"/>
              </a:ext>
            </a:extLst>
          </p:cNvPr>
          <p:cNvSpPr/>
          <p:nvPr/>
        </p:nvSpPr>
        <p:spPr>
          <a:xfrm>
            <a:off x="4508612" y="2624687"/>
            <a:ext cx="316939" cy="1047067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85E70A-12C9-47EC-B825-C40BF5A001F9}"/>
              </a:ext>
            </a:extLst>
          </p:cNvPr>
          <p:cNvSpPr/>
          <p:nvPr/>
        </p:nvSpPr>
        <p:spPr>
          <a:xfrm>
            <a:off x="5649774" y="3178147"/>
            <a:ext cx="244562" cy="2118546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B76B26-AEB4-050F-2A15-EAF3F6822421}"/>
              </a:ext>
            </a:extLst>
          </p:cNvPr>
          <p:cNvSpPr/>
          <p:nvPr/>
        </p:nvSpPr>
        <p:spPr>
          <a:xfrm>
            <a:off x="8256573" y="307972"/>
            <a:ext cx="3586735" cy="9823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Q: How can we reduce the risk of collision?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38581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9" grpId="0" animBg="1"/>
      <p:bldP spid="23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8885F-00AE-40CD-B405-EE879FEF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Slotted ALOHA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474D8-3981-486A-AD00-B35EE74C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4B349-3E74-464A-BB72-2535E17D5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8BBA8-5C40-4298-8772-4B0A0E42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14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C6CFCB-0484-402B-8576-A5E52C064EFF}"/>
              </a:ext>
            </a:extLst>
          </p:cNvPr>
          <p:cNvSpPr/>
          <p:nvPr/>
        </p:nvSpPr>
        <p:spPr>
          <a:xfrm>
            <a:off x="3449904" y="2629912"/>
            <a:ext cx="1375646" cy="4936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708D84-9DF3-4C4D-ADF2-1B48D76F6859}"/>
              </a:ext>
            </a:extLst>
          </p:cNvPr>
          <p:cNvSpPr/>
          <p:nvPr/>
        </p:nvSpPr>
        <p:spPr>
          <a:xfrm>
            <a:off x="4884217" y="3189863"/>
            <a:ext cx="1375646" cy="4936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CB977A-40B2-4B85-9C70-EF866A100406}"/>
              </a:ext>
            </a:extLst>
          </p:cNvPr>
          <p:cNvSpPr/>
          <p:nvPr/>
        </p:nvSpPr>
        <p:spPr>
          <a:xfrm>
            <a:off x="4876801" y="4786523"/>
            <a:ext cx="1375646" cy="4936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C58CEA-BB65-431D-A454-FCADCB006A59}"/>
              </a:ext>
            </a:extLst>
          </p:cNvPr>
          <p:cNvCxnSpPr/>
          <p:nvPr/>
        </p:nvCxnSpPr>
        <p:spPr>
          <a:xfrm>
            <a:off x="2567875" y="3159940"/>
            <a:ext cx="67487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5CFD74-52E4-4C61-84AC-70AB389067F5}"/>
              </a:ext>
            </a:extLst>
          </p:cNvPr>
          <p:cNvCxnSpPr/>
          <p:nvPr/>
        </p:nvCxnSpPr>
        <p:spPr>
          <a:xfrm>
            <a:off x="2567874" y="3695194"/>
            <a:ext cx="67487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8126FE-8879-41F5-A445-E1D5677D4BCE}"/>
              </a:ext>
            </a:extLst>
          </p:cNvPr>
          <p:cNvCxnSpPr/>
          <p:nvPr/>
        </p:nvCxnSpPr>
        <p:spPr>
          <a:xfrm>
            <a:off x="2567873" y="4230448"/>
            <a:ext cx="67487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31667E-B8B5-4E27-A0ED-4668E615434F}"/>
              </a:ext>
            </a:extLst>
          </p:cNvPr>
          <p:cNvCxnSpPr/>
          <p:nvPr/>
        </p:nvCxnSpPr>
        <p:spPr>
          <a:xfrm>
            <a:off x="2567872" y="4765702"/>
            <a:ext cx="67487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BE1F77-6804-4376-94C8-0023BEFE4CCB}"/>
              </a:ext>
            </a:extLst>
          </p:cNvPr>
          <p:cNvCxnSpPr/>
          <p:nvPr/>
        </p:nvCxnSpPr>
        <p:spPr>
          <a:xfrm>
            <a:off x="2567871" y="5300957"/>
            <a:ext cx="67487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9C1327-0F61-4422-99DB-DEBB832036BB}"/>
              </a:ext>
            </a:extLst>
          </p:cNvPr>
          <p:cNvCxnSpPr>
            <a:cxnSpLocks/>
          </p:cNvCxnSpPr>
          <p:nvPr/>
        </p:nvCxnSpPr>
        <p:spPr>
          <a:xfrm>
            <a:off x="3409444" y="2451887"/>
            <a:ext cx="0" cy="33581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156400-3CD4-42D7-B5A3-D2073ECDB072}"/>
              </a:ext>
            </a:extLst>
          </p:cNvPr>
          <p:cNvCxnSpPr>
            <a:cxnSpLocks/>
          </p:cNvCxnSpPr>
          <p:nvPr/>
        </p:nvCxnSpPr>
        <p:spPr>
          <a:xfrm>
            <a:off x="4851175" y="2451887"/>
            <a:ext cx="0" cy="33581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64D4CC-F5F1-4324-94A9-60D777FF14E5}"/>
              </a:ext>
            </a:extLst>
          </p:cNvPr>
          <p:cNvCxnSpPr>
            <a:cxnSpLocks/>
          </p:cNvCxnSpPr>
          <p:nvPr/>
        </p:nvCxnSpPr>
        <p:spPr>
          <a:xfrm>
            <a:off x="6292906" y="2451887"/>
            <a:ext cx="0" cy="33581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819417-35E4-4481-8A72-CB4F45E0F5C5}"/>
              </a:ext>
            </a:extLst>
          </p:cNvPr>
          <p:cNvCxnSpPr>
            <a:cxnSpLocks/>
          </p:cNvCxnSpPr>
          <p:nvPr/>
        </p:nvCxnSpPr>
        <p:spPr>
          <a:xfrm>
            <a:off x="7734637" y="2451887"/>
            <a:ext cx="0" cy="33581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A9F3795-DB13-4685-ADF5-AF88C747BB3F}"/>
              </a:ext>
            </a:extLst>
          </p:cNvPr>
          <p:cNvCxnSpPr>
            <a:cxnSpLocks/>
          </p:cNvCxnSpPr>
          <p:nvPr/>
        </p:nvCxnSpPr>
        <p:spPr>
          <a:xfrm>
            <a:off x="9176367" y="2451887"/>
            <a:ext cx="0" cy="33581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9710D0B-6953-456F-871C-A3F2A4CD47FE}"/>
              </a:ext>
            </a:extLst>
          </p:cNvPr>
          <p:cNvCxnSpPr/>
          <p:nvPr/>
        </p:nvCxnSpPr>
        <p:spPr>
          <a:xfrm>
            <a:off x="3449905" y="5912732"/>
            <a:ext cx="480666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8048478-E96A-4B8C-AFD7-4C18CE9C3DE3}"/>
              </a:ext>
            </a:extLst>
          </p:cNvPr>
          <p:cNvSpPr txBox="1"/>
          <p:nvPr/>
        </p:nvSpPr>
        <p:spPr>
          <a:xfrm>
            <a:off x="5557878" y="5539136"/>
            <a:ext cx="76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  <a:endParaRPr lang="LID4096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393CFCE-F5C1-4065-A771-8CB81B2027D5}"/>
              </a:ext>
            </a:extLst>
          </p:cNvPr>
          <p:cNvCxnSpPr/>
          <p:nvPr/>
        </p:nvCxnSpPr>
        <p:spPr>
          <a:xfrm>
            <a:off x="2495044" y="3295625"/>
            <a:ext cx="0" cy="178024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CCDDF12-13C6-4BAF-A1E8-1B34003161E5}"/>
              </a:ext>
            </a:extLst>
          </p:cNvPr>
          <p:cNvSpPr txBox="1"/>
          <p:nvPr/>
        </p:nvSpPr>
        <p:spPr>
          <a:xfrm>
            <a:off x="1583438" y="3816416"/>
            <a:ext cx="1121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Stations</a:t>
            </a:r>
            <a:endParaRPr lang="LID4096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E4EF8E-8A4F-4B68-91AA-C3226DC8EF05}"/>
              </a:ext>
            </a:extLst>
          </p:cNvPr>
          <p:cNvSpPr/>
          <p:nvPr/>
        </p:nvSpPr>
        <p:spPr>
          <a:xfrm>
            <a:off x="4666240" y="2982482"/>
            <a:ext cx="1771593" cy="25523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83C2A81-8382-40C6-977A-2B6D045FDB16}"/>
              </a:ext>
            </a:extLst>
          </p:cNvPr>
          <p:cNvCxnSpPr>
            <a:stCxn id="24" idx="2"/>
            <a:endCxn id="9" idx="3"/>
          </p:cNvCxnSpPr>
          <p:nvPr/>
        </p:nvCxnSpPr>
        <p:spPr>
          <a:xfrm flipH="1">
            <a:off x="6437833" y="1732904"/>
            <a:ext cx="2324941" cy="252576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4680E80-3C81-41B0-AF70-787AC147DA0D}"/>
              </a:ext>
            </a:extLst>
          </p:cNvPr>
          <p:cNvSpPr/>
          <p:nvPr/>
        </p:nvSpPr>
        <p:spPr>
          <a:xfrm>
            <a:off x="7561786" y="304945"/>
            <a:ext cx="2401974" cy="14279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en-US" sz="4800" dirty="0"/>
              <a:t>These messages will have to be retransmitted!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32DE8A-B033-2E41-B61B-B9E919560F66}"/>
              </a:ext>
            </a:extLst>
          </p:cNvPr>
          <p:cNvSpPr/>
          <p:nvPr/>
        </p:nvSpPr>
        <p:spPr>
          <a:xfrm>
            <a:off x="487732" y="1500914"/>
            <a:ext cx="4856577" cy="8221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First frame sent successfully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1ABBF6-A4AB-EA46-B6BC-7E266DABA563}"/>
              </a:ext>
            </a:extLst>
          </p:cNvPr>
          <p:cNvSpPr txBox="1"/>
          <p:nvPr/>
        </p:nvSpPr>
        <p:spPr>
          <a:xfrm>
            <a:off x="9452303" y="4492544"/>
            <a:ext cx="29902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/>
              <a:t>Probability of frame collisions is reduced. Frames now overlap completely, or not at all.</a:t>
            </a:r>
          </a:p>
        </p:txBody>
      </p:sp>
    </p:spTree>
    <p:extLst>
      <p:ext uri="{BB962C8B-B14F-4D97-AF65-F5344CB8AC3E}">
        <p14:creationId xmlns:p14="http://schemas.microsoft.com/office/powerpoint/2010/main" val="37726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67605-888E-4C41-B932-1358BF989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Carrier Sense Multiple Access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9E473-D4A9-9A4F-AA13-F289608554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741862-F1FA-134C-840C-B1F76D9C9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22E36-5895-8E4C-A114-8DF378B0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15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7B5410-B3EF-664C-901F-F5D6D682C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978" y="5088335"/>
            <a:ext cx="879078" cy="87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82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78386-C6FE-47FC-A0BD-3AF75D073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Carrier-Sense Multiple Access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7B3FF9-6277-4230-8211-24194804AD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Senders detect (“sense”) if the channel is in use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Protocols that apply CSMA: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 1-persistent: wait for idle, then send. If collision, random back-off.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 Nonpersistent: if busy, random back-off. Try again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-persistent: if busy, wait for next slot</a:t>
                </a:r>
                <a:br>
                  <a:rPr lang="en-US" dirty="0"/>
                </a:br>
                <a:r>
                  <a:rPr lang="en-US" dirty="0"/>
                  <a:t> if idle, send with probability </a:t>
                </a:r>
                <a:r>
                  <a:rPr lang="en-US" i="1" dirty="0"/>
                  <a:t>p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7B3FF9-6277-4230-8211-24194804AD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FF336-9D1A-4F4A-A3AB-66C6892EC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D934C-2AD5-448F-8ABF-40BE9BA7B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9575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CCACE-E20A-4F95-AB65-35477D4C0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1-persistent CSMA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18F3F-1A45-4EC5-8F2C-E8042EC9F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846" y="5259010"/>
            <a:ext cx="6850308" cy="1101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Wait until the channel is idle, then send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9508DB-F2EF-499E-8330-70ADFA6F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A4A57B-863D-4886-9EF9-5F3E09F3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17</a:t>
            </a:fld>
            <a:endParaRPr lang="LID4096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31EF5E1-7BC4-CB45-BFC9-30A7AC08FC2E}"/>
              </a:ext>
            </a:extLst>
          </p:cNvPr>
          <p:cNvGrpSpPr/>
          <p:nvPr/>
        </p:nvGrpSpPr>
        <p:grpSpPr>
          <a:xfrm>
            <a:off x="10441428" y="1740733"/>
            <a:ext cx="2070612" cy="1096206"/>
            <a:chOff x="10441428" y="1740733"/>
            <a:chExt cx="2070612" cy="1096206"/>
          </a:xfrm>
        </p:grpSpPr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AD90E2D2-4A4A-47AB-A5C8-C83FEF56168C}"/>
                </a:ext>
              </a:extLst>
            </p:cNvPr>
            <p:cNvSpPr/>
            <p:nvPr/>
          </p:nvSpPr>
          <p:spPr>
            <a:xfrm rot="12968119">
              <a:off x="10465013" y="1889852"/>
              <a:ext cx="166613" cy="143631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4F0BBB7-B8A6-B347-A4BE-3DC3F31AD508}"/>
                </a:ext>
              </a:extLst>
            </p:cNvPr>
            <p:cNvGrpSpPr/>
            <p:nvPr/>
          </p:nvGrpSpPr>
          <p:grpSpPr>
            <a:xfrm>
              <a:off x="10441428" y="1740733"/>
              <a:ext cx="2070612" cy="1096206"/>
              <a:chOff x="10441428" y="1740733"/>
              <a:chExt cx="2070612" cy="1096206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B44E54AE-0B5F-4186-AC85-558DD01CD88F}"/>
                  </a:ext>
                </a:extLst>
              </p:cNvPr>
              <p:cNvSpPr/>
              <p:nvPr/>
            </p:nvSpPr>
            <p:spPr>
              <a:xfrm>
                <a:off x="10441428" y="1740733"/>
                <a:ext cx="1096206" cy="109620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0AECA4B-C3FC-44FA-A324-5CD287883198}"/>
                  </a:ext>
                </a:extLst>
              </p:cNvPr>
              <p:cNvSpPr txBox="1"/>
              <p:nvPr/>
            </p:nvSpPr>
            <p:spPr>
              <a:xfrm>
                <a:off x="11537634" y="2022628"/>
                <a:ext cx="974406" cy="505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</a:t>
                </a:r>
                <a:endParaRPr lang="LID4096" dirty="0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074DEB-1DF3-254A-A00E-E076A709EECA}"/>
              </a:ext>
            </a:extLst>
          </p:cNvPr>
          <p:cNvGrpSpPr/>
          <p:nvPr/>
        </p:nvGrpSpPr>
        <p:grpSpPr>
          <a:xfrm>
            <a:off x="8708532" y="2827847"/>
            <a:ext cx="2011447" cy="1050433"/>
            <a:chOff x="8708532" y="2827847"/>
            <a:chExt cx="2011447" cy="1050433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AF27705-A009-4E7C-9F04-0BD7004D5CD5}"/>
                </a:ext>
              </a:extLst>
            </p:cNvPr>
            <p:cNvSpPr/>
            <p:nvPr/>
          </p:nvSpPr>
          <p:spPr>
            <a:xfrm>
              <a:off x="8708532" y="3305553"/>
              <a:ext cx="1849157" cy="57272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Send</a:t>
              </a:r>
              <a:endParaRPr lang="LID4096" dirty="0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550CC874-1FF9-48CF-9ABC-A33785824E7D}"/>
                </a:ext>
              </a:extLst>
            </p:cNvPr>
            <p:cNvCxnSpPr>
              <a:stCxn id="47" idx="2"/>
              <a:endCxn id="49" idx="0"/>
            </p:cNvCxnSpPr>
            <p:nvPr/>
          </p:nvCxnSpPr>
          <p:spPr>
            <a:xfrm flipH="1">
              <a:off x="9633111" y="2932740"/>
              <a:ext cx="3" cy="3728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9B406AC-BD1C-467C-9228-68CB96B1E551}"/>
                </a:ext>
              </a:extLst>
            </p:cNvPr>
            <p:cNvSpPr txBox="1"/>
            <p:nvPr/>
          </p:nvSpPr>
          <p:spPr>
            <a:xfrm>
              <a:off x="9745573" y="2827847"/>
              <a:ext cx="974406" cy="505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Yes</a:t>
              </a:r>
              <a:endParaRPr lang="LID4096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D6047EC-065F-B440-B305-E4AE39770791}"/>
              </a:ext>
            </a:extLst>
          </p:cNvPr>
          <p:cNvGrpSpPr/>
          <p:nvPr/>
        </p:nvGrpSpPr>
        <p:grpSpPr>
          <a:xfrm>
            <a:off x="5472508" y="2288835"/>
            <a:ext cx="3164054" cy="2753956"/>
            <a:chOff x="5472508" y="2288835"/>
            <a:chExt cx="3164054" cy="2753956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A888359-FB4B-4BFD-92EA-39939A469EAD}"/>
                </a:ext>
              </a:extLst>
            </p:cNvPr>
            <p:cNvSpPr/>
            <p:nvPr/>
          </p:nvSpPr>
          <p:spPr>
            <a:xfrm>
              <a:off x="5472508" y="3045641"/>
              <a:ext cx="1849157" cy="8274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Random back-off</a:t>
              </a:r>
              <a:endParaRPr lang="LID4096" dirty="0"/>
            </a:p>
          </p:txBody>
        </p:sp>
        <p:cxnSp>
          <p:nvCxnSpPr>
            <p:cNvPr id="61" name="Connector: Elbow 60">
              <a:extLst>
                <a:ext uri="{FF2B5EF4-FFF2-40B4-BE49-F238E27FC236}">
                  <a16:creationId xmlns:a16="http://schemas.microsoft.com/office/drawing/2014/main" id="{DE36DFAE-7D1B-4AF5-B14C-AADEF3411BE0}"/>
                </a:ext>
              </a:extLst>
            </p:cNvPr>
            <p:cNvCxnSpPr>
              <a:stCxn id="48" idx="1"/>
              <a:endCxn id="59" idx="2"/>
            </p:cNvCxnSpPr>
            <p:nvPr/>
          </p:nvCxnSpPr>
          <p:spPr>
            <a:xfrm rot="10800000">
              <a:off x="6397087" y="3873054"/>
              <a:ext cx="1752272" cy="1099745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or: Elbow 62">
              <a:extLst>
                <a:ext uri="{FF2B5EF4-FFF2-40B4-BE49-F238E27FC236}">
                  <a16:creationId xmlns:a16="http://schemas.microsoft.com/office/drawing/2014/main" id="{4FD5A4A6-86E9-44A0-A038-EED61ED7BC2F}"/>
                </a:ext>
              </a:extLst>
            </p:cNvPr>
            <p:cNvCxnSpPr>
              <a:stCxn id="59" idx="0"/>
              <a:endCxn id="47" idx="1"/>
            </p:cNvCxnSpPr>
            <p:nvPr/>
          </p:nvCxnSpPr>
          <p:spPr>
            <a:xfrm rot="5400000" flipH="1" flipV="1">
              <a:off x="6894820" y="1791102"/>
              <a:ext cx="756806" cy="1752272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8A692C8-4597-4C74-8289-88F4244CBAFC}"/>
                </a:ext>
              </a:extLst>
            </p:cNvPr>
            <p:cNvSpPr txBox="1"/>
            <p:nvPr/>
          </p:nvSpPr>
          <p:spPr>
            <a:xfrm>
              <a:off x="7662156" y="4537413"/>
              <a:ext cx="974406" cy="505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Yes</a:t>
              </a:r>
              <a:endParaRPr lang="LID4096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C9D077-FBFD-5B4D-A5B5-C71F7A080B6F}"/>
              </a:ext>
            </a:extLst>
          </p:cNvPr>
          <p:cNvGrpSpPr/>
          <p:nvPr/>
        </p:nvGrpSpPr>
        <p:grpSpPr>
          <a:xfrm>
            <a:off x="8149360" y="3878279"/>
            <a:ext cx="2967509" cy="2351465"/>
            <a:chOff x="8149360" y="3878279"/>
            <a:chExt cx="2967509" cy="2351465"/>
          </a:xfrm>
        </p:grpSpPr>
        <p:sp>
          <p:nvSpPr>
            <p:cNvPr id="48" name="Diamond 47">
              <a:extLst>
                <a:ext uri="{FF2B5EF4-FFF2-40B4-BE49-F238E27FC236}">
                  <a16:creationId xmlns:a16="http://schemas.microsoft.com/office/drawing/2014/main" id="{3614655B-152C-453B-9BC3-5AED8716DDEC}"/>
                </a:ext>
              </a:extLst>
            </p:cNvPr>
            <p:cNvSpPr/>
            <p:nvPr/>
          </p:nvSpPr>
          <p:spPr>
            <a:xfrm>
              <a:off x="8149360" y="4328890"/>
              <a:ext cx="2967509" cy="1287810"/>
            </a:xfrm>
            <a:prstGeom prst="diamond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Collision?</a:t>
              </a:r>
              <a:endParaRPr lang="LID4096" dirty="0"/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F6749D96-F74A-4534-8A73-7EC7B413F5BD}"/>
                </a:ext>
              </a:extLst>
            </p:cNvPr>
            <p:cNvCxnSpPr>
              <a:stCxn id="49" idx="2"/>
              <a:endCxn id="48" idx="0"/>
            </p:cNvCxnSpPr>
            <p:nvPr/>
          </p:nvCxnSpPr>
          <p:spPr>
            <a:xfrm>
              <a:off x="9633111" y="3878279"/>
              <a:ext cx="3" cy="45061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C80B590A-9691-40EA-B196-D2A64A508520}"/>
                </a:ext>
              </a:extLst>
            </p:cNvPr>
            <p:cNvCxnSpPr>
              <a:stCxn id="48" idx="2"/>
            </p:cNvCxnSpPr>
            <p:nvPr/>
          </p:nvCxnSpPr>
          <p:spPr>
            <a:xfrm flipH="1">
              <a:off x="9633113" y="5616702"/>
              <a:ext cx="1" cy="6130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84FB6981-6BFA-4459-8C6C-152411455179}"/>
                </a:ext>
              </a:extLst>
            </p:cNvPr>
            <p:cNvSpPr txBox="1"/>
            <p:nvPr/>
          </p:nvSpPr>
          <p:spPr>
            <a:xfrm>
              <a:off x="9745572" y="5498751"/>
              <a:ext cx="974406" cy="505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</a:t>
              </a:r>
              <a:endParaRPr lang="LID4096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861C2C4-A75E-AB42-8CF8-ECE9AADAEFE0}"/>
              </a:ext>
            </a:extLst>
          </p:cNvPr>
          <p:cNvGrpSpPr/>
          <p:nvPr/>
        </p:nvGrpSpPr>
        <p:grpSpPr>
          <a:xfrm>
            <a:off x="8149360" y="1096826"/>
            <a:ext cx="2967509" cy="1835914"/>
            <a:chOff x="8149360" y="1096826"/>
            <a:chExt cx="2967509" cy="1835914"/>
          </a:xfrm>
        </p:grpSpPr>
        <p:sp>
          <p:nvSpPr>
            <p:cNvPr id="47" name="Diamond 46">
              <a:extLst>
                <a:ext uri="{FF2B5EF4-FFF2-40B4-BE49-F238E27FC236}">
                  <a16:creationId xmlns:a16="http://schemas.microsoft.com/office/drawing/2014/main" id="{B6325A08-4E2A-4AFF-B77E-E998054A43CA}"/>
                </a:ext>
              </a:extLst>
            </p:cNvPr>
            <p:cNvSpPr/>
            <p:nvPr/>
          </p:nvSpPr>
          <p:spPr>
            <a:xfrm>
              <a:off x="8149360" y="1644930"/>
              <a:ext cx="2967509" cy="1287810"/>
            </a:xfrm>
            <a:prstGeom prst="diamond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Channel free?</a:t>
              </a:r>
              <a:endParaRPr lang="LID4096" dirty="0"/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C7AF4A3B-E860-4582-8704-51265462D859}"/>
                </a:ext>
              </a:extLst>
            </p:cNvPr>
            <p:cNvCxnSpPr>
              <a:endCxn id="47" idx="0"/>
            </p:cNvCxnSpPr>
            <p:nvPr/>
          </p:nvCxnSpPr>
          <p:spPr>
            <a:xfrm>
              <a:off x="9633111" y="1096826"/>
              <a:ext cx="3" cy="54810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C38C7D4-CA7E-4C9A-AB92-2449A345AB82}"/>
              </a:ext>
            </a:extLst>
          </p:cNvPr>
          <p:cNvSpPr/>
          <p:nvPr/>
        </p:nvSpPr>
        <p:spPr>
          <a:xfrm>
            <a:off x="476410" y="5741216"/>
            <a:ext cx="7124379" cy="4906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sz="2800" dirty="0"/>
              <a:t>Q: Can you think of a problem with this method?</a:t>
            </a:r>
            <a:endParaRPr lang="LID4096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306BF4-9E94-BA65-1C77-E4B8064D4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31" y="1846922"/>
            <a:ext cx="2866566" cy="282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9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FEDB1-391E-486B-B76E-D6696DCC5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627"/>
            <a:ext cx="10515600" cy="1325563"/>
          </a:xfrm>
        </p:spPr>
        <p:txBody>
          <a:bodyPr/>
          <a:lstStyle/>
          <a:p>
            <a:r>
              <a:rPr lang="en-US" dirty="0" err="1"/>
              <a:t>Nonpersistent</a:t>
            </a:r>
            <a:r>
              <a:rPr lang="en-US" dirty="0"/>
              <a:t> CSMA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3606F-ADB4-47CA-BD92-6DC3447E0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16" y="4789899"/>
            <a:ext cx="7124367" cy="8490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/>
              <a:t>Nonpersistent</a:t>
            </a:r>
            <a:r>
              <a:rPr lang="en-US" dirty="0"/>
              <a:t> CSMA is less greedy. If the channel is occupied, it waits a random amount of time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57A78-A8EB-44F5-882D-5B29EC0C2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BA09F-A1E3-4E45-AA03-FDF5AF62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18</a:t>
            </a:fld>
            <a:endParaRPr lang="LID4096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C7D9D0D-546E-A549-AC04-DB228AB7A89B}"/>
              </a:ext>
            </a:extLst>
          </p:cNvPr>
          <p:cNvGrpSpPr/>
          <p:nvPr/>
        </p:nvGrpSpPr>
        <p:grpSpPr>
          <a:xfrm>
            <a:off x="5713751" y="1750313"/>
            <a:ext cx="3705691" cy="1668554"/>
            <a:chOff x="5713751" y="1750313"/>
            <a:chExt cx="3705691" cy="1668554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80D495C-4CB1-4650-B9E9-03F3D6CCCAB8}"/>
                </a:ext>
              </a:extLst>
            </p:cNvPr>
            <p:cNvCxnSpPr>
              <a:endCxn id="13" idx="3"/>
            </p:cNvCxnSpPr>
            <p:nvPr/>
          </p:nvCxnSpPr>
          <p:spPr>
            <a:xfrm flipH="1">
              <a:off x="7661353" y="1996365"/>
              <a:ext cx="1758089" cy="98677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4073DD-35C1-457E-9706-783167F1F1AF}"/>
                </a:ext>
              </a:extLst>
            </p:cNvPr>
            <p:cNvSpPr/>
            <p:nvPr/>
          </p:nvSpPr>
          <p:spPr>
            <a:xfrm>
              <a:off x="5713751" y="2547408"/>
              <a:ext cx="1947601" cy="87145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Random back-off</a:t>
              </a:r>
              <a:endParaRPr lang="LID4096" dirty="0"/>
            </a:p>
          </p:txBody>
        </p: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98C3B0F4-F5F7-423E-AC29-3B3112462154}"/>
                </a:ext>
              </a:extLst>
            </p:cNvPr>
            <p:cNvCxnSpPr>
              <a:stCxn id="13" idx="0"/>
              <a:endCxn id="7" idx="1"/>
            </p:cNvCxnSpPr>
            <p:nvPr/>
          </p:nvCxnSpPr>
          <p:spPr>
            <a:xfrm rot="5400000" flipH="1" flipV="1">
              <a:off x="7211782" y="1226082"/>
              <a:ext cx="797096" cy="1845557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BBE7ACC-EB8E-4E85-84F7-A59C7EC075C4}"/>
                </a:ext>
              </a:extLst>
            </p:cNvPr>
            <p:cNvSpPr txBox="1"/>
            <p:nvPr/>
          </p:nvSpPr>
          <p:spPr>
            <a:xfrm>
              <a:off x="8027257" y="2201891"/>
              <a:ext cx="1026280" cy="532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</a:t>
              </a:r>
              <a:endParaRPr lang="LID4096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12078A-A918-8342-A47D-129365EEC4D4}"/>
              </a:ext>
            </a:extLst>
          </p:cNvPr>
          <p:cNvGrpSpPr/>
          <p:nvPr/>
        </p:nvGrpSpPr>
        <p:grpSpPr>
          <a:xfrm>
            <a:off x="9122051" y="2318020"/>
            <a:ext cx="2118530" cy="1106356"/>
            <a:chOff x="9122051" y="2318020"/>
            <a:chExt cx="2118530" cy="110635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F681F3-30DE-419B-A35A-9CED093ABED7}"/>
                </a:ext>
              </a:extLst>
            </p:cNvPr>
            <p:cNvSpPr/>
            <p:nvPr/>
          </p:nvSpPr>
          <p:spPr>
            <a:xfrm>
              <a:off x="9122051" y="2821158"/>
              <a:ext cx="1947601" cy="6032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Send</a:t>
              </a:r>
              <a:endParaRPr lang="LID4096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A3DDAD1-0904-4F7A-A205-7F1C0EC97141}"/>
                </a:ext>
              </a:extLst>
            </p:cNvPr>
            <p:cNvCxnSpPr>
              <a:stCxn id="7" idx="2"/>
              <a:endCxn id="9" idx="0"/>
            </p:cNvCxnSpPr>
            <p:nvPr/>
          </p:nvCxnSpPr>
          <p:spPr>
            <a:xfrm flipH="1">
              <a:off x="10095852" y="2428497"/>
              <a:ext cx="3" cy="39265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BD19AD9-6291-4FE3-B118-C6E75479C856}"/>
                </a:ext>
              </a:extLst>
            </p:cNvPr>
            <p:cNvSpPr txBox="1"/>
            <p:nvPr/>
          </p:nvSpPr>
          <p:spPr>
            <a:xfrm>
              <a:off x="10214301" y="2318020"/>
              <a:ext cx="1026280" cy="532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Yes</a:t>
              </a:r>
              <a:endParaRPr lang="LID4096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8725AAB-15E5-C440-96EF-7C3F5E46EB6D}"/>
              </a:ext>
            </a:extLst>
          </p:cNvPr>
          <p:cNvGrpSpPr/>
          <p:nvPr/>
        </p:nvGrpSpPr>
        <p:grpSpPr>
          <a:xfrm>
            <a:off x="6687551" y="3418870"/>
            <a:ext cx="2436189" cy="1243803"/>
            <a:chOff x="6687551" y="3418870"/>
            <a:chExt cx="2436189" cy="1243803"/>
          </a:xfrm>
        </p:grpSpPr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37316A50-E146-4140-8AEF-D096049D3C4A}"/>
                </a:ext>
              </a:extLst>
            </p:cNvPr>
            <p:cNvCxnSpPr>
              <a:cxnSpLocks/>
              <a:stCxn id="8" idx="1"/>
              <a:endCxn id="13" idx="2"/>
            </p:cNvCxnSpPr>
            <p:nvPr/>
          </p:nvCxnSpPr>
          <p:spPr>
            <a:xfrm rot="10800000">
              <a:off x="6687551" y="3418870"/>
              <a:ext cx="1845557" cy="1158292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7B7A112-9801-4848-853C-C64A3667A291}"/>
                </a:ext>
              </a:extLst>
            </p:cNvPr>
            <p:cNvSpPr txBox="1"/>
            <p:nvPr/>
          </p:nvSpPr>
          <p:spPr>
            <a:xfrm>
              <a:off x="8097460" y="4130390"/>
              <a:ext cx="1026280" cy="532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Yes</a:t>
              </a:r>
              <a:endParaRPr lang="LID4096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8D6756-59FD-FF43-A8B9-A8607F214011}"/>
              </a:ext>
            </a:extLst>
          </p:cNvPr>
          <p:cNvGrpSpPr/>
          <p:nvPr/>
        </p:nvGrpSpPr>
        <p:grpSpPr>
          <a:xfrm>
            <a:off x="8533110" y="3424374"/>
            <a:ext cx="3125490" cy="2476649"/>
            <a:chOff x="8533110" y="3424374"/>
            <a:chExt cx="3125490" cy="2476649"/>
          </a:xfrm>
        </p:grpSpPr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9BC4292A-182F-4E6A-ADF1-23E0E971CF4F}"/>
                </a:ext>
              </a:extLst>
            </p:cNvPr>
            <p:cNvSpPr/>
            <p:nvPr/>
          </p:nvSpPr>
          <p:spPr>
            <a:xfrm>
              <a:off x="8533110" y="3898974"/>
              <a:ext cx="3125490" cy="1356369"/>
            </a:xfrm>
            <a:prstGeom prst="diamond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Collision?</a:t>
              </a:r>
              <a:endParaRPr lang="LID4096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A110BC9-B51A-491D-B738-9E799EB50145}"/>
                </a:ext>
              </a:extLst>
            </p:cNvPr>
            <p:cNvCxnSpPr>
              <a:stCxn id="9" idx="2"/>
              <a:endCxn id="8" idx="0"/>
            </p:cNvCxnSpPr>
            <p:nvPr/>
          </p:nvCxnSpPr>
          <p:spPr>
            <a:xfrm>
              <a:off x="10095852" y="3424374"/>
              <a:ext cx="3" cy="474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2A63B9F-B9FF-4F96-9872-FE095BFA81E5}"/>
                </a:ext>
              </a:extLst>
            </p:cNvPr>
            <p:cNvCxnSpPr>
              <a:stCxn id="8" idx="2"/>
            </p:cNvCxnSpPr>
            <p:nvPr/>
          </p:nvCxnSpPr>
          <p:spPr>
            <a:xfrm flipH="1">
              <a:off x="10095854" y="5255345"/>
              <a:ext cx="1" cy="6456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C5F7AD5-211A-4078-934B-90493B41F30E}"/>
                </a:ext>
              </a:extLst>
            </p:cNvPr>
            <p:cNvSpPr txBox="1"/>
            <p:nvPr/>
          </p:nvSpPr>
          <p:spPr>
            <a:xfrm>
              <a:off x="10214300" y="5131114"/>
              <a:ext cx="1026280" cy="532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</a:t>
              </a:r>
              <a:endParaRPr lang="LID4096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5513C7-EB07-0442-B6D4-FA14C34211DE}"/>
              </a:ext>
            </a:extLst>
          </p:cNvPr>
          <p:cNvGrpSpPr/>
          <p:nvPr/>
        </p:nvGrpSpPr>
        <p:grpSpPr>
          <a:xfrm>
            <a:off x="8533110" y="494845"/>
            <a:ext cx="3125490" cy="1933652"/>
            <a:chOff x="8533110" y="494845"/>
            <a:chExt cx="3125490" cy="1933652"/>
          </a:xfrm>
        </p:grpSpPr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15221E21-D313-4C3B-8379-5FD37B18E7DC}"/>
                </a:ext>
              </a:extLst>
            </p:cNvPr>
            <p:cNvSpPr/>
            <p:nvPr/>
          </p:nvSpPr>
          <p:spPr>
            <a:xfrm>
              <a:off x="8533110" y="1072128"/>
              <a:ext cx="3125490" cy="1356369"/>
            </a:xfrm>
            <a:prstGeom prst="diamond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Channel free?</a:t>
              </a:r>
              <a:endParaRPr lang="LID4096" dirty="0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5CF5C5D-5D12-4397-8E7A-F441E997737C}"/>
                </a:ext>
              </a:extLst>
            </p:cNvPr>
            <p:cNvCxnSpPr>
              <a:endCxn id="7" idx="0"/>
            </p:cNvCxnSpPr>
            <p:nvPr/>
          </p:nvCxnSpPr>
          <p:spPr>
            <a:xfrm>
              <a:off x="10095852" y="494845"/>
              <a:ext cx="3" cy="57728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A2F4BC7-177C-434B-899E-B50CD2A7D70B}"/>
              </a:ext>
            </a:extLst>
          </p:cNvPr>
          <p:cNvSpPr/>
          <p:nvPr/>
        </p:nvSpPr>
        <p:spPr>
          <a:xfrm>
            <a:off x="476410" y="5741216"/>
            <a:ext cx="7124379" cy="4906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sz="2800" dirty="0"/>
              <a:t>Q: Can you think of a problem with this method?</a:t>
            </a:r>
            <a:endParaRPr lang="LID4096" sz="28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B70F5AF-94EA-CD67-AEB9-6FD0C6176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19" y="1227953"/>
            <a:ext cx="2782299" cy="345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9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38D32-2C1F-4CF1-BE2A-8BF112297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-persistent CSMA</a:t>
            </a:r>
            <a:endParaRPr lang="LID4096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2">
                <a:extLst>
                  <a:ext uri="{FF2B5EF4-FFF2-40B4-BE49-F238E27FC236}">
                    <a16:creationId xmlns:a16="http://schemas.microsoft.com/office/drawing/2014/main" id="{48951269-8E53-4F84-A083-49BCF12EC0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0189" y="4868226"/>
                <a:ext cx="3937011" cy="140936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Keeps waiting. Sends frame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i="1" dirty="0"/>
                  <a:t>	</a:t>
                </a:r>
                <a:endParaRPr lang="LID4096" dirty="0"/>
              </a:p>
            </p:txBody>
          </p:sp>
        </mc:Choice>
        <mc:Fallback xmlns="">
          <p:sp>
            <p:nvSpPr>
              <p:cNvPr id="62" name="Content Placeholder 2">
                <a:extLst>
                  <a:ext uri="{FF2B5EF4-FFF2-40B4-BE49-F238E27FC236}">
                    <a16:creationId xmlns:a16="http://schemas.microsoft.com/office/drawing/2014/main" id="{48951269-8E53-4F84-A083-49BCF12EC0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189" y="4868226"/>
                <a:ext cx="3937011" cy="1409367"/>
              </a:xfrm>
              <a:blipFill>
                <a:blip r:embed="rId3"/>
                <a:stretch>
                  <a:fillRect l="-3096" t="-735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82D44B-8EE1-4686-86A3-858C15DEB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772AD-B642-406C-B6D2-EBFB18BB1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19</a:t>
            </a:fld>
            <a:endParaRPr lang="LID4096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ACE13A1-80D6-9247-B459-7550E5657275}"/>
              </a:ext>
            </a:extLst>
          </p:cNvPr>
          <p:cNvGrpSpPr/>
          <p:nvPr/>
        </p:nvGrpSpPr>
        <p:grpSpPr>
          <a:xfrm>
            <a:off x="6840469" y="4793123"/>
            <a:ext cx="2168665" cy="1488942"/>
            <a:chOff x="6840469" y="4793123"/>
            <a:chExt cx="2168665" cy="1488942"/>
          </a:xfrm>
        </p:grpSpPr>
        <p:sp>
          <p:nvSpPr>
            <p:cNvPr id="9" name="Diamond 8">
              <a:extLst>
                <a:ext uri="{FF2B5EF4-FFF2-40B4-BE49-F238E27FC236}">
                  <a16:creationId xmlns:a16="http://schemas.microsoft.com/office/drawing/2014/main" id="{320A211E-B3DF-43D9-91D2-4BD5F297A31B}"/>
                </a:ext>
              </a:extLst>
            </p:cNvPr>
            <p:cNvSpPr/>
            <p:nvPr/>
          </p:nvSpPr>
          <p:spPr>
            <a:xfrm>
              <a:off x="6840469" y="5028133"/>
              <a:ext cx="2168665" cy="941136"/>
            </a:xfrm>
            <a:prstGeom prst="diamond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Collision?</a:t>
              </a:r>
              <a:endParaRPr lang="LID4096" dirty="0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418234B-E186-4E37-ABB1-3F168CDD8F0A}"/>
                </a:ext>
              </a:extLst>
            </p:cNvPr>
            <p:cNvCxnSpPr>
              <a:cxnSpLocks/>
              <a:stCxn id="10" idx="2"/>
              <a:endCxn id="9" idx="0"/>
            </p:cNvCxnSpPr>
            <p:nvPr/>
          </p:nvCxnSpPr>
          <p:spPr>
            <a:xfrm>
              <a:off x="7924799" y="4793123"/>
              <a:ext cx="2" cy="2350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6591907-CA58-4A3C-BF27-1AC23414904D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flipH="1">
              <a:off x="7924801" y="5969269"/>
              <a:ext cx="1" cy="3127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03E9120-5D62-1A43-969A-CE13BA17E4DF}"/>
              </a:ext>
            </a:extLst>
          </p:cNvPr>
          <p:cNvGrpSpPr/>
          <p:nvPr/>
        </p:nvGrpSpPr>
        <p:grpSpPr>
          <a:xfrm>
            <a:off x="5559902" y="2708555"/>
            <a:ext cx="1613828" cy="2790146"/>
            <a:chOff x="5559902" y="2708555"/>
            <a:chExt cx="1613828" cy="2790146"/>
          </a:xfrm>
        </p:grpSpPr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52D30547-1EF1-485F-9C25-90A305BC75A7}"/>
                </a:ext>
              </a:extLst>
            </p:cNvPr>
            <p:cNvCxnSpPr>
              <a:stCxn id="9" idx="1"/>
              <a:endCxn id="14" idx="2"/>
            </p:cNvCxnSpPr>
            <p:nvPr/>
          </p:nvCxnSpPr>
          <p:spPr>
            <a:xfrm rot="10800000">
              <a:off x="5559902" y="2708555"/>
              <a:ext cx="1280566" cy="2790146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7448FD5-5F39-471A-A76A-B8A5B3A5883D}"/>
                </a:ext>
              </a:extLst>
            </p:cNvPr>
            <p:cNvSpPr txBox="1"/>
            <p:nvPr/>
          </p:nvSpPr>
          <p:spPr>
            <a:xfrm>
              <a:off x="6461631" y="5101101"/>
              <a:ext cx="712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Yes</a:t>
              </a:r>
              <a:endParaRPr lang="LID4096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990FB08-9500-C347-9068-4DA6A0D0397A}"/>
              </a:ext>
            </a:extLst>
          </p:cNvPr>
          <p:cNvGrpSpPr/>
          <p:nvPr/>
        </p:nvGrpSpPr>
        <p:grpSpPr>
          <a:xfrm>
            <a:off x="8448903" y="823063"/>
            <a:ext cx="2051945" cy="940122"/>
            <a:chOff x="8448903" y="823063"/>
            <a:chExt cx="2051945" cy="940122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02577EE-53E4-4339-B22B-06B926524BAF}"/>
                </a:ext>
              </a:extLst>
            </p:cNvPr>
            <p:cNvGrpSpPr/>
            <p:nvPr/>
          </p:nvGrpSpPr>
          <p:grpSpPr>
            <a:xfrm>
              <a:off x="8448903" y="823063"/>
              <a:ext cx="946035" cy="940122"/>
              <a:chOff x="6986480" y="919023"/>
              <a:chExt cx="806150" cy="80111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BF19D0F-8024-4D3A-AF7A-C85AC3A6F8C1}"/>
                  </a:ext>
                </a:extLst>
              </p:cNvPr>
              <p:cNvSpPr/>
              <p:nvPr/>
            </p:nvSpPr>
            <p:spPr>
              <a:xfrm>
                <a:off x="6991519" y="919023"/>
                <a:ext cx="801111" cy="80111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B2885EF4-FA8D-4F9D-A77A-A4BD67E4EDFC}"/>
                  </a:ext>
                </a:extLst>
              </p:cNvPr>
              <p:cNvSpPr/>
              <p:nvPr/>
            </p:nvSpPr>
            <p:spPr>
              <a:xfrm rot="12968119">
                <a:off x="6986480" y="1072551"/>
                <a:ext cx="121761" cy="104966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279FB124-4210-44ED-A0F6-7471226D47ED}"/>
                  </a:ext>
                </a:extLst>
              </p:cNvPr>
              <p:cNvSpPr/>
              <p:nvPr/>
            </p:nvSpPr>
            <p:spPr>
              <a:xfrm rot="2700000">
                <a:off x="7659681" y="1504482"/>
                <a:ext cx="121761" cy="104966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BD7B890-4A1C-40DB-8DF1-C9FDC7F2020B}"/>
                </a:ext>
              </a:extLst>
            </p:cNvPr>
            <p:cNvSpPr txBox="1"/>
            <p:nvPr/>
          </p:nvSpPr>
          <p:spPr>
            <a:xfrm>
              <a:off x="8710765" y="1355852"/>
              <a:ext cx="712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</a:t>
              </a:r>
              <a:endParaRPr lang="LID4096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B257C4-8564-4001-AF30-63A423B91988}"/>
                </a:ext>
              </a:extLst>
            </p:cNvPr>
            <p:cNvSpPr/>
            <p:nvPr/>
          </p:nvSpPr>
          <p:spPr>
            <a:xfrm>
              <a:off x="9149478" y="1110303"/>
              <a:ext cx="1351370" cy="41855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Skip slot</a:t>
              </a:r>
              <a:endParaRPr lang="LID4096" dirty="0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0C8C6E1D-FC56-4CE8-9C3A-E279D38FB3A9}"/>
              </a:ext>
            </a:extLst>
          </p:cNvPr>
          <p:cNvSpPr/>
          <p:nvPr/>
        </p:nvSpPr>
        <p:spPr>
          <a:xfrm>
            <a:off x="838199" y="1436698"/>
            <a:ext cx="3504386" cy="5530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47500" lnSpcReduction="20000"/>
          </a:bodyPr>
          <a:lstStyle/>
          <a:p>
            <a:pPr algn="ctr"/>
            <a:r>
              <a:rPr lang="en-US" sz="4800" dirty="0"/>
              <a:t>Applies to </a:t>
            </a:r>
            <a:r>
              <a:rPr lang="en-US" sz="4800" i="1" dirty="0"/>
              <a:t>slotted</a:t>
            </a:r>
            <a:r>
              <a:rPr lang="en-US" sz="4800" dirty="0"/>
              <a:t> channels.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DA4F8BF-23A4-1542-862C-F52A23A4A09F}"/>
              </a:ext>
            </a:extLst>
          </p:cNvPr>
          <p:cNvGrpSpPr/>
          <p:nvPr/>
        </p:nvGrpSpPr>
        <p:grpSpPr>
          <a:xfrm>
            <a:off x="8454816" y="2019633"/>
            <a:ext cx="2031712" cy="940122"/>
            <a:chOff x="8454816" y="2019633"/>
            <a:chExt cx="2031712" cy="940122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A75A1A6-3C02-44A7-A35A-E4F26968DBE2}"/>
                </a:ext>
              </a:extLst>
            </p:cNvPr>
            <p:cNvGrpSpPr/>
            <p:nvPr/>
          </p:nvGrpSpPr>
          <p:grpSpPr>
            <a:xfrm>
              <a:off x="8454816" y="2019633"/>
              <a:ext cx="946035" cy="940122"/>
              <a:chOff x="6972160" y="2111850"/>
              <a:chExt cx="806150" cy="801111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29CEC3B-CDC2-49CB-AFC7-38C156677F61}"/>
                  </a:ext>
                </a:extLst>
              </p:cNvPr>
              <p:cNvSpPr/>
              <p:nvPr/>
            </p:nvSpPr>
            <p:spPr>
              <a:xfrm>
                <a:off x="6977199" y="2111850"/>
                <a:ext cx="801111" cy="80111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EE3E8DA1-FC03-47A4-A394-05979AEF3F0D}"/>
                  </a:ext>
                </a:extLst>
              </p:cNvPr>
              <p:cNvSpPr/>
              <p:nvPr/>
            </p:nvSpPr>
            <p:spPr>
              <a:xfrm rot="12968119">
                <a:off x="6972160" y="2265378"/>
                <a:ext cx="121761" cy="104966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CF7923FE-6097-498F-868B-8D8E78F4B492}"/>
                  </a:ext>
                </a:extLst>
              </p:cNvPr>
              <p:cNvSpPr/>
              <p:nvPr/>
            </p:nvSpPr>
            <p:spPr>
              <a:xfrm rot="2700000">
                <a:off x="7645361" y="2697308"/>
                <a:ext cx="121761" cy="104966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6FDC0FF-BDEA-41DC-935C-77451F02DD9E}"/>
                </a:ext>
              </a:extLst>
            </p:cNvPr>
            <p:cNvSpPr txBox="1"/>
            <p:nvPr/>
          </p:nvSpPr>
          <p:spPr>
            <a:xfrm>
              <a:off x="8677361" y="2580087"/>
              <a:ext cx="712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</a:t>
              </a:r>
              <a:endParaRPr lang="LID4096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4B1D568-3649-4D35-BF60-1CD37F8CE034}"/>
                </a:ext>
              </a:extLst>
            </p:cNvPr>
            <p:cNvSpPr/>
            <p:nvPr/>
          </p:nvSpPr>
          <p:spPr>
            <a:xfrm>
              <a:off x="9135158" y="2303130"/>
              <a:ext cx="1351370" cy="41855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Skip slot</a:t>
              </a:r>
              <a:endParaRPr lang="LID4096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D0EAA26-BD7F-344D-B9EE-5DA7ECA62661}"/>
              </a:ext>
            </a:extLst>
          </p:cNvPr>
          <p:cNvGrpSpPr/>
          <p:nvPr/>
        </p:nvGrpSpPr>
        <p:grpSpPr>
          <a:xfrm>
            <a:off x="4884217" y="1330089"/>
            <a:ext cx="2312301" cy="2352295"/>
            <a:chOff x="4884217" y="1330089"/>
            <a:chExt cx="2312301" cy="235229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4F99CF4-ABD1-4DD2-A135-64847B1EF048}"/>
                </a:ext>
              </a:extLst>
            </p:cNvPr>
            <p:cNvSpPr/>
            <p:nvPr/>
          </p:nvSpPr>
          <p:spPr>
            <a:xfrm>
              <a:off x="4884217" y="2103881"/>
              <a:ext cx="1351370" cy="60467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Random back-off</a:t>
              </a:r>
              <a:endParaRPr lang="LID4096" dirty="0"/>
            </a:p>
          </p:txBody>
        </p:sp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0CD566D6-5024-4C4E-B5E2-B05C790AB4D9}"/>
                </a:ext>
              </a:extLst>
            </p:cNvPr>
            <p:cNvCxnSpPr>
              <a:stCxn id="14" idx="0"/>
              <a:endCxn id="8" idx="1"/>
            </p:cNvCxnSpPr>
            <p:nvPr/>
          </p:nvCxnSpPr>
          <p:spPr>
            <a:xfrm rot="5400000" flipH="1" flipV="1">
              <a:off x="5813289" y="1076702"/>
              <a:ext cx="773792" cy="1280566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1753086-B2FD-4956-9158-ACEC116F353D}"/>
                </a:ext>
              </a:extLst>
            </p:cNvPr>
            <p:cNvSpPr txBox="1"/>
            <p:nvPr/>
          </p:nvSpPr>
          <p:spPr>
            <a:xfrm>
              <a:off x="6484419" y="3291416"/>
              <a:ext cx="712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</a:t>
              </a:r>
              <a:endParaRPr lang="LID4096" dirty="0"/>
            </a:p>
          </p:txBody>
        </p:sp>
        <p:cxnSp>
          <p:nvCxnSpPr>
            <p:cNvPr id="48" name="Connector: Elbow 47">
              <a:extLst>
                <a:ext uri="{FF2B5EF4-FFF2-40B4-BE49-F238E27FC236}">
                  <a16:creationId xmlns:a16="http://schemas.microsoft.com/office/drawing/2014/main" id="{E502D658-19FF-4787-B292-56E2D748176C}"/>
                </a:ext>
              </a:extLst>
            </p:cNvPr>
            <p:cNvCxnSpPr>
              <a:cxnSpLocks/>
              <a:stCxn id="43" idx="1"/>
              <a:endCxn id="14" idx="2"/>
            </p:cNvCxnSpPr>
            <p:nvPr/>
          </p:nvCxnSpPr>
          <p:spPr>
            <a:xfrm rot="10800000">
              <a:off x="5559902" y="2708557"/>
              <a:ext cx="1280566" cy="973827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84F949-D15D-1248-BF2C-9DB77B951B7B}"/>
              </a:ext>
            </a:extLst>
          </p:cNvPr>
          <p:cNvGrpSpPr/>
          <p:nvPr/>
        </p:nvGrpSpPr>
        <p:grpSpPr>
          <a:xfrm>
            <a:off x="6840469" y="2912961"/>
            <a:ext cx="2168665" cy="1239989"/>
            <a:chOff x="6840469" y="2912961"/>
            <a:chExt cx="2168665" cy="1239989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D15425D-3DE0-4BCA-995D-D71716B49B11}"/>
                </a:ext>
              </a:extLst>
            </p:cNvPr>
            <p:cNvCxnSpPr>
              <a:cxnSpLocks/>
              <a:stCxn id="27" idx="2"/>
              <a:endCxn id="43" idx="0"/>
            </p:cNvCxnSpPr>
            <p:nvPr/>
          </p:nvCxnSpPr>
          <p:spPr>
            <a:xfrm>
              <a:off x="7924801" y="2976804"/>
              <a:ext cx="0" cy="23501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FAB5879-054C-5640-AF23-C6071B389669}"/>
                </a:ext>
              </a:extLst>
            </p:cNvPr>
            <p:cNvGrpSpPr/>
            <p:nvPr/>
          </p:nvGrpSpPr>
          <p:grpSpPr>
            <a:xfrm>
              <a:off x="6840469" y="2912961"/>
              <a:ext cx="2168665" cy="1239989"/>
              <a:chOff x="6840469" y="2912961"/>
              <a:chExt cx="2168665" cy="1239989"/>
            </a:xfrm>
          </p:grpSpPr>
          <p:sp>
            <p:nvSpPr>
              <p:cNvPr id="43" name="Diamond 42">
                <a:extLst>
                  <a:ext uri="{FF2B5EF4-FFF2-40B4-BE49-F238E27FC236}">
                    <a16:creationId xmlns:a16="http://schemas.microsoft.com/office/drawing/2014/main" id="{A30390E7-BF37-48F4-BA74-6EE3369DED53}"/>
                  </a:ext>
                </a:extLst>
              </p:cNvPr>
              <p:cNvSpPr/>
              <p:nvPr/>
            </p:nvSpPr>
            <p:spPr>
              <a:xfrm>
                <a:off x="6840469" y="3211814"/>
                <a:ext cx="2168665" cy="941136"/>
              </a:xfrm>
              <a:prstGeom prst="diamond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Channel free?</a:t>
                </a:r>
                <a:endParaRPr lang="LID4096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477DEA6-6253-4772-B503-C55060DD8B13}"/>
                  </a:ext>
                </a:extLst>
              </p:cNvPr>
              <p:cNvSpPr txBox="1"/>
              <p:nvPr/>
            </p:nvSpPr>
            <p:spPr>
              <a:xfrm>
                <a:off x="7314785" y="2912961"/>
                <a:ext cx="712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Yes</a:t>
                </a:r>
                <a:endParaRPr lang="LID4096" dirty="0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2BD25A4-F21C-EB4C-B23D-0912173EA92C}"/>
              </a:ext>
            </a:extLst>
          </p:cNvPr>
          <p:cNvGrpSpPr/>
          <p:nvPr/>
        </p:nvGrpSpPr>
        <p:grpSpPr>
          <a:xfrm>
            <a:off x="7044790" y="4036543"/>
            <a:ext cx="1760019" cy="756580"/>
            <a:chOff x="7044790" y="4036543"/>
            <a:chExt cx="1760019" cy="756580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5E641D0C-C7C0-432F-BE88-410858EEFC84}"/>
                </a:ext>
              </a:extLst>
            </p:cNvPr>
            <p:cNvCxnSpPr>
              <a:cxnSpLocks/>
              <a:stCxn id="43" idx="2"/>
              <a:endCxn id="10" idx="0"/>
            </p:cNvCxnSpPr>
            <p:nvPr/>
          </p:nvCxnSpPr>
          <p:spPr>
            <a:xfrm flipH="1">
              <a:off x="7924799" y="4152951"/>
              <a:ext cx="2" cy="23501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99D32F1-A60A-6649-AA2D-35A5E5F5CBE2}"/>
                </a:ext>
              </a:extLst>
            </p:cNvPr>
            <p:cNvGrpSpPr/>
            <p:nvPr/>
          </p:nvGrpSpPr>
          <p:grpSpPr>
            <a:xfrm>
              <a:off x="7044790" y="4036543"/>
              <a:ext cx="1760019" cy="756580"/>
              <a:chOff x="7044790" y="4036543"/>
              <a:chExt cx="1760019" cy="75658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4ACD4AA-0BAF-4C29-ABE9-A3D6DC0B8B20}"/>
                  </a:ext>
                </a:extLst>
              </p:cNvPr>
              <p:cNvSpPr/>
              <p:nvPr/>
            </p:nvSpPr>
            <p:spPr>
              <a:xfrm>
                <a:off x="7044790" y="4387961"/>
                <a:ext cx="1760019" cy="40516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Send</a:t>
                </a:r>
                <a:endParaRPr lang="LID4096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8FCC15A-25AF-471D-B2F2-7588EF22D00E}"/>
                  </a:ext>
                </a:extLst>
              </p:cNvPr>
              <p:cNvSpPr txBox="1"/>
              <p:nvPr/>
            </p:nvSpPr>
            <p:spPr>
              <a:xfrm>
                <a:off x="7314784" y="4036543"/>
                <a:ext cx="712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Yes</a:t>
                </a:r>
                <a:endParaRPr lang="LID4096" dirty="0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4CC6EB7-8E9C-3F4E-A85C-1FB341E264D5}"/>
              </a:ext>
            </a:extLst>
          </p:cNvPr>
          <p:cNvGrpSpPr/>
          <p:nvPr/>
        </p:nvGrpSpPr>
        <p:grpSpPr>
          <a:xfrm>
            <a:off x="6840469" y="458965"/>
            <a:ext cx="2168665" cy="1341692"/>
            <a:chOff x="6840469" y="458965"/>
            <a:chExt cx="2168665" cy="1341692"/>
          </a:xfrm>
        </p:grpSpPr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BA95CED4-62EB-4E76-9E1E-C4C9BF1CA862}"/>
                </a:ext>
              </a:extLst>
            </p:cNvPr>
            <p:cNvSpPr/>
            <p:nvPr/>
          </p:nvSpPr>
          <p:spPr>
            <a:xfrm>
              <a:off x="6840469" y="859521"/>
              <a:ext cx="2168665" cy="941136"/>
            </a:xfrm>
            <a:prstGeom prst="diamond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Channel free?</a:t>
              </a:r>
              <a:endParaRPr lang="LID4096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6B3D4A7-196E-4AD4-A872-2971143C71C7}"/>
                </a:ext>
              </a:extLst>
            </p:cNvPr>
            <p:cNvCxnSpPr>
              <a:endCxn id="8" idx="0"/>
            </p:cNvCxnSpPr>
            <p:nvPr/>
          </p:nvCxnSpPr>
          <p:spPr>
            <a:xfrm>
              <a:off x="7924799" y="458965"/>
              <a:ext cx="2" cy="40055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CDF4A4-11CE-0D4C-9C01-BA1614D9402A}"/>
              </a:ext>
            </a:extLst>
          </p:cNvPr>
          <p:cNvGrpSpPr/>
          <p:nvPr/>
        </p:nvGrpSpPr>
        <p:grpSpPr>
          <a:xfrm>
            <a:off x="6840469" y="1720051"/>
            <a:ext cx="2168665" cy="1256752"/>
            <a:chOff x="6840469" y="1720051"/>
            <a:chExt cx="2168665" cy="125675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9EA0C78-6677-4B8B-BCAA-64FB1849F995}"/>
                </a:ext>
              </a:extLst>
            </p:cNvPr>
            <p:cNvCxnSpPr>
              <a:cxnSpLocks/>
              <a:stCxn id="8" idx="2"/>
              <a:endCxn id="27" idx="0"/>
            </p:cNvCxnSpPr>
            <p:nvPr/>
          </p:nvCxnSpPr>
          <p:spPr>
            <a:xfrm>
              <a:off x="7924801" y="1800657"/>
              <a:ext cx="0" cy="2350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6DB9519-3040-BB43-A1F6-BBB76DBF47F4}"/>
                </a:ext>
              </a:extLst>
            </p:cNvPr>
            <p:cNvGrpSpPr/>
            <p:nvPr/>
          </p:nvGrpSpPr>
          <p:grpSpPr>
            <a:xfrm>
              <a:off x="6840469" y="1720051"/>
              <a:ext cx="2168665" cy="1256752"/>
              <a:chOff x="6840469" y="1720051"/>
              <a:chExt cx="2168665" cy="125675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B5AF11-AD19-4678-B086-5706D5ECC322}"/>
                  </a:ext>
                </a:extLst>
              </p:cNvPr>
              <p:cNvSpPr txBox="1"/>
              <p:nvPr/>
            </p:nvSpPr>
            <p:spPr>
              <a:xfrm>
                <a:off x="7355418" y="1720051"/>
                <a:ext cx="712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Yes</a:t>
                </a:r>
                <a:endParaRPr lang="LID4096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Diamond 26">
                    <a:extLst>
                      <a:ext uri="{FF2B5EF4-FFF2-40B4-BE49-F238E27FC236}">
                        <a16:creationId xmlns:a16="http://schemas.microsoft.com/office/drawing/2014/main" id="{D4682E4D-914B-4162-8E78-8CD48775F192}"/>
                      </a:ext>
                    </a:extLst>
                  </p:cNvPr>
                  <p:cNvSpPr/>
                  <p:nvPr/>
                </p:nvSpPr>
                <p:spPr>
                  <a:xfrm>
                    <a:off x="6840469" y="2035667"/>
                    <a:ext cx="2168665" cy="941136"/>
                  </a:xfrm>
                  <a:prstGeom prst="diamond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Send?</a:t>
                    </a:r>
                    <a:br>
                      <a:rPr lang="en-US" dirty="0"/>
                    </a:br>
                    <a:r>
                      <a:rPr lang="en-US" dirty="0"/>
                      <a:t>(prob 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a14:m>
                    <a:r>
                      <a:rPr lang="en-US" dirty="0"/>
                      <a:t>)</a:t>
                    </a:r>
                    <a:endParaRPr lang="LID4096" dirty="0"/>
                  </a:p>
                </p:txBody>
              </p:sp>
            </mc:Choice>
            <mc:Fallback xmlns="">
              <p:sp>
                <p:nvSpPr>
                  <p:cNvPr id="27" name="Diamond 26">
                    <a:extLst>
                      <a:ext uri="{FF2B5EF4-FFF2-40B4-BE49-F238E27FC236}">
                        <a16:creationId xmlns:a16="http://schemas.microsoft.com/office/drawing/2014/main" id="{D4682E4D-914B-4162-8E78-8CD48775F19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40469" y="2035667"/>
                    <a:ext cx="2168665" cy="941136"/>
                  </a:xfrm>
                  <a:prstGeom prst="diamond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N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87552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647DD-4D03-3879-C06A-A0A985A63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A7AB-F81A-309F-7C4C-2646FEC46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700CD-C892-709F-0F03-CA924BD55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C9B626-CC3A-5B26-598A-41F84BF3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2</a:t>
            </a:fld>
            <a:endParaRPr lang="LID4096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E558E1-54E5-FD96-31EB-319A3D537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16000" y="575956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rson holding black phone">
            <a:extLst>
              <a:ext uri="{FF2B5EF4-FFF2-40B4-BE49-F238E27FC236}">
                <a16:creationId xmlns:a16="http://schemas.microsoft.com/office/drawing/2014/main" id="{4D1FADC3-3244-1EDF-81E3-26F81D48C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207317"/>
            <a:ext cx="6096000" cy="406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IEEE 802.11 Networking Standards Explained">
            <a:extLst>
              <a:ext uri="{FF2B5EF4-FFF2-40B4-BE49-F238E27FC236}">
                <a16:creationId xmlns:a16="http://schemas.microsoft.com/office/drawing/2014/main" id="{8A9622CD-239D-FC02-3D8C-B2724564F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794F3FF-7BD3-E080-1EFA-4CEB39D60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49" y="2924247"/>
            <a:ext cx="2833701" cy="100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6FBB88C-AE5B-B939-C051-4767162B7A43}"/>
              </a:ext>
            </a:extLst>
          </p:cNvPr>
          <p:cNvSpPr/>
          <p:nvPr/>
        </p:nvSpPr>
        <p:spPr>
          <a:xfrm>
            <a:off x="1941499" y="49213"/>
            <a:ext cx="2213002" cy="6318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3200" dirty="0"/>
              <a:t>IEEE 802.3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258CAC-64A4-16EB-CAB8-D126857A38C8}"/>
              </a:ext>
            </a:extLst>
          </p:cNvPr>
          <p:cNvSpPr/>
          <p:nvPr/>
        </p:nvSpPr>
        <p:spPr>
          <a:xfrm>
            <a:off x="8037499" y="49213"/>
            <a:ext cx="2213002" cy="6318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3200" dirty="0"/>
              <a:t>IEEE 802.11</a:t>
            </a:r>
          </a:p>
        </p:txBody>
      </p:sp>
    </p:spTree>
    <p:extLst>
      <p:ext uri="{BB962C8B-B14F-4D97-AF65-F5344CB8AC3E}">
        <p14:creationId xmlns:p14="http://schemas.microsoft.com/office/powerpoint/2010/main" val="104425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4817F1-CD3F-9649-9855-1EEBB24828A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73380" y="423454"/>
                <a:ext cx="10515600" cy="1325563"/>
              </a:xfrm>
            </p:spPr>
            <p:txBody>
              <a:bodyPr/>
              <a:lstStyle/>
              <a:p>
                <a:r>
                  <a:rPr lang="en-NL" dirty="0"/>
                  <a:t>Behavior of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NL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NL" dirty="0"/>
                  <a:t>-persistent CSMA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4817F1-CD3F-9649-9855-1EEBB24828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73380" y="423454"/>
                <a:ext cx="10515600" cy="1325563"/>
              </a:xfrm>
              <a:blipFill>
                <a:blip r:embed="rId2"/>
                <a:stretch>
                  <a:fillRect l="-2319" t="-13303" b="-2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8FEA7F0-0B80-43E0-7E3F-F570BD68E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00" y="313100"/>
            <a:ext cx="4166000" cy="270979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9F56CE-A7FA-204D-B00F-61CD8ADB3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3120" y="6356350"/>
            <a:ext cx="7985760" cy="365125"/>
          </a:xfrm>
        </p:spPr>
        <p:txBody>
          <a:bodyPr/>
          <a:lstStyle/>
          <a:p>
            <a:r>
              <a:rPr lang="en-US" dirty="0"/>
              <a:t>*E.g., Paxson and Floyd, 1995; and Leland et al., 1994</a:t>
            </a:r>
          </a:p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CEB000-DD8E-D041-9CDE-2A5CDCF20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20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A550C3-1A7E-EC45-9865-AA68D81CA20E}"/>
              </a:ext>
            </a:extLst>
          </p:cNvPr>
          <p:cNvSpPr/>
          <p:nvPr/>
        </p:nvSpPr>
        <p:spPr>
          <a:xfrm>
            <a:off x="-198120" y="3588110"/>
            <a:ext cx="12588240" cy="5440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Q: What trade-off do these protocols make?</a:t>
            </a:r>
            <a:endParaRPr lang="LID4096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742BFB-EC5D-7D48-83E5-D922E48E4760}"/>
              </a:ext>
            </a:extLst>
          </p:cNvPr>
          <p:cNvSpPr/>
          <p:nvPr/>
        </p:nvSpPr>
        <p:spPr>
          <a:xfrm>
            <a:off x="-198120" y="4214351"/>
            <a:ext cx="12588240" cy="5440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Latency, bandwidth, (protocol) complexity</a:t>
            </a:r>
            <a:endParaRPr lang="LID4096" sz="28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3DED71C-95B2-4D40-8553-C7EB7483A95B}"/>
              </a:ext>
            </a:extLst>
          </p:cNvPr>
          <p:cNvGrpSpPr/>
          <p:nvPr/>
        </p:nvGrpSpPr>
        <p:grpSpPr>
          <a:xfrm>
            <a:off x="0" y="5388570"/>
            <a:ext cx="12018376" cy="923330"/>
            <a:chOff x="164040" y="7558492"/>
            <a:chExt cx="12018376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FC7443-6397-9943-B62E-11A8064A1005}"/>
                </a:ext>
              </a:extLst>
            </p:cNvPr>
            <p:cNvSpPr txBox="1"/>
            <p:nvPr/>
          </p:nvSpPr>
          <p:spPr>
            <a:xfrm>
              <a:off x="164040" y="7558492"/>
              <a:ext cx="116134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L" dirty="0"/>
                <a:t>Early computer networks research evaluated protocol performance </a:t>
              </a:r>
              <a:r>
                <a:rPr lang="en-NL" dirty="0">
                  <a:highlight>
                    <a:srgbClr val="FFFF00"/>
                  </a:highlight>
                </a:rPr>
                <a:t>theoretically</a:t>
              </a:r>
              <a:r>
                <a:rPr lang="en-NL" dirty="0"/>
                <a:t>, using assumptions such as packet arrivals following </a:t>
              </a:r>
              <a:r>
                <a:rPr lang="en-NL" dirty="0">
                  <a:highlight>
                    <a:srgbClr val="FFFF00"/>
                  </a:highlight>
                </a:rPr>
                <a:t>Poisson distributions</a:t>
              </a:r>
              <a:r>
                <a:rPr lang="en-NL" dirty="0"/>
                <a:t>. Empirical research showed this </a:t>
              </a:r>
              <a:r>
                <a:rPr lang="en-NL" dirty="0">
                  <a:highlight>
                    <a:srgbClr val="FFFF00"/>
                  </a:highlight>
                </a:rPr>
                <a:t>not to be the case</a:t>
              </a:r>
              <a:r>
                <a:rPr lang="en-NL" dirty="0"/>
                <a:t>.* We still(!) </a:t>
              </a:r>
              <a:r>
                <a:rPr lang="en-NL" dirty="0">
                  <a:highlight>
                    <a:srgbClr val="FFFF00"/>
                  </a:highlight>
                </a:rPr>
                <a:t>lack mathematical tools</a:t>
              </a:r>
              <a:r>
                <a:rPr lang="en-NL" dirty="0"/>
                <a:t> to describe the behavior of these systems, and instead </a:t>
              </a:r>
              <a:r>
                <a:rPr lang="en-NL" dirty="0">
                  <a:highlight>
                    <a:srgbClr val="FFFF00"/>
                  </a:highlight>
                </a:rPr>
                <a:t>rely on observing the behavior</a:t>
              </a:r>
              <a:r>
                <a:rPr lang="en-NL" dirty="0"/>
                <a:t> of these systems “in the wild.”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7426084-E5A8-B04F-AC09-AEC2BF834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2347" y="7796816"/>
              <a:ext cx="550069" cy="5500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395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7E381-02E7-4A70-9E4A-86BE9692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9335"/>
          </a:xfrm>
        </p:spPr>
        <p:txBody>
          <a:bodyPr/>
          <a:lstStyle/>
          <a:p>
            <a:r>
              <a:rPr lang="en-US" dirty="0"/>
              <a:t>MAC Sublayer Outline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685A3-FFDB-4EF5-B082-9A8348BCE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7C684-AC54-485B-BA13-EE97ACB04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21</a:t>
            </a:fld>
            <a:endParaRPr lang="LID4096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7B872713-F010-05C4-41AD-D79D31231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3701"/>
            <a:ext cx="47853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ALOHA &amp; Slotted ALOHA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CSMA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1-persistent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nonpersistent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p-persistent</a:t>
            </a:r>
          </a:p>
          <a:p>
            <a:pPr marL="0" indent="0">
              <a:buNone/>
            </a:pPr>
            <a:r>
              <a:rPr lang="en-US" dirty="0"/>
              <a:t>CSMA/CD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802.3 Ethernet</a:t>
            </a:r>
          </a:p>
          <a:p>
            <a:pPr marL="0" indent="0">
              <a:buNone/>
            </a:pPr>
            <a:r>
              <a:rPr lang="en-US" dirty="0"/>
              <a:t>Ethernet Switching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Content Placeholder 17">
            <a:extLst>
              <a:ext uri="{FF2B5EF4-FFF2-40B4-BE49-F238E27FC236}">
                <a16:creationId xmlns:a16="http://schemas.microsoft.com/office/drawing/2014/main" id="{A0D2D986-B0BA-5DE3-B08F-23E5B1A749DA}"/>
              </a:ext>
            </a:extLst>
          </p:cNvPr>
          <p:cNvSpPr txBox="1">
            <a:spLocks/>
          </p:cNvSpPr>
          <p:nvPr/>
        </p:nvSpPr>
        <p:spPr>
          <a:xfrm>
            <a:off x="6850380" y="1673701"/>
            <a:ext cx="47853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MAC for Wireless</a:t>
            </a:r>
          </a:p>
          <a:p>
            <a:pPr marL="0" indent="0">
              <a:buNone/>
            </a:pPr>
            <a:r>
              <a:rPr lang="en-US" dirty="0"/>
              <a:t>   Hidden Terminal</a:t>
            </a:r>
          </a:p>
          <a:p>
            <a:pPr marL="0" indent="0">
              <a:buNone/>
            </a:pPr>
            <a:r>
              <a:rPr lang="en-US" dirty="0"/>
              <a:t>   Exposed Terminal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CSMA/CA</a:t>
            </a:r>
          </a:p>
          <a:p>
            <a:pPr marL="0" indent="0">
              <a:buNone/>
            </a:pPr>
            <a:r>
              <a:rPr lang="en-US" b="1" dirty="0"/>
              <a:t>802.11 </a:t>
            </a:r>
            <a:r>
              <a:rPr lang="en-US" b="1" dirty="0" err="1"/>
              <a:t>WiFi</a:t>
            </a: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Collision-Free Protocols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Basic Bit-Map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Token Ring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Binary Countdown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21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0B5A9-E2E0-4D24-85D7-C81A5A338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CSMA</a:t>
            </a:r>
            <a:r>
              <a:rPr lang="en-US" b="1" dirty="0"/>
              <a:t>/CD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D9780-982E-47E1-B225-EA874204F5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Carrier Sense Multiple Access with Collision Detection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85F52C-8072-44B1-B55C-3D9AE6FD5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D53B20-3FE9-49FA-A446-A96D56A24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22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7C8C58-6EBF-EF4B-B6DC-C99C4FC6F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978" y="5088335"/>
            <a:ext cx="879078" cy="87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23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843FF-EE53-44FA-A0F6-C9C26462F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99350" cy="1325563"/>
          </a:xfrm>
        </p:spPr>
        <p:txBody>
          <a:bodyPr>
            <a:normAutofit/>
          </a:bodyPr>
          <a:lstStyle/>
          <a:p>
            <a:r>
              <a:rPr lang="en-US" dirty="0"/>
              <a:t>CSMA/CD:</a:t>
            </a:r>
            <a:br>
              <a:rPr lang="en-US" dirty="0"/>
            </a:br>
            <a:r>
              <a:rPr lang="en-US" dirty="0"/>
              <a:t>CSMA with </a:t>
            </a:r>
            <a:r>
              <a:rPr lang="en-US" i="1" dirty="0"/>
              <a:t>Collision Detection</a:t>
            </a:r>
            <a:endParaRPr lang="LID4096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3C041-CD3E-4511-8968-69CE8E260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Idea: when collision is detected, do not finish sending.</a:t>
            </a:r>
            <a:br>
              <a:rPr lang="en-US" dirty="0"/>
            </a:br>
            <a:r>
              <a:rPr lang="en-US" dirty="0"/>
              <a:t>Stop transmission instead.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Separates </a:t>
            </a:r>
            <a:r>
              <a:rPr lang="en-US" b="1" dirty="0"/>
              <a:t>contention periods </a:t>
            </a:r>
            <a:r>
              <a:rPr lang="en-US" dirty="0"/>
              <a:t>from </a:t>
            </a:r>
            <a:r>
              <a:rPr lang="en-US" b="1" dirty="0"/>
              <a:t>transmission periods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Contention period</a:t>
            </a:r>
            <a:r>
              <a:rPr lang="en-US" dirty="0"/>
              <a:t>: check if it is safe to send data.</a:t>
            </a:r>
          </a:p>
          <a:p>
            <a:pPr marL="0" indent="0">
              <a:buNone/>
            </a:pPr>
            <a:r>
              <a:rPr lang="en-US" b="1" dirty="0"/>
              <a:t>Transmission period</a:t>
            </a:r>
            <a:r>
              <a:rPr lang="en-US" dirty="0"/>
              <a:t>: send data.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77F938-71C1-452E-AE1E-36EA9203D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DFFEDA-9EE0-4020-9C72-AF84CF9B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23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184964-14E7-4A5E-9470-E468A3826FA9}"/>
              </a:ext>
            </a:extLst>
          </p:cNvPr>
          <p:cNvSpPr/>
          <p:nvPr/>
        </p:nvSpPr>
        <p:spPr>
          <a:xfrm>
            <a:off x="4018712" y="3652281"/>
            <a:ext cx="4134688" cy="4625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en-US" sz="4800" dirty="0"/>
              <a:t>Saves time and bandwidth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2D323E-1E12-B1B3-884F-2EDC442ADBBD}"/>
              </a:ext>
            </a:extLst>
          </p:cNvPr>
          <p:cNvGrpSpPr/>
          <p:nvPr/>
        </p:nvGrpSpPr>
        <p:grpSpPr>
          <a:xfrm>
            <a:off x="8458200" y="432073"/>
            <a:ext cx="3854450" cy="1878872"/>
            <a:chOff x="8458200" y="432073"/>
            <a:chExt cx="3854450" cy="18788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31818A9-1C41-1A24-7925-AD8663023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73477" y1="63824" x2="73477" y2="63824"/>
                          <a14:foregroundMark x1="63656" y1="68382" x2="63656" y2="68382"/>
                          <a14:foregroundMark x1="63082" y1="62500" x2="63082" y2="625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458200" y="432073"/>
              <a:ext cx="3854450" cy="187887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B01937-B340-A5AA-D136-7CCB58E86E64}"/>
                </a:ext>
              </a:extLst>
            </p:cNvPr>
            <p:cNvSpPr txBox="1"/>
            <p:nvPr/>
          </p:nvSpPr>
          <p:spPr>
            <a:xfrm>
              <a:off x="9429750" y="536751"/>
              <a:ext cx="2000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Remember?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282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8B5479C-88BF-2748-829A-44307F285791}"/>
              </a:ext>
            </a:extLst>
          </p:cNvPr>
          <p:cNvGrpSpPr/>
          <p:nvPr/>
        </p:nvGrpSpPr>
        <p:grpSpPr>
          <a:xfrm>
            <a:off x="1179376" y="4699637"/>
            <a:ext cx="9833248" cy="642942"/>
            <a:chOff x="-424519" y="2909964"/>
            <a:chExt cx="9833248" cy="64294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FC6AD99-9986-BE41-B31E-A72A3505A22E}"/>
                </a:ext>
              </a:extLst>
            </p:cNvPr>
            <p:cNvSpPr/>
            <p:nvPr/>
          </p:nvSpPr>
          <p:spPr>
            <a:xfrm>
              <a:off x="4198878" y="2914403"/>
              <a:ext cx="1902373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frame</a:t>
              </a:r>
              <a:endParaRPr lang="en-GB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9A7E020-E2D6-7343-879F-16B778DED0A1}"/>
                </a:ext>
              </a:extLst>
            </p:cNvPr>
            <p:cNvSpPr/>
            <p:nvPr/>
          </p:nvSpPr>
          <p:spPr>
            <a:xfrm>
              <a:off x="7506356" y="2912923"/>
              <a:ext cx="1902373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frame</a:t>
              </a:r>
              <a:endParaRPr lang="en-GB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36EE80C-EF2A-A44A-B719-BD677B8EFA37}"/>
                </a:ext>
              </a:extLst>
            </p:cNvPr>
            <p:cNvSpPr/>
            <p:nvPr/>
          </p:nvSpPr>
          <p:spPr>
            <a:xfrm>
              <a:off x="6190590" y="2914402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E3AA088-2044-D34F-91FE-FD4DC60ACEDC}"/>
                </a:ext>
              </a:extLst>
            </p:cNvPr>
            <p:cNvSpPr/>
            <p:nvPr/>
          </p:nvSpPr>
          <p:spPr>
            <a:xfrm>
              <a:off x="6521666" y="2912923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62BDCB9-0BD7-7040-A913-0527FA11D508}"/>
                </a:ext>
              </a:extLst>
            </p:cNvPr>
            <p:cNvSpPr/>
            <p:nvPr/>
          </p:nvSpPr>
          <p:spPr>
            <a:xfrm>
              <a:off x="6848473" y="2914402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EA543B7-C125-5B48-9091-CFA80969FD7C}"/>
                </a:ext>
              </a:extLst>
            </p:cNvPr>
            <p:cNvSpPr/>
            <p:nvPr/>
          </p:nvSpPr>
          <p:spPr>
            <a:xfrm>
              <a:off x="7179549" y="2912923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FC6BE8F-EE58-924D-B33A-FE95149BD890}"/>
                </a:ext>
              </a:extLst>
            </p:cNvPr>
            <p:cNvSpPr/>
            <p:nvPr/>
          </p:nvSpPr>
          <p:spPr>
            <a:xfrm>
              <a:off x="2883117" y="2912923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110B7ED-1C4C-4B43-AEBE-83981C63AD2F}"/>
                </a:ext>
              </a:extLst>
            </p:cNvPr>
            <p:cNvSpPr/>
            <p:nvPr/>
          </p:nvSpPr>
          <p:spPr>
            <a:xfrm>
              <a:off x="3214193" y="2911444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A31F565-132C-1047-8F97-6B760BF6AE12}"/>
                </a:ext>
              </a:extLst>
            </p:cNvPr>
            <p:cNvSpPr/>
            <p:nvPr/>
          </p:nvSpPr>
          <p:spPr>
            <a:xfrm>
              <a:off x="3541000" y="2912923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20265EC-48A6-7C4B-9324-57282595CB74}"/>
                </a:ext>
              </a:extLst>
            </p:cNvPr>
            <p:cNvSpPr/>
            <p:nvPr/>
          </p:nvSpPr>
          <p:spPr>
            <a:xfrm>
              <a:off x="3872076" y="2911444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CE8BC1D-68D0-0149-8231-93EA2118FA1F}"/>
                </a:ext>
              </a:extLst>
            </p:cNvPr>
            <p:cNvSpPr/>
            <p:nvPr/>
          </p:nvSpPr>
          <p:spPr>
            <a:xfrm>
              <a:off x="893379" y="2911443"/>
              <a:ext cx="1902373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frame</a:t>
              </a:r>
              <a:endParaRPr lang="en-GB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7A11EA0-1DE4-D54D-B8E2-1ECB2652CBA6}"/>
                </a:ext>
              </a:extLst>
            </p:cNvPr>
            <p:cNvSpPr/>
            <p:nvPr/>
          </p:nvSpPr>
          <p:spPr>
            <a:xfrm>
              <a:off x="-424519" y="2911443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40D04C4-ADE4-534C-87EE-FF5AB40E2028}"/>
                </a:ext>
              </a:extLst>
            </p:cNvPr>
            <p:cNvSpPr/>
            <p:nvPr/>
          </p:nvSpPr>
          <p:spPr>
            <a:xfrm>
              <a:off x="-93443" y="2909964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3580719-F867-D846-8DE9-3D4B609AFA3E}"/>
                </a:ext>
              </a:extLst>
            </p:cNvPr>
            <p:cNvSpPr/>
            <p:nvPr/>
          </p:nvSpPr>
          <p:spPr>
            <a:xfrm>
              <a:off x="233364" y="2911443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1382C26-1660-8449-81D3-03E95E459E8A}"/>
                </a:ext>
              </a:extLst>
            </p:cNvPr>
            <p:cNvSpPr/>
            <p:nvPr/>
          </p:nvSpPr>
          <p:spPr>
            <a:xfrm>
              <a:off x="564440" y="2909964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4CDDF8-D159-4A45-B4B3-AB9AA0E83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detection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13C0C-74B4-425C-8767-0C108FB86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Abort transmission when collision is detected.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23DA9C-01CD-40E8-BE16-14BCFB269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8E30D-C813-4A8C-A2AC-775E202BC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24</a:t>
            </a:fld>
            <a:endParaRPr lang="LID4096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322D6CA-A10F-204B-8AA7-183158F8646F}"/>
              </a:ext>
            </a:extLst>
          </p:cNvPr>
          <p:cNvGrpSpPr/>
          <p:nvPr/>
        </p:nvGrpSpPr>
        <p:grpSpPr>
          <a:xfrm>
            <a:off x="2446619" y="2493270"/>
            <a:ext cx="1977636" cy="2958251"/>
            <a:chOff x="656529" y="1560729"/>
            <a:chExt cx="1977636" cy="295825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27E1F2-4BE0-491C-9A34-64701DAE8B96}"/>
                </a:ext>
              </a:extLst>
            </p:cNvPr>
            <p:cNvSpPr/>
            <p:nvPr/>
          </p:nvSpPr>
          <p:spPr>
            <a:xfrm>
              <a:off x="656529" y="3685500"/>
              <a:ext cx="1977636" cy="83348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B2CC97-5C82-4979-B810-1DDE79B47276}"/>
                </a:ext>
              </a:extLst>
            </p:cNvPr>
            <p:cNvSpPr/>
            <p:nvPr/>
          </p:nvSpPr>
          <p:spPr>
            <a:xfrm>
              <a:off x="717884" y="1560729"/>
              <a:ext cx="1854925" cy="10719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1900" dirty="0"/>
                <a:t>A station is transmitting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6A6D464-3919-4FC4-B2A6-A1146199A8F9}"/>
                </a:ext>
              </a:extLst>
            </p:cNvPr>
            <p:cNvCxnSpPr>
              <a:cxnSpLocks/>
              <a:stCxn id="10" idx="2"/>
              <a:endCxn id="7" idx="0"/>
            </p:cNvCxnSpPr>
            <p:nvPr/>
          </p:nvCxnSpPr>
          <p:spPr>
            <a:xfrm>
              <a:off x="1645347" y="2632706"/>
              <a:ext cx="0" cy="10527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869D4BF-E55A-F34A-AF0A-E3E217911AC6}"/>
              </a:ext>
            </a:extLst>
          </p:cNvPr>
          <p:cNvGrpSpPr/>
          <p:nvPr/>
        </p:nvGrpSpPr>
        <p:grpSpPr>
          <a:xfrm>
            <a:off x="4192650" y="2485973"/>
            <a:ext cx="1798092" cy="2976343"/>
            <a:chOff x="4192650" y="2485973"/>
            <a:chExt cx="1798092" cy="297634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ADA4EB-3574-4C6C-919B-FAD9D554522C}"/>
                </a:ext>
              </a:extLst>
            </p:cNvPr>
            <p:cNvSpPr/>
            <p:nvPr/>
          </p:nvSpPr>
          <p:spPr>
            <a:xfrm>
              <a:off x="4419104" y="4628836"/>
              <a:ext cx="1359061" cy="83348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BB8F202-A0B3-4CF6-9E68-B6F559953C58}"/>
                </a:ext>
              </a:extLst>
            </p:cNvPr>
            <p:cNvSpPr/>
            <p:nvPr/>
          </p:nvSpPr>
          <p:spPr>
            <a:xfrm>
              <a:off x="4192650" y="2485973"/>
              <a:ext cx="1798092" cy="10719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40000" lnSpcReduction="20000"/>
            </a:bodyPr>
            <a:lstStyle/>
            <a:p>
              <a:pPr algn="ctr"/>
              <a:r>
                <a:rPr lang="en-US" sz="4800" dirty="0"/>
                <a:t>Afterwards, other stations try to claim the channel.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760E635-5E7C-42EC-BC3D-4B9E37EDC0AD}"/>
                </a:ext>
              </a:extLst>
            </p:cNvPr>
            <p:cNvCxnSpPr>
              <a:stCxn id="14" idx="2"/>
              <a:endCxn id="13" idx="0"/>
            </p:cNvCxnSpPr>
            <p:nvPr/>
          </p:nvCxnSpPr>
          <p:spPr>
            <a:xfrm>
              <a:off x="5091696" y="3557950"/>
              <a:ext cx="6939" cy="10708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0016FCA-7284-2340-A1F2-96270D0BD1DF}"/>
              </a:ext>
            </a:extLst>
          </p:cNvPr>
          <p:cNvGrpSpPr/>
          <p:nvPr/>
        </p:nvGrpSpPr>
        <p:grpSpPr>
          <a:xfrm>
            <a:off x="5449760" y="2485973"/>
            <a:ext cx="2604308" cy="2976343"/>
            <a:chOff x="4595856" y="1515421"/>
            <a:chExt cx="1854925" cy="297634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3CF4F53-A43E-494E-81DC-B753DA5DD892}"/>
                </a:ext>
              </a:extLst>
            </p:cNvPr>
            <p:cNvSpPr/>
            <p:nvPr/>
          </p:nvSpPr>
          <p:spPr>
            <a:xfrm>
              <a:off x="4822311" y="3658284"/>
              <a:ext cx="1402017" cy="83348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7A0C7C2-3C1E-4C8F-8DC0-A04D2DFEE7AF}"/>
                </a:ext>
              </a:extLst>
            </p:cNvPr>
            <p:cNvSpPr/>
            <p:nvPr/>
          </p:nvSpPr>
          <p:spPr>
            <a:xfrm>
              <a:off x="4595856" y="1515421"/>
              <a:ext cx="1854925" cy="10719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47500" lnSpcReduction="20000"/>
            </a:bodyPr>
            <a:lstStyle/>
            <a:p>
              <a:pPr algn="ctr"/>
              <a:r>
                <a:rPr lang="en-US" sz="4800" dirty="0"/>
                <a:t>A station transmits.</a:t>
              </a:r>
              <a:br>
                <a:rPr lang="en-US" sz="4800" dirty="0"/>
              </a:br>
              <a:r>
                <a:rPr lang="en-US" sz="4800" dirty="0"/>
                <a:t>No collision, channel claimed.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FD0E4A2-C96F-4AA0-B0D3-8051B52B4B04}"/>
                </a:ext>
              </a:extLst>
            </p:cNvPr>
            <p:cNvCxnSpPr>
              <a:stCxn id="18" idx="2"/>
              <a:endCxn id="17" idx="0"/>
            </p:cNvCxnSpPr>
            <p:nvPr/>
          </p:nvCxnSpPr>
          <p:spPr>
            <a:xfrm>
              <a:off x="5523319" y="2587398"/>
              <a:ext cx="1" cy="10708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398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8B5479C-88BF-2748-829A-44307F285791}"/>
              </a:ext>
            </a:extLst>
          </p:cNvPr>
          <p:cNvGrpSpPr/>
          <p:nvPr/>
        </p:nvGrpSpPr>
        <p:grpSpPr>
          <a:xfrm>
            <a:off x="1179376" y="4699637"/>
            <a:ext cx="9833248" cy="642942"/>
            <a:chOff x="-424519" y="2909964"/>
            <a:chExt cx="9833248" cy="64294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FC6AD99-9986-BE41-B31E-A72A3505A22E}"/>
                </a:ext>
              </a:extLst>
            </p:cNvPr>
            <p:cNvSpPr/>
            <p:nvPr/>
          </p:nvSpPr>
          <p:spPr>
            <a:xfrm>
              <a:off x="4198878" y="2914403"/>
              <a:ext cx="1902373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frame</a:t>
              </a:r>
              <a:endParaRPr lang="en-GB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9A7E020-E2D6-7343-879F-16B778DED0A1}"/>
                </a:ext>
              </a:extLst>
            </p:cNvPr>
            <p:cNvSpPr/>
            <p:nvPr/>
          </p:nvSpPr>
          <p:spPr>
            <a:xfrm>
              <a:off x="7506356" y="2912923"/>
              <a:ext cx="1902373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frame</a:t>
              </a:r>
              <a:endParaRPr lang="en-GB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36EE80C-EF2A-A44A-B719-BD677B8EFA37}"/>
                </a:ext>
              </a:extLst>
            </p:cNvPr>
            <p:cNvSpPr/>
            <p:nvPr/>
          </p:nvSpPr>
          <p:spPr>
            <a:xfrm>
              <a:off x="6190590" y="2914402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E3AA088-2044-D34F-91FE-FD4DC60ACEDC}"/>
                </a:ext>
              </a:extLst>
            </p:cNvPr>
            <p:cNvSpPr/>
            <p:nvPr/>
          </p:nvSpPr>
          <p:spPr>
            <a:xfrm>
              <a:off x="6521666" y="2912923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62BDCB9-0BD7-7040-A913-0527FA11D508}"/>
                </a:ext>
              </a:extLst>
            </p:cNvPr>
            <p:cNvSpPr/>
            <p:nvPr/>
          </p:nvSpPr>
          <p:spPr>
            <a:xfrm>
              <a:off x="6848473" y="2914402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EA543B7-C125-5B48-9091-CFA80969FD7C}"/>
                </a:ext>
              </a:extLst>
            </p:cNvPr>
            <p:cNvSpPr/>
            <p:nvPr/>
          </p:nvSpPr>
          <p:spPr>
            <a:xfrm>
              <a:off x="7179549" y="2912923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FC6BE8F-EE58-924D-B33A-FE95149BD890}"/>
                </a:ext>
              </a:extLst>
            </p:cNvPr>
            <p:cNvSpPr/>
            <p:nvPr/>
          </p:nvSpPr>
          <p:spPr>
            <a:xfrm>
              <a:off x="2883117" y="2912923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110B7ED-1C4C-4B43-AEBE-83981C63AD2F}"/>
                </a:ext>
              </a:extLst>
            </p:cNvPr>
            <p:cNvSpPr/>
            <p:nvPr/>
          </p:nvSpPr>
          <p:spPr>
            <a:xfrm>
              <a:off x="3214193" y="2911444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A31F565-132C-1047-8F97-6B760BF6AE12}"/>
                </a:ext>
              </a:extLst>
            </p:cNvPr>
            <p:cNvSpPr/>
            <p:nvPr/>
          </p:nvSpPr>
          <p:spPr>
            <a:xfrm>
              <a:off x="3541000" y="2912923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20265EC-48A6-7C4B-9324-57282595CB74}"/>
                </a:ext>
              </a:extLst>
            </p:cNvPr>
            <p:cNvSpPr/>
            <p:nvPr/>
          </p:nvSpPr>
          <p:spPr>
            <a:xfrm>
              <a:off x="3872076" y="2911444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CE8BC1D-68D0-0149-8231-93EA2118FA1F}"/>
                </a:ext>
              </a:extLst>
            </p:cNvPr>
            <p:cNvSpPr/>
            <p:nvPr/>
          </p:nvSpPr>
          <p:spPr>
            <a:xfrm>
              <a:off x="893379" y="2911443"/>
              <a:ext cx="1902373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frame</a:t>
              </a:r>
              <a:endParaRPr lang="en-GB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7A11EA0-1DE4-D54D-B8E2-1ECB2652CBA6}"/>
                </a:ext>
              </a:extLst>
            </p:cNvPr>
            <p:cNvSpPr/>
            <p:nvPr/>
          </p:nvSpPr>
          <p:spPr>
            <a:xfrm>
              <a:off x="-424519" y="2911443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40D04C4-ADE4-534C-87EE-FF5AB40E2028}"/>
                </a:ext>
              </a:extLst>
            </p:cNvPr>
            <p:cNvSpPr/>
            <p:nvPr/>
          </p:nvSpPr>
          <p:spPr>
            <a:xfrm>
              <a:off x="-93443" y="2909964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3580719-F867-D846-8DE9-3D4B609AFA3E}"/>
                </a:ext>
              </a:extLst>
            </p:cNvPr>
            <p:cNvSpPr/>
            <p:nvPr/>
          </p:nvSpPr>
          <p:spPr>
            <a:xfrm>
              <a:off x="233364" y="2911443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1382C26-1660-8449-81D3-03E95E459E8A}"/>
                </a:ext>
              </a:extLst>
            </p:cNvPr>
            <p:cNvSpPr/>
            <p:nvPr/>
          </p:nvSpPr>
          <p:spPr>
            <a:xfrm>
              <a:off x="564440" y="2909964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4CDDF8-D159-4A45-B4B3-AB9AA0E83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detection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13C0C-74B4-425C-8767-0C108FB86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Abort transmission when collision is detected.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23DA9C-01CD-40E8-BE16-14BCFB269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8E30D-C813-4A8C-A2AC-775E202BC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25</a:t>
            </a:fld>
            <a:endParaRPr lang="LID4096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C7425D4-E1FD-2042-ADC5-8EE8557E5A29}"/>
              </a:ext>
            </a:extLst>
          </p:cNvPr>
          <p:cNvSpPr/>
          <p:nvPr/>
        </p:nvSpPr>
        <p:spPr>
          <a:xfrm>
            <a:off x="7240279" y="365125"/>
            <a:ext cx="4357361" cy="11453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en-US" sz="4800" dirty="0"/>
              <a:t>Reduce contention period duration to improve throughput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D3B606-E025-0845-AC62-D591D68239DD}"/>
              </a:ext>
            </a:extLst>
          </p:cNvPr>
          <p:cNvSpPr/>
          <p:nvPr/>
        </p:nvSpPr>
        <p:spPr>
          <a:xfrm>
            <a:off x="1737005" y="3142850"/>
            <a:ext cx="8717990" cy="4906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2800" dirty="0"/>
              <a:t>Q: How do longer frames affect throughput? How about latency?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23637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7E381-02E7-4A70-9E4A-86BE9692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9335"/>
          </a:xfrm>
        </p:spPr>
        <p:txBody>
          <a:bodyPr/>
          <a:lstStyle/>
          <a:p>
            <a:r>
              <a:rPr lang="en-US" dirty="0"/>
              <a:t>MAC Sublayer Outline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685A3-FFDB-4EF5-B082-9A8348BCE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7C684-AC54-485B-BA13-EE97ACB04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26</a:t>
            </a:fld>
            <a:endParaRPr lang="LID4096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7B872713-F010-05C4-41AD-D79D31231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3701"/>
            <a:ext cx="47853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ALOHA &amp; Slotted ALOHA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CSMA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1-persistent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nonpersistent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p-persistent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CSMA/CD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802.3 Ethernet</a:t>
            </a:r>
          </a:p>
          <a:p>
            <a:pPr marL="0" indent="0">
              <a:buNone/>
            </a:pPr>
            <a:r>
              <a:rPr lang="en-US" dirty="0"/>
              <a:t>Ethernet Switching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Content Placeholder 17">
            <a:extLst>
              <a:ext uri="{FF2B5EF4-FFF2-40B4-BE49-F238E27FC236}">
                <a16:creationId xmlns:a16="http://schemas.microsoft.com/office/drawing/2014/main" id="{A0D2D986-B0BA-5DE3-B08F-23E5B1A749DA}"/>
              </a:ext>
            </a:extLst>
          </p:cNvPr>
          <p:cNvSpPr txBox="1">
            <a:spLocks/>
          </p:cNvSpPr>
          <p:nvPr/>
        </p:nvSpPr>
        <p:spPr>
          <a:xfrm>
            <a:off x="6850380" y="1673701"/>
            <a:ext cx="47853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MAC for Wireless</a:t>
            </a:r>
          </a:p>
          <a:p>
            <a:pPr marL="0" indent="0">
              <a:buNone/>
            </a:pPr>
            <a:r>
              <a:rPr lang="en-US" dirty="0"/>
              <a:t>   Hidden Terminal</a:t>
            </a:r>
          </a:p>
          <a:p>
            <a:pPr marL="0" indent="0">
              <a:buNone/>
            </a:pPr>
            <a:r>
              <a:rPr lang="en-US" dirty="0"/>
              <a:t>   Exposed Terminal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CSMA/CA</a:t>
            </a:r>
          </a:p>
          <a:p>
            <a:pPr marL="0" indent="0">
              <a:buNone/>
            </a:pPr>
            <a:r>
              <a:rPr lang="en-US" b="1" dirty="0"/>
              <a:t>802.11 </a:t>
            </a:r>
            <a:r>
              <a:rPr lang="en-US" b="1" dirty="0" err="1"/>
              <a:t>WiFi</a:t>
            </a: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Collision-Free Protocols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Basic Bit-Map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Token Ring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Binary Countdown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708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96BDF-A64C-469D-BB28-55C8D3955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 Control</a:t>
            </a:r>
            <a:br>
              <a:rPr lang="en-US" dirty="0"/>
            </a:br>
            <a:r>
              <a:rPr lang="en-US" dirty="0"/>
              <a:t>Classic Ethernet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62642-B807-410D-AE81-3FF551A2C4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2EA3DF-1372-4EB7-A7FC-E7AF7E193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E45C6-5473-4862-8E49-38628E1DD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27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208D46-59F6-BE4C-9702-0BFE28289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399" y="5437765"/>
            <a:ext cx="678873" cy="6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05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9E161-A6EC-438B-B5FE-B23F4237D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 Control in …</a:t>
            </a:r>
            <a:br>
              <a:rPr lang="en-US" dirty="0"/>
            </a:br>
            <a:r>
              <a:rPr lang="en-US" dirty="0"/>
              <a:t>Classic Ethernet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5F499-BBBD-473A-A268-18B38B47F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2F2B6-9CE8-4AB6-91C6-5536D5682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28</a:t>
            </a:fld>
            <a:endParaRPr lang="LID4096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E084A1-B010-4D6E-B0AD-D28E660A4007}"/>
              </a:ext>
            </a:extLst>
          </p:cNvPr>
          <p:cNvSpPr txBox="1">
            <a:spLocks/>
          </p:cNvSpPr>
          <p:nvPr/>
        </p:nvSpPr>
        <p:spPr>
          <a:xfrm>
            <a:off x="2152650" y="1825625"/>
            <a:ext cx="83787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Multiple machines sharing a single Ethernet connection.</a:t>
            </a:r>
          </a:p>
        </p:txBody>
      </p:sp>
      <p:pic>
        <p:nvPicPr>
          <p:cNvPr id="1026" name="Picture 2" descr="http://techmattmillman.s3.amazonaws.com/wp-content/uploads/2014/04/tap3.jpg">
            <a:extLst>
              <a:ext uri="{FF2B5EF4-FFF2-40B4-BE49-F238E27FC236}">
                <a16:creationId xmlns:a16="http://schemas.microsoft.com/office/drawing/2014/main" id="{86193E74-CD49-4A57-A164-D3AA2D8E3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41" y="2481183"/>
            <a:ext cx="5707117" cy="366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5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9E161-A6EC-438B-B5FE-B23F4237D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 Control in …</a:t>
            </a:r>
            <a:br>
              <a:rPr lang="en-US" dirty="0"/>
            </a:br>
            <a:r>
              <a:rPr lang="en-US" dirty="0"/>
              <a:t>Classic Ethernet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5F499-BBBD-473A-A268-18B38B47F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2F2B6-9CE8-4AB6-91C6-5536D5682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29</a:t>
            </a:fld>
            <a:endParaRPr lang="LID4096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E084A1-B010-4D6E-B0AD-D28E660A4007}"/>
              </a:ext>
            </a:extLst>
          </p:cNvPr>
          <p:cNvSpPr txBox="1">
            <a:spLocks/>
          </p:cNvSpPr>
          <p:nvPr/>
        </p:nvSpPr>
        <p:spPr>
          <a:xfrm>
            <a:off x="2152650" y="1825625"/>
            <a:ext cx="83471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Multiple machines sharing a single Ethernet connection.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297A11-25C9-4D4A-9D05-37369A93A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429" y="3554346"/>
            <a:ext cx="803703" cy="10387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8ECE8C-6C48-443B-8E5D-4A221864B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215" y="3554346"/>
            <a:ext cx="803703" cy="10387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6CE49C-7C5C-4590-B9B7-4F9740560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3554346"/>
            <a:ext cx="803703" cy="10387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2ACE3F-E92A-4BA0-BA2F-5D50CFD92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788" y="3554346"/>
            <a:ext cx="803703" cy="103874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6D3F32-5E80-4EA7-8F76-85F375142A8D}"/>
              </a:ext>
            </a:extLst>
          </p:cNvPr>
          <p:cNvCxnSpPr>
            <a:cxnSpLocks/>
          </p:cNvCxnSpPr>
          <p:nvPr/>
        </p:nvCxnSpPr>
        <p:spPr>
          <a:xfrm>
            <a:off x="1969430" y="5221601"/>
            <a:ext cx="825314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634EB9D-5D20-4604-8D36-83C3BEE9F600}"/>
              </a:ext>
            </a:extLst>
          </p:cNvPr>
          <p:cNvCxnSpPr>
            <a:cxnSpLocks/>
          </p:cNvCxnSpPr>
          <p:nvPr/>
        </p:nvCxnSpPr>
        <p:spPr>
          <a:xfrm flipV="1">
            <a:off x="3374747" y="4593095"/>
            <a:ext cx="0" cy="62850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20CA647-1D0C-41FC-945B-52B707049981}"/>
              </a:ext>
            </a:extLst>
          </p:cNvPr>
          <p:cNvCxnSpPr>
            <a:cxnSpLocks/>
          </p:cNvCxnSpPr>
          <p:nvPr/>
        </p:nvCxnSpPr>
        <p:spPr>
          <a:xfrm flipV="1">
            <a:off x="4918841" y="4593095"/>
            <a:ext cx="0" cy="62850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DC8C5C8-635A-4EF7-B0F5-9902A8D7D426}"/>
              </a:ext>
            </a:extLst>
          </p:cNvPr>
          <p:cNvCxnSpPr>
            <a:cxnSpLocks/>
          </p:cNvCxnSpPr>
          <p:nvPr/>
        </p:nvCxnSpPr>
        <p:spPr>
          <a:xfrm flipV="1">
            <a:off x="6479627" y="4593095"/>
            <a:ext cx="0" cy="62850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0D5D336-5201-4D4E-B140-A09E74C467DE}"/>
              </a:ext>
            </a:extLst>
          </p:cNvPr>
          <p:cNvCxnSpPr>
            <a:cxnSpLocks/>
          </p:cNvCxnSpPr>
          <p:nvPr/>
        </p:nvCxnSpPr>
        <p:spPr>
          <a:xfrm flipV="1">
            <a:off x="8034500" y="4593095"/>
            <a:ext cx="0" cy="62850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752430C1-6CCC-4A32-8BB4-8EA5075FD2DF}"/>
              </a:ext>
            </a:extLst>
          </p:cNvPr>
          <p:cNvSpPr/>
          <p:nvPr/>
        </p:nvSpPr>
        <p:spPr>
          <a:xfrm>
            <a:off x="1066800" y="2518891"/>
            <a:ext cx="10058400" cy="4834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800" dirty="0"/>
              <a:t>Q: Which MAC protocol should we use?</a:t>
            </a:r>
            <a:endParaRPr lang="LID4096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33B8EF-F672-FA44-9735-F7359C0C834D}"/>
              </a:ext>
            </a:extLst>
          </p:cNvPr>
          <p:cNvSpPr txBox="1"/>
          <p:nvPr/>
        </p:nvSpPr>
        <p:spPr>
          <a:xfrm>
            <a:off x="83382" y="5897325"/>
            <a:ext cx="10058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Newer versions of Ethernet (10-gigabit Ethernet and up) only support point-to-point full-duplex operation.</a:t>
            </a:r>
          </a:p>
        </p:txBody>
      </p:sp>
    </p:spTree>
    <p:extLst>
      <p:ext uri="{BB962C8B-B14F-4D97-AF65-F5344CB8AC3E}">
        <p14:creationId xmlns:p14="http://schemas.microsoft.com/office/powerpoint/2010/main" val="231118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7E381-02E7-4A70-9E4A-86BE9692A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 sublayer</a:t>
            </a:r>
            <a:br>
              <a:rPr lang="en-US" dirty="0"/>
            </a:br>
            <a:r>
              <a:rPr lang="en-US" dirty="0"/>
              <a:t>Medium Access Control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8E513-1D78-45A3-ADC3-7967410BD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825625"/>
            <a:ext cx="529537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Lower part of the Data link layer.</a:t>
            </a:r>
          </a:p>
          <a:p>
            <a:pPr marL="0" indent="0">
              <a:buNone/>
            </a:pPr>
            <a:r>
              <a:rPr lang="en-US" dirty="0"/>
              <a:t>Responsible for deciding who can use the communication channel.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685A3-FFDB-4EF5-B082-9A8348BCE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7C684-AC54-485B-BA13-EE97ACB04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</a:t>
            </a:fld>
            <a:endParaRPr lang="LID4096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E7222AB-61AE-4772-999E-A9B7362788D4}"/>
              </a:ext>
            </a:extLst>
          </p:cNvPr>
          <p:cNvGrpSpPr/>
          <p:nvPr/>
        </p:nvGrpSpPr>
        <p:grpSpPr>
          <a:xfrm>
            <a:off x="7448026" y="2840412"/>
            <a:ext cx="1798845" cy="3192622"/>
            <a:chOff x="7084381" y="2002782"/>
            <a:chExt cx="1329116" cy="235893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E62ACE7-FAA4-4812-AA59-BAD111DFAC57}"/>
                </a:ext>
              </a:extLst>
            </p:cNvPr>
            <p:cNvSpPr/>
            <p:nvPr/>
          </p:nvSpPr>
          <p:spPr>
            <a:xfrm>
              <a:off x="7084382" y="3976710"/>
              <a:ext cx="1329115" cy="385011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</a:rPr>
                <a:t>Physical layer</a:t>
              </a:r>
              <a:endParaRPr lang="LID4096" sz="135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18145C4-EC88-4E16-A7E1-46E81DE38CC9}"/>
                </a:ext>
              </a:extLst>
            </p:cNvPr>
            <p:cNvSpPr/>
            <p:nvPr/>
          </p:nvSpPr>
          <p:spPr>
            <a:xfrm>
              <a:off x="7084382" y="3242784"/>
              <a:ext cx="1329115" cy="7044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</a:rPr>
                <a:t>Data link layer</a:t>
              </a:r>
              <a:endParaRPr lang="LID4096" sz="135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0E099D-BC9F-4499-8489-132E7C509835}"/>
                </a:ext>
              </a:extLst>
            </p:cNvPr>
            <p:cNvSpPr/>
            <p:nvPr/>
          </p:nvSpPr>
          <p:spPr>
            <a:xfrm>
              <a:off x="7166534" y="3518885"/>
              <a:ext cx="1164807" cy="35662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</a:rPr>
                <a:t>Medium Access Control</a:t>
              </a:r>
              <a:endParaRPr lang="LID4096" sz="135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A1FC17-018C-42A5-862B-1D869352A9A5}"/>
                </a:ext>
              </a:extLst>
            </p:cNvPr>
            <p:cNvSpPr/>
            <p:nvPr/>
          </p:nvSpPr>
          <p:spPr>
            <a:xfrm>
              <a:off x="7084382" y="2828259"/>
              <a:ext cx="1329115" cy="385011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</a:rPr>
                <a:t>Network Layer</a:t>
              </a:r>
              <a:endParaRPr lang="LID4096" sz="135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668DFCD-4C3A-49F1-A489-FD95136ED5B7}"/>
                </a:ext>
              </a:extLst>
            </p:cNvPr>
            <p:cNvSpPr/>
            <p:nvPr/>
          </p:nvSpPr>
          <p:spPr>
            <a:xfrm>
              <a:off x="7084381" y="2417307"/>
              <a:ext cx="1329115" cy="385011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</a:rPr>
                <a:t>Transport layer</a:t>
              </a:r>
              <a:endParaRPr lang="LID4096" sz="135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B4F4806-C6FC-4251-87AD-16BF35DF6DC8}"/>
                </a:ext>
              </a:extLst>
            </p:cNvPr>
            <p:cNvSpPr/>
            <p:nvPr/>
          </p:nvSpPr>
          <p:spPr>
            <a:xfrm>
              <a:off x="7084381" y="2002782"/>
              <a:ext cx="1329115" cy="385011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</a:rPr>
                <a:t>Application layer</a:t>
              </a:r>
              <a:endParaRPr lang="LID4096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17A22D1-264D-4C06-887C-9E41971E3F83}"/>
              </a:ext>
            </a:extLst>
          </p:cNvPr>
          <p:cNvSpPr/>
          <p:nvPr/>
        </p:nvSpPr>
        <p:spPr>
          <a:xfrm>
            <a:off x="5775468" y="4879728"/>
            <a:ext cx="1120878" cy="521079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You are here</a:t>
            </a:r>
            <a:endParaRPr lang="LID4096" sz="2000" dirty="0">
              <a:solidFill>
                <a:sysClr val="windowText" lastClr="00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86E5675-1575-4D33-A9FB-1742588F3022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6896346" y="5140267"/>
            <a:ext cx="66286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306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91D39-40AF-4F63-92C6-1F22E7482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 Control in …</a:t>
            </a:r>
            <a:br>
              <a:rPr lang="en-US" dirty="0"/>
            </a:br>
            <a:r>
              <a:rPr lang="en-US" dirty="0"/>
              <a:t>Classic Ethernet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6EB23A-5261-40FC-B367-886A6317D1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0060" y="1825625"/>
                <a:ext cx="481584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Uses </a:t>
                </a:r>
                <a:r>
                  <a:rPr lang="en-US" b="1" i="1" dirty="0"/>
                  <a:t>1-persistent CSMA/CD.</a:t>
                </a:r>
              </a:p>
              <a:p>
                <a:pPr marL="0" indent="0">
                  <a:buNone/>
                </a:pPr>
                <a:endParaRPr lang="en-US" b="1" i="1" dirty="0"/>
              </a:p>
              <a:p>
                <a:pPr marL="0" indent="0">
                  <a:buNone/>
                </a:pPr>
                <a:r>
                  <a:rPr lang="en-US" dirty="0"/>
                  <a:t>Random delay (back-off) after collision is computed with</a:t>
                </a:r>
                <a:br>
                  <a:rPr lang="en-US" dirty="0"/>
                </a:br>
                <a:r>
                  <a:rPr lang="en-US" dirty="0"/>
                  <a:t>Binary Exponential Back-off.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Station waits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slots,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between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the number of failed attempts.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6EB23A-5261-40FC-B367-886A6317D1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0060" y="1825625"/>
                <a:ext cx="4815840" cy="4351338"/>
              </a:xfrm>
              <a:blipFill>
                <a:blip r:embed="rId3"/>
                <a:stretch>
                  <a:fillRect l="-2632" t="-350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594C11-65ED-44DE-B9E0-93B0AAEE6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D2E885-3C86-4043-9FDB-374DABC45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30</a:t>
            </a:fld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4BEB886-85E0-AF41-BC69-14D9FD56ED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0821519"/>
                  </p:ext>
                </p:extLst>
              </p:nvPr>
            </p:nvGraphicFramePr>
            <p:xfrm>
              <a:off x="5041902" y="1120667"/>
              <a:ext cx="6784338" cy="306646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261446">
                      <a:extLst>
                        <a:ext uri="{9D8B030D-6E8A-4147-A177-3AD203B41FA5}">
                          <a16:colId xmlns:a16="http://schemas.microsoft.com/office/drawing/2014/main" val="143909147"/>
                        </a:ext>
                      </a:extLst>
                    </a:gridCol>
                    <a:gridCol w="2261446">
                      <a:extLst>
                        <a:ext uri="{9D8B030D-6E8A-4147-A177-3AD203B41FA5}">
                          <a16:colId xmlns:a16="http://schemas.microsoft.com/office/drawing/2014/main" val="718851459"/>
                        </a:ext>
                      </a:extLst>
                    </a:gridCol>
                    <a:gridCol w="2261446">
                      <a:extLst>
                        <a:ext uri="{9D8B030D-6E8A-4147-A177-3AD203B41FA5}">
                          <a16:colId xmlns:a16="http://schemas.microsoft.com/office/drawing/2014/main" val="59304050"/>
                        </a:ext>
                      </a:extLst>
                    </a:gridCol>
                  </a:tblGrid>
                  <a:tr h="3717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dirty="0"/>
                            <a:t>Failed Attempts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dirty="0"/>
                            <a:t>Maximum Delay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dirty="0"/>
                            <a:t>Random Delay Range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8480618"/>
                      </a:ext>
                    </a:extLst>
                  </a:tr>
                  <a:tr h="4505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NL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NL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NL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NL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NL" dirty="0" smtClean="0">
                                    <a:latin typeface="Cambria Math" panose="02040503050406030204" pitchFamily="18" charset="0"/>
                                  </a:rPr>
                                  <m:t>−1=0</m:t>
                                </m:r>
                              </m:oMath>
                            </m:oMathPara>
                          </a14:m>
                          <a:endParaRPr lang="en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∈ [0,0]</m:t>
                                </m:r>
                              </m:oMath>
                            </m:oMathPara>
                          </a14:m>
                          <a:endParaRPr lang="en-N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714141"/>
                      </a:ext>
                    </a:extLst>
                  </a:tr>
                  <a:tr h="4505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NL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NL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NL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NL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NL" dirty="0" smtClean="0">
                                    <a:latin typeface="Cambria Math" panose="02040503050406030204" pitchFamily="18" charset="0"/>
                                  </a:rPr>
                                  <m:t>−1=1</m:t>
                                </m:r>
                              </m:oMath>
                            </m:oMathPara>
                          </a14:m>
                          <a:endParaRPr lang="en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∈ [0,1]</m:t>
                                </m:r>
                              </m:oMath>
                            </m:oMathPara>
                          </a14:m>
                          <a:endParaRPr lang="en-N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6936901"/>
                      </a:ext>
                    </a:extLst>
                  </a:tr>
                  <a:tr h="4505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NL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NL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NL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NL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NL" dirty="0" smtClean="0">
                                    <a:latin typeface="Cambria Math" panose="02040503050406030204" pitchFamily="18" charset="0"/>
                                  </a:rPr>
                                  <m:t>−1=3</m:t>
                                </m:r>
                              </m:oMath>
                            </m:oMathPara>
                          </a14:m>
                          <a:endParaRPr lang="en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∈ [0,3]</m:t>
                                </m:r>
                              </m:oMath>
                            </m:oMathPara>
                          </a14:m>
                          <a:endParaRPr lang="en-N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6272322"/>
                      </a:ext>
                    </a:extLst>
                  </a:tr>
                  <a:tr h="4505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NL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NL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NL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NL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NL" dirty="0" smtClean="0">
                                    <a:latin typeface="Cambria Math" panose="02040503050406030204" pitchFamily="18" charset="0"/>
                                  </a:rPr>
                                  <m:t>−1=7</m:t>
                                </m:r>
                              </m:oMath>
                            </m:oMathPara>
                          </a14:m>
                          <a:endParaRPr lang="en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∈ [0,7]</m:t>
                                </m:r>
                              </m:oMath>
                            </m:oMathPara>
                          </a14:m>
                          <a:endParaRPr lang="en-N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568008"/>
                      </a:ext>
                    </a:extLst>
                  </a:tr>
                  <a:tr h="44965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NL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NL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NL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NL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NL" dirty="0" smtClean="0">
                                    <a:latin typeface="Cambria Math" panose="02040503050406030204" pitchFamily="18" charset="0"/>
                                  </a:rPr>
                                  <m:t>−1=15</m:t>
                                </m:r>
                              </m:oMath>
                            </m:oMathPara>
                          </a14:m>
                          <a:endParaRPr lang="en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∈ [0,15]</m:t>
                                </m:r>
                              </m:oMath>
                            </m:oMathPara>
                          </a14:m>
                          <a:endParaRPr lang="en-N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2463156"/>
                      </a:ext>
                    </a:extLst>
                  </a:tr>
                  <a:tr h="4430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NL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N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8579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4BEB886-85E0-AF41-BC69-14D9FD56ED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0821519"/>
                  </p:ext>
                </p:extLst>
              </p:nvPr>
            </p:nvGraphicFramePr>
            <p:xfrm>
              <a:off x="5041902" y="1120667"/>
              <a:ext cx="6784338" cy="306646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261446">
                      <a:extLst>
                        <a:ext uri="{9D8B030D-6E8A-4147-A177-3AD203B41FA5}">
                          <a16:colId xmlns:a16="http://schemas.microsoft.com/office/drawing/2014/main" val="143909147"/>
                        </a:ext>
                      </a:extLst>
                    </a:gridCol>
                    <a:gridCol w="2261446">
                      <a:extLst>
                        <a:ext uri="{9D8B030D-6E8A-4147-A177-3AD203B41FA5}">
                          <a16:colId xmlns:a16="http://schemas.microsoft.com/office/drawing/2014/main" val="718851459"/>
                        </a:ext>
                      </a:extLst>
                    </a:gridCol>
                    <a:gridCol w="2261446">
                      <a:extLst>
                        <a:ext uri="{9D8B030D-6E8A-4147-A177-3AD203B41FA5}">
                          <a16:colId xmlns:a16="http://schemas.microsoft.com/office/drawing/2014/main" val="59304050"/>
                        </a:ext>
                      </a:extLst>
                    </a:gridCol>
                  </a:tblGrid>
                  <a:tr h="3717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dirty="0"/>
                            <a:t>Failed Attempts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dirty="0"/>
                            <a:t>Maximum Delay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dirty="0"/>
                            <a:t>Random Delay Range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8480618"/>
                      </a:ext>
                    </a:extLst>
                  </a:tr>
                  <a:tr h="450505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4"/>
                          <a:stretch>
                            <a:fillRect l="-562" t="-88889" r="-201124" b="-49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88889" r="-100000" b="-49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4"/>
                          <a:stretch>
                            <a:fillRect l="-201124" t="-88889" r="-562" b="-49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714141"/>
                      </a:ext>
                    </a:extLst>
                  </a:tr>
                  <a:tr h="450505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4"/>
                          <a:stretch>
                            <a:fillRect l="-562" t="-194286" r="-201124" b="-4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94286" r="-100000" b="-4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4"/>
                          <a:stretch>
                            <a:fillRect l="-201124" t="-194286" r="-562" b="-4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6936901"/>
                      </a:ext>
                    </a:extLst>
                  </a:tr>
                  <a:tr h="450505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4"/>
                          <a:stretch>
                            <a:fillRect l="-562" t="-286111" r="-201124" b="-297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286111" r="-100000" b="-297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4"/>
                          <a:stretch>
                            <a:fillRect l="-201124" t="-286111" r="-562" b="-297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6272322"/>
                      </a:ext>
                    </a:extLst>
                  </a:tr>
                  <a:tr h="450505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4"/>
                          <a:stretch>
                            <a:fillRect l="-562" t="-386111" r="-201124" b="-197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386111" r="-100000" b="-197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4"/>
                          <a:stretch>
                            <a:fillRect l="-201124" t="-386111" r="-562" b="-197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568008"/>
                      </a:ext>
                    </a:extLst>
                  </a:tr>
                  <a:tr h="449658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4"/>
                          <a:stretch>
                            <a:fillRect l="-562" t="-500000" r="-201124" b="-1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500000" r="-100000" b="-1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4"/>
                          <a:stretch>
                            <a:fillRect l="-201124" t="-500000" r="-562" b="-10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2463156"/>
                      </a:ext>
                    </a:extLst>
                  </a:tr>
                  <a:tr h="4430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L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4"/>
                          <a:stretch>
                            <a:fillRect l="-201124" t="-600000" r="-562" b="-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85796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1F1D8C5-946A-4A45-A43F-0A98AC97B74B}"/>
              </a:ext>
            </a:extLst>
          </p:cNvPr>
          <p:cNvSpPr txBox="1"/>
          <p:nvPr/>
        </p:nvSpPr>
        <p:spPr>
          <a:xfrm>
            <a:off x="7056120" y="4187129"/>
            <a:ext cx="49923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Monaco" pitchFamily="2" charset="77"/>
              </a:rPr>
              <a:t>maxw</a:t>
            </a:r>
            <a:r>
              <a:rPr lang="en-US" sz="1600" dirty="0">
                <a:solidFill>
                  <a:srgbClr val="000000"/>
                </a:solidFill>
                <a:latin typeface="Monaco" pitchFamily="2" charset="77"/>
              </a:rPr>
              <a:t> = </a:t>
            </a:r>
            <a:r>
              <a:rPr lang="en-US" sz="1600" dirty="0">
                <a:solidFill>
                  <a:srgbClr val="09885A"/>
                </a:solidFill>
                <a:latin typeface="Monaco" pitchFamily="2" charset="77"/>
              </a:rPr>
              <a:t>0</a:t>
            </a:r>
            <a:endParaRPr lang="en-US" sz="1600" dirty="0">
              <a:solidFill>
                <a:srgbClr val="000000"/>
              </a:solidFill>
              <a:latin typeface="Monaco" pitchFamily="2" charset="77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 pitchFamily="2" charset="77"/>
              </a:rPr>
              <a:t>collision = </a:t>
            </a:r>
            <a:r>
              <a:rPr lang="en-US" sz="1600" dirty="0">
                <a:solidFill>
                  <a:srgbClr val="0000FF"/>
                </a:solidFill>
                <a:latin typeface="Monaco" pitchFamily="2" charset="77"/>
              </a:rPr>
              <a:t>True</a:t>
            </a:r>
            <a:endParaRPr lang="en-US" sz="1600" dirty="0">
              <a:solidFill>
                <a:srgbClr val="000000"/>
              </a:solidFill>
              <a:latin typeface="Monaco" pitchFamily="2" charset="77"/>
            </a:endParaRPr>
          </a:p>
          <a:p>
            <a:r>
              <a:rPr lang="en-US" sz="1600" dirty="0">
                <a:solidFill>
                  <a:srgbClr val="AF00DB"/>
                </a:solidFill>
                <a:latin typeface="Monaco" pitchFamily="2" charset="77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Monaco" pitchFamily="2" charset="77"/>
              </a:rPr>
              <a:t> collision:</a:t>
            </a:r>
          </a:p>
          <a:p>
            <a:r>
              <a:rPr lang="en-US" sz="1600" dirty="0">
                <a:solidFill>
                  <a:srgbClr val="000000"/>
                </a:solidFill>
                <a:latin typeface="Monaco" pitchFamily="2" charset="77"/>
              </a:rPr>
              <a:t>	w = </a:t>
            </a:r>
            <a:r>
              <a:rPr lang="en-US" sz="1600" dirty="0" err="1">
                <a:solidFill>
                  <a:srgbClr val="000000"/>
                </a:solidFill>
                <a:latin typeface="Monaco" pitchFamily="2" charset="77"/>
              </a:rPr>
              <a:t>random.randint</a:t>
            </a:r>
            <a:r>
              <a:rPr lang="en-US" sz="1600" dirty="0">
                <a:solidFill>
                  <a:srgbClr val="000000"/>
                </a:solidFill>
                <a:latin typeface="Monaco" pitchFamily="2" charset="77"/>
              </a:rPr>
              <a:t>(</a:t>
            </a:r>
            <a:r>
              <a:rPr lang="en-US" sz="1600" dirty="0">
                <a:solidFill>
                  <a:srgbClr val="09885A"/>
                </a:solidFill>
                <a:latin typeface="Monaco" pitchFamily="2" charset="77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Monaco" pitchFamily="2" charset="77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Monaco" pitchFamily="2" charset="77"/>
              </a:rPr>
              <a:t>maxw</a:t>
            </a:r>
            <a:r>
              <a:rPr lang="en-US" sz="1600" dirty="0">
                <a:solidFill>
                  <a:srgbClr val="000000"/>
                </a:solidFill>
                <a:latin typeface="Monaco" pitchFamily="2" charset="77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Monaco" pitchFamily="2" charset="77"/>
              </a:rPr>
              <a:t>	collision = </a:t>
            </a:r>
            <a:r>
              <a:rPr lang="en-US" sz="1600" dirty="0" err="1">
                <a:solidFill>
                  <a:srgbClr val="000000"/>
                </a:solidFill>
                <a:latin typeface="Monaco" pitchFamily="2" charset="77"/>
              </a:rPr>
              <a:t>delayed_send</a:t>
            </a:r>
            <a:r>
              <a:rPr lang="en-US" sz="1600" dirty="0">
                <a:solidFill>
                  <a:srgbClr val="000000"/>
                </a:solidFill>
                <a:latin typeface="Monaco" pitchFamily="2" charset="77"/>
              </a:rPr>
              <a:t>(frame, w)</a:t>
            </a:r>
          </a:p>
          <a:p>
            <a:r>
              <a:rPr lang="en-US" sz="1600" dirty="0">
                <a:solidFill>
                  <a:srgbClr val="AF00DB"/>
                </a:solidFill>
                <a:latin typeface="Monaco" pitchFamily="2" charset="77"/>
              </a:rPr>
              <a:t>	if</a:t>
            </a:r>
            <a:r>
              <a:rPr lang="en-US" sz="1600" dirty="0">
                <a:solidFill>
                  <a:srgbClr val="000000"/>
                </a:solidFill>
                <a:latin typeface="Monaco" pitchFamily="2" charset="77"/>
              </a:rPr>
              <a:t> collision:</a:t>
            </a:r>
          </a:p>
          <a:p>
            <a:r>
              <a:rPr lang="en-US" sz="1600" dirty="0">
                <a:solidFill>
                  <a:srgbClr val="000000"/>
                </a:solidFill>
                <a:latin typeface="Monaco" pitchFamily="2" charset="77"/>
              </a:rPr>
              <a:t>		</a:t>
            </a:r>
            <a:r>
              <a:rPr lang="en-US" sz="1600" dirty="0" err="1">
                <a:solidFill>
                  <a:srgbClr val="000000"/>
                </a:solidFill>
                <a:latin typeface="Monaco" pitchFamily="2" charset="77"/>
              </a:rPr>
              <a:t>maxw</a:t>
            </a:r>
            <a:r>
              <a:rPr lang="en-US" sz="1600" dirty="0">
                <a:solidFill>
                  <a:srgbClr val="000000"/>
                </a:solidFill>
                <a:latin typeface="Monaco" pitchFamily="2" charset="77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Monaco" pitchFamily="2" charset="77"/>
              </a:rPr>
              <a:t>maxw</a:t>
            </a:r>
            <a:r>
              <a:rPr lang="en-US" sz="1600" dirty="0">
                <a:solidFill>
                  <a:srgbClr val="000000"/>
                </a:solidFill>
                <a:latin typeface="Monaco" pitchFamily="2" charset="77"/>
              </a:rPr>
              <a:t> &lt;&lt; </a:t>
            </a:r>
            <a:r>
              <a:rPr lang="en-US" sz="1600" dirty="0">
                <a:solidFill>
                  <a:srgbClr val="09885A"/>
                </a:solidFill>
                <a:latin typeface="Monaco" pitchFamily="2" charset="77"/>
              </a:rPr>
              <a:t>1</a:t>
            </a:r>
            <a:endParaRPr lang="en-US" sz="1600" dirty="0">
              <a:solidFill>
                <a:srgbClr val="000000"/>
              </a:solidFill>
              <a:latin typeface="Monaco" pitchFamily="2" charset="77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 pitchFamily="2" charset="77"/>
              </a:rPr>
              <a:t>		</a:t>
            </a:r>
            <a:r>
              <a:rPr lang="en-US" sz="1600" dirty="0" err="1">
                <a:solidFill>
                  <a:srgbClr val="000000"/>
                </a:solidFill>
                <a:latin typeface="Monaco" pitchFamily="2" charset="77"/>
              </a:rPr>
              <a:t>maxw</a:t>
            </a:r>
            <a:r>
              <a:rPr lang="en-US" sz="1600" dirty="0">
                <a:solidFill>
                  <a:srgbClr val="000000"/>
                </a:solidFill>
                <a:latin typeface="Monaco" pitchFamily="2" charset="77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Monaco" pitchFamily="2" charset="77"/>
              </a:rPr>
              <a:t>maxw</a:t>
            </a:r>
            <a:r>
              <a:rPr lang="en-US" sz="1600" dirty="0">
                <a:solidFill>
                  <a:srgbClr val="000000"/>
                </a:solidFill>
                <a:latin typeface="Monaco" pitchFamily="2" charset="77"/>
              </a:rPr>
              <a:t> | </a:t>
            </a:r>
            <a:r>
              <a:rPr lang="en-US" sz="1600" dirty="0">
                <a:solidFill>
                  <a:srgbClr val="09885A"/>
                </a:solidFill>
                <a:latin typeface="Monaco" pitchFamily="2" charset="77"/>
              </a:rPr>
              <a:t>1</a:t>
            </a:r>
            <a:endParaRPr lang="en-US" sz="1600" dirty="0">
              <a:solidFill>
                <a:srgbClr val="000000"/>
              </a:solidFill>
              <a:latin typeface="Monaco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108196-C2E3-D44C-9330-63827C5BEDBD}"/>
              </a:ext>
            </a:extLst>
          </p:cNvPr>
          <p:cNvSpPr/>
          <p:nvPr/>
        </p:nvSpPr>
        <p:spPr>
          <a:xfrm>
            <a:off x="2049780" y="5509259"/>
            <a:ext cx="5509260" cy="667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Q: What happens if more than 2 stations are trying to send a frame?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20433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AAF73-5E49-4CFB-A629-0489A62A8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performance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5CE7B-87E3-43F4-8C51-C1B1A51BB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510BC1-1403-4619-9C5A-697CB7B3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31</a:t>
            </a:fld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1D6617-3B0A-463C-90DA-700A9F38F74A}"/>
              </a:ext>
            </a:extLst>
          </p:cNvPr>
          <p:cNvSpPr/>
          <p:nvPr/>
        </p:nvSpPr>
        <p:spPr>
          <a:xfrm>
            <a:off x="-236220" y="1335465"/>
            <a:ext cx="12664440" cy="505003"/>
          </a:xfrm>
          <a:prstGeom prst="rect">
            <a:avLst/>
          </a:prstGeom>
          <a:solidFill>
            <a:schemeClr val="bg1"/>
          </a:solidFill>
          <a:ln>
            <a:solidFill>
              <a:srgbClr val="5B9CD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800" b="1" dirty="0">
                <a:solidFill>
                  <a:srgbClr val="5B9CD5"/>
                </a:solidFill>
              </a:rPr>
              <a:t>Q: What is more bandwidth efficient? Why?</a:t>
            </a:r>
            <a:endParaRPr lang="LID4096" sz="2800" b="1" dirty="0">
              <a:solidFill>
                <a:srgbClr val="5B9CD5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2839483-C1C2-46C4-A765-7C3C764CD0A5}"/>
              </a:ext>
            </a:extLst>
          </p:cNvPr>
          <p:cNvGrpSpPr/>
          <p:nvPr/>
        </p:nvGrpSpPr>
        <p:grpSpPr>
          <a:xfrm>
            <a:off x="1878234" y="3549946"/>
            <a:ext cx="7521095" cy="1219318"/>
            <a:chOff x="354233" y="3549946"/>
            <a:chExt cx="7521095" cy="1219318"/>
          </a:xfrm>
        </p:grpSpPr>
        <p:cxnSp>
          <p:nvCxnSpPr>
            <p:cNvPr id="48" name="Connector: Elbow 47">
              <a:extLst>
                <a:ext uri="{FF2B5EF4-FFF2-40B4-BE49-F238E27FC236}">
                  <a16:creationId xmlns:a16="http://schemas.microsoft.com/office/drawing/2014/main" id="{2C77BD95-DD74-4885-8218-550770972DDC}"/>
                </a:ext>
              </a:extLst>
            </p:cNvPr>
            <p:cNvCxnSpPr>
              <a:stCxn id="34" idx="1"/>
              <a:endCxn id="29" idx="2"/>
            </p:cNvCxnSpPr>
            <p:nvPr/>
          </p:nvCxnSpPr>
          <p:spPr>
            <a:xfrm rot="10800000">
              <a:off x="3335063" y="3549948"/>
              <a:ext cx="303491" cy="591019"/>
            </a:xfrm>
            <a:prstGeom prst="bentConnector2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Connector: Elbow 48">
              <a:extLst>
                <a:ext uri="{FF2B5EF4-FFF2-40B4-BE49-F238E27FC236}">
                  <a16:creationId xmlns:a16="http://schemas.microsoft.com/office/drawing/2014/main" id="{CDB37CC1-F2CF-469A-B41D-86ACBAE55664}"/>
                </a:ext>
              </a:extLst>
            </p:cNvPr>
            <p:cNvCxnSpPr>
              <a:cxnSpLocks/>
              <a:stCxn id="34" idx="1"/>
              <a:endCxn id="38" idx="2"/>
            </p:cNvCxnSpPr>
            <p:nvPr/>
          </p:nvCxnSpPr>
          <p:spPr>
            <a:xfrm rot="10800000">
              <a:off x="354233" y="3549946"/>
              <a:ext cx="3284320" cy="591020"/>
            </a:xfrm>
            <a:prstGeom prst="bentConnector2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Connector: Elbow 51">
              <a:extLst>
                <a:ext uri="{FF2B5EF4-FFF2-40B4-BE49-F238E27FC236}">
                  <a16:creationId xmlns:a16="http://schemas.microsoft.com/office/drawing/2014/main" id="{E69930D3-77B8-4E6F-B535-E588A44CB21B}"/>
                </a:ext>
              </a:extLst>
            </p:cNvPr>
            <p:cNvCxnSpPr>
              <a:cxnSpLocks/>
              <a:stCxn id="34" idx="3"/>
              <a:endCxn id="27" idx="2"/>
            </p:cNvCxnSpPr>
            <p:nvPr/>
          </p:nvCxnSpPr>
          <p:spPr>
            <a:xfrm flipV="1">
              <a:off x="6929133" y="3551426"/>
              <a:ext cx="371285" cy="589540"/>
            </a:xfrm>
            <a:prstGeom prst="bentConnector2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Connector: Elbow 54">
              <a:extLst>
                <a:ext uri="{FF2B5EF4-FFF2-40B4-BE49-F238E27FC236}">
                  <a16:creationId xmlns:a16="http://schemas.microsoft.com/office/drawing/2014/main" id="{430163C8-B76C-428E-8E23-9704AEBF188D}"/>
                </a:ext>
              </a:extLst>
            </p:cNvPr>
            <p:cNvCxnSpPr>
              <a:cxnSpLocks/>
              <a:stCxn id="34" idx="3"/>
              <a:endCxn id="12" idx="0"/>
            </p:cNvCxnSpPr>
            <p:nvPr/>
          </p:nvCxnSpPr>
          <p:spPr>
            <a:xfrm>
              <a:off x="6929133" y="4140966"/>
              <a:ext cx="946195" cy="628297"/>
            </a:xfrm>
            <a:prstGeom prst="bentConnector2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Connector: Elbow 57">
              <a:extLst>
                <a:ext uri="{FF2B5EF4-FFF2-40B4-BE49-F238E27FC236}">
                  <a16:creationId xmlns:a16="http://schemas.microsoft.com/office/drawing/2014/main" id="{9B41B894-7522-48ED-8D63-7CA628C41B4C}"/>
                </a:ext>
              </a:extLst>
            </p:cNvPr>
            <p:cNvCxnSpPr>
              <a:cxnSpLocks/>
              <a:stCxn id="34" idx="1"/>
              <a:endCxn id="16" idx="0"/>
            </p:cNvCxnSpPr>
            <p:nvPr/>
          </p:nvCxnSpPr>
          <p:spPr>
            <a:xfrm rot="10800000" flipV="1">
              <a:off x="2122107" y="4140966"/>
              <a:ext cx="1516447" cy="628298"/>
            </a:xfrm>
            <a:prstGeom prst="bentConnector2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D5A0E6B-061F-4A5A-B594-6FB3508FB729}"/>
                </a:ext>
              </a:extLst>
            </p:cNvPr>
            <p:cNvSpPr/>
            <p:nvPr/>
          </p:nvSpPr>
          <p:spPr>
            <a:xfrm>
              <a:off x="3638553" y="3894805"/>
              <a:ext cx="3290580" cy="49232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r>
                <a:rPr lang="en-US" sz="2800" dirty="0"/>
                <a:t>Contention periods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609EC6A-16FE-401C-876E-CC9B9E0E3CFD}"/>
              </a:ext>
            </a:extLst>
          </p:cNvPr>
          <p:cNvGrpSpPr/>
          <p:nvPr/>
        </p:nvGrpSpPr>
        <p:grpSpPr>
          <a:xfrm>
            <a:off x="1099481" y="2322238"/>
            <a:ext cx="9833248" cy="1230669"/>
            <a:chOff x="-424519" y="2322237"/>
            <a:chExt cx="9833248" cy="123066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7063BF3-BCB5-4B54-8C15-021148986BCB}"/>
                </a:ext>
              </a:extLst>
            </p:cNvPr>
            <p:cNvSpPr/>
            <p:nvPr/>
          </p:nvSpPr>
          <p:spPr>
            <a:xfrm>
              <a:off x="4198878" y="2914403"/>
              <a:ext cx="1902373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frame</a:t>
              </a:r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5D34E81-4935-47EB-A5C1-D71D03DBF8D3}"/>
                </a:ext>
              </a:extLst>
            </p:cNvPr>
            <p:cNvSpPr/>
            <p:nvPr/>
          </p:nvSpPr>
          <p:spPr>
            <a:xfrm>
              <a:off x="7506356" y="2912923"/>
              <a:ext cx="1902373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frame</a:t>
              </a:r>
              <a:endParaRPr lang="en-GB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34E130D-04FE-4F53-9384-C9C3E7C63C1C}"/>
                </a:ext>
              </a:extLst>
            </p:cNvPr>
            <p:cNvSpPr/>
            <p:nvPr/>
          </p:nvSpPr>
          <p:spPr>
            <a:xfrm>
              <a:off x="6190590" y="2914402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66CA9C3-85AE-4736-A19C-20F581C61FF5}"/>
                </a:ext>
              </a:extLst>
            </p:cNvPr>
            <p:cNvSpPr/>
            <p:nvPr/>
          </p:nvSpPr>
          <p:spPr>
            <a:xfrm>
              <a:off x="6521666" y="2912923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33DDB90-B5CC-426D-A780-F6EBF76BEFD9}"/>
                </a:ext>
              </a:extLst>
            </p:cNvPr>
            <p:cNvSpPr/>
            <p:nvPr/>
          </p:nvSpPr>
          <p:spPr>
            <a:xfrm>
              <a:off x="6848473" y="2914402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B21C9A-1B12-4C93-AD30-1369CFB47EF5}"/>
                </a:ext>
              </a:extLst>
            </p:cNvPr>
            <p:cNvSpPr/>
            <p:nvPr/>
          </p:nvSpPr>
          <p:spPr>
            <a:xfrm>
              <a:off x="7179549" y="2912923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0DDBFB1-672D-43A9-B1EB-ABC85BF56D7C}"/>
                </a:ext>
              </a:extLst>
            </p:cNvPr>
            <p:cNvSpPr/>
            <p:nvPr/>
          </p:nvSpPr>
          <p:spPr>
            <a:xfrm>
              <a:off x="2883117" y="2912923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7A8B873-9B04-462C-A0F3-8E2DADC85A68}"/>
                </a:ext>
              </a:extLst>
            </p:cNvPr>
            <p:cNvSpPr/>
            <p:nvPr/>
          </p:nvSpPr>
          <p:spPr>
            <a:xfrm>
              <a:off x="3214193" y="2911444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2FDC7D2-E876-4959-AA50-D8F86923623A}"/>
                </a:ext>
              </a:extLst>
            </p:cNvPr>
            <p:cNvSpPr/>
            <p:nvPr/>
          </p:nvSpPr>
          <p:spPr>
            <a:xfrm>
              <a:off x="3541000" y="2912923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BD6CB88-3FC0-4620-834F-1F1CB3D0FBC2}"/>
                </a:ext>
              </a:extLst>
            </p:cNvPr>
            <p:cNvSpPr/>
            <p:nvPr/>
          </p:nvSpPr>
          <p:spPr>
            <a:xfrm>
              <a:off x="3872076" y="2911444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E84C57E-C17D-47BD-99EC-78186E1CFB05}"/>
                </a:ext>
              </a:extLst>
            </p:cNvPr>
            <p:cNvSpPr/>
            <p:nvPr/>
          </p:nvSpPr>
          <p:spPr>
            <a:xfrm>
              <a:off x="893379" y="2911443"/>
              <a:ext cx="1902373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frame</a:t>
              </a:r>
              <a:endParaRPr lang="en-GB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B79DEC7-9516-4707-B008-0456919826F1}"/>
                </a:ext>
              </a:extLst>
            </p:cNvPr>
            <p:cNvSpPr/>
            <p:nvPr/>
          </p:nvSpPr>
          <p:spPr>
            <a:xfrm>
              <a:off x="-424519" y="2911443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59E882C-C8C9-4805-A7E8-B5C4C90F9D09}"/>
                </a:ext>
              </a:extLst>
            </p:cNvPr>
            <p:cNvSpPr/>
            <p:nvPr/>
          </p:nvSpPr>
          <p:spPr>
            <a:xfrm>
              <a:off x="-93443" y="2909964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003BEFB-A52B-4101-AE63-B8A60A2C5F25}"/>
                </a:ext>
              </a:extLst>
            </p:cNvPr>
            <p:cNvSpPr/>
            <p:nvPr/>
          </p:nvSpPr>
          <p:spPr>
            <a:xfrm>
              <a:off x="233364" y="2911443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71D184C-872D-427F-AB50-88843BF98856}"/>
                </a:ext>
              </a:extLst>
            </p:cNvPr>
            <p:cNvSpPr/>
            <p:nvPr/>
          </p:nvSpPr>
          <p:spPr>
            <a:xfrm>
              <a:off x="564440" y="2909964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4D9229E-8206-457E-A3EB-60CE5E73164A}"/>
                </a:ext>
              </a:extLst>
            </p:cNvPr>
            <p:cNvSpPr/>
            <p:nvPr/>
          </p:nvSpPr>
          <p:spPr>
            <a:xfrm>
              <a:off x="70766" y="2322237"/>
              <a:ext cx="3290580" cy="492321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r>
                <a:rPr lang="en-US" sz="2800" dirty="0">
                  <a:solidFill>
                    <a:schemeClr val="tx1"/>
                  </a:solidFill>
                </a:rPr>
                <a:t>Small frames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0440CD8-DCED-4AF9-8C74-4E8C6AE98337}"/>
              </a:ext>
            </a:extLst>
          </p:cNvPr>
          <p:cNvGrpSpPr/>
          <p:nvPr/>
        </p:nvGrpSpPr>
        <p:grpSpPr>
          <a:xfrm>
            <a:off x="7699" y="4767785"/>
            <a:ext cx="12590921" cy="1197703"/>
            <a:chOff x="-1516302" y="4767784"/>
            <a:chExt cx="12590921" cy="119770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FB5BCC-6582-4B63-90B8-B5080DCA7093}"/>
                </a:ext>
              </a:extLst>
            </p:cNvPr>
            <p:cNvSpPr/>
            <p:nvPr/>
          </p:nvSpPr>
          <p:spPr>
            <a:xfrm>
              <a:off x="2659121" y="4774729"/>
              <a:ext cx="4354482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frame</a:t>
              </a:r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955988F-D41A-47B2-9A17-35B27AB5FB19}"/>
                </a:ext>
              </a:extLst>
            </p:cNvPr>
            <p:cNvSpPr/>
            <p:nvPr/>
          </p:nvSpPr>
          <p:spPr>
            <a:xfrm>
              <a:off x="8410246" y="4767784"/>
              <a:ext cx="2664373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frame</a:t>
              </a:r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C19A08-CCEE-426B-9095-41DC29DD1CD9}"/>
                </a:ext>
              </a:extLst>
            </p:cNvPr>
            <p:cNvSpPr/>
            <p:nvPr/>
          </p:nvSpPr>
          <p:spPr>
            <a:xfrm>
              <a:off x="7096576" y="4769263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71F7C8-0C82-48C8-AB96-5A5903CAC52A}"/>
                </a:ext>
              </a:extLst>
            </p:cNvPr>
            <p:cNvSpPr/>
            <p:nvPr/>
          </p:nvSpPr>
          <p:spPr>
            <a:xfrm>
              <a:off x="7427652" y="4767784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D5CDB73-EF5C-4BF1-BB48-FC9C5AB9702E}"/>
                </a:ext>
              </a:extLst>
            </p:cNvPr>
            <p:cNvSpPr/>
            <p:nvPr/>
          </p:nvSpPr>
          <p:spPr>
            <a:xfrm>
              <a:off x="7754459" y="4769263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32A4308-14EC-4D85-8DA5-F2C2F9FE2BCD}"/>
                </a:ext>
              </a:extLst>
            </p:cNvPr>
            <p:cNvSpPr/>
            <p:nvPr/>
          </p:nvSpPr>
          <p:spPr>
            <a:xfrm>
              <a:off x="8085535" y="4767784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251A15-7A50-435A-86C3-0DB921F806A5}"/>
                </a:ext>
              </a:extLst>
            </p:cNvPr>
            <p:cNvSpPr/>
            <p:nvPr/>
          </p:nvSpPr>
          <p:spPr>
            <a:xfrm>
              <a:off x="1343354" y="4769264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F8259E-054E-458B-93B0-52CFBCD4B520}"/>
                </a:ext>
              </a:extLst>
            </p:cNvPr>
            <p:cNvSpPr/>
            <p:nvPr/>
          </p:nvSpPr>
          <p:spPr>
            <a:xfrm>
              <a:off x="1674430" y="4767785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7727E5F-6E3F-4FC5-8636-DF39F5665C98}"/>
                </a:ext>
              </a:extLst>
            </p:cNvPr>
            <p:cNvSpPr/>
            <p:nvPr/>
          </p:nvSpPr>
          <p:spPr>
            <a:xfrm>
              <a:off x="2001237" y="4769264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EFFBF9D-913C-406E-A0CD-420E5E07EF43}"/>
                </a:ext>
              </a:extLst>
            </p:cNvPr>
            <p:cNvSpPr/>
            <p:nvPr/>
          </p:nvSpPr>
          <p:spPr>
            <a:xfrm>
              <a:off x="2332313" y="4767785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2ACDCE8-53B0-4047-919A-2050D75BA81C}"/>
                </a:ext>
              </a:extLst>
            </p:cNvPr>
            <p:cNvSpPr/>
            <p:nvPr/>
          </p:nvSpPr>
          <p:spPr>
            <a:xfrm>
              <a:off x="-1516302" y="4771769"/>
              <a:ext cx="2774732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frame</a:t>
              </a:r>
              <a:endParaRPr lang="en-GB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95230E3-8AE0-4F70-8D82-2F0511DFB85C}"/>
                </a:ext>
              </a:extLst>
            </p:cNvPr>
            <p:cNvSpPr/>
            <p:nvPr/>
          </p:nvSpPr>
          <p:spPr>
            <a:xfrm>
              <a:off x="70766" y="5473166"/>
              <a:ext cx="3290580" cy="492321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r>
                <a:rPr lang="en-US" sz="2800" dirty="0">
                  <a:solidFill>
                    <a:schemeClr val="tx1"/>
                  </a:solidFill>
                </a:rPr>
                <a:t>Large frames</a:t>
              </a: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DAA1AD05-E759-4E4D-BA4F-163E95E55245}"/>
              </a:ext>
            </a:extLst>
          </p:cNvPr>
          <p:cNvSpPr/>
          <p:nvPr/>
        </p:nvSpPr>
        <p:spPr>
          <a:xfrm>
            <a:off x="3803759" y="5617869"/>
            <a:ext cx="6651291" cy="492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Less time claiming channel </a:t>
            </a:r>
            <a:r>
              <a:rPr lang="en-US" sz="2800" dirty="0">
                <a:sym typeface="Wingdings" panose="05000000000000000000" pitchFamily="2" charset="2"/>
              </a:rPr>
              <a:t> more time sending data</a:t>
            </a:r>
            <a:endParaRPr lang="en-US" sz="28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83C5A24-8CAC-5942-9B10-F46A81EF6A3D}"/>
              </a:ext>
            </a:extLst>
          </p:cNvPr>
          <p:cNvSpPr/>
          <p:nvPr/>
        </p:nvSpPr>
        <p:spPr>
          <a:xfrm>
            <a:off x="-236220" y="1866728"/>
            <a:ext cx="12664440" cy="5050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800" dirty="0"/>
              <a:t>Q: Is there a trade-off here? Why?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372371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6" grpId="0" animBg="1"/>
      <p:bldP spid="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25">
            <a:extLst>
              <a:ext uri="{FF2B5EF4-FFF2-40B4-BE49-F238E27FC236}">
                <a16:creationId xmlns:a16="http://schemas.microsoft.com/office/drawing/2014/main" id="{5A4C602C-CF06-76D1-46AB-D6554283F0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01" b="98039" l="7765" r="90000">
                        <a14:foregroundMark x1="7765" y1="29864" x2="8941" y2="44193"/>
                        <a14:foregroundMark x1="42000" y1="83560" x2="60588" y2="92006"/>
                        <a14:foregroundMark x1="88000" y1="57617" x2="85529" y2="55204"/>
                        <a14:foregroundMark x1="87412" y1="51735" x2="84706" y2="59879"/>
                        <a14:foregroundMark x1="79059" y1="48718" x2="41412" y2="16742"/>
                        <a14:foregroundMark x1="41412" y1="16742" x2="31412" y2="15686"/>
                        <a14:foregroundMark x1="56118" y1="19457" x2="24824" y2="15686"/>
                        <a14:foregroundMark x1="42588" y1="73756" x2="33882" y2="98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69"/>
          <a:stretch/>
        </p:blipFill>
        <p:spPr>
          <a:xfrm>
            <a:off x="6533141" y="3274626"/>
            <a:ext cx="1913135" cy="1403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A23EDC-19C7-48B7-B509-E52FC5F00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Ethernet</a:t>
            </a:r>
            <a:br>
              <a:rPr lang="en-US" dirty="0"/>
            </a:br>
            <a:r>
              <a:rPr lang="en-US" dirty="0"/>
              <a:t>Collision detection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840FE-B319-40BA-84A0-24C9B0FA6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804842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Collisions can occur and take as long as 2</a:t>
            </a:r>
            <a:r>
              <a:rPr lang="en-US" dirty="0">
                <a:sym typeface="Symbol" pitchFamily="18" charset="2"/>
              </a:rPr>
              <a:t> to detect.</a:t>
            </a:r>
          </a:p>
          <a:p>
            <a:pPr marL="0" indent="0">
              <a:buNone/>
            </a:pPr>
            <a:r>
              <a:rPr lang="en-US" dirty="0">
                <a:sym typeface="Symbol" pitchFamily="18" charset="2"/>
              </a:rPr>
              <a:t> is the time it takes to propagate over the Ethernet.</a:t>
            </a:r>
          </a:p>
          <a:p>
            <a:pPr marL="0" indent="0">
              <a:buNone/>
            </a:pPr>
            <a:r>
              <a:rPr lang="en-US" dirty="0">
                <a:sym typeface="Symbol" pitchFamily="18" charset="2"/>
              </a:rPr>
              <a:t>Leads to minimum packet size for reliable detection.</a:t>
            </a:r>
            <a:endParaRPr lang="en-US" dirty="0"/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2ABF40-66D5-4983-A355-2C8EC5789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39153-7C51-4A36-A602-1D66D038E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32</a:t>
            </a:fld>
            <a:endParaRPr lang="LID4096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219A2F-8D90-4EAF-9063-4EFAB72E8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568" y="3822995"/>
            <a:ext cx="498359" cy="644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B59D2A-380B-4540-A869-BD6FD034A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6545" y="3822995"/>
            <a:ext cx="498359" cy="64410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96D5D5-967A-4B00-AE5F-4CCA7FD32FB1}"/>
              </a:ext>
            </a:extLst>
          </p:cNvPr>
          <p:cNvCxnSpPr/>
          <p:nvPr/>
        </p:nvCxnSpPr>
        <p:spPr>
          <a:xfrm>
            <a:off x="2211824" y="5089890"/>
            <a:ext cx="754986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0FBF7B-ACBB-42AC-B51C-F3A34D7200C0}"/>
              </a:ext>
            </a:extLst>
          </p:cNvPr>
          <p:cNvCxnSpPr>
            <a:stCxn id="7" idx="2"/>
          </p:cNvCxnSpPr>
          <p:nvPr/>
        </p:nvCxnSpPr>
        <p:spPr>
          <a:xfrm flipH="1">
            <a:off x="3374747" y="4467102"/>
            <a:ext cx="1" cy="630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96C861-D3C4-4CFC-8717-FF07E6906156}"/>
              </a:ext>
            </a:extLst>
          </p:cNvPr>
          <p:cNvCxnSpPr>
            <a:stCxn id="8" idx="2"/>
          </p:cNvCxnSpPr>
          <p:nvPr/>
        </p:nvCxnSpPr>
        <p:spPr>
          <a:xfrm flipH="1">
            <a:off x="8325724" y="4467102"/>
            <a:ext cx="1" cy="622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D0051CF-3C80-4166-AEC9-7521D98001B0}"/>
              </a:ext>
            </a:extLst>
          </p:cNvPr>
          <p:cNvSpPr txBox="1"/>
          <p:nvPr/>
        </p:nvSpPr>
        <p:spPr>
          <a:xfrm>
            <a:off x="8912028" y="5203179"/>
            <a:ext cx="1383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Ethernet</a:t>
            </a:r>
            <a:endParaRPr lang="LID4096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946F52-4C1F-4A0B-A96C-1A76691FAE32}"/>
              </a:ext>
            </a:extLst>
          </p:cNvPr>
          <p:cNvSpPr/>
          <p:nvPr/>
        </p:nvSpPr>
        <p:spPr>
          <a:xfrm>
            <a:off x="3464133" y="4680610"/>
            <a:ext cx="319586" cy="3195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35FA0C-3887-4A4D-B83F-ECEC39141810}"/>
              </a:ext>
            </a:extLst>
          </p:cNvPr>
          <p:cNvSpPr/>
          <p:nvPr/>
        </p:nvSpPr>
        <p:spPr>
          <a:xfrm>
            <a:off x="7213319" y="4681976"/>
            <a:ext cx="319586" cy="3195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8870263-CD30-4424-9E27-13F89821978A}"/>
              </a:ext>
            </a:extLst>
          </p:cNvPr>
          <p:cNvCxnSpPr>
            <a:stCxn id="16" idx="3"/>
            <a:endCxn id="17" idx="1"/>
          </p:cNvCxnSpPr>
          <p:nvPr/>
        </p:nvCxnSpPr>
        <p:spPr>
          <a:xfrm>
            <a:off x="3783719" y="4840403"/>
            <a:ext cx="3429600" cy="13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AD6F763-CAF4-47F0-AD97-35E57C6630EE}"/>
              </a:ext>
            </a:extLst>
          </p:cNvPr>
          <p:cNvSpPr/>
          <p:nvPr/>
        </p:nvSpPr>
        <p:spPr>
          <a:xfrm>
            <a:off x="7532905" y="4680610"/>
            <a:ext cx="319586" cy="3195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C6EFCD7-4F1B-4B6D-BE3D-828C7704BD7D}"/>
              </a:ext>
            </a:extLst>
          </p:cNvPr>
          <p:cNvCxnSpPr>
            <a:cxnSpLocks/>
          </p:cNvCxnSpPr>
          <p:nvPr/>
        </p:nvCxnSpPr>
        <p:spPr>
          <a:xfrm flipH="1">
            <a:off x="7852493" y="4849878"/>
            <a:ext cx="33125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92F7622-AEC6-4F0E-9EBB-E08FC98D9B7F}"/>
              </a:ext>
            </a:extLst>
          </p:cNvPr>
          <p:cNvCxnSpPr>
            <a:cxnSpLocks/>
          </p:cNvCxnSpPr>
          <p:nvPr/>
        </p:nvCxnSpPr>
        <p:spPr>
          <a:xfrm flipH="1">
            <a:off x="3534541" y="4588260"/>
            <a:ext cx="3631885" cy="26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464A489-848A-4547-ACBA-3C07AC105CBB}"/>
              </a:ext>
            </a:extLst>
          </p:cNvPr>
          <p:cNvCxnSpPr>
            <a:cxnSpLocks/>
          </p:cNvCxnSpPr>
          <p:nvPr/>
        </p:nvCxnSpPr>
        <p:spPr>
          <a:xfrm>
            <a:off x="7852491" y="4588259"/>
            <a:ext cx="33125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91B1234-8FA1-4926-8814-D0DE95FBAA66}"/>
              </a:ext>
            </a:extLst>
          </p:cNvPr>
          <p:cNvCxnSpPr/>
          <p:nvPr/>
        </p:nvCxnSpPr>
        <p:spPr>
          <a:xfrm>
            <a:off x="3527304" y="5329902"/>
            <a:ext cx="4638627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F31DAB6-6427-4049-958E-31165BA3F26A}"/>
                  </a:ext>
                </a:extLst>
              </p:cNvPr>
              <p:cNvSpPr txBox="1"/>
              <p:nvPr/>
            </p:nvSpPr>
            <p:spPr>
              <a:xfrm>
                <a:off x="4358162" y="5406855"/>
                <a:ext cx="33345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Transmission takes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 seconds.</a:t>
                </a:r>
                <a:endParaRPr lang="LID4096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F31DAB6-6427-4049-958E-31165BA3F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162" y="5406855"/>
                <a:ext cx="3334536" cy="369332"/>
              </a:xfrm>
              <a:prstGeom prst="rect">
                <a:avLst/>
              </a:prstGeom>
              <a:blipFill>
                <a:blip r:embed="rId5"/>
                <a:stretch>
                  <a:fillRect l="-1136" t="-6667" b="-2333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4B0A7A2F-3CC7-4B53-A380-541AC2388117}"/>
              </a:ext>
            </a:extLst>
          </p:cNvPr>
          <p:cNvSpPr/>
          <p:nvPr/>
        </p:nvSpPr>
        <p:spPr>
          <a:xfrm>
            <a:off x="7486470" y="549759"/>
            <a:ext cx="2809297" cy="9840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sz="2800" dirty="0"/>
              <a:t>Q: Does the detection latency cause a problem?</a:t>
            </a:r>
            <a:endParaRPr lang="LID4096" sz="28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7A8A20D-0436-C598-0C8C-A6FFD474AD0B}"/>
              </a:ext>
            </a:extLst>
          </p:cNvPr>
          <p:cNvGrpSpPr/>
          <p:nvPr/>
        </p:nvGrpSpPr>
        <p:grpSpPr>
          <a:xfrm>
            <a:off x="7166426" y="4227677"/>
            <a:ext cx="786132" cy="689178"/>
            <a:chOff x="9310005" y="1671895"/>
            <a:chExt cx="1073310" cy="940938"/>
          </a:xfrm>
        </p:grpSpPr>
        <p:pic>
          <p:nvPicPr>
            <p:cNvPr id="25" name="Picture 2" descr="Lightning symbol vector image | Free SVG">
              <a:extLst>
                <a:ext uri="{FF2B5EF4-FFF2-40B4-BE49-F238E27FC236}">
                  <a16:creationId xmlns:a16="http://schemas.microsoft.com/office/drawing/2014/main" id="{0832BDB3-3AB6-37D1-9AF1-4D03FF4B5A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3112">
              <a:off x="9657679" y="1671895"/>
              <a:ext cx="414200" cy="727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Lightning symbol vector image | Free SVG">
              <a:extLst>
                <a:ext uri="{FF2B5EF4-FFF2-40B4-BE49-F238E27FC236}">
                  <a16:creationId xmlns:a16="http://schemas.microsoft.com/office/drawing/2014/main" id="{CAC3AE2B-EAF8-EA8F-7C06-425C9E000E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24766" flipH="1">
              <a:off x="9310005" y="1885606"/>
              <a:ext cx="462616" cy="727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Lightning symbol vector image | Free SVG">
              <a:extLst>
                <a:ext uri="{FF2B5EF4-FFF2-40B4-BE49-F238E27FC236}">
                  <a16:creationId xmlns:a16="http://schemas.microsoft.com/office/drawing/2014/main" id="{F8D1F60D-8168-EDE8-36EA-9CAA94FAD8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4877">
              <a:off x="9969115" y="1842528"/>
              <a:ext cx="414200" cy="727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27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"/>
                            </p:stCondLst>
                            <p:childTnLst>
                              <p:par>
                                <p:cTn id="3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32" grpId="0"/>
      <p:bldP spid="3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23EDC-19C7-48B7-B509-E52FC5F00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Ethernet</a:t>
            </a:r>
            <a:br>
              <a:rPr lang="en-US" dirty="0"/>
            </a:br>
            <a:r>
              <a:rPr lang="en-US" dirty="0"/>
              <a:t>Collision detection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2840FE-B319-40BA-84A0-24C9B0FA6C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825625"/>
                <a:ext cx="8048422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Collisions can occur and take as long as 2</a:t>
                </a:r>
                <a:r>
                  <a:rPr lang="en-US" dirty="0">
                    <a:sym typeface="Symbol" pitchFamily="18" charset="2"/>
                  </a:rPr>
                  <a:t> to detect.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itchFamily="18" charset="2"/>
                  </a:rPr>
                  <a:t> is the time it takes to propagate over the Ethernet.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itchFamily="18" charset="2"/>
                  </a:rPr>
                  <a:t>Leads to minimum packet size for reliable detection: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data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rate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LID4096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2840FE-B319-40BA-84A0-24C9B0FA6C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825625"/>
                <a:ext cx="8048422" cy="4351338"/>
              </a:xfrm>
              <a:blipFill>
                <a:blip r:embed="rId3"/>
                <a:stretch>
                  <a:fillRect l="-1575" t="-290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2ABF40-66D5-4983-A355-2C8EC5789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39153-7C51-4A36-A602-1D66D038E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33</a:t>
            </a:fld>
            <a:endParaRPr lang="LID4096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219A2F-8D90-4EAF-9063-4EFAB72E8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568" y="3822995"/>
            <a:ext cx="498359" cy="644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B59D2A-380B-4540-A869-BD6FD034A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6545" y="3822995"/>
            <a:ext cx="498359" cy="64410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96D5D5-967A-4B00-AE5F-4CCA7FD32FB1}"/>
              </a:ext>
            </a:extLst>
          </p:cNvPr>
          <p:cNvCxnSpPr/>
          <p:nvPr/>
        </p:nvCxnSpPr>
        <p:spPr>
          <a:xfrm>
            <a:off x="2211824" y="5089890"/>
            <a:ext cx="754986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0FBF7B-ACBB-42AC-B51C-F3A34D7200C0}"/>
              </a:ext>
            </a:extLst>
          </p:cNvPr>
          <p:cNvCxnSpPr>
            <a:stCxn id="7" idx="2"/>
          </p:cNvCxnSpPr>
          <p:nvPr/>
        </p:nvCxnSpPr>
        <p:spPr>
          <a:xfrm flipH="1">
            <a:off x="3374747" y="4467102"/>
            <a:ext cx="1" cy="6308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96C861-D3C4-4CFC-8717-FF07E6906156}"/>
              </a:ext>
            </a:extLst>
          </p:cNvPr>
          <p:cNvCxnSpPr>
            <a:stCxn id="8" idx="2"/>
          </p:cNvCxnSpPr>
          <p:nvPr/>
        </p:nvCxnSpPr>
        <p:spPr>
          <a:xfrm flipH="1">
            <a:off x="8325724" y="4467102"/>
            <a:ext cx="1" cy="622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D0051CF-3C80-4166-AEC9-7521D98001B0}"/>
              </a:ext>
            </a:extLst>
          </p:cNvPr>
          <p:cNvSpPr txBox="1"/>
          <p:nvPr/>
        </p:nvSpPr>
        <p:spPr>
          <a:xfrm>
            <a:off x="8912028" y="5203179"/>
            <a:ext cx="1383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Ethernet</a:t>
            </a:r>
            <a:endParaRPr lang="LID4096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35FA0C-3887-4A4D-B83F-ECEC39141810}"/>
              </a:ext>
            </a:extLst>
          </p:cNvPr>
          <p:cNvSpPr/>
          <p:nvPr/>
        </p:nvSpPr>
        <p:spPr>
          <a:xfrm>
            <a:off x="3534541" y="4681976"/>
            <a:ext cx="3998365" cy="3195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D6F763-CAF4-47F0-AD97-35E57C6630EE}"/>
              </a:ext>
            </a:extLst>
          </p:cNvPr>
          <p:cNvSpPr/>
          <p:nvPr/>
        </p:nvSpPr>
        <p:spPr>
          <a:xfrm>
            <a:off x="7532905" y="4680610"/>
            <a:ext cx="319586" cy="3195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C6EFCD7-4F1B-4B6D-BE3D-828C7704BD7D}"/>
              </a:ext>
            </a:extLst>
          </p:cNvPr>
          <p:cNvCxnSpPr>
            <a:cxnSpLocks/>
          </p:cNvCxnSpPr>
          <p:nvPr/>
        </p:nvCxnSpPr>
        <p:spPr>
          <a:xfrm flipH="1">
            <a:off x="7852493" y="4849878"/>
            <a:ext cx="33125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92F7622-AEC6-4F0E-9EBB-E08FC98D9B7F}"/>
              </a:ext>
            </a:extLst>
          </p:cNvPr>
          <p:cNvCxnSpPr>
            <a:cxnSpLocks/>
          </p:cNvCxnSpPr>
          <p:nvPr/>
        </p:nvCxnSpPr>
        <p:spPr>
          <a:xfrm flipH="1">
            <a:off x="3534541" y="4588260"/>
            <a:ext cx="3631885" cy="26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464A489-848A-4547-ACBA-3C07AC105CBB}"/>
              </a:ext>
            </a:extLst>
          </p:cNvPr>
          <p:cNvCxnSpPr>
            <a:cxnSpLocks/>
          </p:cNvCxnSpPr>
          <p:nvPr/>
        </p:nvCxnSpPr>
        <p:spPr>
          <a:xfrm>
            <a:off x="7852491" y="4588259"/>
            <a:ext cx="33125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91B1234-8FA1-4926-8814-D0DE95FBAA66}"/>
              </a:ext>
            </a:extLst>
          </p:cNvPr>
          <p:cNvCxnSpPr/>
          <p:nvPr/>
        </p:nvCxnSpPr>
        <p:spPr>
          <a:xfrm>
            <a:off x="3527304" y="5329902"/>
            <a:ext cx="4638627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F31DAB6-6427-4049-958E-31165BA3F26A}"/>
                  </a:ext>
                </a:extLst>
              </p:cNvPr>
              <p:cNvSpPr txBox="1"/>
              <p:nvPr/>
            </p:nvSpPr>
            <p:spPr>
              <a:xfrm>
                <a:off x="4358162" y="5406855"/>
                <a:ext cx="33345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Transmission takes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 seconds.</a:t>
                </a:r>
                <a:endParaRPr lang="LID4096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F31DAB6-6427-4049-958E-31165BA3F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162" y="5406855"/>
                <a:ext cx="3334536" cy="369332"/>
              </a:xfrm>
              <a:prstGeom prst="rect">
                <a:avLst/>
              </a:prstGeom>
              <a:blipFill>
                <a:blip r:embed="rId5"/>
                <a:stretch>
                  <a:fillRect l="-1136" t="-6667" b="-2333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4B0A7A2F-3CC7-4B53-A380-541AC2388117}"/>
              </a:ext>
            </a:extLst>
          </p:cNvPr>
          <p:cNvSpPr/>
          <p:nvPr/>
        </p:nvSpPr>
        <p:spPr>
          <a:xfrm>
            <a:off x="7486470" y="549759"/>
            <a:ext cx="2809297" cy="9840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sz="2800" dirty="0"/>
              <a:t>Q: Does the detection latency cause a problem?</a:t>
            </a:r>
            <a:endParaRPr lang="LID4096" sz="28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C65578-2C42-9511-53F1-0949D923E8A4}"/>
              </a:ext>
            </a:extLst>
          </p:cNvPr>
          <p:cNvGrpSpPr/>
          <p:nvPr/>
        </p:nvGrpSpPr>
        <p:grpSpPr>
          <a:xfrm>
            <a:off x="7166426" y="4227677"/>
            <a:ext cx="786132" cy="689178"/>
            <a:chOff x="9310005" y="1671895"/>
            <a:chExt cx="1073310" cy="940938"/>
          </a:xfrm>
        </p:grpSpPr>
        <p:pic>
          <p:nvPicPr>
            <p:cNvPr id="23" name="Picture 2" descr="Lightning symbol vector image | Free SVG">
              <a:extLst>
                <a:ext uri="{FF2B5EF4-FFF2-40B4-BE49-F238E27FC236}">
                  <a16:creationId xmlns:a16="http://schemas.microsoft.com/office/drawing/2014/main" id="{19090410-BD0F-2B7C-7612-4587F00D60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3112">
              <a:off x="9657679" y="1671895"/>
              <a:ext cx="414200" cy="727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Lightning symbol vector image | Free SVG">
              <a:extLst>
                <a:ext uri="{FF2B5EF4-FFF2-40B4-BE49-F238E27FC236}">
                  <a16:creationId xmlns:a16="http://schemas.microsoft.com/office/drawing/2014/main" id="{0F3EAFC9-FE6E-6CD6-9CDC-5BABFFA003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24766" flipH="1">
              <a:off x="9310005" y="1885606"/>
              <a:ext cx="462616" cy="727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Lightning symbol vector image | Free SVG">
              <a:extLst>
                <a:ext uri="{FF2B5EF4-FFF2-40B4-BE49-F238E27FC236}">
                  <a16:creationId xmlns:a16="http://schemas.microsoft.com/office/drawing/2014/main" id="{8C5F8C55-ECC4-EA9E-7949-0453BF29D9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4877">
              <a:off x="9969115" y="1842528"/>
              <a:ext cx="414200" cy="727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0227CBA-8469-38A0-0D70-DBA236694261}"/>
                  </a:ext>
                </a:extLst>
              </p:cNvPr>
              <p:cNvSpPr/>
              <p:nvPr/>
            </p:nvSpPr>
            <p:spPr>
              <a:xfrm>
                <a:off x="838200" y="5804172"/>
                <a:ext cx="10511758" cy="41721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μs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=500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Mbps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=2×5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μs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×500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Mbps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=5000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bits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0227CBA-8469-38A0-0D70-DBA2366942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804172"/>
                <a:ext cx="10511758" cy="417219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744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643EA-5568-4C47-8EDA-B9DC2C2F4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frames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3A005-BFF0-4E32-A948-6431625C9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842010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Frame</a:t>
            </a:r>
            <a:r>
              <a:rPr lang="fr-FR" dirty="0"/>
              <a:t> format </a:t>
            </a:r>
            <a:r>
              <a:rPr lang="en-US" dirty="0"/>
              <a:t>still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in </a:t>
            </a:r>
            <a:r>
              <a:rPr lang="en-US" dirty="0"/>
              <a:t>modern</a:t>
            </a:r>
            <a:r>
              <a:rPr lang="fr-FR" dirty="0"/>
              <a:t> versions of Ethernet.*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5E0529-270D-40E6-B4C3-F95D3974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004DA-73FF-4C45-A023-DA402DA3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34</a:t>
            </a:fld>
            <a:endParaRPr lang="LID4096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A7A778-74FF-43AF-9A09-61857F464D01}"/>
              </a:ext>
            </a:extLst>
          </p:cNvPr>
          <p:cNvGrpSpPr/>
          <p:nvPr/>
        </p:nvGrpSpPr>
        <p:grpSpPr>
          <a:xfrm>
            <a:off x="1845552" y="2560543"/>
            <a:ext cx="8500897" cy="646330"/>
            <a:chOff x="254220" y="2989744"/>
            <a:chExt cx="9720942" cy="63850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A7D2F9A-EEA8-4414-BC33-9A5F03CA9158}"/>
                </a:ext>
              </a:extLst>
            </p:cNvPr>
            <p:cNvSpPr/>
            <p:nvPr/>
          </p:nvSpPr>
          <p:spPr>
            <a:xfrm>
              <a:off x="6271236" y="2989744"/>
              <a:ext cx="1983291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4444AF-5B64-4B71-89FB-3C6D8EEDB7FE}"/>
                </a:ext>
              </a:extLst>
            </p:cNvPr>
            <p:cNvSpPr/>
            <p:nvPr/>
          </p:nvSpPr>
          <p:spPr>
            <a:xfrm>
              <a:off x="254220" y="2989744"/>
              <a:ext cx="2160000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Preamble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1D99A5-F942-44CE-9D57-11E3CE876A2F}"/>
                </a:ext>
              </a:extLst>
            </p:cNvPr>
            <p:cNvSpPr/>
            <p:nvPr/>
          </p:nvSpPr>
          <p:spPr>
            <a:xfrm>
              <a:off x="2433474" y="2989744"/>
              <a:ext cx="1620000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Destination</a:t>
              </a:r>
            </a:p>
            <a:p>
              <a:pPr algn="ctr"/>
              <a:r>
                <a:rPr lang="en-GB" dirty="0"/>
                <a:t>address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1E5943-2489-41FC-875F-A0554F5768A4}"/>
                </a:ext>
              </a:extLst>
            </p:cNvPr>
            <p:cNvSpPr/>
            <p:nvPr/>
          </p:nvSpPr>
          <p:spPr>
            <a:xfrm>
              <a:off x="4072728" y="2989744"/>
              <a:ext cx="1620000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Source</a:t>
              </a:r>
            </a:p>
            <a:p>
              <a:pPr algn="ctr"/>
              <a:r>
                <a:rPr lang="en-GB" dirty="0"/>
                <a:t>address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FC1DC8-C884-48A8-8817-1955BA165C69}"/>
                </a:ext>
              </a:extLst>
            </p:cNvPr>
            <p:cNvSpPr/>
            <p:nvPr/>
          </p:nvSpPr>
          <p:spPr>
            <a:xfrm>
              <a:off x="5711982" y="2989744"/>
              <a:ext cx="540000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T/L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5AF226-11BD-46BD-987E-4BA70BCA8BB9}"/>
                </a:ext>
              </a:extLst>
            </p:cNvPr>
            <p:cNvSpPr/>
            <p:nvPr/>
          </p:nvSpPr>
          <p:spPr>
            <a:xfrm>
              <a:off x="8273781" y="2989744"/>
              <a:ext cx="60212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047D1A6-3643-41D7-88CD-CC7AB860AE3B}"/>
                </a:ext>
              </a:extLst>
            </p:cNvPr>
            <p:cNvSpPr/>
            <p:nvPr/>
          </p:nvSpPr>
          <p:spPr>
            <a:xfrm>
              <a:off x="8895162" y="2989744"/>
              <a:ext cx="1080000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CRC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181AF8-20BD-4C6B-8E67-6A4E79119271}"/>
              </a:ext>
            </a:extLst>
          </p:cNvPr>
          <p:cNvGrpSpPr/>
          <p:nvPr/>
        </p:nvGrpSpPr>
        <p:grpSpPr>
          <a:xfrm>
            <a:off x="1845552" y="3206874"/>
            <a:ext cx="8500897" cy="314093"/>
            <a:chOff x="254220" y="2989744"/>
            <a:chExt cx="9720942" cy="638503"/>
          </a:xfrm>
          <a:noFill/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34EF9F8-9ED3-4437-BCCD-21D9B91B890E}"/>
                </a:ext>
              </a:extLst>
            </p:cNvPr>
            <p:cNvSpPr/>
            <p:nvPr/>
          </p:nvSpPr>
          <p:spPr>
            <a:xfrm>
              <a:off x="6271236" y="2989744"/>
              <a:ext cx="1983291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0-1500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1BB02D9-5EB8-468E-855E-097CA8B22D1F}"/>
                </a:ext>
              </a:extLst>
            </p:cNvPr>
            <p:cNvSpPr/>
            <p:nvPr/>
          </p:nvSpPr>
          <p:spPr>
            <a:xfrm>
              <a:off x="254220" y="2989744"/>
              <a:ext cx="2160000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chemeClr val="tx1"/>
                  </a:solidFill>
                </a:rPr>
                <a:t>Bytes:	8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488299A-C47B-478F-AA31-5FDA03843332}"/>
                </a:ext>
              </a:extLst>
            </p:cNvPr>
            <p:cNvSpPr/>
            <p:nvPr/>
          </p:nvSpPr>
          <p:spPr>
            <a:xfrm>
              <a:off x="2433474" y="2989744"/>
              <a:ext cx="1620000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504F6CD-CB1F-46CB-B492-026DC673C133}"/>
                </a:ext>
              </a:extLst>
            </p:cNvPr>
            <p:cNvSpPr/>
            <p:nvPr/>
          </p:nvSpPr>
          <p:spPr>
            <a:xfrm>
              <a:off x="4072728" y="2989744"/>
              <a:ext cx="1620000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108730F-8B28-4EBF-99D4-F83F5561BE31}"/>
                </a:ext>
              </a:extLst>
            </p:cNvPr>
            <p:cNvSpPr/>
            <p:nvPr/>
          </p:nvSpPr>
          <p:spPr>
            <a:xfrm>
              <a:off x="5711982" y="2989744"/>
              <a:ext cx="540000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9CBB96D-ACD1-4DAA-B1E0-AB6845C11D36}"/>
                </a:ext>
              </a:extLst>
            </p:cNvPr>
            <p:cNvSpPr/>
            <p:nvPr/>
          </p:nvSpPr>
          <p:spPr>
            <a:xfrm>
              <a:off x="8273781" y="2989744"/>
              <a:ext cx="602128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0-46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2720BBC-05F5-40AB-8DB5-C29DF400BF23}"/>
                </a:ext>
              </a:extLst>
            </p:cNvPr>
            <p:cNvSpPr/>
            <p:nvPr/>
          </p:nvSpPr>
          <p:spPr>
            <a:xfrm>
              <a:off x="8895162" y="2989744"/>
              <a:ext cx="1080000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040D71D-E3ED-5542-A549-CD96B27CF8A7}"/>
              </a:ext>
            </a:extLst>
          </p:cNvPr>
          <p:cNvSpPr txBox="1"/>
          <p:nvPr/>
        </p:nvSpPr>
        <p:spPr>
          <a:xfrm>
            <a:off x="0" y="5897325"/>
            <a:ext cx="7293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*VLAN-aware packets from 802.1Q use a slightly modified header.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3336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643EA-5568-4C47-8EDA-B9DC2C2F4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frames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3A005-BFF0-4E32-A948-6431625C9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842010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Frame</a:t>
            </a:r>
            <a:r>
              <a:rPr lang="fr-FR" dirty="0"/>
              <a:t> format </a:t>
            </a:r>
            <a:r>
              <a:rPr lang="en-US" dirty="0"/>
              <a:t>still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in </a:t>
            </a:r>
            <a:r>
              <a:rPr lang="en-US" dirty="0"/>
              <a:t>modern</a:t>
            </a:r>
            <a:r>
              <a:rPr lang="fr-FR" dirty="0"/>
              <a:t> versions of Ethernet.*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Bit-</a:t>
            </a:r>
            <a:r>
              <a:rPr lang="fr-FR" dirty="0" err="1"/>
              <a:t>sequence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to </a:t>
            </a:r>
            <a:r>
              <a:rPr lang="fr-FR" dirty="0" err="1"/>
              <a:t>indicate</a:t>
            </a:r>
            <a:r>
              <a:rPr lang="fr-FR" dirty="0"/>
              <a:t> start of frame.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5E0529-270D-40E6-B4C3-F95D3974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004DA-73FF-4C45-A023-DA402DA3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35</a:t>
            </a:fld>
            <a:endParaRPr lang="LID4096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A7A778-74FF-43AF-9A09-61857F464D01}"/>
              </a:ext>
            </a:extLst>
          </p:cNvPr>
          <p:cNvGrpSpPr/>
          <p:nvPr/>
        </p:nvGrpSpPr>
        <p:grpSpPr>
          <a:xfrm>
            <a:off x="1845552" y="2560543"/>
            <a:ext cx="8500897" cy="646330"/>
            <a:chOff x="254220" y="2989744"/>
            <a:chExt cx="9720942" cy="63850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A7D2F9A-EEA8-4414-BC33-9A5F03CA9158}"/>
                </a:ext>
              </a:extLst>
            </p:cNvPr>
            <p:cNvSpPr/>
            <p:nvPr/>
          </p:nvSpPr>
          <p:spPr>
            <a:xfrm>
              <a:off x="6271236" y="2989744"/>
              <a:ext cx="1983291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4444AF-5B64-4B71-89FB-3C6D8EEDB7FE}"/>
                </a:ext>
              </a:extLst>
            </p:cNvPr>
            <p:cNvSpPr/>
            <p:nvPr/>
          </p:nvSpPr>
          <p:spPr>
            <a:xfrm>
              <a:off x="254220" y="2989744"/>
              <a:ext cx="2160000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Preamble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1D99A5-F942-44CE-9D57-11E3CE876A2F}"/>
                </a:ext>
              </a:extLst>
            </p:cNvPr>
            <p:cNvSpPr/>
            <p:nvPr/>
          </p:nvSpPr>
          <p:spPr>
            <a:xfrm>
              <a:off x="2433474" y="2989744"/>
              <a:ext cx="1620000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Destination</a:t>
              </a:r>
            </a:p>
            <a:p>
              <a:pPr algn="ctr"/>
              <a:r>
                <a:rPr lang="en-GB" dirty="0"/>
                <a:t>address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1E5943-2489-41FC-875F-A0554F5768A4}"/>
                </a:ext>
              </a:extLst>
            </p:cNvPr>
            <p:cNvSpPr/>
            <p:nvPr/>
          </p:nvSpPr>
          <p:spPr>
            <a:xfrm>
              <a:off x="4072728" y="2989744"/>
              <a:ext cx="1620000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Source</a:t>
              </a:r>
            </a:p>
            <a:p>
              <a:pPr algn="ctr"/>
              <a:r>
                <a:rPr lang="en-GB" dirty="0"/>
                <a:t>address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FC1DC8-C884-48A8-8817-1955BA165C69}"/>
                </a:ext>
              </a:extLst>
            </p:cNvPr>
            <p:cNvSpPr/>
            <p:nvPr/>
          </p:nvSpPr>
          <p:spPr>
            <a:xfrm>
              <a:off x="5711982" y="2989744"/>
              <a:ext cx="540000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T/L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5AF226-11BD-46BD-987E-4BA70BCA8BB9}"/>
                </a:ext>
              </a:extLst>
            </p:cNvPr>
            <p:cNvSpPr/>
            <p:nvPr/>
          </p:nvSpPr>
          <p:spPr>
            <a:xfrm>
              <a:off x="8273781" y="2989744"/>
              <a:ext cx="60212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047D1A6-3643-41D7-88CD-CC7AB860AE3B}"/>
                </a:ext>
              </a:extLst>
            </p:cNvPr>
            <p:cNvSpPr/>
            <p:nvPr/>
          </p:nvSpPr>
          <p:spPr>
            <a:xfrm>
              <a:off x="8895162" y="2989744"/>
              <a:ext cx="1080000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CRC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4F163A-9823-4A2D-882F-706CE8F2306B}"/>
              </a:ext>
            </a:extLst>
          </p:cNvPr>
          <p:cNvGrpSpPr/>
          <p:nvPr/>
        </p:nvGrpSpPr>
        <p:grpSpPr>
          <a:xfrm>
            <a:off x="1845552" y="3206874"/>
            <a:ext cx="8500897" cy="314093"/>
            <a:chOff x="254220" y="2989744"/>
            <a:chExt cx="9720942" cy="638503"/>
          </a:xfrm>
          <a:noFill/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27B0ECB-F709-4E52-8FAE-D7F4E4E2E3F2}"/>
                </a:ext>
              </a:extLst>
            </p:cNvPr>
            <p:cNvSpPr/>
            <p:nvPr/>
          </p:nvSpPr>
          <p:spPr>
            <a:xfrm>
              <a:off x="6271236" y="2989744"/>
              <a:ext cx="1983291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0-1500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25AA6D5-A93A-4D3F-AE3A-59AE3AC1900B}"/>
                </a:ext>
              </a:extLst>
            </p:cNvPr>
            <p:cNvSpPr/>
            <p:nvPr/>
          </p:nvSpPr>
          <p:spPr>
            <a:xfrm>
              <a:off x="254220" y="2989744"/>
              <a:ext cx="2160000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chemeClr val="tx1"/>
                  </a:solidFill>
                </a:rPr>
                <a:t>Bytes:	8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82C0EFE-230C-4ABB-98EA-AF6A8DC98A83}"/>
                </a:ext>
              </a:extLst>
            </p:cNvPr>
            <p:cNvSpPr/>
            <p:nvPr/>
          </p:nvSpPr>
          <p:spPr>
            <a:xfrm>
              <a:off x="2433474" y="2989744"/>
              <a:ext cx="1620000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B7B2481-EA64-4EE8-AA1D-B587D1998F11}"/>
                </a:ext>
              </a:extLst>
            </p:cNvPr>
            <p:cNvSpPr/>
            <p:nvPr/>
          </p:nvSpPr>
          <p:spPr>
            <a:xfrm>
              <a:off x="4072728" y="2989744"/>
              <a:ext cx="1620000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49E587-7DD7-447A-89C9-A5707A417961}"/>
                </a:ext>
              </a:extLst>
            </p:cNvPr>
            <p:cNvSpPr/>
            <p:nvPr/>
          </p:nvSpPr>
          <p:spPr>
            <a:xfrm>
              <a:off x="5711982" y="2989744"/>
              <a:ext cx="540000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8FADDCF-1A31-4863-A20F-C99DA95AF826}"/>
                </a:ext>
              </a:extLst>
            </p:cNvPr>
            <p:cNvSpPr/>
            <p:nvPr/>
          </p:nvSpPr>
          <p:spPr>
            <a:xfrm>
              <a:off x="8273781" y="2989744"/>
              <a:ext cx="602128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0-46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1B59841-2E8B-47D0-8903-C269F79F7AF9}"/>
                </a:ext>
              </a:extLst>
            </p:cNvPr>
            <p:cNvSpPr/>
            <p:nvPr/>
          </p:nvSpPr>
          <p:spPr>
            <a:xfrm>
              <a:off x="8895162" y="2989744"/>
              <a:ext cx="1080000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F28AA33-5253-6643-BB3C-A9ECC7E66C3B}"/>
              </a:ext>
            </a:extLst>
          </p:cNvPr>
          <p:cNvSpPr txBox="1"/>
          <p:nvPr/>
        </p:nvSpPr>
        <p:spPr>
          <a:xfrm>
            <a:off x="0" y="5897325"/>
            <a:ext cx="7293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*VLAN-aware packets from 802.1Q use a slightly modified header.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3731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643EA-5568-4C47-8EDA-B9DC2C2F4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frames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3A005-BFF0-4E32-A948-6431625C9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49" y="1825625"/>
            <a:ext cx="844867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Frame</a:t>
            </a:r>
            <a:r>
              <a:rPr lang="fr-FR" dirty="0"/>
              <a:t> format </a:t>
            </a:r>
            <a:r>
              <a:rPr lang="en-US" dirty="0"/>
              <a:t>still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in </a:t>
            </a:r>
            <a:r>
              <a:rPr lang="en-US" dirty="0"/>
              <a:t>modern</a:t>
            </a:r>
            <a:r>
              <a:rPr lang="fr-FR" dirty="0"/>
              <a:t> versions of Ethernet.*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en-US" dirty="0"/>
              <a:t>Source and destination addresses.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5E0529-270D-40E6-B4C3-F95D3974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004DA-73FF-4C45-A023-DA402DA3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36</a:t>
            </a:fld>
            <a:endParaRPr lang="LID4096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A7A778-74FF-43AF-9A09-61857F464D01}"/>
              </a:ext>
            </a:extLst>
          </p:cNvPr>
          <p:cNvGrpSpPr/>
          <p:nvPr/>
        </p:nvGrpSpPr>
        <p:grpSpPr>
          <a:xfrm>
            <a:off x="1845552" y="2560543"/>
            <a:ext cx="8500897" cy="646330"/>
            <a:chOff x="254220" y="2989744"/>
            <a:chExt cx="9720942" cy="63850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A7D2F9A-EEA8-4414-BC33-9A5F03CA9158}"/>
                </a:ext>
              </a:extLst>
            </p:cNvPr>
            <p:cNvSpPr/>
            <p:nvPr/>
          </p:nvSpPr>
          <p:spPr>
            <a:xfrm>
              <a:off x="6271236" y="2989744"/>
              <a:ext cx="1983291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4444AF-5B64-4B71-89FB-3C6D8EEDB7FE}"/>
                </a:ext>
              </a:extLst>
            </p:cNvPr>
            <p:cNvSpPr/>
            <p:nvPr/>
          </p:nvSpPr>
          <p:spPr>
            <a:xfrm>
              <a:off x="254220" y="2989744"/>
              <a:ext cx="2160000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Preamble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1D99A5-F942-44CE-9D57-11E3CE876A2F}"/>
                </a:ext>
              </a:extLst>
            </p:cNvPr>
            <p:cNvSpPr/>
            <p:nvPr/>
          </p:nvSpPr>
          <p:spPr>
            <a:xfrm>
              <a:off x="2433474" y="2989744"/>
              <a:ext cx="1620000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Destination</a:t>
              </a:r>
            </a:p>
            <a:p>
              <a:pPr algn="ctr"/>
              <a:r>
                <a:rPr lang="en-GB" dirty="0"/>
                <a:t>address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1E5943-2489-41FC-875F-A0554F5768A4}"/>
                </a:ext>
              </a:extLst>
            </p:cNvPr>
            <p:cNvSpPr/>
            <p:nvPr/>
          </p:nvSpPr>
          <p:spPr>
            <a:xfrm>
              <a:off x="4072728" y="2989744"/>
              <a:ext cx="1620000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Source</a:t>
              </a:r>
            </a:p>
            <a:p>
              <a:pPr algn="ctr"/>
              <a:r>
                <a:rPr lang="en-GB" dirty="0"/>
                <a:t>address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FC1DC8-C884-48A8-8817-1955BA165C69}"/>
                </a:ext>
              </a:extLst>
            </p:cNvPr>
            <p:cNvSpPr/>
            <p:nvPr/>
          </p:nvSpPr>
          <p:spPr>
            <a:xfrm>
              <a:off x="5711982" y="2989744"/>
              <a:ext cx="540000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T/L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5AF226-11BD-46BD-987E-4BA70BCA8BB9}"/>
                </a:ext>
              </a:extLst>
            </p:cNvPr>
            <p:cNvSpPr/>
            <p:nvPr/>
          </p:nvSpPr>
          <p:spPr>
            <a:xfrm>
              <a:off x="8273781" y="2989744"/>
              <a:ext cx="60212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047D1A6-3643-41D7-88CD-CC7AB860AE3B}"/>
                </a:ext>
              </a:extLst>
            </p:cNvPr>
            <p:cNvSpPr/>
            <p:nvPr/>
          </p:nvSpPr>
          <p:spPr>
            <a:xfrm>
              <a:off x="8895162" y="2989744"/>
              <a:ext cx="1080000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CRC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E16DBCA-6ADF-4AAC-90C5-D9F1FA73C4A3}"/>
              </a:ext>
            </a:extLst>
          </p:cNvPr>
          <p:cNvSpPr/>
          <p:nvPr/>
        </p:nvSpPr>
        <p:spPr>
          <a:xfrm>
            <a:off x="714828" y="4381140"/>
            <a:ext cx="10762344" cy="646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Q: Why needed over a single link?</a:t>
            </a:r>
            <a:endParaRPr lang="LID4096" sz="2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B9848FE-6600-48F6-B312-F07F5A3131AD}"/>
              </a:ext>
            </a:extLst>
          </p:cNvPr>
          <p:cNvGrpSpPr/>
          <p:nvPr/>
        </p:nvGrpSpPr>
        <p:grpSpPr>
          <a:xfrm>
            <a:off x="1845552" y="3206874"/>
            <a:ext cx="8500897" cy="314093"/>
            <a:chOff x="254220" y="2989744"/>
            <a:chExt cx="9720942" cy="638503"/>
          </a:xfrm>
          <a:noFill/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DED19A8-307B-41ED-914F-4CEBCEF34703}"/>
                </a:ext>
              </a:extLst>
            </p:cNvPr>
            <p:cNvSpPr/>
            <p:nvPr/>
          </p:nvSpPr>
          <p:spPr>
            <a:xfrm>
              <a:off x="6271236" y="2989744"/>
              <a:ext cx="1983291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0-1500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511DFC-4C69-4CB8-BDBF-C3EF81DE17EB}"/>
                </a:ext>
              </a:extLst>
            </p:cNvPr>
            <p:cNvSpPr/>
            <p:nvPr/>
          </p:nvSpPr>
          <p:spPr>
            <a:xfrm>
              <a:off x="254220" y="2989744"/>
              <a:ext cx="2160000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chemeClr val="tx1"/>
                  </a:solidFill>
                </a:rPr>
                <a:t>Bytes:	8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A4F0301-BB82-4852-B731-A48A55D4CFF6}"/>
                </a:ext>
              </a:extLst>
            </p:cNvPr>
            <p:cNvSpPr/>
            <p:nvPr/>
          </p:nvSpPr>
          <p:spPr>
            <a:xfrm>
              <a:off x="2433474" y="2989744"/>
              <a:ext cx="1620000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260C783-7CE8-4B20-AFAB-22F84F466460}"/>
                </a:ext>
              </a:extLst>
            </p:cNvPr>
            <p:cNvSpPr/>
            <p:nvPr/>
          </p:nvSpPr>
          <p:spPr>
            <a:xfrm>
              <a:off x="4072728" y="2989744"/>
              <a:ext cx="1620000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4E9A4CD-4A6E-4095-9BDF-FB3A816B4E04}"/>
                </a:ext>
              </a:extLst>
            </p:cNvPr>
            <p:cNvSpPr/>
            <p:nvPr/>
          </p:nvSpPr>
          <p:spPr>
            <a:xfrm>
              <a:off x="5711982" y="2989744"/>
              <a:ext cx="540000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A14842A-B654-4A3E-862B-55A870F322F4}"/>
                </a:ext>
              </a:extLst>
            </p:cNvPr>
            <p:cNvSpPr/>
            <p:nvPr/>
          </p:nvSpPr>
          <p:spPr>
            <a:xfrm>
              <a:off x="8273781" y="2989744"/>
              <a:ext cx="602128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0-46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A60F67B-902F-4CB3-B48A-5C37645E24B7}"/>
                </a:ext>
              </a:extLst>
            </p:cNvPr>
            <p:cNvSpPr/>
            <p:nvPr/>
          </p:nvSpPr>
          <p:spPr>
            <a:xfrm>
              <a:off x="8895162" y="2989744"/>
              <a:ext cx="1080000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FB88848-28FD-A74A-9243-87A47E1D9383}"/>
              </a:ext>
            </a:extLst>
          </p:cNvPr>
          <p:cNvSpPr txBox="1"/>
          <p:nvPr/>
        </p:nvSpPr>
        <p:spPr>
          <a:xfrm>
            <a:off x="0" y="5897325"/>
            <a:ext cx="7293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*VLAN-aware packets from 802.1Q use a slightly modified header.</a:t>
            </a: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BB445FB-8BFC-984C-A152-31B3EDBF8BD8}"/>
              </a:ext>
            </a:extLst>
          </p:cNvPr>
          <p:cNvSpPr/>
          <p:nvPr/>
        </p:nvSpPr>
        <p:spPr>
          <a:xfrm>
            <a:off x="714828" y="5116058"/>
            <a:ext cx="10762344" cy="646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Q: What is the name of this address? What is it assigned to?</a:t>
            </a:r>
            <a:endParaRPr lang="LID4096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00306A-9D92-592D-02F6-11A6FDF463E5}"/>
              </a:ext>
            </a:extLst>
          </p:cNvPr>
          <p:cNvGrpSpPr/>
          <p:nvPr/>
        </p:nvGrpSpPr>
        <p:grpSpPr>
          <a:xfrm>
            <a:off x="5537970" y="289905"/>
            <a:ext cx="5815830" cy="1174883"/>
            <a:chOff x="1969430" y="3554346"/>
            <a:chExt cx="8253140" cy="166725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C92E622-AF7C-1DC6-0FA5-62587874F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4429" y="3554346"/>
              <a:ext cx="803703" cy="103874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7D570D2-3104-6826-C4C0-D0259E675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5215" y="3554346"/>
              <a:ext cx="803703" cy="103874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C11583F-159E-5D54-DCEC-577A02EA4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1" y="3554346"/>
              <a:ext cx="803703" cy="103874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84BEC19-3739-6A33-8D19-CCC232DF1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56788" y="3554346"/>
              <a:ext cx="803703" cy="1038749"/>
            </a:xfrm>
            <a:prstGeom prst="rect">
              <a:avLst/>
            </a:prstGeom>
          </p:spPr>
        </p:pic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CA912B3-4286-9AFF-C230-BAECA98D7094}"/>
                </a:ext>
              </a:extLst>
            </p:cNvPr>
            <p:cNvCxnSpPr>
              <a:cxnSpLocks/>
            </p:cNvCxnSpPr>
            <p:nvPr/>
          </p:nvCxnSpPr>
          <p:spPr>
            <a:xfrm>
              <a:off x="1969430" y="5221601"/>
              <a:ext cx="825314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0D59481-34B8-1A3F-2FEB-5675DF9B51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4747" y="4593095"/>
              <a:ext cx="0" cy="62850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70D4C57-08C9-4751-2563-40000D63C0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18841" y="4593095"/>
              <a:ext cx="0" cy="62850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B9446C6-2601-BA06-16EA-BF1F82BE1C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9627" y="4593095"/>
              <a:ext cx="0" cy="62850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6EBEBC-20F0-9CB6-3804-1EE42E4796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34500" y="4593095"/>
              <a:ext cx="0" cy="62850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440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643EA-5568-4C47-8EDA-B9DC2C2F4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frames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3A005-BFF0-4E32-A948-6431625C9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48" y="1825625"/>
            <a:ext cx="97345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Frame</a:t>
            </a:r>
            <a:r>
              <a:rPr lang="fr-FR" dirty="0"/>
              <a:t> format </a:t>
            </a:r>
            <a:r>
              <a:rPr lang="en-US" dirty="0"/>
              <a:t>still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in </a:t>
            </a:r>
            <a:r>
              <a:rPr lang="en-US" dirty="0"/>
              <a:t>modern</a:t>
            </a:r>
            <a:r>
              <a:rPr lang="fr-FR" dirty="0"/>
              <a:t> versions of Ethernet.*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en-US" dirty="0"/>
              <a:t>Type/length field:</a:t>
            </a:r>
          </a:p>
          <a:p>
            <a:pPr marL="0" indent="0">
              <a:buNone/>
            </a:pPr>
            <a:r>
              <a:rPr lang="en-US" dirty="0"/>
              <a:t>Indicates to which network layer protocol the data should be sent.</a:t>
            </a:r>
          </a:p>
          <a:p>
            <a:pPr marL="0" indent="0">
              <a:buNone/>
            </a:pPr>
            <a:r>
              <a:rPr lang="en-US" dirty="0"/>
              <a:t>Values less than 0x600 (1536) can be interpreted as length.</a:t>
            </a:r>
            <a:br>
              <a:rPr lang="en-US" dirty="0"/>
            </a:br>
            <a:r>
              <a:rPr lang="en-US" dirty="0"/>
              <a:t>(IEEE 802.3 only)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5E0529-270D-40E6-B4C3-F95D3974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004DA-73FF-4C45-A023-DA402DA3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37</a:t>
            </a:fld>
            <a:endParaRPr lang="LID4096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A7A778-74FF-43AF-9A09-61857F464D01}"/>
              </a:ext>
            </a:extLst>
          </p:cNvPr>
          <p:cNvGrpSpPr/>
          <p:nvPr/>
        </p:nvGrpSpPr>
        <p:grpSpPr>
          <a:xfrm>
            <a:off x="1845552" y="2560543"/>
            <a:ext cx="8500897" cy="646330"/>
            <a:chOff x="254220" y="2989744"/>
            <a:chExt cx="9720942" cy="63850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A7D2F9A-EEA8-4414-BC33-9A5F03CA9158}"/>
                </a:ext>
              </a:extLst>
            </p:cNvPr>
            <p:cNvSpPr/>
            <p:nvPr/>
          </p:nvSpPr>
          <p:spPr>
            <a:xfrm>
              <a:off x="6271236" y="2989744"/>
              <a:ext cx="1983291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4444AF-5B64-4B71-89FB-3C6D8EEDB7FE}"/>
                </a:ext>
              </a:extLst>
            </p:cNvPr>
            <p:cNvSpPr/>
            <p:nvPr/>
          </p:nvSpPr>
          <p:spPr>
            <a:xfrm>
              <a:off x="254220" y="2989744"/>
              <a:ext cx="2160000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Preamble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1D99A5-F942-44CE-9D57-11E3CE876A2F}"/>
                </a:ext>
              </a:extLst>
            </p:cNvPr>
            <p:cNvSpPr/>
            <p:nvPr/>
          </p:nvSpPr>
          <p:spPr>
            <a:xfrm>
              <a:off x="2433474" y="2989744"/>
              <a:ext cx="1620000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Destination</a:t>
              </a:r>
            </a:p>
            <a:p>
              <a:pPr algn="ctr"/>
              <a:r>
                <a:rPr lang="en-GB" dirty="0"/>
                <a:t>address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1E5943-2489-41FC-875F-A0554F5768A4}"/>
                </a:ext>
              </a:extLst>
            </p:cNvPr>
            <p:cNvSpPr/>
            <p:nvPr/>
          </p:nvSpPr>
          <p:spPr>
            <a:xfrm>
              <a:off x="4072728" y="2989744"/>
              <a:ext cx="1620000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Source</a:t>
              </a:r>
            </a:p>
            <a:p>
              <a:pPr algn="ctr"/>
              <a:r>
                <a:rPr lang="en-GB" dirty="0"/>
                <a:t>address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FC1DC8-C884-48A8-8817-1955BA165C69}"/>
                </a:ext>
              </a:extLst>
            </p:cNvPr>
            <p:cNvSpPr/>
            <p:nvPr/>
          </p:nvSpPr>
          <p:spPr>
            <a:xfrm>
              <a:off x="5711982" y="2989744"/>
              <a:ext cx="540000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T/L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5AF226-11BD-46BD-987E-4BA70BCA8BB9}"/>
                </a:ext>
              </a:extLst>
            </p:cNvPr>
            <p:cNvSpPr/>
            <p:nvPr/>
          </p:nvSpPr>
          <p:spPr>
            <a:xfrm>
              <a:off x="8273781" y="2989744"/>
              <a:ext cx="60212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047D1A6-3643-41D7-88CD-CC7AB860AE3B}"/>
                </a:ext>
              </a:extLst>
            </p:cNvPr>
            <p:cNvSpPr/>
            <p:nvPr/>
          </p:nvSpPr>
          <p:spPr>
            <a:xfrm>
              <a:off x="8895162" y="2989744"/>
              <a:ext cx="1080000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CRC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54A51D0-AED9-4835-851C-097EE0540B15}"/>
              </a:ext>
            </a:extLst>
          </p:cNvPr>
          <p:cNvGrpSpPr/>
          <p:nvPr/>
        </p:nvGrpSpPr>
        <p:grpSpPr>
          <a:xfrm>
            <a:off x="1845552" y="3206874"/>
            <a:ext cx="8500897" cy="314093"/>
            <a:chOff x="254220" y="2989744"/>
            <a:chExt cx="9720942" cy="638503"/>
          </a:xfrm>
          <a:noFill/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EE2A797-F321-4016-866E-BCCA10EBC689}"/>
                </a:ext>
              </a:extLst>
            </p:cNvPr>
            <p:cNvSpPr/>
            <p:nvPr/>
          </p:nvSpPr>
          <p:spPr>
            <a:xfrm>
              <a:off x="6271236" y="2989744"/>
              <a:ext cx="1983291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0-1500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A01AD3E-FE1B-4AB5-8D1F-9B2E0AFE6B12}"/>
                </a:ext>
              </a:extLst>
            </p:cNvPr>
            <p:cNvSpPr/>
            <p:nvPr/>
          </p:nvSpPr>
          <p:spPr>
            <a:xfrm>
              <a:off x="254220" y="2989744"/>
              <a:ext cx="2160000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chemeClr val="tx1"/>
                  </a:solidFill>
                </a:rPr>
                <a:t>Bytes:	8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BC3CFD0-D150-4B25-9E3F-66D251DFB94F}"/>
                </a:ext>
              </a:extLst>
            </p:cNvPr>
            <p:cNvSpPr/>
            <p:nvPr/>
          </p:nvSpPr>
          <p:spPr>
            <a:xfrm>
              <a:off x="2433474" y="2989744"/>
              <a:ext cx="1620000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DED491F-D762-4618-86C6-A1F805EEE2CD}"/>
                </a:ext>
              </a:extLst>
            </p:cNvPr>
            <p:cNvSpPr/>
            <p:nvPr/>
          </p:nvSpPr>
          <p:spPr>
            <a:xfrm>
              <a:off x="4072728" y="2989744"/>
              <a:ext cx="1620000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EF4D0F3-4EEF-4B5D-A2C0-0B947DA5A24A}"/>
                </a:ext>
              </a:extLst>
            </p:cNvPr>
            <p:cNvSpPr/>
            <p:nvPr/>
          </p:nvSpPr>
          <p:spPr>
            <a:xfrm>
              <a:off x="5711982" y="2989744"/>
              <a:ext cx="540000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1080F88-CFF0-4173-A925-CA4F6756C7A9}"/>
                </a:ext>
              </a:extLst>
            </p:cNvPr>
            <p:cNvSpPr/>
            <p:nvPr/>
          </p:nvSpPr>
          <p:spPr>
            <a:xfrm>
              <a:off x="8273781" y="2989744"/>
              <a:ext cx="602128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0-46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247FA30-3C3A-4F8A-B0B6-E85403AA3A05}"/>
                </a:ext>
              </a:extLst>
            </p:cNvPr>
            <p:cNvSpPr/>
            <p:nvPr/>
          </p:nvSpPr>
          <p:spPr>
            <a:xfrm>
              <a:off x="8895162" y="2989744"/>
              <a:ext cx="1080000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5DD68B4-36BB-304B-871F-3593CFB059F5}"/>
              </a:ext>
            </a:extLst>
          </p:cNvPr>
          <p:cNvSpPr txBox="1"/>
          <p:nvPr/>
        </p:nvSpPr>
        <p:spPr>
          <a:xfrm>
            <a:off x="0" y="5897325"/>
            <a:ext cx="7293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*VLAN-aware packets from 802.1Q use a slightly modified header.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6599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643EA-5568-4C47-8EDA-B9DC2C2F4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frames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3A005-BFF0-4E32-A948-6431625C9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838200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Frame</a:t>
            </a:r>
            <a:r>
              <a:rPr lang="fr-FR" dirty="0"/>
              <a:t> format </a:t>
            </a:r>
            <a:r>
              <a:rPr lang="en-US" dirty="0"/>
              <a:t>still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in </a:t>
            </a:r>
            <a:r>
              <a:rPr lang="en-US" dirty="0"/>
              <a:t>modern</a:t>
            </a:r>
            <a:r>
              <a:rPr lang="fr-FR" dirty="0"/>
              <a:t> versions of Ethernet.*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en-US" dirty="0"/>
              <a:t>Pad field:</a:t>
            </a:r>
          </a:p>
          <a:p>
            <a:pPr marL="0" indent="0">
              <a:buNone/>
            </a:pPr>
            <a:r>
              <a:rPr lang="en-US" dirty="0"/>
              <a:t>Used if data causes frame to be less than the minimum frame length.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5E0529-270D-40E6-B4C3-F95D3974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004DA-73FF-4C45-A023-DA402DA3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38</a:t>
            </a:fld>
            <a:endParaRPr lang="LID4096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A7A778-74FF-43AF-9A09-61857F464D01}"/>
              </a:ext>
            </a:extLst>
          </p:cNvPr>
          <p:cNvGrpSpPr/>
          <p:nvPr/>
        </p:nvGrpSpPr>
        <p:grpSpPr>
          <a:xfrm>
            <a:off x="1845552" y="2560543"/>
            <a:ext cx="8500897" cy="646330"/>
            <a:chOff x="254220" y="2989744"/>
            <a:chExt cx="9720942" cy="63850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A7D2F9A-EEA8-4414-BC33-9A5F03CA9158}"/>
                </a:ext>
              </a:extLst>
            </p:cNvPr>
            <p:cNvSpPr/>
            <p:nvPr/>
          </p:nvSpPr>
          <p:spPr>
            <a:xfrm>
              <a:off x="6271236" y="2989744"/>
              <a:ext cx="1983291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4444AF-5B64-4B71-89FB-3C6D8EEDB7FE}"/>
                </a:ext>
              </a:extLst>
            </p:cNvPr>
            <p:cNvSpPr/>
            <p:nvPr/>
          </p:nvSpPr>
          <p:spPr>
            <a:xfrm>
              <a:off x="254220" y="2989744"/>
              <a:ext cx="2160000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Preamble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1D99A5-F942-44CE-9D57-11E3CE876A2F}"/>
                </a:ext>
              </a:extLst>
            </p:cNvPr>
            <p:cNvSpPr/>
            <p:nvPr/>
          </p:nvSpPr>
          <p:spPr>
            <a:xfrm>
              <a:off x="2433474" y="2989744"/>
              <a:ext cx="1620000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Destination</a:t>
              </a:r>
            </a:p>
            <a:p>
              <a:pPr algn="ctr"/>
              <a:r>
                <a:rPr lang="en-GB" dirty="0"/>
                <a:t>address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1E5943-2489-41FC-875F-A0554F5768A4}"/>
                </a:ext>
              </a:extLst>
            </p:cNvPr>
            <p:cNvSpPr/>
            <p:nvPr/>
          </p:nvSpPr>
          <p:spPr>
            <a:xfrm>
              <a:off x="4072728" y="2989744"/>
              <a:ext cx="1620000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Source</a:t>
              </a:r>
            </a:p>
            <a:p>
              <a:pPr algn="ctr"/>
              <a:r>
                <a:rPr lang="en-GB" dirty="0"/>
                <a:t>address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FC1DC8-C884-48A8-8817-1955BA165C69}"/>
                </a:ext>
              </a:extLst>
            </p:cNvPr>
            <p:cNvSpPr/>
            <p:nvPr/>
          </p:nvSpPr>
          <p:spPr>
            <a:xfrm>
              <a:off x="5711982" y="2989744"/>
              <a:ext cx="540000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T/L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5AF226-11BD-46BD-987E-4BA70BCA8BB9}"/>
                </a:ext>
              </a:extLst>
            </p:cNvPr>
            <p:cNvSpPr/>
            <p:nvPr/>
          </p:nvSpPr>
          <p:spPr>
            <a:xfrm>
              <a:off x="8273781" y="2989744"/>
              <a:ext cx="60212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047D1A6-3643-41D7-88CD-CC7AB860AE3B}"/>
                </a:ext>
              </a:extLst>
            </p:cNvPr>
            <p:cNvSpPr/>
            <p:nvPr/>
          </p:nvSpPr>
          <p:spPr>
            <a:xfrm>
              <a:off x="8895162" y="2989744"/>
              <a:ext cx="1080000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CRC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CB4B7D-1AD4-4AE1-B734-92F36B1AA752}"/>
              </a:ext>
            </a:extLst>
          </p:cNvPr>
          <p:cNvGrpSpPr/>
          <p:nvPr/>
        </p:nvGrpSpPr>
        <p:grpSpPr>
          <a:xfrm>
            <a:off x="1845552" y="3206874"/>
            <a:ext cx="8500897" cy="314093"/>
            <a:chOff x="254220" y="2989744"/>
            <a:chExt cx="9720942" cy="638503"/>
          </a:xfrm>
          <a:noFill/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9E755A-2E0E-4A10-911B-9C9E71FB95DD}"/>
                </a:ext>
              </a:extLst>
            </p:cNvPr>
            <p:cNvSpPr/>
            <p:nvPr/>
          </p:nvSpPr>
          <p:spPr>
            <a:xfrm>
              <a:off x="6271236" y="2989744"/>
              <a:ext cx="1983291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0-1500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250C71-D8BF-44A8-B3B4-C798CCDEEB03}"/>
                </a:ext>
              </a:extLst>
            </p:cNvPr>
            <p:cNvSpPr/>
            <p:nvPr/>
          </p:nvSpPr>
          <p:spPr>
            <a:xfrm>
              <a:off x="254220" y="2989744"/>
              <a:ext cx="2160000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chemeClr val="tx1"/>
                  </a:solidFill>
                </a:rPr>
                <a:t>Bytes:	8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9E82EA6-3B19-457C-AF7C-011E2D792313}"/>
                </a:ext>
              </a:extLst>
            </p:cNvPr>
            <p:cNvSpPr/>
            <p:nvPr/>
          </p:nvSpPr>
          <p:spPr>
            <a:xfrm>
              <a:off x="2433474" y="2989744"/>
              <a:ext cx="1620000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E0CE816-93ED-43D8-AC42-9ABB2CC63852}"/>
                </a:ext>
              </a:extLst>
            </p:cNvPr>
            <p:cNvSpPr/>
            <p:nvPr/>
          </p:nvSpPr>
          <p:spPr>
            <a:xfrm>
              <a:off x="4072728" y="2989744"/>
              <a:ext cx="1620000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80A5DF9-B3C6-4AD6-8DB0-A78736AC2F17}"/>
                </a:ext>
              </a:extLst>
            </p:cNvPr>
            <p:cNvSpPr/>
            <p:nvPr/>
          </p:nvSpPr>
          <p:spPr>
            <a:xfrm>
              <a:off x="5711982" y="2989744"/>
              <a:ext cx="540000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D220C20-824D-46BB-8F25-334E1C24DBC7}"/>
                </a:ext>
              </a:extLst>
            </p:cNvPr>
            <p:cNvSpPr/>
            <p:nvPr/>
          </p:nvSpPr>
          <p:spPr>
            <a:xfrm>
              <a:off x="8273781" y="2989744"/>
              <a:ext cx="602128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0-46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83EFB74-77CF-4FF2-B087-CE876BFEFEE4}"/>
                </a:ext>
              </a:extLst>
            </p:cNvPr>
            <p:cNvSpPr/>
            <p:nvPr/>
          </p:nvSpPr>
          <p:spPr>
            <a:xfrm>
              <a:off x="8895162" y="2989744"/>
              <a:ext cx="1080000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C1D3F6B-1E2B-FA4C-80D5-8DAE321E3241}"/>
              </a:ext>
            </a:extLst>
          </p:cNvPr>
          <p:cNvSpPr txBox="1"/>
          <p:nvPr/>
        </p:nvSpPr>
        <p:spPr>
          <a:xfrm>
            <a:off x="0" y="5897325"/>
            <a:ext cx="7293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*VLAN-aware packets from 802.1Q use a slightly modified header.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0859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643EA-5568-4C47-8EDA-B9DC2C2F4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frames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3A005-BFF0-4E32-A948-6431625C9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858892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Frame</a:t>
            </a:r>
            <a:r>
              <a:rPr lang="fr-FR" dirty="0"/>
              <a:t> format </a:t>
            </a:r>
            <a:r>
              <a:rPr lang="en-US" dirty="0"/>
              <a:t>still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in </a:t>
            </a:r>
            <a:r>
              <a:rPr lang="en-US" dirty="0"/>
              <a:t>modern</a:t>
            </a:r>
            <a:r>
              <a:rPr lang="fr-FR" dirty="0"/>
              <a:t> versions of Ethernet.*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en-US" dirty="0"/>
              <a:t>32-bit Cyclic Redundancy Check used for error detection.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5E0529-270D-40E6-B4C3-F95D3974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004DA-73FF-4C45-A023-DA402DA3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39</a:t>
            </a:fld>
            <a:endParaRPr lang="LID4096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A7A778-74FF-43AF-9A09-61857F464D01}"/>
              </a:ext>
            </a:extLst>
          </p:cNvPr>
          <p:cNvGrpSpPr/>
          <p:nvPr/>
        </p:nvGrpSpPr>
        <p:grpSpPr>
          <a:xfrm>
            <a:off x="1845552" y="2560543"/>
            <a:ext cx="8500897" cy="646330"/>
            <a:chOff x="254220" y="2989744"/>
            <a:chExt cx="9720942" cy="63850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A7D2F9A-EEA8-4414-BC33-9A5F03CA9158}"/>
                </a:ext>
              </a:extLst>
            </p:cNvPr>
            <p:cNvSpPr/>
            <p:nvPr/>
          </p:nvSpPr>
          <p:spPr>
            <a:xfrm>
              <a:off x="6271236" y="2989744"/>
              <a:ext cx="1983291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4444AF-5B64-4B71-89FB-3C6D8EEDB7FE}"/>
                </a:ext>
              </a:extLst>
            </p:cNvPr>
            <p:cNvSpPr/>
            <p:nvPr/>
          </p:nvSpPr>
          <p:spPr>
            <a:xfrm>
              <a:off x="254220" y="2989744"/>
              <a:ext cx="2160000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Preamble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1D99A5-F942-44CE-9D57-11E3CE876A2F}"/>
                </a:ext>
              </a:extLst>
            </p:cNvPr>
            <p:cNvSpPr/>
            <p:nvPr/>
          </p:nvSpPr>
          <p:spPr>
            <a:xfrm>
              <a:off x="2433474" y="2989744"/>
              <a:ext cx="1620000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Destination</a:t>
              </a:r>
            </a:p>
            <a:p>
              <a:pPr algn="ctr"/>
              <a:r>
                <a:rPr lang="en-GB" dirty="0"/>
                <a:t>address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1E5943-2489-41FC-875F-A0554F5768A4}"/>
                </a:ext>
              </a:extLst>
            </p:cNvPr>
            <p:cNvSpPr/>
            <p:nvPr/>
          </p:nvSpPr>
          <p:spPr>
            <a:xfrm>
              <a:off x="4072728" y="2989744"/>
              <a:ext cx="1620000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Source</a:t>
              </a:r>
            </a:p>
            <a:p>
              <a:pPr algn="ctr"/>
              <a:r>
                <a:rPr lang="en-GB" dirty="0"/>
                <a:t>address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FC1DC8-C884-48A8-8817-1955BA165C69}"/>
                </a:ext>
              </a:extLst>
            </p:cNvPr>
            <p:cNvSpPr/>
            <p:nvPr/>
          </p:nvSpPr>
          <p:spPr>
            <a:xfrm>
              <a:off x="5711982" y="2989744"/>
              <a:ext cx="540000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T/L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5AF226-11BD-46BD-987E-4BA70BCA8BB9}"/>
                </a:ext>
              </a:extLst>
            </p:cNvPr>
            <p:cNvSpPr/>
            <p:nvPr/>
          </p:nvSpPr>
          <p:spPr>
            <a:xfrm>
              <a:off x="8273781" y="2989744"/>
              <a:ext cx="60212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047D1A6-3643-41D7-88CD-CC7AB860AE3B}"/>
                </a:ext>
              </a:extLst>
            </p:cNvPr>
            <p:cNvSpPr/>
            <p:nvPr/>
          </p:nvSpPr>
          <p:spPr>
            <a:xfrm>
              <a:off x="8895162" y="2989744"/>
              <a:ext cx="1080000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CRC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7D27053-B009-4499-8AFF-A1CC850665D9}"/>
              </a:ext>
            </a:extLst>
          </p:cNvPr>
          <p:cNvSpPr/>
          <p:nvPr/>
        </p:nvSpPr>
        <p:spPr>
          <a:xfrm>
            <a:off x="714827" y="5161301"/>
            <a:ext cx="10762344" cy="646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Q: How long is the generator polynomial?</a:t>
            </a:r>
            <a:endParaRPr lang="LID4096" sz="28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F8A60E7-1E47-491C-96C1-07CBBBC7BC72}"/>
              </a:ext>
            </a:extLst>
          </p:cNvPr>
          <p:cNvGrpSpPr/>
          <p:nvPr/>
        </p:nvGrpSpPr>
        <p:grpSpPr>
          <a:xfrm>
            <a:off x="1845552" y="3206874"/>
            <a:ext cx="8500897" cy="314093"/>
            <a:chOff x="254220" y="2989744"/>
            <a:chExt cx="9720942" cy="638503"/>
          </a:xfrm>
          <a:noFill/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26B919A-D3A0-439F-9B2D-58ACF80DADCB}"/>
                </a:ext>
              </a:extLst>
            </p:cNvPr>
            <p:cNvSpPr/>
            <p:nvPr/>
          </p:nvSpPr>
          <p:spPr>
            <a:xfrm>
              <a:off x="6271236" y="2989744"/>
              <a:ext cx="1983291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0-1500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5359C93-F385-4F2A-8D9B-CBBAAA8E3C9C}"/>
                </a:ext>
              </a:extLst>
            </p:cNvPr>
            <p:cNvSpPr/>
            <p:nvPr/>
          </p:nvSpPr>
          <p:spPr>
            <a:xfrm>
              <a:off x="254220" y="2989744"/>
              <a:ext cx="2160000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chemeClr val="tx1"/>
                  </a:solidFill>
                </a:rPr>
                <a:t>Bytes:	8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A547D71-E3E1-4A69-B15B-7B1735EB51AB}"/>
                </a:ext>
              </a:extLst>
            </p:cNvPr>
            <p:cNvSpPr/>
            <p:nvPr/>
          </p:nvSpPr>
          <p:spPr>
            <a:xfrm>
              <a:off x="2433474" y="2989744"/>
              <a:ext cx="1620000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2BB5C19-E0A3-4A79-A5D1-492B349EE2A7}"/>
                </a:ext>
              </a:extLst>
            </p:cNvPr>
            <p:cNvSpPr/>
            <p:nvPr/>
          </p:nvSpPr>
          <p:spPr>
            <a:xfrm>
              <a:off x="4072728" y="2989744"/>
              <a:ext cx="1620000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7382888-9D1D-4978-ADE3-04727D275BE6}"/>
                </a:ext>
              </a:extLst>
            </p:cNvPr>
            <p:cNvSpPr/>
            <p:nvPr/>
          </p:nvSpPr>
          <p:spPr>
            <a:xfrm>
              <a:off x="5711982" y="2989744"/>
              <a:ext cx="540000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8E8D8C1-3CA7-4364-91DB-A142AE0B14CF}"/>
                </a:ext>
              </a:extLst>
            </p:cNvPr>
            <p:cNvSpPr/>
            <p:nvPr/>
          </p:nvSpPr>
          <p:spPr>
            <a:xfrm>
              <a:off x="8273781" y="2989744"/>
              <a:ext cx="602128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0-46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A96BCFB-D9CD-4A88-A960-7C6D3E892904}"/>
                </a:ext>
              </a:extLst>
            </p:cNvPr>
            <p:cNvSpPr/>
            <p:nvPr/>
          </p:nvSpPr>
          <p:spPr>
            <a:xfrm>
              <a:off x="8895162" y="2989744"/>
              <a:ext cx="1080000" cy="6385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31FEDBC-FA9D-DB41-BC2A-44AFF1B84566}"/>
              </a:ext>
            </a:extLst>
          </p:cNvPr>
          <p:cNvSpPr txBox="1"/>
          <p:nvPr/>
        </p:nvSpPr>
        <p:spPr>
          <a:xfrm>
            <a:off x="0" y="5897325"/>
            <a:ext cx="7293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*VLAN-aware packets from 802.1Q use a slightly modified header.</a:t>
            </a:r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85002FA-13F1-024E-841C-E08C03C85183}"/>
              </a:ext>
            </a:extLst>
          </p:cNvPr>
          <p:cNvSpPr/>
          <p:nvPr/>
        </p:nvSpPr>
        <p:spPr>
          <a:xfrm>
            <a:off x="5094718" y="801830"/>
            <a:ext cx="4928486" cy="5313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Q: Reliable delivery?</a:t>
            </a:r>
            <a:endParaRPr lang="LID4096" sz="28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2B9649A-83DB-7846-9C70-22110BE8900D}"/>
              </a:ext>
            </a:extLst>
          </p:cNvPr>
          <p:cNvSpPr/>
          <p:nvPr/>
        </p:nvSpPr>
        <p:spPr>
          <a:xfrm>
            <a:off x="9328495" y="2346536"/>
            <a:ext cx="1124712" cy="121725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C746A38-41E0-424A-8C69-A5891BC45D51}"/>
              </a:ext>
            </a:extLst>
          </p:cNvPr>
          <p:cNvCxnSpPr>
            <a:cxnSpLocks/>
          </p:cNvCxnSpPr>
          <p:nvPr/>
        </p:nvCxnSpPr>
        <p:spPr>
          <a:xfrm flipH="1" flipV="1">
            <a:off x="10325184" y="3568386"/>
            <a:ext cx="416389" cy="8682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55C14B32-AF7E-8F4C-B9CB-2631E77EE777}"/>
              </a:ext>
            </a:extLst>
          </p:cNvPr>
          <p:cNvSpPr/>
          <p:nvPr/>
        </p:nvSpPr>
        <p:spPr>
          <a:xfrm>
            <a:off x="5993302" y="4422805"/>
            <a:ext cx="4928486" cy="5313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Q: Error detection/correction?</a:t>
            </a:r>
            <a:endParaRPr lang="LID4096" sz="28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0C4339E-42FE-F743-A375-3B00860F5930}"/>
              </a:ext>
            </a:extLst>
          </p:cNvPr>
          <p:cNvSpPr/>
          <p:nvPr/>
        </p:nvSpPr>
        <p:spPr>
          <a:xfrm>
            <a:off x="10526708" y="2947334"/>
            <a:ext cx="1615172" cy="5313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No acks!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155045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 animBg="1"/>
      <p:bldP spid="32" grpId="0" animBg="1"/>
      <p:bldP spid="29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DEFD5-1E57-C4A7-0DC3-64A95390B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Didn’t we solve this at the Physical Layer???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8F413-8972-41B7-984D-F4A6B7040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AC5B10-A005-37F8-A0B2-74EB65151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B182CF-3842-8333-0A06-1FA62A997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4</a:t>
            </a:fld>
            <a:endParaRPr lang="LID4096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38858DBA-3F58-C7F3-4F0F-C1EDD6873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620" y="5356887"/>
            <a:ext cx="680224" cy="680224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43953CC-ED38-AFD9-A369-CD0E25683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69" y="4455577"/>
            <a:ext cx="680224" cy="680224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431B4E2-900A-BEE2-3763-0913A81BE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43" y="3130213"/>
            <a:ext cx="680224" cy="680224"/>
          </a:xfrm>
          <a:prstGeom prst="rect">
            <a:avLst/>
          </a:prstGeo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14CF44C7-453D-C064-31CA-A0FACAAA0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76" y="1957611"/>
            <a:ext cx="680224" cy="680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722DA1-659F-28A1-02E3-816235722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32" y="1805346"/>
            <a:ext cx="680224" cy="680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4B9B02-CA05-E1F9-777C-0CA3D67514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82" y="4455577"/>
            <a:ext cx="680224" cy="6802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E13C26-F904-FE18-D139-F7FAF09E37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76" y="5356887"/>
            <a:ext cx="586368" cy="5863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DA4983-89F7-51D1-23E7-527346ABA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88" y="3037566"/>
            <a:ext cx="678365" cy="6783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92D5BC-0D23-3A05-0B52-0BADDBA7D7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119" y="2501304"/>
            <a:ext cx="3500919" cy="35009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9FDB4A-88C5-21F0-6753-E2F7D331B3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956" y="1324355"/>
            <a:ext cx="1036840" cy="10368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B21753F-35B1-42D3-565B-D4A0794166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35" y="2509864"/>
            <a:ext cx="1036840" cy="1036840"/>
          </a:xfrm>
          <a:prstGeom prst="rect">
            <a:avLst/>
          </a:prstGeom>
        </p:spPr>
      </p:pic>
      <p:pic>
        <p:nvPicPr>
          <p:cNvPr id="17" name="Picture 2" descr="data:image/png;base64,iVBORw0KGgoAAAANSUhEUgAAAOEAAADhCAMAAAAJbSJIAAAAY1BMVEX///+AgIB7e3t4eHh9fX10dHTn5+ewsLCLi4v09PTh4eHLy8v8/PyBgYH4+PiIiIiZmZmlpaXs7Ozb29vAwMCQkJDR0dG4uLifn5+kpKTBwcHNzc3U1NSbm5utra2UlJRtbW2vmB5GAAARoklEQVR4nO1daZurKgw+BbTaulVr7d7z/3/l1SqasAhYbTtzTz7NMzXKCyFkgfDnzz/6R//o/0VR0lD06WbMS1GSF4fzepeVacwYIZQQxuK0zHbr86HIfzbc0L9UpzKmT1BshYk94dK4PFYXP/x0UydQflg/UkJlZCLVT1CSPtaH/NNNdqDwek8ZNWLDOAlL74cfMZb+vvSoCzgAk3pB5X/1xIw2VUDJJHScCA2qzbeCzPfli/D4UJZ7/9NgFHTI6qk0A74nRsKyy3cNZFjFs8HjIOPqe/SOv5tFOkUi9PQdwlocJ6pOMzF6LD4N709xm1k8BYwk+yxGf1l8HcbPyWp+Wkw+EUZ6+oxFl1SLj9+AsUreD/AaLKE/dUSCw5vxhce3DWBLjBzfujxu34zviZFu34Yvz+jb8TVEszdpnMvq/QPYElu9Yxij3WcGsCW6W9wg99N3qlCZSLrw+r99yxo/RoyelwR4/6SEcqL3xfCFj89KKCfyWGhp9NNPSygntsxkLJzCg8sSYwv4VNtvmIIDzW/g7L8LYA1xPy/Aah6ArKVZ3kWr7wHIGPU8j7K0zLLb8XjLynTV/uclrHQ9H8DpyyAjlMTZeltI6aUkL7brW8rodDdlvoVx4ggyStNjVeSjlmS4OZ+aHNU0iDON4iSAjLLj3reLPUT+9rSaBHKeuThBi9ait3PMlCXFfeW5g5xDo7qvg4Rm10k+TnEizpPy9XWxcATIaLCfbjUm29JVWumL1o3v9j1Gs8OLLmpxJG72PXvJRg2djG3mHTevwXuSf3caR5a+4mk8HD7FvNnC7/nORemwx/Qv3R3khT7mGD9O+c1hHMnkld9BjZJ47ph0Edh/fapC9a0/8UpeQauYorO92UonzY/IWsvQUvcBC9zhfauL89pHnlk6RYPvLCch09kVeXWz0XJJ3OyiUf9mHdojO3eAtpOQBMrWhefyb2Bplj4I8dJKOZL5w7IZ7lMxt3tx7cEoYET1sk2ZJcB6FDPS2Ho3pbFgbfe75jQyO/HwFF0XbYNauNhKENFiAHwVWpM8111GU5XBd7WTVJa5AbSTUUYUErqPn00iAoqKDq3fesLaknRajbC1PPC5XSLBTU5Dq3eSUuryaEvavqF4/Y9qtQgQUk/wXSOezyKKhSe62TXHxXo72ggGPUrz5ppSZYeGTUocIlzRDAPJ+y9SRQrNKozCjvYADzZ9JkdJalOLdyceovwphAhhrYNxlwM3TWEAWukbYm1XJYHFEMoxkn1vg7AAA4yfP2CEKxbjmXoeQDCyFsXj7JmbZK+9K4shlCIkObAjKRqesHPcBYT1zMN66gT6lcTiMNroPmIZtsmnANwCf4deEEBu/YkIa4hoFKMYfsGTvmAD0W5RPJllVBTRBKa+8YyPeh9TQrhiDA02NvWpaPOdzRDZyQaghUtBBSswR7uHYtSywbyVEYozB4f1mCipFurGyskwWzNEMB8KFCHDCwVotAKhaIkIMQVxETcvGuxmBmgOrrESK7otUnM4plCA31QIhTXHF1SAOBlvxt63CL2Zh1DQ8kLE2INyEsJflAiFcRLVuLDomtcx8yAWRkUq2GPC5GBoiiLbSI0QT50oFb+Gp7xZzxPTIBrtNWGzx1oQarQUXtCPGoQr5J8X4spOsS12MK38JtttY5qFBL9AVG9onQzxbzqEOFQmzRJhFMUulcigTo1rYTqi3jEMKQ6iQ7iiV8CUS68U5mJpaOL4mhgaOwhJ+fYvxYR0XyH8Gmr5UL/cPeGl9C/SqMZEAx3zokwWqeAzbCSCI+wLvw3TLRTZYJsS+a0FWp5Mts2YdYotQwXFX3FUp5zeyothCL05A/fTKTfo0xE/0bDa29m1byCDgaoPSpnmMHMJhCxJptmkTSka9MyyGzud6DA+iEQThY8MK82k3MBCNJ7YFH0DTgZ7BnvuHyaDB0TVKrEa75dAyfQpGvejmHpJDH7OEBoFTjkchuhFDB5NfBUB2c/Hfw+V/FABKl+A9saNKw2l+T2uSZGj+vAUlIIHmOoBaJeqfv8LWlUpn4C6TnKzECktt3EhZfDlqtGGGlotQlrfgn8CGL25coRQN4u+MiaFmIb2faJU1VAu1sr2mRCiXlQvB9B3G4+ferJ1Mr6IUhCbUWtqYO5KoQhLhNBP3CvnDBzEcHwiyrbpbowBxXeU3QuDBxo9Zx5DYPdq9B7Ud/fRFst7bEbFGvaIrxRn2LsanWVEuIoHIdTIARzm8QUDKr4nqae24tOawfaAGGtcFDNC2H6NTJXDE9GobmRiCmM0ZQhDhIn6QTI8oZsgQy9dNAhhTEqjF6BCG13fJCdRrf740/shoqB5bTnELHRRhsL0jlrHD89oELLd0JTt6EQU85vjxjodVl1N48Aar5se5idsniE2r1nJOxbD8fXzJ5Kw7VRMifwCEnbC6Ob+DybBGRr3DX8kCT6i1Qaan0VCst2UDPiBhIM1iSnY/RMJGmKKhM8vIOgPGZP3jKRBivYjEFb/h8E1htX/iemnuBSE8mSGhAV7nqTwQRKdbZv1NF8PfOxWd1l0BZvDZa6VzHVsucC3bg3XxpFLRcgyVfubPXXxkU3/VG//Dl6C9Ez/HypxDZZr5+OMcnFhG9KxgcSlRAgj36N295Dp4MYrSCPyfuSvG1IKvdf84I8MCxR/iCcKBk3X6/gxrs4XTUYBYtvbkNzm3iQfMSq7etw/BJslbLi6fwGPPtBznfVcSoRwA4AhrcbFq4tWwZgGdxd5eOFMJK4u3QdXYM7FOwHMEiJwgcgGz8EHMpcSIUyyGbKqvaS0MoksvtYX7+UW9FXP1UoXig21QtM/AXy3fvYouI5aLiWBeIAh9jiYB63r2uUR2/9dnx3rdZoZ7ujpuTotCLla/5bnlDHXH8gV67mM/hAM1ZhMGi5wm0Z0uLi1IYdWSfBQJ/LvOdczPM3FreXqttp0XEjcMFc3l9YKLuNGXxiYM1mlXAifmrITHN9rv9QE9fo5huzbnqv5Zxdl2nRcjXD3cwxNEi6EWq4O9HggqiE2AIyMdjfPGOyGLenr7tBEYw9x/S1oN87VzLrOSlx7bZsb4ebzWeAKOq7jwHXvZgHkMm7fgjF0TfwMEE851p5yN15R2v2RpMPuY0G7ca5a83fjNXDFA1el59pxrpOJS0FkML3NCHmcr9YJneDUQ9dpnDvrdUpqwdWJwI71sSKRaz1wFZwrlrjM7hBEaLGDunv0wbqxvxMumxvKp44UDudcZc/FuJQVPddGCqK3/6+d1o6/nhv0YOSSiLqMYb8cVHSQF77yx9yKX4vvGbhacQsBVy+NUv5h4LoPXEcTl0xOUtrrvc3fYc7zKbHm4WxJcESu54LWxdvv3EOVv9Vpy+LvBnCFiMusHBFCm8c7MUu6LNrTKOkM5003NRTaTeB6GiVcuDujSuGb9lx/XLh0r3mSzSmgLmuyBaPezfrooBUcznXRcylSMJirNUc7K3OES0Y4ALTQS0LoqouvwoyTMtiDuTp/gU7jgjHsUGaSCdo0VjF9+IXO6EXJ76she9/bLsg1teZCm84M275aSuWXjBLKMHNVDbtJKThKrtTIdTBwWZxcwr6FzalfKDq9gQ1OV6gjkpCrt3gAl1rc1Fy5gUt8CfQPbeYtPBjWG70gXa4RHMCVKrg0CROw0XPgGqISVseUkY8/Hqfhbe2nD1DVQ1M0cjDUI4Azrl+pNF7sNC4BIYzTGOIBnKUbjgR8oH+NWmNALuBZ9SEBvcYIFVyVkQsSUmhWB39XLL4mTTkB7ATuGgThWfsGlqq47kauQstlWZsLxUttq0HROAhioQLAM0bNxrronVzwBTDm/fvzFobY6s8klHv6/fnD358D/h/k8X//Xozfv59mfE9UHKQ9aR5J+0cCnbPZvyLQfyx2eI3+kfY5YZfwuKUXmh6EG1Z1JuDwEu2cgJKlCWnD3exjwyJV4hu1vaG7pjHrgfOmC0ab95dCRyRRRwuhzz0a9Zb2Jo7vLwVJPE1czhuW11AjPGaE7DEMkMaQhIaK2/5Swx5hIKbqQKUHjEDN4mpGCAdILVRQ9hz3CBv2eYNYhHqfN1x9NB6DxS5ocCBL3Xxv+j5vw159GBBQH6oCQRHN0mNGCLSIpngCbLfrXn3DeQuwuKj7Dh4wVVevMJ9GAMphqz5vAXSt83kLw5kZqJkySmSCJdgq1QOg2NjWU/1OYNEQ5TcIXCrGD60rzswYzj0R8O7NfS3THUzVXPUAqDVXKH9fg15MlL/fYfEF53NPprNr33MIuKUJZ9dM1ZPejmGcxoPY6vIfhjOk77sTzIamnCE1+YjfdJTbFKXXlMYwneX+pkGcdpbbeB7/A7cs6mjaeXxT5Hvea09eIkNIQldTwVgXw6lA6JI0uS6GsbaJQ4HQRWlybRNj+sL7/P3DDb1Qn8atxlASpAGmFFqvlfjrIOOHWPgphl13Fhnr35GzZ6wxNNI7xjpRQg1AQapRLUsxDMH0vgUqkZbE0lxBxcCM18KMVjF1rPUl5QzRy8XZokeI/HEZALaJX6v1Zd4BgEt3So4ezIaIx7H19dqgLSG7fcIqZazXNl6A3li8VKi8uBdEkY5sJNEhxCpaulNDKEj3as09i7qJeDUVRZFBwwdLhHYMUZE3qW4iBnh9tW6iTe1LvGQI0wYXTkS6WVf7EtmQojkmADRnH4y1L2221mirVD+bBEcEBX809UuRGhEntjAHE+OdGxZFaC1q0AbYrsUFN3GQCxaHtKhBK+4E8gQDc5YatBZvEVMCG3RdCpY6EHZTISS4y/G3GV4H6/4y975FHWGrWtBC8b28hEdCEH5wT4aqFjR2c4S6puJ9qnPVgraq5y3EWxNYpRm7yoPqUtTzxi4n3hFCxeviLbbRWNY9nFST/QJqsjO1VSDXZBdSfEiNiFNwzprsdnX1xeRVXvYtELwXXvRfREhKHDSAWkm+ftuiIrt1Xf3X70YQrIKucQJCeotUTz27SG7qvHcjWN5vIdl/w/0WwoRvxwwjFKcyMPGWv99ihjtKhKjVlYgIxcjd4DHQ+A13lLxwz8y5vWdGXJd8dHfQ1ouFadZ/8F33zFjfFaSIS+6fB+VFIYyO8BiwKODcltHcFWS1nck1nvvCfU/JubnvSbqr7DIgFFG0l3y8974n+zu7dqo7u65HQlXg1fQESDQXfC52Z5f9vWupMoKe79O/lhDzmI3cu2a7XXZC8VH7u/M066xfWWnvjUfTj9yd53L/ofr6PDu63j52/6HTHZYKFWhJWsZov/Qdlv+De0gd75Itf+Bdsj/lPmDXlRDS77/T2f1e7scM93I7fvNFyXG/Wz2tXrhb/fz2u9WdFGpHOvvLSM216q5nBubYP2F5jgoSo+R0cBvJpLivXNQLB6jL2DuRte2LQbLb3rezAxJ/e1q5SmcLcKbNE5MgNt4jTW9VkY9KbLg5H1MyCd6cu0Osggg6lCTO7ufCF4U2yYvt+pbWAj35uI58E+p0mjiKHCZrSuNSlpaP7HY83h5l+qzbS+0NTyXAWff3vAYRgm1ollfNvYFpgkZdlubRopDc18VFaYl9hMVM0jUHMbbI3iXfyQxfkpiU1ZiJwuw7zvCRbLkthNMXxhlpzmVQJuvg12LElt6r7KeflVQ5sTg7RebtAgsS3b1jP/1l9SlJZas3XatlH6mdl2jmnJuYTNvpDsFkYuStxyFC13jR6/jEzSeL0zV4p1IlwdXcpLkpqd42jEyR+n4Lhbu3rP+Mnt6nYUTyb4uPIyO3xdf4USqWxchI9vkzHsVxMVll9Ph5fA35O7qEXiV091n5hBRW8czCykj8Qv5jETrc2Gwg6zdl33Wxa0v5viRzSCuh5f57xBNTtKmCF6ckoUG1+aoTxxL5+9KbqFwZ9QLdzprvovB6T5lbyJ7VUy+9O2bkPkv5df1ockpGnPUTlKTZ+vA5y2w6hf6lOpUxpYRI2YrmH4RQGpfH6iIlpn4URUleHM7rXVam8aoB1WSy47TMduvzociT79YqzhQlDf0yUP/oH/0jI/0H2CkQiHiI55AAAAAASUVORK5CYII=">
            <a:extLst>
              <a:ext uri="{FF2B5EF4-FFF2-40B4-BE49-F238E27FC236}">
                <a16:creationId xmlns:a16="http://schemas.microsoft.com/office/drawing/2014/main" id="{D7090365-604B-AC05-4193-7874B5937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355" y="3959815"/>
            <a:ext cx="578595" cy="57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6AB725-0F2E-234B-CC54-2D1E529DCB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718" y="4842616"/>
            <a:ext cx="586369" cy="58636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A5F3273-A8DE-5CF0-9049-12A2A0AB0576}"/>
              </a:ext>
            </a:extLst>
          </p:cNvPr>
          <p:cNvSpPr/>
          <p:nvPr/>
        </p:nvSpPr>
        <p:spPr>
          <a:xfrm>
            <a:off x="5382899" y="1385218"/>
            <a:ext cx="1463715" cy="574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dirty="0"/>
              <a:t>A, video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D17EF3-9F38-F891-B533-BF0302E1C294}"/>
              </a:ext>
            </a:extLst>
          </p:cNvPr>
          <p:cNvSpPr/>
          <p:nvPr/>
        </p:nvSpPr>
        <p:spPr>
          <a:xfrm>
            <a:off x="6846614" y="1385218"/>
            <a:ext cx="1463715" cy="574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dirty="0"/>
              <a:t>B, video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A97CE4-C3F9-37C4-5870-8F62E29962C0}"/>
              </a:ext>
            </a:extLst>
          </p:cNvPr>
          <p:cNvSpPr/>
          <p:nvPr/>
        </p:nvSpPr>
        <p:spPr>
          <a:xfrm>
            <a:off x="8310329" y="1385218"/>
            <a:ext cx="1463715" cy="574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dirty="0"/>
              <a:t>C, www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1E8D17-846C-9B63-DA13-393D78AB3BD8}"/>
              </a:ext>
            </a:extLst>
          </p:cNvPr>
          <p:cNvSpPr/>
          <p:nvPr/>
        </p:nvSpPr>
        <p:spPr>
          <a:xfrm>
            <a:off x="9774044" y="1385218"/>
            <a:ext cx="1463715" cy="574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dirty="0"/>
              <a:t>D, email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57DCB8-404E-3A8A-623E-08E17B96D38C}"/>
              </a:ext>
            </a:extLst>
          </p:cNvPr>
          <p:cNvSpPr/>
          <p:nvPr/>
        </p:nvSpPr>
        <p:spPr>
          <a:xfrm>
            <a:off x="5382900" y="1388922"/>
            <a:ext cx="1347674" cy="57486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D95BCF-4AC1-B6E4-E593-D3904D2082A5}"/>
              </a:ext>
            </a:extLst>
          </p:cNvPr>
          <p:cNvSpPr/>
          <p:nvPr/>
        </p:nvSpPr>
        <p:spPr>
          <a:xfrm>
            <a:off x="6846614" y="1385218"/>
            <a:ext cx="1347674" cy="57486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7D13A2-88D7-B706-5E45-C4999D89E781}"/>
              </a:ext>
            </a:extLst>
          </p:cNvPr>
          <p:cNvSpPr/>
          <p:nvPr/>
        </p:nvSpPr>
        <p:spPr>
          <a:xfrm>
            <a:off x="8316716" y="1385218"/>
            <a:ext cx="187947" cy="57486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107F6E1-B89E-9A6B-15C5-12065449AFEF}"/>
              </a:ext>
            </a:extLst>
          </p:cNvPr>
          <p:cNvSpPr/>
          <p:nvPr/>
        </p:nvSpPr>
        <p:spPr>
          <a:xfrm>
            <a:off x="9774044" y="1385218"/>
            <a:ext cx="187947" cy="57486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AADF6B-E54C-5435-BC72-7B8752B2BB0A}"/>
              </a:ext>
            </a:extLst>
          </p:cNvPr>
          <p:cNvSpPr txBox="1"/>
          <p:nvPr/>
        </p:nvSpPr>
        <p:spPr>
          <a:xfrm>
            <a:off x="1065956" y="191309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8F2D3B-B6FC-9A42-FF4F-90F2EA602935}"/>
              </a:ext>
            </a:extLst>
          </p:cNvPr>
          <p:cNvSpPr txBox="1"/>
          <p:nvPr/>
        </p:nvSpPr>
        <p:spPr>
          <a:xfrm>
            <a:off x="311680" y="32623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B06E06-EA56-5375-003F-364F3A28BD16}"/>
              </a:ext>
            </a:extLst>
          </p:cNvPr>
          <p:cNvSpPr txBox="1"/>
          <p:nvPr/>
        </p:nvSpPr>
        <p:spPr>
          <a:xfrm>
            <a:off x="476206" y="472042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602CA51-6A14-1081-1C86-9C0A0B62054B}"/>
              </a:ext>
            </a:extLst>
          </p:cNvPr>
          <p:cNvSpPr txBox="1"/>
          <p:nvPr/>
        </p:nvSpPr>
        <p:spPr>
          <a:xfrm>
            <a:off x="2081975" y="553548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36CAC39-46AC-6BF7-1DBA-E592B083707C}"/>
              </a:ext>
            </a:extLst>
          </p:cNvPr>
          <p:cNvSpPr/>
          <p:nvPr/>
        </p:nvSpPr>
        <p:spPr>
          <a:xfrm>
            <a:off x="7254898" y="2084466"/>
            <a:ext cx="4372484" cy="4168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Inefficient resource usage</a:t>
            </a:r>
            <a:endParaRPr lang="LID4096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6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50D72-E643-4CB1-9225-E203CCA3E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Link Layer Switching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1526B-8600-4515-856D-ABBD455F0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8E9DF9-EF01-4B35-A82E-63D365E0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4DAEA4-293C-43A0-846D-AFC5574BF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40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37375-092E-B043-9D2B-8041384D6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978" y="5088335"/>
            <a:ext cx="879078" cy="87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456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05595-E203-3D49-A4F9-60E9407A7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Switching</a:t>
            </a:r>
            <a:br>
              <a:rPr lang="en-NL" dirty="0"/>
            </a:br>
            <a:r>
              <a:rPr lang="en-NL" dirty="0"/>
              <a:t>Classic Ethernet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0F404-2F2E-3D4F-BDC7-02A728F42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81556-E36C-5A4E-98C5-670182981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A8124-3E7A-EE40-8729-525CAB966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41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F55EB0-B80C-5F4C-8552-A79E122EC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429" y="3554346"/>
            <a:ext cx="803703" cy="1038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CB7961-A83D-8842-A9AB-D6426E5DF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215" y="3554346"/>
            <a:ext cx="803703" cy="10387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F1D5B8-649C-5440-8E80-1FDB35C5F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3554346"/>
            <a:ext cx="803703" cy="10387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BAAED-6CDA-E64D-8463-959911A2B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788" y="3554346"/>
            <a:ext cx="803703" cy="103874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5DCA57-169B-3742-A156-BB83095D4385}"/>
              </a:ext>
            </a:extLst>
          </p:cNvPr>
          <p:cNvCxnSpPr>
            <a:cxnSpLocks/>
          </p:cNvCxnSpPr>
          <p:nvPr/>
        </p:nvCxnSpPr>
        <p:spPr>
          <a:xfrm>
            <a:off x="1969430" y="5221601"/>
            <a:ext cx="825314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747AED-DAAD-B54C-82BB-A2C42388C601}"/>
              </a:ext>
            </a:extLst>
          </p:cNvPr>
          <p:cNvCxnSpPr>
            <a:cxnSpLocks/>
          </p:cNvCxnSpPr>
          <p:nvPr/>
        </p:nvCxnSpPr>
        <p:spPr>
          <a:xfrm flipV="1">
            <a:off x="3374747" y="4593095"/>
            <a:ext cx="0" cy="62850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EE1E9B-25DE-7742-9319-16218D79C7EC}"/>
              </a:ext>
            </a:extLst>
          </p:cNvPr>
          <p:cNvCxnSpPr>
            <a:cxnSpLocks/>
          </p:cNvCxnSpPr>
          <p:nvPr/>
        </p:nvCxnSpPr>
        <p:spPr>
          <a:xfrm flipV="1">
            <a:off x="4918841" y="4593095"/>
            <a:ext cx="0" cy="62850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CF018D1-0F8E-B244-B725-7D40A703F200}"/>
              </a:ext>
            </a:extLst>
          </p:cNvPr>
          <p:cNvCxnSpPr>
            <a:cxnSpLocks/>
          </p:cNvCxnSpPr>
          <p:nvPr/>
        </p:nvCxnSpPr>
        <p:spPr>
          <a:xfrm flipV="1">
            <a:off x="6479627" y="4593095"/>
            <a:ext cx="0" cy="62850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DDFE80-32F8-8E41-8BBE-97F5FDE05A6A}"/>
              </a:ext>
            </a:extLst>
          </p:cNvPr>
          <p:cNvCxnSpPr>
            <a:cxnSpLocks/>
          </p:cNvCxnSpPr>
          <p:nvPr/>
        </p:nvCxnSpPr>
        <p:spPr>
          <a:xfrm flipV="1">
            <a:off x="8034500" y="4593095"/>
            <a:ext cx="0" cy="62850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862BBD0-7048-8745-BFD0-DA0D5F9DBE82}"/>
              </a:ext>
            </a:extLst>
          </p:cNvPr>
          <p:cNvSpPr txBox="1"/>
          <p:nvPr/>
        </p:nvSpPr>
        <p:spPr>
          <a:xfrm>
            <a:off x="2572860" y="355041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8205F9-A35B-8941-9C8F-8049021BAED5}"/>
              </a:ext>
            </a:extLst>
          </p:cNvPr>
          <p:cNvSpPr txBox="1"/>
          <p:nvPr/>
        </p:nvSpPr>
        <p:spPr>
          <a:xfrm>
            <a:off x="4164803" y="355041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B60F78-EAFA-B443-8144-03C6E07A088F}"/>
              </a:ext>
            </a:extLst>
          </p:cNvPr>
          <p:cNvSpPr txBox="1"/>
          <p:nvPr/>
        </p:nvSpPr>
        <p:spPr>
          <a:xfrm>
            <a:off x="5756746" y="355041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FE81F2-2893-3845-B77E-396F96B2252F}"/>
              </a:ext>
            </a:extLst>
          </p:cNvPr>
          <p:cNvSpPr txBox="1"/>
          <p:nvPr/>
        </p:nvSpPr>
        <p:spPr>
          <a:xfrm>
            <a:off x="7339071" y="355041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D</a:t>
            </a:r>
          </a:p>
        </p:txBody>
      </p:sp>
      <p:pic>
        <p:nvPicPr>
          <p:cNvPr id="15" name="Picture 2" descr="http://techmattmillman.s3.amazonaws.com/wp-content/uploads/2014/04/tap3.jpg">
            <a:extLst>
              <a:ext uri="{FF2B5EF4-FFF2-40B4-BE49-F238E27FC236}">
                <a16:creationId xmlns:a16="http://schemas.microsoft.com/office/drawing/2014/main" id="{1EC7D004-7A44-360F-A98A-FE1BF9E3B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91" y="828751"/>
            <a:ext cx="3196014" cy="20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438F8F9-0F09-B80E-B601-4E51C6EC39B8}"/>
              </a:ext>
            </a:extLst>
          </p:cNvPr>
          <p:cNvSpPr txBox="1"/>
          <p:nvPr/>
        </p:nvSpPr>
        <p:spPr>
          <a:xfrm>
            <a:off x="8389788" y="305531"/>
            <a:ext cx="2683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Remember?</a:t>
            </a:r>
          </a:p>
        </p:txBody>
      </p:sp>
    </p:spTree>
    <p:extLst>
      <p:ext uri="{BB962C8B-B14F-4D97-AF65-F5344CB8AC3E}">
        <p14:creationId xmlns:p14="http://schemas.microsoft.com/office/powerpoint/2010/main" val="84803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05595-E203-3D49-A4F9-60E9407A7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Switching</a:t>
            </a:r>
            <a:br>
              <a:rPr lang="en-NL" dirty="0"/>
            </a:br>
            <a:r>
              <a:rPr lang="en-NL" dirty="0"/>
              <a:t>Classic Ethernet with Hubs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0F404-2F2E-3D4F-BDC7-02A728F42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81556-E36C-5A4E-98C5-670182981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A8124-3E7A-EE40-8729-525CAB966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42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F55EB0-B80C-5F4C-8552-A79E122EC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429" y="3554346"/>
            <a:ext cx="803703" cy="1038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CB7961-A83D-8842-A9AB-D6426E5DF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215" y="3554346"/>
            <a:ext cx="803703" cy="10387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F1D5B8-649C-5440-8E80-1FDB35C5F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3554346"/>
            <a:ext cx="803703" cy="10387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BAAED-6CDA-E64D-8463-959911A2B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788" y="3554346"/>
            <a:ext cx="803703" cy="103874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5DCA57-169B-3742-A156-BB83095D4385}"/>
              </a:ext>
            </a:extLst>
          </p:cNvPr>
          <p:cNvCxnSpPr>
            <a:cxnSpLocks/>
          </p:cNvCxnSpPr>
          <p:nvPr/>
        </p:nvCxnSpPr>
        <p:spPr>
          <a:xfrm>
            <a:off x="3374747" y="6052181"/>
            <a:ext cx="826099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747AED-DAAD-B54C-82BB-A2C42388C601}"/>
              </a:ext>
            </a:extLst>
          </p:cNvPr>
          <p:cNvCxnSpPr>
            <a:cxnSpLocks/>
          </p:cNvCxnSpPr>
          <p:nvPr/>
        </p:nvCxnSpPr>
        <p:spPr>
          <a:xfrm flipV="1">
            <a:off x="3374747" y="4593096"/>
            <a:ext cx="0" cy="14876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EE1E9B-25DE-7742-9319-16218D79C7EC}"/>
              </a:ext>
            </a:extLst>
          </p:cNvPr>
          <p:cNvCxnSpPr>
            <a:cxnSpLocks/>
          </p:cNvCxnSpPr>
          <p:nvPr/>
        </p:nvCxnSpPr>
        <p:spPr>
          <a:xfrm flipV="1">
            <a:off x="4918841" y="4593096"/>
            <a:ext cx="0" cy="11695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CF018D1-0F8E-B244-B725-7D40A703F200}"/>
              </a:ext>
            </a:extLst>
          </p:cNvPr>
          <p:cNvCxnSpPr>
            <a:cxnSpLocks/>
          </p:cNvCxnSpPr>
          <p:nvPr/>
        </p:nvCxnSpPr>
        <p:spPr>
          <a:xfrm flipV="1">
            <a:off x="6479627" y="4593096"/>
            <a:ext cx="0" cy="88186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DDFE80-32F8-8E41-8BBE-97F5FDE05A6A}"/>
              </a:ext>
            </a:extLst>
          </p:cNvPr>
          <p:cNvCxnSpPr>
            <a:cxnSpLocks/>
          </p:cNvCxnSpPr>
          <p:nvPr/>
        </p:nvCxnSpPr>
        <p:spPr>
          <a:xfrm flipV="1">
            <a:off x="8034500" y="4593095"/>
            <a:ext cx="0" cy="62850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862BBD0-7048-8745-BFD0-DA0D5F9DBE82}"/>
              </a:ext>
            </a:extLst>
          </p:cNvPr>
          <p:cNvSpPr txBox="1"/>
          <p:nvPr/>
        </p:nvSpPr>
        <p:spPr>
          <a:xfrm>
            <a:off x="2572860" y="355041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8205F9-A35B-8941-9C8F-8049021BAED5}"/>
              </a:ext>
            </a:extLst>
          </p:cNvPr>
          <p:cNvSpPr txBox="1"/>
          <p:nvPr/>
        </p:nvSpPr>
        <p:spPr>
          <a:xfrm>
            <a:off x="4164803" y="355041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B60F78-EAFA-B443-8144-03C6E07A088F}"/>
              </a:ext>
            </a:extLst>
          </p:cNvPr>
          <p:cNvSpPr txBox="1"/>
          <p:nvPr/>
        </p:nvSpPr>
        <p:spPr>
          <a:xfrm>
            <a:off x="5756746" y="355041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FE81F2-2893-3845-B77E-396F96B2252F}"/>
              </a:ext>
            </a:extLst>
          </p:cNvPr>
          <p:cNvSpPr txBox="1"/>
          <p:nvPr/>
        </p:nvSpPr>
        <p:spPr>
          <a:xfrm>
            <a:off x="7339071" y="355041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5CF74A9-2FE6-3E4C-8925-B3620C9A14DF}"/>
              </a:ext>
            </a:extLst>
          </p:cNvPr>
          <p:cNvCxnSpPr>
            <a:cxnSpLocks/>
          </p:cNvCxnSpPr>
          <p:nvPr/>
        </p:nvCxnSpPr>
        <p:spPr>
          <a:xfrm flipV="1">
            <a:off x="4880741" y="5762621"/>
            <a:ext cx="6103620" cy="286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29E7B7-AAB3-2744-9B0B-6C99AF29FE27}"/>
              </a:ext>
            </a:extLst>
          </p:cNvPr>
          <p:cNvCxnSpPr>
            <a:cxnSpLocks/>
          </p:cNvCxnSpPr>
          <p:nvPr/>
        </p:nvCxnSpPr>
        <p:spPr>
          <a:xfrm>
            <a:off x="6441527" y="5474958"/>
            <a:ext cx="460668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7912161-7098-7A47-BEA5-8EA913E08E88}"/>
              </a:ext>
            </a:extLst>
          </p:cNvPr>
          <p:cNvCxnSpPr>
            <a:cxnSpLocks/>
          </p:cNvCxnSpPr>
          <p:nvPr/>
        </p:nvCxnSpPr>
        <p:spPr>
          <a:xfrm>
            <a:off x="7993511" y="5221602"/>
            <a:ext cx="325281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E014DFB-9C4D-3046-BA43-2F86AD29C3B5}"/>
              </a:ext>
            </a:extLst>
          </p:cNvPr>
          <p:cNvSpPr/>
          <p:nvPr/>
        </p:nvSpPr>
        <p:spPr>
          <a:xfrm>
            <a:off x="9566355" y="3886205"/>
            <a:ext cx="2290758" cy="22907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2400" dirty="0"/>
              <a:t>Hub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EAD247F-7780-D743-96F2-7C3497A28B40}"/>
              </a:ext>
            </a:extLst>
          </p:cNvPr>
          <p:cNvCxnSpPr>
            <a:cxnSpLocks/>
          </p:cNvCxnSpPr>
          <p:nvPr/>
        </p:nvCxnSpPr>
        <p:spPr>
          <a:xfrm>
            <a:off x="9604456" y="5205626"/>
            <a:ext cx="720644" cy="32283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BBE72F1-B777-8942-88FD-A00246D8BE96}"/>
              </a:ext>
            </a:extLst>
          </p:cNvPr>
          <p:cNvCxnSpPr>
            <a:cxnSpLocks/>
          </p:cNvCxnSpPr>
          <p:nvPr/>
        </p:nvCxnSpPr>
        <p:spPr>
          <a:xfrm>
            <a:off x="9604456" y="5472019"/>
            <a:ext cx="720644" cy="5644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726FF79-63FA-D44B-B308-F7EE5557500F}"/>
              </a:ext>
            </a:extLst>
          </p:cNvPr>
          <p:cNvCxnSpPr>
            <a:cxnSpLocks/>
          </p:cNvCxnSpPr>
          <p:nvPr/>
        </p:nvCxnSpPr>
        <p:spPr>
          <a:xfrm flipV="1">
            <a:off x="9612188" y="5536430"/>
            <a:ext cx="712912" cy="2252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98AE712-9EAC-5F47-94B1-1B749859C034}"/>
              </a:ext>
            </a:extLst>
          </p:cNvPr>
          <p:cNvCxnSpPr>
            <a:cxnSpLocks/>
          </p:cNvCxnSpPr>
          <p:nvPr/>
        </p:nvCxnSpPr>
        <p:spPr>
          <a:xfrm flipV="1">
            <a:off x="9604456" y="5559199"/>
            <a:ext cx="720644" cy="48119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6965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05595-E203-3D49-A4F9-60E9407A7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Switching</a:t>
            </a:r>
            <a:br>
              <a:rPr lang="en-NL" dirty="0"/>
            </a:br>
            <a:r>
              <a:rPr lang="en-NL" dirty="0"/>
              <a:t>Classic Ethernet with </a:t>
            </a:r>
            <a:r>
              <a:rPr lang="en-US" i="1" dirty="0"/>
              <a:t>✨</a:t>
            </a:r>
            <a:r>
              <a:rPr lang="en-NL" i="1" dirty="0"/>
              <a:t>Switches</a:t>
            </a:r>
            <a:r>
              <a:rPr lang="en-US" i="1" dirty="0"/>
              <a:t>✨</a:t>
            </a:r>
            <a:endParaRPr lang="en-NL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0F404-2F2E-3D4F-BDC7-02A728F42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81556-E36C-5A4E-98C5-670182981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A8124-3E7A-EE40-8729-525CAB966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43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F55EB0-B80C-5F4C-8552-A79E122EC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429" y="3554346"/>
            <a:ext cx="803703" cy="1038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CB7961-A83D-8842-A9AB-D6426E5DF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215" y="3554346"/>
            <a:ext cx="803703" cy="10387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F1D5B8-649C-5440-8E80-1FDB35C5F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3554346"/>
            <a:ext cx="803703" cy="10387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BAAED-6CDA-E64D-8463-959911A2B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788" y="3554346"/>
            <a:ext cx="803703" cy="103874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5DCA57-169B-3742-A156-BB83095D4385}"/>
              </a:ext>
            </a:extLst>
          </p:cNvPr>
          <p:cNvCxnSpPr>
            <a:cxnSpLocks/>
          </p:cNvCxnSpPr>
          <p:nvPr/>
        </p:nvCxnSpPr>
        <p:spPr>
          <a:xfrm>
            <a:off x="3374747" y="6052181"/>
            <a:ext cx="826099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747AED-DAAD-B54C-82BB-A2C42388C601}"/>
              </a:ext>
            </a:extLst>
          </p:cNvPr>
          <p:cNvCxnSpPr>
            <a:cxnSpLocks/>
          </p:cNvCxnSpPr>
          <p:nvPr/>
        </p:nvCxnSpPr>
        <p:spPr>
          <a:xfrm flipV="1">
            <a:off x="3374747" y="4593096"/>
            <a:ext cx="0" cy="14876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EE1E9B-25DE-7742-9319-16218D79C7EC}"/>
              </a:ext>
            </a:extLst>
          </p:cNvPr>
          <p:cNvCxnSpPr>
            <a:cxnSpLocks/>
          </p:cNvCxnSpPr>
          <p:nvPr/>
        </p:nvCxnSpPr>
        <p:spPr>
          <a:xfrm flipV="1">
            <a:off x="4918841" y="4593096"/>
            <a:ext cx="0" cy="11695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CF018D1-0F8E-B244-B725-7D40A703F200}"/>
              </a:ext>
            </a:extLst>
          </p:cNvPr>
          <p:cNvCxnSpPr>
            <a:cxnSpLocks/>
          </p:cNvCxnSpPr>
          <p:nvPr/>
        </p:nvCxnSpPr>
        <p:spPr>
          <a:xfrm flipV="1">
            <a:off x="6479627" y="4593096"/>
            <a:ext cx="0" cy="88186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DDFE80-32F8-8E41-8BBE-97F5FDE05A6A}"/>
              </a:ext>
            </a:extLst>
          </p:cNvPr>
          <p:cNvCxnSpPr>
            <a:cxnSpLocks/>
          </p:cNvCxnSpPr>
          <p:nvPr/>
        </p:nvCxnSpPr>
        <p:spPr>
          <a:xfrm flipV="1">
            <a:off x="8034500" y="4593095"/>
            <a:ext cx="0" cy="62850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862BBD0-7048-8745-BFD0-DA0D5F9DBE82}"/>
              </a:ext>
            </a:extLst>
          </p:cNvPr>
          <p:cNvSpPr txBox="1"/>
          <p:nvPr/>
        </p:nvSpPr>
        <p:spPr>
          <a:xfrm>
            <a:off x="2572860" y="355041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8205F9-A35B-8941-9C8F-8049021BAED5}"/>
              </a:ext>
            </a:extLst>
          </p:cNvPr>
          <p:cNvSpPr txBox="1"/>
          <p:nvPr/>
        </p:nvSpPr>
        <p:spPr>
          <a:xfrm>
            <a:off x="4164803" y="355041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B60F78-EAFA-B443-8144-03C6E07A088F}"/>
              </a:ext>
            </a:extLst>
          </p:cNvPr>
          <p:cNvSpPr txBox="1"/>
          <p:nvPr/>
        </p:nvSpPr>
        <p:spPr>
          <a:xfrm>
            <a:off x="5756746" y="355041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FE81F2-2893-3845-B77E-396F96B2252F}"/>
              </a:ext>
            </a:extLst>
          </p:cNvPr>
          <p:cNvSpPr txBox="1"/>
          <p:nvPr/>
        </p:nvSpPr>
        <p:spPr>
          <a:xfrm>
            <a:off x="7339071" y="355041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5CF74A9-2FE6-3E4C-8925-B3620C9A14DF}"/>
              </a:ext>
            </a:extLst>
          </p:cNvPr>
          <p:cNvCxnSpPr>
            <a:cxnSpLocks/>
          </p:cNvCxnSpPr>
          <p:nvPr/>
        </p:nvCxnSpPr>
        <p:spPr>
          <a:xfrm flipV="1">
            <a:off x="4880741" y="5762621"/>
            <a:ext cx="6103620" cy="286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29E7B7-AAB3-2744-9B0B-6C99AF29FE27}"/>
              </a:ext>
            </a:extLst>
          </p:cNvPr>
          <p:cNvCxnSpPr>
            <a:cxnSpLocks/>
          </p:cNvCxnSpPr>
          <p:nvPr/>
        </p:nvCxnSpPr>
        <p:spPr>
          <a:xfrm>
            <a:off x="6441527" y="5474958"/>
            <a:ext cx="460668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7912161-7098-7A47-BEA5-8EA913E08E88}"/>
              </a:ext>
            </a:extLst>
          </p:cNvPr>
          <p:cNvCxnSpPr>
            <a:cxnSpLocks/>
          </p:cNvCxnSpPr>
          <p:nvPr/>
        </p:nvCxnSpPr>
        <p:spPr>
          <a:xfrm>
            <a:off x="7993511" y="5221602"/>
            <a:ext cx="325281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E014DFB-9C4D-3046-BA43-2F86AD29C3B5}"/>
              </a:ext>
            </a:extLst>
          </p:cNvPr>
          <p:cNvSpPr/>
          <p:nvPr/>
        </p:nvSpPr>
        <p:spPr>
          <a:xfrm>
            <a:off x="9566355" y="3886205"/>
            <a:ext cx="2290758" cy="22907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2400" dirty="0"/>
              <a:t>Switch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A89282-687B-7F4C-BD7A-059860ED55AD}"/>
              </a:ext>
            </a:extLst>
          </p:cNvPr>
          <p:cNvSpPr/>
          <p:nvPr/>
        </p:nvSpPr>
        <p:spPr>
          <a:xfrm>
            <a:off x="650298" y="2788543"/>
            <a:ext cx="10829091" cy="5326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47500" lnSpcReduction="20000"/>
          </a:bodyPr>
          <a:lstStyle/>
          <a:p>
            <a:pPr algn="ctr"/>
            <a:r>
              <a:rPr lang="en-US" sz="4800" dirty="0"/>
              <a:t>Same network topology, but MAC protocol no longer needed, if the channel is duplex!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BC6E7F-1CD3-EEF9-2957-216368A08279}"/>
              </a:ext>
            </a:extLst>
          </p:cNvPr>
          <p:cNvSpPr/>
          <p:nvPr/>
        </p:nvSpPr>
        <p:spPr>
          <a:xfrm>
            <a:off x="650298" y="2200085"/>
            <a:ext cx="10829090" cy="5197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Q: Do we still need MAC?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166056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1D19E7CE-2358-4553-B83F-EB3AEBA073FB}"/>
              </a:ext>
            </a:extLst>
          </p:cNvPr>
          <p:cNvGrpSpPr/>
          <p:nvPr/>
        </p:nvGrpSpPr>
        <p:grpSpPr>
          <a:xfrm>
            <a:off x="1973319" y="3773214"/>
            <a:ext cx="3901469" cy="2290758"/>
            <a:chOff x="449318" y="3773214"/>
            <a:chExt cx="3901469" cy="229075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710075E-717F-4248-8EB7-98E1BA7B881D}"/>
                </a:ext>
              </a:extLst>
            </p:cNvPr>
            <p:cNvCxnSpPr/>
            <p:nvPr/>
          </p:nvCxnSpPr>
          <p:spPr>
            <a:xfrm>
              <a:off x="449318" y="4001294"/>
              <a:ext cx="17026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F963F01-9430-4687-BAF7-04984DF88336}"/>
                </a:ext>
              </a:extLst>
            </p:cNvPr>
            <p:cNvCxnSpPr/>
            <p:nvPr/>
          </p:nvCxnSpPr>
          <p:spPr>
            <a:xfrm>
              <a:off x="449318" y="4301890"/>
              <a:ext cx="17026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E719494-C116-4442-AA91-CDBAC12010A4}"/>
                </a:ext>
              </a:extLst>
            </p:cNvPr>
            <p:cNvCxnSpPr/>
            <p:nvPr/>
          </p:nvCxnSpPr>
          <p:spPr>
            <a:xfrm>
              <a:off x="449318" y="4602486"/>
              <a:ext cx="17026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CE99C7A-BD6E-4214-B6D2-02AEFFB033B6}"/>
                </a:ext>
              </a:extLst>
            </p:cNvPr>
            <p:cNvCxnSpPr/>
            <p:nvPr/>
          </p:nvCxnSpPr>
          <p:spPr>
            <a:xfrm>
              <a:off x="449318" y="4903082"/>
              <a:ext cx="17026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3DB68B7-21AA-4CD0-B9D1-9D478BEAA5D9}"/>
                </a:ext>
              </a:extLst>
            </p:cNvPr>
            <p:cNvCxnSpPr/>
            <p:nvPr/>
          </p:nvCxnSpPr>
          <p:spPr>
            <a:xfrm>
              <a:off x="449318" y="5504273"/>
              <a:ext cx="17026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7560732-FDD5-4031-AEFA-A5434A2CF155}"/>
                </a:ext>
              </a:extLst>
            </p:cNvPr>
            <p:cNvSpPr/>
            <p:nvPr/>
          </p:nvSpPr>
          <p:spPr>
            <a:xfrm>
              <a:off x="2060029" y="3773214"/>
              <a:ext cx="2290758" cy="229075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r>
                <a:rPr lang="en-US" sz="2400" dirty="0"/>
                <a:t>Hub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4BA269-B561-416C-905A-A6A816CD3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evolution</a:t>
            </a:r>
            <a:br>
              <a:rPr lang="en-US" dirty="0"/>
            </a:br>
            <a:r>
              <a:rPr lang="en-US" dirty="0"/>
              <a:t>From hubs to switches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48309-A180-483A-B39A-5C2C055E8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Classic Ethernet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Fast Ethernet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Gigabit Ethernet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10-Gigabit Ethernet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790385-4F31-4299-A247-95D52F2EB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3CFB00-2F5D-454F-B4E1-8F0DD422A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44</a:t>
            </a:fld>
            <a:endParaRPr lang="LID4096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97647E-39B4-4299-8A18-13F575CF8D7D}"/>
              </a:ext>
            </a:extLst>
          </p:cNvPr>
          <p:cNvGrpSpPr/>
          <p:nvPr/>
        </p:nvGrpSpPr>
        <p:grpSpPr>
          <a:xfrm>
            <a:off x="3675995" y="4000255"/>
            <a:ext cx="528145" cy="1507189"/>
            <a:chOff x="2151994" y="4000254"/>
            <a:chExt cx="528145" cy="1507189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4E6A389-5B04-4EE6-9171-B938A2F41CFD}"/>
                </a:ext>
              </a:extLst>
            </p:cNvPr>
            <p:cNvCxnSpPr>
              <a:cxnSpLocks/>
            </p:cNvCxnSpPr>
            <p:nvPr/>
          </p:nvCxnSpPr>
          <p:spPr>
            <a:xfrm>
              <a:off x="2151994" y="4000254"/>
              <a:ext cx="52814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0BFCCFD-8325-48F1-B0E4-B056DE68B406}"/>
                </a:ext>
              </a:extLst>
            </p:cNvPr>
            <p:cNvCxnSpPr>
              <a:cxnSpLocks/>
            </p:cNvCxnSpPr>
            <p:nvPr/>
          </p:nvCxnSpPr>
          <p:spPr>
            <a:xfrm>
              <a:off x="2151994" y="4301692"/>
              <a:ext cx="52814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BBB8BB1-B73E-42FF-8E94-9EA7FA8F4188}"/>
                </a:ext>
              </a:extLst>
            </p:cNvPr>
            <p:cNvCxnSpPr>
              <a:cxnSpLocks/>
            </p:cNvCxnSpPr>
            <p:nvPr/>
          </p:nvCxnSpPr>
          <p:spPr>
            <a:xfrm>
              <a:off x="2151994" y="4603130"/>
              <a:ext cx="52814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31F598E-B17A-4788-B137-7A8496C2FB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1994" y="4904568"/>
              <a:ext cx="52814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1413EB9-57B1-4645-9539-DD4427DE28DA}"/>
                </a:ext>
              </a:extLst>
            </p:cNvPr>
            <p:cNvCxnSpPr>
              <a:cxnSpLocks/>
            </p:cNvCxnSpPr>
            <p:nvPr/>
          </p:nvCxnSpPr>
          <p:spPr>
            <a:xfrm>
              <a:off x="2151994" y="5507443"/>
              <a:ext cx="52814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665F1D5-C36A-4578-A765-E656AF21AB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80139" y="4000254"/>
              <a:ext cx="0" cy="150401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F8C8899-F760-45A9-97C0-581A7511DF68}"/>
                </a:ext>
              </a:extLst>
            </p:cNvPr>
            <p:cNvSpPr txBox="1"/>
            <p:nvPr/>
          </p:nvSpPr>
          <p:spPr>
            <a:xfrm rot="5400000">
              <a:off x="2243858" y="5069750"/>
              <a:ext cx="378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88151E-C14A-480D-9EEB-1CFD4360A9A2}"/>
              </a:ext>
            </a:extLst>
          </p:cNvPr>
          <p:cNvGrpSpPr/>
          <p:nvPr/>
        </p:nvGrpSpPr>
        <p:grpSpPr>
          <a:xfrm>
            <a:off x="6217470" y="3773213"/>
            <a:ext cx="3901468" cy="2290758"/>
            <a:chOff x="4693470" y="3773213"/>
            <a:chExt cx="3901468" cy="2290758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19FC578-A402-47FE-B8E1-B4C1FC55FFE6}"/>
                </a:ext>
              </a:extLst>
            </p:cNvPr>
            <p:cNvCxnSpPr/>
            <p:nvPr/>
          </p:nvCxnSpPr>
          <p:spPr>
            <a:xfrm>
              <a:off x="4693470" y="4001294"/>
              <a:ext cx="17026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8BD2692-40CD-42A5-94E4-34BA47958CFE}"/>
                </a:ext>
              </a:extLst>
            </p:cNvPr>
            <p:cNvCxnSpPr/>
            <p:nvPr/>
          </p:nvCxnSpPr>
          <p:spPr>
            <a:xfrm>
              <a:off x="4693470" y="4301890"/>
              <a:ext cx="17026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60E637A-33D1-4AB1-B9F8-5727C4D9D256}"/>
                </a:ext>
              </a:extLst>
            </p:cNvPr>
            <p:cNvCxnSpPr/>
            <p:nvPr/>
          </p:nvCxnSpPr>
          <p:spPr>
            <a:xfrm>
              <a:off x="4693470" y="4602486"/>
              <a:ext cx="17026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F57F047-996F-47E9-90FF-FA0B3B0C0BF2}"/>
                </a:ext>
              </a:extLst>
            </p:cNvPr>
            <p:cNvCxnSpPr/>
            <p:nvPr/>
          </p:nvCxnSpPr>
          <p:spPr>
            <a:xfrm>
              <a:off x="4693470" y="4903082"/>
              <a:ext cx="17026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5FC9BBC-6D9D-407A-A6AE-A22C73225ABA}"/>
                </a:ext>
              </a:extLst>
            </p:cNvPr>
            <p:cNvCxnSpPr/>
            <p:nvPr/>
          </p:nvCxnSpPr>
          <p:spPr>
            <a:xfrm>
              <a:off x="4693470" y="5504273"/>
              <a:ext cx="17026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9436F75-E06E-471A-80DD-230DA863FAC8}"/>
                </a:ext>
              </a:extLst>
            </p:cNvPr>
            <p:cNvSpPr/>
            <p:nvPr/>
          </p:nvSpPr>
          <p:spPr>
            <a:xfrm>
              <a:off x="6304180" y="3773213"/>
              <a:ext cx="2290758" cy="229075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r>
                <a:rPr lang="en-US" sz="2400" dirty="0"/>
                <a:t>Switch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788805D-4747-4BCD-896A-1BE6C417E8FC}"/>
                </a:ext>
              </a:extLst>
            </p:cNvPr>
            <p:cNvSpPr/>
            <p:nvPr/>
          </p:nvSpPr>
          <p:spPr>
            <a:xfrm>
              <a:off x="7015194" y="4103796"/>
              <a:ext cx="205176" cy="205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FB916D8-85A2-402B-862C-2E2ACEB559A6}"/>
                </a:ext>
              </a:extLst>
            </p:cNvPr>
            <p:cNvSpPr/>
            <p:nvPr/>
          </p:nvSpPr>
          <p:spPr>
            <a:xfrm>
              <a:off x="7224999" y="4103796"/>
              <a:ext cx="205176" cy="205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0D4DB1E-E19F-42C6-8730-EC0733365306}"/>
                </a:ext>
              </a:extLst>
            </p:cNvPr>
            <p:cNvSpPr/>
            <p:nvPr/>
          </p:nvSpPr>
          <p:spPr>
            <a:xfrm>
              <a:off x="7434804" y="4103796"/>
              <a:ext cx="205176" cy="205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C5D10D2-F148-425A-8C90-A0A505DB4A02}"/>
                </a:ext>
              </a:extLst>
            </p:cNvPr>
            <p:cNvSpPr/>
            <p:nvPr/>
          </p:nvSpPr>
          <p:spPr>
            <a:xfrm>
              <a:off x="7644609" y="4103796"/>
              <a:ext cx="205176" cy="205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D61F582-AB80-4368-BBDD-4116F183C273}"/>
                </a:ext>
              </a:extLst>
            </p:cNvPr>
            <p:cNvSpPr/>
            <p:nvPr/>
          </p:nvSpPr>
          <p:spPr>
            <a:xfrm>
              <a:off x="7854414" y="4103796"/>
              <a:ext cx="205176" cy="205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5FF0BE4-561E-4686-8256-10D27DE787CF}"/>
                </a:ext>
              </a:extLst>
            </p:cNvPr>
            <p:cNvSpPr/>
            <p:nvPr/>
          </p:nvSpPr>
          <p:spPr>
            <a:xfrm>
              <a:off x="8064221" y="4103796"/>
              <a:ext cx="205176" cy="205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FAF59C2-74FF-4988-A249-CB8BDB6CBE80}"/>
                </a:ext>
              </a:extLst>
            </p:cNvPr>
            <p:cNvGrpSpPr/>
            <p:nvPr/>
          </p:nvGrpSpPr>
          <p:grpSpPr>
            <a:xfrm rot="16200000">
              <a:off x="7212587" y="4615797"/>
              <a:ext cx="834593" cy="898862"/>
              <a:chOff x="8429905" y="3370683"/>
              <a:chExt cx="834593" cy="205176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06C8E2D2-B7A2-42DA-BCEA-22858A1B66C6}"/>
                  </a:ext>
                </a:extLst>
              </p:cNvPr>
              <p:cNvSpPr/>
              <p:nvPr/>
            </p:nvSpPr>
            <p:spPr>
              <a:xfrm>
                <a:off x="842990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516EBAD3-9BD1-4ED8-98F2-705185D9EAC3}"/>
                  </a:ext>
                </a:extLst>
              </p:cNvPr>
              <p:cNvSpPr/>
              <p:nvPr/>
            </p:nvSpPr>
            <p:spPr>
              <a:xfrm>
                <a:off x="8639710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B591C05-90AA-41B8-B80A-2C4ACD5A62D1}"/>
                  </a:ext>
                </a:extLst>
              </p:cNvPr>
              <p:cNvSpPr/>
              <p:nvPr/>
            </p:nvSpPr>
            <p:spPr>
              <a:xfrm>
                <a:off x="884951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B8D812C8-55F3-46DE-B90C-DDC4EA036B47}"/>
                  </a:ext>
                </a:extLst>
              </p:cNvPr>
              <p:cNvSpPr/>
              <p:nvPr/>
            </p:nvSpPr>
            <p:spPr>
              <a:xfrm>
                <a:off x="9059322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D751A5E8-28E4-472E-A912-13CBB371C499}"/>
                </a:ext>
              </a:extLst>
            </p:cNvPr>
            <p:cNvGrpSpPr/>
            <p:nvPr/>
          </p:nvGrpSpPr>
          <p:grpSpPr>
            <a:xfrm rot="16200000">
              <a:off x="7406797" y="4615797"/>
              <a:ext cx="834593" cy="898861"/>
              <a:chOff x="8429905" y="3370683"/>
              <a:chExt cx="834593" cy="205176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90A03CC-E04F-4D9E-97E2-BDFF380C58B8}"/>
                  </a:ext>
                </a:extLst>
              </p:cNvPr>
              <p:cNvSpPr/>
              <p:nvPr/>
            </p:nvSpPr>
            <p:spPr>
              <a:xfrm>
                <a:off x="842990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85CD9A2C-451D-4008-8275-44661E237004}"/>
                  </a:ext>
                </a:extLst>
              </p:cNvPr>
              <p:cNvSpPr/>
              <p:nvPr/>
            </p:nvSpPr>
            <p:spPr>
              <a:xfrm>
                <a:off x="8639710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5BFC8D6-0F34-42F6-9032-CADF79EF8067}"/>
                  </a:ext>
                </a:extLst>
              </p:cNvPr>
              <p:cNvSpPr/>
              <p:nvPr/>
            </p:nvSpPr>
            <p:spPr>
              <a:xfrm>
                <a:off x="884951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B7372188-4F2C-40A2-95F7-69D8FE7F433F}"/>
                  </a:ext>
                </a:extLst>
              </p:cNvPr>
              <p:cNvSpPr/>
              <p:nvPr/>
            </p:nvSpPr>
            <p:spPr>
              <a:xfrm>
                <a:off x="9059322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51936310-488D-4E63-8EBA-130B5255117E}"/>
              </a:ext>
            </a:extLst>
          </p:cNvPr>
          <p:cNvSpPr/>
          <p:nvPr/>
        </p:nvSpPr>
        <p:spPr>
          <a:xfrm>
            <a:off x="4425143" y="4065856"/>
            <a:ext cx="1644881" cy="13935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en-US" sz="4800" dirty="0"/>
              <a:t>All ports/</a:t>
            </a:r>
            <a:br>
              <a:rPr lang="en-US" sz="4800" dirty="0"/>
            </a:br>
            <a:r>
              <a:rPr lang="en-US" sz="4800" dirty="0"/>
              <a:t>wires are always</a:t>
            </a:r>
          </a:p>
          <a:p>
            <a:pPr algn="ctr"/>
            <a:r>
              <a:rPr lang="en-US" sz="4800" dirty="0"/>
              <a:t>connected</a:t>
            </a:r>
          </a:p>
        </p:txBody>
      </p:sp>
    </p:spTree>
    <p:extLst>
      <p:ext uri="{BB962C8B-B14F-4D97-AF65-F5344CB8AC3E}">
        <p14:creationId xmlns:p14="http://schemas.microsoft.com/office/powerpoint/2010/main" val="301022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C98E6C-2D69-47BA-8BCA-B0512756FB02}"/>
              </a:ext>
            </a:extLst>
          </p:cNvPr>
          <p:cNvCxnSpPr/>
          <p:nvPr/>
        </p:nvCxnSpPr>
        <p:spPr>
          <a:xfrm>
            <a:off x="2768218" y="2513897"/>
            <a:ext cx="29975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908472-4265-4D1D-B0B4-1CE6A783ECA1}"/>
              </a:ext>
            </a:extLst>
          </p:cNvPr>
          <p:cNvCxnSpPr/>
          <p:nvPr/>
        </p:nvCxnSpPr>
        <p:spPr>
          <a:xfrm>
            <a:off x="2768218" y="2969526"/>
            <a:ext cx="29975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740F95-E5C2-42FA-B335-13448B66379C}"/>
              </a:ext>
            </a:extLst>
          </p:cNvPr>
          <p:cNvCxnSpPr/>
          <p:nvPr/>
        </p:nvCxnSpPr>
        <p:spPr>
          <a:xfrm>
            <a:off x="2768218" y="3551276"/>
            <a:ext cx="29975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93C1E8-BDB2-4381-8655-BAA5801F0EA2}"/>
              </a:ext>
            </a:extLst>
          </p:cNvPr>
          <p:cNvCxnSpPr/>
          <p:nvPr/>
        </p:nvCxnSpPr>
        <p:spPr>
          <a:xfrm>
            <a:off x="2768218" y="4080475"/>
            <a:ext cx="29975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5A9B81E-C9FD-4D77-B0A3-BF6E80CE6AB6}"/>
              </a:ext>
            </a:extLst>
          </p:cNvPr>
          <p:cNvCxnSpPr/>
          <p:nvPr/>
        </p:nvCxnSpPr>
        <p:spPr>
          <a:xfrm>
            <a:off x="2768218" y="5138872"/>
            <a:ext cx="29975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7FDE20C-7363-4F5D-8F7F-AD9548F75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325563"/>
          </a:xfrm>
        </p:spPr>
        <p:txBody>
          <a:bodyPr/>
          <a:lstStyle/>
          <a:p>
            <a:r>
              <a:rPr lang="en-US" dirty="0"/>
              <a:t>Ethernet switch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2594AE-0623-48B1-BDE9-9D97257DA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21DC6C-2476-4FB6-8187-BD7BEE885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45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9963AA-098E-4EDC-BB9C-6BBC54D0CB76}"/>
              </a:ext>
            </a:extLst>
          </p:cNvPr>
          <p:cNvSpPr/>
          <p:nvPr/>
        </p:nvSpPr>
        <p:spPr>
          <a:xfrm>
            <a:off x="5603874" y="2096504"/>
            <a:ext cx="4550054" cy="38147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2400" dirty="0"/>
              <a:t>Switch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814A117-8C87-4221-9601-BD2792E08760}"/>
              </a:ext>
            </a:extLst>
          </p:cNvPr>
          <p:cNvGrpSpPr/>
          <p:nvPr/>
        </p:nvGrpSpPr>
        <p:grpSpPr>
          <a:xfrm>
            <a:off x="7627388" y="2670920"/>
            <a:ext cx="2208024" cy="361212"/>
            <a:chOff x="5331615" y="2673332"/>
            <a:chExt cx="2208024" cy="3612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BC08A3-7E60-4020-99FD-0CF564BEBA67}"/>
                </a:ext>
              </a:extLst>
            </p:cNvPr>
            <p:cNvSpPr/>
            <p:nvPr/>
          </p:nvSpPr>
          <p:spPr>
            <a:xfrm>
              <a:off x="5331615" y="2673332"/>
              <a:ext cx="361212" cy="3612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E460B24-3A11-4C17-AED7-A8B3F275AE43}"/>
                </a:ext>
              </a:extLst>
            </p:cNvPr>
            <p:cNvSpPr/>
            <p:nvPr/>
          </p:nvSpPr>
          <p:spPr>
            <a:xfrm>
              <a:off x="5700977" y="2673332"/>
              <a:ext cx="361212" cy="3612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DC9ABE3-C672-4259-8103-53945EC6C240}"/>
                </a:ext>
              </a:extLst>
            </p:cNvPr>
            <p:cNvSpPr/>
            <p:nvPr/>
          </p:nvSpPr>
          <p:spPr>
            <a:xfrm>
              <a:off x="6070338" y="2673332"/>
              <a:ext cx="361212" cy="3612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0314099-69B5-4103-AB8F-2160A3BFD3C8}"/>
                </a:ext>
              </a:extLst>
            </p:cNvPr>
            <p:cNvSpPr/>
            <p:nvPr/>
          </p:nvSpPr>
          <p:spPr>
            <a:xfrm>
              <a:off x="6439700" y="2673332"/>
              <a:ext cx="361212" cy="3612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8B068A2-45B7-4F31-9E01-33836EFC0B32}"/>
                </a:ext>
              </a:extLst>
            </p:cNvPr>
            <p:cNvSpPr/>
            <p:nvPr/>
          </p:nvSpPr>
          <p:spPr>
            <a:xfrm>
              <a:off x="6809062" y="2673332"/>
              <a:ext cx="361212" cy="3612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7EC81C6-A50F-4455-BE69-48990521594F}"/>
                </a:ext>
              </a:extLst>
            </p:cNvPr>
            <p:cNvSpPr/>
            <p:nvPr/>
          </p:nvSpPr>
          <p:spPr>
            <a:xfrm>
              <a:off x="7178427" y="2673332"/>
              <a:ext cx="361212" cy="3612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ECD81CF6-7EB1-44E9-B3D0-D04577405584}"/>
              </a:ext>
            </a:extLst>
          </p:cNvPr>
          <p:cNvSpPr txBox="1"/>
          <p:nvPr/>
        </p:nvSpPr>
        <p:spPr>
          <a:xfrm>
            <a:off x="8043066" y="2339909"/>
            <a:ext cx="171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Frame buffer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320C5BB-06C6-46D8-A383-4F8046410556}"/>
              </a:ext>
            </a:extLst>
          </p:cNvPr>
          <p:cNvSpPr txBox="1"/>
          <p:nvPr/>
        </p:nvSpPr>
        <p:spPr>
          <a:xfrm>
            <a:off x="8334121" y="3456537"/>
            <a:ext cx="171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Hash table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43CE79E-BE6E-429A-A595-AE4CFA6DF5A6}"/>
              </a:ext>
            </a:extLst>
          </p:cNvPr>
          <p:cNvGrpSpPr/>
          <p:nvPr/>
        </p:nvGrpSpPr>
        <p:grpSpPr>
          <a:xfrm>
            <a:off x="7980411" y="3783608"/>
            <a:ext cx="1924353" cy="1469304"/>
            <a:chOff x="5622552" y="3631282"/>
            <a:chExt cx="1924353" cy="146930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A8A824B-F1AF-46CB-A574-3EC9FD38EA98}"/>
                </a:ext>
              </a:extLst>
            </p:cNvPr>
            <p:cNvGrpSpPr/>
            <p:nvPr/>
          </p:nvGrpSpPr>
          <p:grpSpPr>
            <a:xfrm rot="16200000">
              <a:off x="5679125" y="3574711"/>
              <a:ext cx="1469302" cy="1582447"/>
              <a:chOff x="8429905" y="3370683"/>
              <a:chExt cx="834593" cy="20517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0C60F91-907D-41DC-BA25-C7F760854D18}"/>
                  </a:ext>
                </a:extLst>
              </p:cNvPr>
              <p:cNvSpPr/>
              <p:nvPr/>
            </p:nvSpPr>
            <p:spPr>
              <a:xfrm>
                <a:off x="842990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DA9A51E-533F-485B-BCE2-5BC10568F0E2}"/>
                  </a:ext>
                </a:extLst>
              </p:cNvPr>
              <p:cNvSpPr/>
              <p:nvPr/>
            </p:nvSpPr>
            <p:spPr>
              <a:xfrm rot="5400000">
                <a:off x="8720068" y="3286486"/>
                <a:ext cx="44330" cy="2127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47FC5EB-9DE6-4189-9A49-0CFFDD808483}"/>
                  </a:ext>
                </a:extLst>
              </p:cNvPr>
              <p:cNvSpPr/>
              <p:nvPr/>
            </p:nvSpPr>
            <p:spPr>
              <a:xfrm>
                <a:off x="884951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E63F22C-320F-43C2-8F92-210636196A3C}"/>
                  </a:ext>
                </a:extLst>
              </p:cNvPr>
              <p:cNvSpPr/>
              <p:nvPr/>
            </p:nvSpPr>
            <p:spPr>
              <a:xfrm>
                <a:off x="9059322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081D552-04AE-4CAA-8A1A-EF11E140EFA8}"/>
                </a:ext>
              </a:extLst>
            </p:cNvPr>
            <p:cNvGrpSpPr/>
            <p:nvPr/>
          </p:nvGrpSpPr>
          <p:grpSpPr>
            <a:xfrm rot="16200000">
              <a:off x="6021032" y="3574710"/>
              <a:ext cx="1469302" cy="1582445"/>
              <a:chOff x="8429905" y="3370683"/>
              <a:chExt cx="834593" cy="205176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28B8319-BC2B-4095-BCC6-3B5BEB250734}"/>
                  </a:ext>
                </a:extLst>
              </p:cNvPr>
              <p:cNvSpPr/>
              <p:nvPr/>
            </p:nvSpPr>
            <p:spPr>
              <a:xfrm>
                <a:off x="842990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F66F044-23BC-42CA-B59B-47D1D81044FA}"/>
                  </a:ext>
                </a:extLst>
              </p:cNvPr>
              <p:cNvSpPr/>
              <p:nvPr/>
            </p:nvSpPr>
            <p:spPr>
              <a:xfrm rot="5400000">
                <a:off x="8640869" y="3367213"/>
                <a:ext cx="203645" cy="21364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Port #2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B7F0C38-C569-4B09-8D53-FDEC928666DB}"/>
                  </a:ext>
                </a:extLst>
              </p:cNvPr>
              <p:cNvSpPr/>
              <p:nvPr/>
            </p:nvSpPr>
            <p:spPr>
              <a:xfrm>
                <a:off x="884951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2FA9D62-CA77-4D13-8DF0-DBA80C88548D}"/>
                  </a:ext>
                </a:extLst>
              </p:cNvPr>
              <p:cNvSpPr/>
              <p:nvPr/>
            </p:nvSpPr>
            <p:spPr>
              <a:xfrm>
                <a:off x="9059322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BC80F4CF-D883-4D45-8E1D-FC9C238B8FF8}"/>
              </a:ext>
            </a:extLst>
          </p:cNvPr>
          <p:cNvSpPr txBox="1"/>
          <p:nvPr/>
        </p:nvSpPr>
        <p:spPr>
          <a:xfrm>
            <a:off x="5821747" y="2317657"/>
            <a:ext cx="33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DC0DCC6-CB34-4C4F-8BF1-F2E66A77693E}"/>
              </a:ext>
            </a:extLst>
          </p:cNvPr>
          <p:cNvSpPr txBox="1"/>
          <p:nvPr/>
        </p:nvSpPr>
        <p:spPr>
          <a:xfrm>
            <a:off x="5821747" y="2766603"/>
            <a:ext cx="33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2D4BCDE-495B-4AD3-BD07-137E4D2B2EF5}"/>
              </a:ext>
            </a:extLst>
          </p:cNvPr>
          <p:cNvSpPr txBox="1"/>
          <p:nvPr/>
        </p:nvSpPr>
        <p:spPr>
          <a:xfrm>
            <a:off x="5825612" y="3374795"/>
            <a:ext cx="328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DC2E136-10FF-4BDE-83AB-22FFBD20C1F7}"/>
              </a:ext>
            </a:extLst>
          </p:cNvPr>
          <p:cNvSpPr txBox="1"/>
          <p:nvPr/>
        </p:nvSpPr>
        <p:spPr>
          <a:xfrm>
            <a:off x="5821747" y="3901163"/>
            <a:ext cx="33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FED5E80-7082-472E-9C98-00BADDCD1284}"/>
              </a:ext>
            </a:extLst>
          </p:cNvPr>
          <p:cNvSpPr txBox="1"/>
          <p:nvPr/>
        </p:nvSpPr>
        <p:spPr>
          <a:xfrm>
            <a:off x="5821747" y="4987906"/>
            <a:ext cx="33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10BBCC6-7EC7-4379-BB70-B9335A7F7655}"/>
              </a:ext>
            </a:extLst>
          </p:cNvPr>
          <p:cNvSpPr/>
          <p:nvPr/>
        </p:nvSpPr>
        <p:spPr>
          <a:xfrm>
            <a:off x="4884426" y="2681431"/>
            <a:ext cx="966630" cy="592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From: A</a:t>
            </a:r>
          </a:p>
          <a:p>
            <a:pPr algn="ctr"/>
            <a:r>
              <a:rPr lang="en-US" dirty="0"/>
              <a:t>To: C</a:t>
            </a:r>
            <a:endParaRPr lang="LID4096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D861F6A-835C-497D-B586-E9805DFF9ED5}"/>
              </a:ext>
            </a:extLst>
          </p:cNvPr>
          <p:cNvSpPr/>
          <p:nvPr/>
        </p:nvSpPr>
        <p:spPr>
          <a:xfrm>
            <a:off x="2519054" y="4891697"/>
            <a:ext cx="966630" cy="592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From: A</a:t>
            </a:r>
          </a:p>
          <a:p>
            <a:pPr algn="ctr"/>
            <a:r>
              <a:rPr lang="en-US" dirty="0"/>
              <a:t>To: C</a:t>
            </a:r>
            <a:endParaRPr lang="LID4096" dirty="0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82E4A9F-85F6-462D-803C-B84DA428A861}"/>
              </a:ext>
            </a:extLst>
          </p:cNvPr>
          <p:cNvGrpSpPr/>
          <p:nvPr/>
        </p:nvGrpSpPr>
        <p:grpSpPr>
          <a:xfrm>
            <a:off x="8046269" y="3097260"/>
            <a:ext cx="2569179" cy="596811"/>
            <a:chOff x="4323468" y="5772713"/>
            <a:chExt cx="2569179" cy="596811"/>
          </a:xfrm>
        </p:grpSpPr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A21F189C-ED18-4EA2-887A-CA4D068C9515}"/>
                </a:ext>
              </a:extLst>
            </p:cNvPr>
            <p:cNvCxnSpPr>
              <a:cxnSpLocks/>
            </p:cNvCxnSpPr>
            <p:nvPr/>
          </p:nvCxnSpPr>
          <p:spPr>
            <a:xfrm>
              <a:off x="4323468" y="5839383"/>
              <a:ext cx="0" cy="530141"/>
            </a:xfrm>
            <a:prstGeom prst="straightConnector1">
              <a:avLst/>
            </a:prstGeom>
            <a:ln w="57150">
              <a:solidFill>
                <a:schemeClr val="bg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B43A3C83-67E4-421E-BD25-DECB11F35DD3}"/>
                </a:ext>
              </a:extLst>
            </p:cNvPr>
            <p:cNvSpPr/>
            <p:nvPr/>
          </p:nvSpPr>
          <p:spPr>
            <a:xfrm>
              <a:off x="4451153" y="5772713"/>
              <a:ext cx="2441494" cy="38552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40000" lnSpcReduction="20000"/>
            </a:bodyPr>
            <a:lstStyle/>
            <a:p>
              <a:pPr algn="ctr"/>
              <a:r>
                <a:rPr lang="en-US" sz="4800" dirty="0"/>
                <a:t>2. Look up destination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F059A69-9A59-4464-8154-BF9FA859A40B}"/>
              </a:ext>
            </a:extLst>
          </p:cNvPr>
          <p:cNvGrpSpPr/>
          <p:nvPr/>
        </p:nvGrpSpPr>
        <p:grpSpPr>
          <a:xfrm>
            <a:off x="3881901" y="2681430"/>
            <a:ext cx="4123423" cy="2121798"/>
            <a:chOff x="2357900" y="2681430"/>
            <a:chExt cx="4123423" cy="2121798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DCB0D65-AD1A-4C7D-8E18-B880AD7D20C1}"/>
                </a:ext>
              </a:extLst>
            </p:cNvPr>
            <p:cNvSpPr/>
            <p:nvPr/>
          </p:nvSpPr>
          <p:spPr>
            <a:xfrm>
              <a:off x="6098873" y="2681430"/>
              <a:ext cx="382450" cy="35334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EDB92C6C-89AA-4DC3-9FEA-D4B4F36357E0}"/>
                </a:ext>
              </a:extLst>
            </p:cNvPr>
            <p:cNvCxnSpPr/>
            <p:nvPr/>
          </p:nvCxnSpPr>
          <p:spPr>
            <a:xfrm flipV="1">
              <a:off x="4645572" y="3111062"/>
              <a:ext cx="1345325" cy="1692166"/>
            </a:xfrm>
            <a:prstGeom prst="straightConnector1">
              <a:avLst/>
            </a:prstGeom>
            <a:ln w="57150">
              <a:solidFill>
                <a:schemeClr val="bg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0982572-CA1C-4A56-8658-F26161249B0C}"/>
                </a:ext>
              </a:extLst>
            </p:cNvPr>
            <p:cNvSpPr/>
            <p:nvPr/>
          </p:nvSpPr>
          <p:spPr>
            <a:xfrm>
              <a:off x="2357900" y="4290583"/>
              <a:ext cx="2198800" cy="38552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40000" lnSpcReduction="20000"/>
            </a:bodyPr>
            <a:lstStyle/>
            <a:p>
              <a:pPr algn="ctr"/>
              <a:r>
                <a:rPr lang="en-US" sz="4800" dirty="0"/>
                <a:t>1. Placed in buffer</a:t>
              </a:r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3470B1A-BF28-4F63-96DB-16D7FF58E7B1}"/>
              </a:ext>
            </a:extLst>
          </p:cNvPr>
          <p:cNvSpPr/>
          <p:nvPr/>
        </p:nvSpPr>
        <p:spPr>
          <a:xfrm>
            <a:off x="1140373" y="1333589"/>
            <a:ext cx="9911254" cy="5197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Q: Advantages of switches?</a:t>
            </a:r>
            <a:endParaRPr lang="LID4096" sz="2800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58DE3A4-7314-44F5-954A-F33F9B538063}"/>
              </a:ext>
            </a:extLst>
          </p:cNvPr>
          <p:cNvSpPr/>
          <p:nvPr/>
        </p:nvSpPr>
        <p:spPr>
          <a:xfrm>
            <a:off x="3921608" y="2196206"/>
            <a:ext cx="2943572" cy="3855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r>
              <a:rPr lang="en-US" sz="4800" dirty="0"/>
              <a:t>3. Send out on correct port</a:t>
            </a:r>
          </a:p>
        </p:txBody>
      </p:sp>
    </p:spTree>
    <p:extLst>
      <p:ext uri="{BB962C8B-B14F-4D97-AF65-F5344CB8AC3E}">
        <p14:creationId xmlns:p14="http://schemas.microsoft.com/office/powerpoint/2010/main" val="225439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022E-16 L 0.28455 -0.006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2842 -0.002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-13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3" grpId="1" animBg="1"/>
      <p:bldP spid="100" grpId="0" animBg="1"/>
      <p:bldP spid="100" grpId="1" animBg="1"/>
      <p:bldP spid="122" grpId="0" animBg="1"/>
      <p:bldP spid="12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DEC01BB-3EEC-4B7F-B2D7-3E562D9D72D5}"/>
              </a:ext>
            </a:extLst>
          </p:cNvPr>
          <p:cNvCxnSpPr/>
          <p:nvPr/>
        </p:nvCxnSpPr>
        <p:spPr>
          <a:xfrm>
            <a:off x="7193282" y="3590971"/>
            <a:ext cx="0" cy="2667409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09F058-124F-447B-AB73-BAA9566F0E3E}"/>
              </a:ext>
            </a:extLst>
          </p:cNvPr>
          <p:cNvCxnSpPr/>
          <p:nvPr/>
        </p:nvCxnSpPr>
        <p:spPr>
          <a:xfrm>
            <a:off x="8129454" y="3590971"/>
            <a:ext cx="0" cy="2667409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F7D9B8-5B72-46D1-BCBF-E17427281F7D}"/>
              </a:ext>
            </a:extLst>
          </p:cNvPr>
          <p:cNvCxnSpPr/>
          <p:nvPr/>
        </p:nvCxnSpPr>
        <p:spPr>
          <a:xfrm>
            <a:off x="9069980" y="3590971"/>
            <a:ext cx="0" cy="2667409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83C7DA-C8E7-4C46-B168-F723A8E9C0D5}"/>
              </a:ext>
            </a:extLst>
          </p:cNvPr>
          <p:cNvCxnSpPr/>
          <p:nvPr/>
        </p:nvCxnSpPr>
        <p:spPr>
          <a:xfrm>
            <a:off x="10006152" y="3590971"/>
            <a:ext cx="0" cy="2667409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16D3280-50CA-4AF7-AED6-9F5B6919B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bridges</a:t>
            </a:r>
            <a:br>
              <a:rPr lang="en-US" dirty="0"/>
            </a:br>
            <a:r>
              <a:rPr lang="en-US" dirty="0"/>
              <a:t>Backwards learning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EDF28-90C4-4C4F-B5BF-75BF4CC26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Hash table:</a:t>
            </a:r>
          </a:p>
          <a:p>
            <a:pPr marL="0" indent="0">
              <a:buNone/>
            </a:pPr>
            <a:r>
              <a:rPr lang="en-US" dirty="0"/>
              <a:t>A:1</a:t>
            </a:r>
          </a:p>
          <a:p>
            <a:pPr marL="0" indent="0">
              <a:buNone/>
            </a:pPr>
            <a:r>
              <a:rPr lang="en-US" dirty="0"/>
              <a:t>B:3</a:t>
            </a:r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551044-5D98-45B6-A3D2-435DA171A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316F64-020C-4D20-9C8C-70531F527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46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499FA3-0C41-476B-9934-E65526FE840C}"/>
              </a:ext>
            </a:extLst>
          </p:cNvPr>
          <p:cNvSpPr/>
          <p:nvPr/>
        </p:nvSpPr>
        <p:spPr>
          <a:xfrm>
            <a:off x="6657704" y="2018212"/>
            <a:ext cx="3892732" cy="14107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Switch</a:t>
            </a:r>
            <a:endParaRPr lang="LID4096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3CBECC-7E12-498A-A6F9-1792B0359B4C}"/>
              </a:ext>
            </a:extLst>
          </p:cNvPr>
          <p:cNvSpPr/>
          <p:nvPr/>
        </p:nvSpPr>
        <p:spPr>
          <a:xfrm>
            <a:off x="6958150" y="3180806"/>
            <a:ext cx="496389" cy="4963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LID4096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A1F127-7323-4C31-AD7F-58282020C1CB}"/>
              </a:ext>
            </a:extLst>
          </p:cNvPr>
          <p:cNvSpPr/>
          <p:nvPr/>
        </p:nvSpPr>
        <p:spPr>
          <a:xfrm>
            <a:off x="7883889" y="3180806"/>
            <a:ext cx="496389" cy="4963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LID4096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1F4D6A-B2D7-4487-80E2-4A02292FBA07}"/>
              </a:ext>
            </a:extLst>
          </p:cNvPr>
          <p:cNvSpPr/>
          <p:nvPr/>
        </p:nvSpPr>
        <p:spPr>
          <a:xfrm>
            <a:off x="8809628" y="3180806"/>
            <a:ext cx="496389" cy="4963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LID4096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984594-BD17-47F1-819C-9444DB94B149}"/>
              </a:ext>
            </a:extLst>
          </p:cNvPr>
          <p:cNvSpPr/>
          <p:nvPr/>
        </p:nvSpPr>
        <p:spPr>
          <a:xfrm>
            <a:off x="9735368" y="3180806"/>
            <a:ext cx="496389" cy="4963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LID4096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24D6D8-40A2-41D7-94AA-68F0F8641011}"/>
              </a:ext>
            </a:extLst>
          </p:cNvPr>
          <p:cNvSpPr/>
          <p:nvPr/>
        </p:nvSpPr>
        <p:spPr>
          <a:xfrm>
            <a:off x="6723028" y="5666152"/>
            <a:ext cx="966630" cy="592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From: A</a:t>
            </a:r>
          </a:p>
          <a:p>
            <a:pPr algn="ctr"/>
            <a:r>
              <a:rPr lang="en-US" dirty="0"/>
              <a:t>To: C</a:t>
            </a:r>
            <a:endParaRPr lang="LID4096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5D6950-1486-4B64-B410-009CA9ACB5B3}"/>
              </a:ext>
            </a:extLst>
          </p:cNvPr>
          <p:cNvSpPr/>
          <p:nvPr/>
        </p:nvSpPr>
        <p:spPr>
          <a:xfrm>
            <a:off x="7674529" y="2477043"/>
            <a:ext cx="966630" cy="592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From: A</a:t>
            </a:r>
          </a:p>
          <a:p>
            <a:pPr algn="ctr"/>
            <a:r>
              <a:rPr lang="en-US" dirty="0"/>
              <a:t>To: C</a:t>
            </a:r>
            <a:endParaRPr lang="LID4096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70AD55-5F6A-4058-91B6-128E61E143BC}"/>
              </a:ext>
            </a:extLst>
          </p:cNvPr>
          <p:cNvSpPr/>
          <p:nvPr/>
        </p:nvSpPr>
        <p:spPr>
          <a:xfrm>
            <a:off x="8577968" y="2477043"/>
            <a:ext cx="966630" cy="592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From: A</a:t>
            </a:r>
          </a:p>
          <a:p>
            <a:pPr algn="ctr"/>
            <a:r>
              <a:rPr lang="en-US" dirty="0"/>
              <a:t>To: C</a:t>
            </a:r>
            <a:endParaRPr lang="LID4096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90F333-1D30-4F1A-9BA2-87976E441D29}"/>
              </a:ext>
            </a:extLst>
          </p:cNvPr>
          <p:cNvSpPr/>
          <p:nvPr/>
        </p:nvSpPr>
        <p:spPr>
          <a:xfrm>
            <a:off x="9500246" y="2477044"/>
            <a:ext cx="966630" cy="592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From: A</a:t>
            </a:r>
          </a:p>
          <a:p>
            <a:pPr algn="ctr"/>
            <a:r>
              <a:rPr lang="en-US" dirty="0"/>
              <a:t>To: C</a:t>
            </a:r>
            <a:endParaRPr lang="LID4096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DF44DA-207E-4A20-B27B-5E32B5E975CA}"/>
              </a:ext>
            </a:extLst>
          </p:cNvPr>
          <p:cNvSpPr/>
          <p:nvPr/>
        </p:nvSpPr>
        <p:spPr>
          <a:xfrm>
            <a:off x="8586665" y="5665766"/>
            <a:ext cx="966630" cy="592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From: B</a:t>
            </a:r>
          </a:p>
          <a:p>
            <a:pPr algn="ctr"/>
            <a:r>
              <a:rPr lang="en-US" dirty="0"/>
              <a:t>To: A</a:t>
            </a:r>
            <a:endParaRPr lang="LID4096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A173D4-8A7A-494A-8429-8FACC0429AD4}"/>
              </a:ext>
            </a:extLst>
          </p:cNvPr>
          <p:cNvSpPr/>
          <p:nvPr/>
        </p:nvSpPr>
        <p:spPr>
          <a:xfrm>
            <a:off x="6730075" y="2477043"/>
            <a:ext cx="966630" cy="592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From: B</a:t>
            </a:r>
          </a:p>
          <a:p>
            <a:pPr algn="ctr"/>
            <a:r>
              <a:rPr lang="en-US" dirty="0"/>
              <a:t>To: A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10856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4.16667E-6 -0.4650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2.77778E-6 0.46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31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1.94444E-6 0.467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3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 0.4673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-0.00105 -0.4650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-0.00069 0.4650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462583B-430A-481A-A74E-556C02EA297B}"/>
              </a:ext>
            </a:extLst>
          </p:cNvPr>
          <p:cNvGrpSpPr/>
          <p:nvPr/>
        </p:nvGrpSpPr>
        <p:grpSpPr>
          <a:xfrm>
            <a:off x="4526820" y="2582639"/>
            <a:ext cx="3656056" cy="1634346"/>
            <a:chOff x="3002820" y="2582639"/>
            <a:chExt cx="3656056" cy="163434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E085D2F-38AA-422C-8095-94C85E723D81}"/>
                </a:ext>
              </a:extLst>
            </p:cNvPr>
            <p:cNvCxnSpPr/>
            <p:nvPr/>
          </p:nvCxnSpPr>
          <p:spPr>
            <a:xfrm>
              <a:off x="5534298" y="4216985"/>
              <a:ext cx="112457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EE1E069-5C3D-4DA7-ABAB-4594F553B01B}"/>
                </a:ext>
              </a:extLst>
            </p:cNvPr>
            <p:cNvCxnSpPr>
              <a:cxnSpLocks/>
            </p:cNvCxnSpPr>
            <p:nvPr/>
          </p:nvCxnSpPr>
          <p:spPr>
            <a:xfrm>
              <a:off x="3002820" y="2598994"/>
              <a:ext cx="40952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or: Elbow 84">
              <a:extLst>
                <a:ext uri="{FF2B5EF4-FFF2-40B4-BE49-F238E27FC236}">
                  <a16:creationId xmlns:a16="http://schemas.microsoft.com/office/drawing/2014/main" id="{C434448F-CDB3-4089-8BF5-EEF09E8459C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421214" y="3196338"/>
              <a:ext cx="1633772" cy="406373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35372BE-06B2-474F-BE3F-BBB78142AD99}"/>
                </a:ext>
              </a:extLst>
            </p:cNvPr>
            <p:cNvCxnSpPr>
              <a:cxnSpLocks/>
            </p:cNvCxnSpPr>
            <p:nvPr/>
          </p:nvCxnSpPr>
          <p:spPr>
            <a:xfrm>
              <a:off x="3412345" y="4216985"/>
              <a:ext cx="255930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48DBFB1C-6D27-4823-AC15-624EE46FC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655" y="2570924"/>
            <a:ext cx="373599" cy="4828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C2EC51-21F1-4B55-8936-3A4F0D768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Wiring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9E769-B3CD-46A1-87BC-91969F55E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844F7F-1FEF-43D2-BD24-E147B9D9E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97C4D-A552-48B8-88A2-20DF6CC7E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47</a:t>
            </a:fld>
            <a:endParaRPr lang="LID4096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242FC65-D21E-4F61-9B25-AB2C7B6327C8}"/>
              </a:ext>
            </a:extLst>
          </p:cNvPr>
          <p:cNvCxnSpPr/>
          <p:nvPr/>
        </p:nvCxnSpPr>
        <p:spPr>
          <a:xfrm>
            <a:off x="7058298" y="4018448"/>
            <a:ext cx="112457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62F8CC-47D6-4467-BDDE-684B4686E2A5}"/>
              </a:ext>
            </a:extLst>
          </p:cNvPr>
          <p:cNvCxnSpPr/>
          <p:nvPr/>
        </p:nvCxnSpPr>
        <p:spPr>
          <a:xfrm>
            <a:off x="7058298" y="4415521"/>
            <a:ext cx="112457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66B1AA-1D75-455A-BB08-EFCE44694DA7}"/>
              </a:ext>
            </a:extLst>
          </p:cNvPr>
          <p:cNvCxnSpPr/>
          <p:nvPr/>
        </p:nvCxnSpPr>
        <p:spPr>
          <a:xfrm>
            <a:off x="7058298" y="4614058"/>
            <a:ext cx="112457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2C590E-D0BB-48F5-B8AA-C96017C4D424}"/>
              </a:ext>
            </a:extLst>
          </p:cNvPr>
          <p:cNvCxnSpPr/>
          <p:nvPr/>
        </p:nvCxnSpPr>
        <p:spPr>
          <a:xfrm>
            <a:off x="7058298" y="5011131"/>
            <a:ext cx="112457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E95E29C-136F-4BA8-9FB8-BD9A35ACC4C1}"/>
              </a:ext>
            </a:extLst>
          </p:cNvPr>
          <p:cNvSpPr/>
          <p:nvPr/>
        </p:nvSpPr>
        <p:spPr>
          <a:xfrm>
            <a:off x="8122134" y="3867806"/>
            <a:ext cx="1512992" cy="1512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2400" dirty="0"/>
              <a:t>Switch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E4EB70-A18F-4224-A8C4-B9A198A2524D}"/>
              </a:ext>
            </a:extLst>
          </p:cNvPr>
          <p:cNvSpPr/>
          <p:nvPr/>
        </p:nvSpPr>
        <p:spPr>
          <a:xfrm>
            <a:off x="8591742" y="4086148"/>
            <a:ext cx="135514" cy="1355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7F67D3-D024-4E6F-BD2B-55372BE79F7E}"/>
              </a:ext>
            </a:extLst>
          </p:cNvPr>
          <p:cNvSpPr/>
          <p:nvPr/>
        </p:nvSpPr>
        <p:spPr>
          <a:xfrm>
            <a:off x="8730313" y="4086148"/>
            <a:ext cx="135514" cy="1355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E215E2-4AAC-4145-BFF4-D8D02362BD24}"/>
              </a:ext>
            </a:extLst>
          </p:cNvPr>
          <p:cNvSpPr/>
          <p:nvPr/>
        </p:nvSpPr>
        <p:spPr>
          <a:xfrm>
            <a:off x="8868885" y="4086148"/>
            <a:ext cx="135514" cy="1355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17078E-ECDE-42AD-99A7-86A437C6EBF9}"/>
              </a:ext>
            </a:extLst>
          </p:cNvPr>
          <p:cNvSpPr/>
          <p:nvPr/>
        </p:nvSpPr>
        <p:spPr>
          <a:xfrm>
            <a:off x="9007456" y="4086148"/>
            <a:ext cx="135514" cy="1355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62957A-6E2B-4B99-8565-6D2DDFA55F33}"/>
              </a:ext>
            </a:extLst>
          </p:cNvPr>
          <p:cNvSpPr/>
          <p:nvPr/>
        </p:nvSpPr>
        <p:spPr>
          <a:xfrm>
            <a:off x="9146027" y="4086148"/>
            <a:ext cx="135514" cy="1355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3A1911-B991-462F-B1D2-4D3062295B18}"/>
              </a:ext>
            </a:extLst>
          </p:cNvPr>
          <p:cNvSpPr/>
          <p:nvPr/>
        </p:nvSpPr>
        <p:spPr>
          <a:xfrm>
            <a:off x="9284600" y="4086148"/>
            <a:ext cx="135514" cy="1355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39F709D-AD4E-4CB7-9B03-A78281A5F9AF}"/>
              </a:ext>
            </a:extLst>
          </p:cNvPr>
          <p:cNvGrpSpPr/>
          <p:nvPr/>
        </p:nvGrpSpPr>
        <p:grpSpPr>
          <a:xfrm rot="16200000">
            <a:off x="8722117" y="4424314"/>
            <a:ext cx="551229" cy="593677"/>
            <a:chOff x="8429905" y="3370683"/>
            <a:chExt cx="834593" cy="20517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A6CE60C-B88B-420D-BC18-295794DA7F7D}"/>
                </a:ext>
              </a:extLst>
            </p:cNvPr>
            <p:cNvSpPr/>
            <p:nvPr/>
          </p:nvSpPr>
          <p:spPr>
            <a:xfrm>
              <a:off x="8429905" y="3370683"/>
              <a:ext cx="205176" cy="205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A1A3CE2-FCA7-4001-A309-F41BC0D59AA7}"/>
                </a:ext>
              </a:extLst>
            </p:cNvPr>
            <p:cNvSpPr/>
            <p:nvPr/>
          </p:nvSpPr>
          <p:spPr>
            <a:xfrm>
              <a:off x="8639710" y="3370683"/>
              <a:ext cx="205176" cy="205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85432AB-D36A-46E9-8622-279D436A5844}"/>
                </a:ext>
              </a:extLst>
            </p:cNvPr>
            <p:cNvSpPr/>
            <p:nvPr/>
          </p:nvSpPr>
          <p:spPr>
            <a:xfrm>
              <a:off x="8849515" y="3370683"/>
              <a:ext cx="205176" cy="205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1916A21-91E4-434C-B9EB-23CC891938C1}"/>
                </a:ext>
              </a:extLst>
            </p:cNvPr>
            <p:cNvSpPr/>
            <p:nvPr/>
          </p:nvSpPr>
          <p:spPr>
            <a:xfrm>
              <a:off x="9059322" y="3370683"/>
              <a:ext cx="205176" cy="205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16908BA-9A69-4D2D-9C62-A4FCEBF006FC}"/>
              </a:ext>
            </a:extLst>
          </p:cNvPr>
          <p:cNvGrpSpPr/>
          <p:nvPr/>
        </p:nvGrpSpPr>
        <p:grpSpPr>
          <a:xfrm rot="16200000">
            <a:off x="8850388" y="4424314"/>
            <a:ext cx="551229" cy="593677"/>
            <a:chOff x="8429905" y="3370683"/>
            <a:chExt cx="834593" cy="20517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290ABB6-CDDC-42A7-BA03-6C3D04730958}"/>
                </a:ext>
              </a:extLst>
            </p:cNvPr>
            <p:cNvSpPr/>
            <p:nvPr/>
          </p:nvSpPr>
          <p:spPr>
            <a:xfrm>
              <a:off x="8429905" y="3370683"/>
              <a:ext cx="205176" cy="205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DCC259C-37B6-450E-A3F3-F3A28C440154}"/>
                </a:ext>
              </a:extLst>
            </p:cNvPr>
            <p:cNvSpPr/>
            <p:nvPr/>
          </p:nvSpPr>
          <p:spPr>
            <a:xfrm>
              <a:off x="8639710" y="3370683"/>
              <a:ext cx="205176" cy="205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44316A-B97D-4DE4-AC59-E5947C19C4E9}"/>
                </a:ext>
              </a:extLst>
            </p:cNvPr>
            <p:cNvSpPr/>
            <p:nvPr/>
          </p:nvSpPr>
          <p:spPr>
            <a:xfrm>
              <a:off x="8849515" y="3370683"/>
              <a:ext cx="205176" cy="205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0D70195-74C4-4009-BFBE-F03EC7E9C824}"/>
                </a:ext>
              </a:extLst>
            </p:cNvPr>
            <p:cNvSpPr/>
            <p:nvPr/>
          </p:nvSpPr>
          <p:spPr>
            <a:xfrm>
              <a:off x="9059322" y="3370683"/>
              <a:ext cx="205176" cy="205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50AD7F8B-5187-47E1-892B-E901DBEE1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045" y="2652720"/>
            <a:ext cx="803703" cy="103874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0168A29-D9B3-4CE2-835D-BD6D2D103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938" y="4929010"/>
            <a:ext cx="803703" cy="103874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73EBFC9-8150-4D0A-8EEF-95B9BC0EA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567" y="5227909"/>
            <a:ext cx="803703" cy="10387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EBE636A-CF19-43BC-B2CA-EEB1CCAB2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881" y="3895862"/>
            <a:ext cx="803703" cy="1038749"/>
          </a:xfrm>
          <a:prstGeom prst="rect">
            <a:avLst/>
          </a:prstGeom>
        </p:spPr>
      </p:pic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BDEB88F4-ED93-4957-BE19-5BFF0A067D72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3145641" y="4614058"/>
            <a:ext cx="4201091" cy="834327"/>
          </a:xfrm>
          <a:prstGeom prst="bentConnector3">
            <a:avLst>
              <a:gd name="adj1" fmla="val 32237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161DB2FF-250D-48C6-BBAB-FAC9AE10720D}"/>
              </a:ext>
            </a:extLst>
          </p:cNvPr>
          <p:cNvCxnSpPr>
            <a:cxnSpLocks/>
          </p:cNvCxnSpPr>
          <p:nvPr/>
        </p:nvCxnSpPr>
        <p:spPr>
          <a:xfrm flipV="1">
            <a:off x="5428269" y="5011131"/>
            <a:ext cx="1918462" cy="724055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3624D624-E4B2-4295-8A7D-703E344143E4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3374747" y="2323594"/>
            <a:ext cx="913332" cy="848500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B2B7C3E-A82F-46A7-B817-4DEA6B5A66A6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4161583" y="4415236"/>
            <a:ext cx="3089256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31395A8-4C61-45B2-BD45-15A9163491DC}"/>
              </a:ext>
            </a:extLst>
          </p:cNvPr>
          <p:cNvCxnSpPr>
            <a:cxnSpLocks/>
          </p:cNvCxnSpPr>
          <p:nvPr/>
        </p:nvCxnSpPr>
        <p:spPr>
          <a:xfrm flipH="1">
            <a:off x="8190779" y="2788526"/>
            <a:ext cx="46140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8835F2DC-C556-4509-A513-52ECC7827D95}"/>
              </a:ext>
            </a:extLst>
          </p:cNvPr>
          <p:cNvSpPr txBox="1"/>
          <p:nvPr/>
        </p:nvSpPr>
        <p:spPr>
          <a:xfrm>
            <a:off x="7924802" y="2331490"/>
            <a:ext cx="274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To ISP</a:t>
            </a:r>
            <a:endParaRPr lang="LID4096" sz="2400" dirty="0"/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91FCD440-7667-4993-8874-160769E68FDF}"/>
              </a:ext>
            </a:extLst>
          </p:cNvPr>
          <p:cNvCxnSpPr>
            <a:cxnSpLocks/>
          </p:cNvCxnSpPr>
          <p:nvPr/>
        </p:nvCxnSpPr>
        <p:spPr>
          <a:xfrm rot="10800000" flipV="1">
            <a:off x="7073718" y="2833373"/>
            <a:ext cx="421936" cy="1205812"/>
          </a:xfrm>
          <a:prstGeom prst="bentConnector2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 descr="http://en.xn--icne-wqa.com/images/icones/7/0/network-wireless-router.png">
            <a:extLst>
              <a:ext uri="{FF2B5EF4-FFF2-40B4-BE49-F238E27FC236}">
                <a16:creationId xmlns:a16="http://schemas.microsoft.com/office/drawing/2014/main" id="{2AD884BC-0A66-4D63-82F6-B7660FE32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010" y="1859760"/>
            <a:ext cx="1367246" cy="136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62D13073-3482-4E2E-9AEE-A2D26D316825}"/>
              </a:ext>
            </a:extLst>
          </p:cNvPr>
          <p:cNvSpPr txBox="1"/>
          <p:nvPr/>
        </p:nvSpPr>
        <p:spPr>
          <a:xfrm>
            <a:off x="5649775" y="2073930"/>
            <a:ext cx="274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Router</a:t>
            </a:r>
            <a:endParaRPr lang="LID4096" sz="2400" dirty="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50D1918-07D9-40B6-A7C8-9D66FA7A6559}"/>
              </a:ext>
            </a:extLst>
          </p:cNvPr>
          <p:cNvCxnSpPr/>
          <p:nvPr/>
        </p:nvCxnSpPr>
        <p:spPr>
          <a:xfrm>
            <a:off x="4161583" y="2325436"/>
            <a:ext cx="7747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8CCAF3AB-2167-4951-9869-E168A82DD935}"/>
              </a:ext>
            </a:extLst>
          </p:cNvPr>
          <p:cNvSpPr/>
          <p:nvPr/>
        </p:nvSpPr>
        <p:spPr>
          <a:xfrm>
            <a:off x="4894499" y="1811317"/>
            <a:ext cx="1042355" cy="10423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400" dirty="0"/>
              <a:t>Switch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0C91BFE-9FCC-405A-B240-073059E0FFCC}"/>
              </a:ext>
            </a:extLst>
          </p:cNvPr>
          <p:cNvSpPr/>
          <p:nvPr/>
        </p:nvSpPr>
        <p:spPr>
          <a:xfrm>
            <a:off x="5218028" y="1961740"/>
            <a:ext cx="93360" cy="933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54DD74F-1CF7-4D0E-91F8-42BD22A127CA}"/>
              </a:ext>
            </a:extLst>
          </p:cNvPr>
          <p:cNvSpPr/>
          <p:nvPr/>
        </p:nvSpPr>
        <p:spPr>
          <a:xfrm>
            <a:off x="5313495" y="1961740"/>
            <a:ext cx="93360" cy="933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7421ADE-6B0D-463B-B7E5-48A55DD18767}"/>
              </a:ext>
            </a:extLst>
          </p:cNvPr>
          <p:cNvSpPr/>
          <p:nvPr/>
        </p:nvSpPr>
        <p:spPr>
          <a:xfrm>
            <a:off x="5408962" y="1961740"/>
            <a:ext cx="93360" cy="933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631CDF6-33D6-44D4-9637-60DD7126A1AB}"/>
              </a:ext>
            </a:extLst>
          </p:cNvPr>
          <p:cNvSpPr/>
          <p:nvPr/>
        </p:nvSpPr>
        <p:spPr>
          <a:xfrm>
            <a:off x="5504428" y="1961740"/>
            <a:ext cx="93360" cy="933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1BE89D3-A1BC-41C9-B0BD-ECD11ED1BF2B}"/>
              </a:ext>
            </a:extLst>
          </p:cNvPr>
          <p:cNvSpPr/>
          <p:nvPr/>
        </p:nvSpPr>
        <p:spPr>
          <a:xfrm>
            <a:off x="5599895" y="1961740"/>
            <a:ext cx="93360" cy="933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EEFB7A5-EA36-4101-B485-3DBF46BE0DC8}"/>
              </a:ext>
            </a:extLst>
          </p:cNvPr>
          <p:cNvSpPr/>
          <p:nvPr/>
        </p:nvSpPr>
        <p:spPr>
          <a:xfrm>
            <a:off x="5695363" y="1961740"/>
            <a:ext cx="93360" cy="933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75CC474-550E-4F9F-8365-28F00E0EE68B}"/>
              </a:ext>
            </a:extLst>
          </p:cNvPr>
          <p:cNvGrpSpPr/>
          <p:nvPr/>
        </p:nvGrpSpPr>
        <p:grpSpPr>
          <a:xfrm rot="16200000">
            <a:off x="5307847" y="2194714"/>
            <a:ext cx="379762" cy="409006"/>
            <a:chOff x="8429905" y="3370683"/>
            <a:chExt cx="834593" cy="205176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C9D035B-F412-4F82-9FE4-5D87903ABAC7}"/>
                </a:ext>
              </a:extLst>
            </p:cNvPr>
            <p:cNvSpPr/>
            <p:nvPr/>
          </p:nvSpPr>
          <p:spPr>
            <a:xfrm>
              <a:off x="8429905" y="3370683"/>
              <a:ext cx="205176" cy="205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0B1DB911-7200-4D58-9CA7-9AA75B2A8237}"/>
                </a:ext>
              </a:extLst>
            </p:cNvPr>
            <p:cNvSpPr/>
            <p:nvPr/>
          </p:nvSpPr>
          <p:spPr>
            <a:xfrm>
              <a:off x="8639710" y="3370683"/>
              <a:ext cx="205176" cy="205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A8FC265-D3EB-4D6A-AC92-9B3105C769A8}"/>
                </a:ext>
              </a:extLst>
            </p:cNvPr>
            <p:cNvSpPr/>
            <p:nvPr/>
          </p:nvSpPr>
          <p:spPr>
            <a:xfrm>
              <a:off x="8849515" y="3370683"/>
              <a:ext cx="205176" cy="205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7AB93C2-2B36-4F7E-9D0F-4F6340EFC3B8}"/>
                </a:ext>
              </a:extLst>
            </p:cNvPr>
            <p:cNvSpPr/>
            <p:nvPr/>
          </p:nvSpPr>
          <p:spPr>
            <a:xfrm>
              <a:off x="9059322" y="3370683"/>
              <a:ext cx="205176" cy="205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DB3BBF5-1247-4709-9C4C-F4669DDC423C}"/>
              </a:ext>
            </a:extLst>
          </p:cNvPr>
          <p:cNvGrpSpPr/>
          <p:nvPr/>
        </p:nvGrpSpPr>
        <p:grpSpPr>
          <a:xfrm rot="16200000">
            <a:off x="5396218" y="2194715"/>
            <a:ext cx="379762" cy="409005"/>
            <a:chOff x="8429905" y="3370683"/>
            <a:chExt cx="834593" cy="205176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E0E5DBD-6B2F-4DDC-BD46-1BEAC9B34E1F}"/>
                </a:ext>
              </a:extLst>
            </p:cNvPr>
            <p:cNvSpPr/>
            <p:nvPr/>
          </p:nvSpPr>
          <p:spPr>
            <a:xfrm>
              <a:off x="8429905" y="3370683"/>
              <a:ext cx="205176" cy="205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C0D0B3C-3606-4445-A3A1-49F285C9E76E}"/>
                </a:ext>
              </a:extLst>
            </p:cNvPr>
            <p:cNvSpPr/>
            <p:nvPr/>
          </p:nvSpPr>
          <p:spPr>
            <a:xfrm>
              <a:off x="8639710" y="3370683"/>
              <a:ext cx="205176" cy="205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9294BF2-8771-4E3C-AFFA-0282D98251FC}"/>
                </a:ext>
              </a:extLst>
            </p:cNvPr>
            <p:cNvSpPr/>
            <p:nvPr/>
          </p:nvSpPr>
          <p:spPr>
            <a:xfrm>
              <a:off x="8849515" y="3370683"/>
              <a:ext cx="205176" cy="205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88E2109-7D70-4638-9848-BA4BD48C867D}"/>
                </a:ext>
              </a:extLst>
            </p:cNvPr>
            <p:cNvSpPr/>
            <p:nvPr/>
          </p:nvSpPr>
          <p:spPr>
            <a:xfrm>
              <a:off x="9059322" y="3370683"/>
              <a:ext cx="205176" cy="205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AAB6200-F9D9-4F8F-8290-5968F7E30891}"/>
              </a:ext>
            </a:extLst>
          </p:cNvPr>
          <p:cNvGrpSpPr/>
          <p:nvPr/>
        </p:nvGrpSpPr>
        <p:grpSpPr>
          <a:xfrm>
            <a:off x="5180789" y="3299831"/>
            <a:ext cx="4936687" cy="864031"/>
            <a:chOff x="3656788" y="3299830"/>
            <a:chExt cx="4936687" cy="864031"/>
          </a:xfrm>
        </p:grpSpPr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E0779FDF-9BFC-48ED-9465-5AC5195E8A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82855" y="3376451"/>
              <a:ext cx="0" cy="78741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1F9D3FB7-309B-4794-8B80-FD0AB357A2C3}"/>
                </a:ext>
              </a:extLst>
            </p:cNvPr>
            <p:cNvSpPr/>
            <p:nvPr/>
          </p:nvSpPr>
          <p:spPr>
            <a:xfrm>
              <a:off x="3656788" y="3299830"/>
              <a:ext cx="4936687" cy="4645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47500" lnSpcReduction="20000"/>
            </a:bodyPr>
            <a:lstStyle/>
            <a:p>
              <a:pPr algn="ctr"/>
              <a:r>
                <a:rPr lang="en-US" sz="4800" dirty="0"/>
                <a:t>Switches can connect to other switches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539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91FCD440-7667-4993-8874-160769E68FDF}"/>
              </a:ext>
            </a:extLst>
          </p:cNvPr>
          <p:cNvCxnSpPr>
            <a:cxnSpLocks/>
          </p:cNvCxnSpPr>
          <p:nvPr/>
        </p:nvCxnSpPr>
        <p:spPr>
          <a:xfrm rot="16200000" flipH="1">
            <a:off x="7357640" y="3352264"/>
            <a:ext cx="1257648" cy="529444"/>
          </a:xfrm>
          <a:prstGeom prst="bentConnector3">
            <a:avLst>
              <a:gd name="adj1" fmla="val 101814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B2B7C3E-A82F-46A7-B817-4DEA6B5A66A6}"/>
              </a:ext>
            </a:extLst>
          </p:cNvPr>
          <p:cNvCxnSpPr>
            <a:cxnSpLocks/>
          </p:cNvCxnSpPr>
          <p:nvPr/>
        </p:nvCxnSpPr>
        <p:spPr>
          <a:xfrm flipV="1">
            <a:off x="4141383" y="4894715"/>
            <a:ext cx="3987447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293A3AD-B27B-4322-BC34-4B2B086E11D3}"/>
              </a:ext>
            </a:extLst>
          </p:cNvPr>
          <p:cNvCxnSpPr>
            <a:cxnSpLocks/>
          </p:cNvCxnSpPr>
          <p:nvPr/>
        </p:nvCxnSpPr>
        <p:spPr>
          <a:xfrm flipV="1">
            <a:off x="4424067" y="4584110"/>
            <a:ext cx="3987447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48DBFB1C-6D27-4823-AC15-624EE46FC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655" y="2570924"/>
            <a:ext cx="373599" cy="4828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C2EC51-21F1-4B55-8936-3A4F0D768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bridges</a:t>
            </a:r>
            <a:br>
              <a:rPr lang="en-US" dirty="0"/>
            </a:br>
            <a:r>
              <a:rPr lang="en-US" dirty="0"/>
              <a:t>Topology with loops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844F7F-1FEF-43D2-BD24-E147B9D9E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97C4D-A552-48B8-88A2-20DF6CC7E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48</a:t>
            </a:fld>
            <a:endParaRPr lang="LID4096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2C71D1-F31E-4071-B2C1-8C85EF2E3B60}"/>
              </a:ext>
            </a:extLst>
          </p:cNvPr>
          <p:cNvGrpSpPr/>
          <p:nvPr/>
        </p:nvGrpSpPr>
        <p:grpSpPr>
          <a:xfrm>
            <a:off x="8122134" y="3867806"/>
            <a:ext cx="1512992" cy="1512992"/>
            <a:chOff x="6598134" y="3867806"/>
            <a:chExt cx="1512992" cy="151299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95E29C-136F-4BA8-9FB8-BD9A35ACC4C1}"/>
                </a:ext>
              </a:extLst>
            </p:cNvPr>
            <p:cNvSpPr/>
            <p:nvPr/>
          </p:nvSpPr>
          <p:spPr>
            <a:xfrm>
              <a:off x="6598134" y="3867806"/>
              <a:ext cx="1512992" cy="151299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r>
                <a:rPr lang="en-US" sz="2400" dirty="0"/>
                <a:t>Switch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E4EB70-A18F-4224-A8C4-B9A198A2524D}"/>
                </a:ext>
              </a:extLst>
            </p:cNvPr>
            <p:cNvSpPr/>
            <p:nvPr/>
          </p:nvSpPr>
          <p:spPr>
            <a:xfrm>
              <a:off x="7067742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17F67D3-D024-4E6F-BD2B-55372BE79F7E}"/>
                </a:ext>
              </a:extLst>
            </p:cNvPr>
            <p:cNvSpPr/>
            <p:nvPr/>
          </p:nvSpPr>
          <p:spPr>
            <a:xfrm>
              <a:off x="7206313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DE215E2-4AAC-4145-BFF4-D8D02362BD24}"/>
                </a:ext>
              </a:extLst>
            </p:cNvPr>
            <p:cNvSpPr/>
            <p:nvPr/>
          </p:nvSpPr>
          <p:spPr>
            <a:xfrm>
              <a:off x="7344885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417078E-ECDE-42AD-99A7-86A437C6EBF9}"/>
                </a:ext>
              </a:extLst>
            </p:cNvPr>
            <p:cNvSpPr/>
            <p:nvPr/>
          </p:nvSpPr>
          <p:spPr>
            <a:xfrm>
              <a:off x="7483456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62957A-6E2B-4B99-8565-6D2DDFA55F33}"/>
                </a:ext>
              </a:extLst>
            </p:cNvPr>
            <p:cNvSpPr/>
            <p:nvPr/>
          </p:nvSpPr>
          <p:spPr>
            <a:xfrm>
              <a:off x="7622027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3A1911-B991-462F-B1D2-4D3062295B18}"/>
                </a:ext>
              </a:extLst>
            </p:cNvPr>
            <p:cNvSpPr/>
            <p:nvPr/>
          </p:nvSpPr>
          <p:spPr>
            <a:xfrm>
              <a:off x="7760600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39F709D-AD4E-4CB7-9B03-A78281A5F9AF}"/>
                </a:ext>
              </a:extLst>
            </p:cNvPr>
            <p:cNvGrpSpPr/>
            <p:nvPr/>
          </p:nvGrpSpPr>
          <p:grpSpPr>
            <a:xfrm rot="16200000">
              <a:off x="7198116" y="4424313"/>
              <a:ext cx="551229" cy="593677"/>
              <a:chOff x="8429905" y="3370683"/>
              <a:chExt cx="834593" cy="205176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A6CE60C-B88B-420D-BC18-295794DA7F7D}"/>
                  </a:ext>
                </a:extLst>
              </p:cNvPr>
              <p:cNvSpPr/>
              <p:nvPr/>
            </p:nvSpPr>
            <p:spPr>
              <a:xfrm>
                <a:off x="842990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A1A3CE2-FCA7-4001-A309-F41BC0D59AA7}"/>
                  </a:ext>
                </a:extLst>
              </p:cNvPr>
              <p:cNvSpPr/>
              <p:nvPr/>
            </p:nvSpPr>
            <p:spPr>
              <a:xfrm>
                <a:off x="8639710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85432AB-D36A-46E9-8622-279D436A5844}"/>
                  </a:ext>
                </a:extLst>
              </p:cNvPr>
              <p:cNvSpPr/>
              <p:nvPr/>
            </p:nvSpPr>
            <p:spPr>
              <a:xfrm>
                <a:off x="884951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1916A21-91E4-434C-B9EB-23CC891938C1}"/>
                  </a:ext>
                </a:extLst>
              </p:cNvPr>
              <p:cNvSpPr/>
              <p:nvPr/>
            </p:nvSpPr>
            <p:spPr>
              <a:xfrm>
                <a:off x="9059322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16908BA-9A69-4D2D-9C62-A4FCEBF006FC}"/>
                </a:ext>
              </a:extLst>
            </p:cNvPr>
            <p:cNvGrpSpPr/>
            <p:nvPr/>
          </p:nvGrpSpPr>
          <p:grpSpPr>
            <a:xfrm rot="16200000">
              <a:off x="7326387" y="4424313"/>
              <a:ext cx="551229" cy="593677"/>
              <a:chOff x="8429905" y="3370683"/>
              <a:chExt cx="834593" cy="20517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290ABB6-CDDC-42A7-BA03-6C3D04730958}"/>
                  </a:ext>
                </a:extLst>
              </p:cNvPr>
              <p:cNvSpPr/>
              <p:nvPr/>
            </p:nvSpPr>
            <p:spPr>
              <a:xfrm>
                <a:off x="842990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DCC259C-37B6-450E-A3F3-F3A28C440154}"/>
                  </a:ext>
                </a:extLst>
              </p:cNvPr>
              <p:cNvSpPr/>
              <p:nvPr/>
            </p:nvSpPr>
            <p:spPr>
              <a:xfrm>
                <a:off x="8639710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F44316A-B97D-4DE4-AC59-E5947C19C4E9}"/>
                  </a:ext>
                </a:extLst>
              </p:cNvPr>
              <p:cNvSpPr/>
              <p:nvPr/>
            </p:nvSpPr>
            <p:spPr>
              <a:xfrm>
                <a:off x="884951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0D70195-74C4-4009-BFBE-F03EC7E9C824}"/>
                  </a:ext>
                </a:extLst>
              </p:cNvPr>
              <p:cNvSpPr/>
              <p:nvPr/>
            </p:nvSpPr>
            <p:spPr>
              <a:xfrm>
                <a:off x="9059322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50AD7F8B-5187-47E1-892B-E901DBEE1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581" y="2333340"/>
            <a:ext cx="803703" cy="1038749"/>
          </a:xfrm>
          <a:prstGeom prst="rect">
            <a:avLst/>
          </a:prstGeom>
        </p:spPr>
      </p:pic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3624D624-E4B2-4295-8A7D-703E344143E4}"/>
              </a:ext>
            </a:extLst>
          </p:cNvPr>
          <p:cNvCxnSpPr>
            <a:cxnSpLocks/>
            <a:stCxn id="29" idx="2"/>
          </p:cNvCxnSpPr>
          <p:nvPr/>
        </p:nvCxnSpPr>
        <p:spPr>
          <a:xfrm rot="5400000">
            <a:off x="4517840" y="3594220"/>
            <a:ext cx="926724" cy="482460"/>
          </a:xfrm>
          <a:prstGeom prst="bentConnector3">
            <a:avLst>
              <a:gd name="adj1" fmla="val 97634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31395A8-4C61-45B2-BD45-15A9163491DC}"/>
              </a:ext>
            </a:extLst>
          </p:cNvPr>
          <p:cNvCxnSpPr>
            <a:cxnSpLocks/>
          </p:cNvCxnSpPr>
          <p:nvPr/>
        </p:nvCxnSpPr>
        <p:spPr>
          <a:xfrm flipH="1">
            <a:off x="8190779" y="2788526"/>
            <a:ext cx="46140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8835F2DC-C556-4509-A513-52ECC7827D95}"/>
              </a:ext>
            </a:extLst>
          </p:cNvPr>
          <p:cNvSpPr txBox="1"/>
          <p:nvPr/>
        </p:nvSpPr>
        <p:spPr>
          <a:xfrm>
            <a:off x="7924802" y="2331490"/>
            <a:ext cx="274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To ISP</a:t>
            </a:r>
            <a:endParaRPr lang="LID4096" sz="2400" dirty="0"/>
          </a:p>
        </p:txBody>
      </p:sp>
      <p:pic>
        <p:nvPicPr>
          <p:cNvPr id="49" name="Picture 2" descr="http://en.xn--icne-wqa.com/images/icones/7/0/network-wireless-router.png">
            <a:extLst>
              <a:ext uri="{FF2B5EF4-FFF2-40B4-BE49-F238E27FC236}">
                <a16:creationId xmlns:a16="http://schemas.microsoft.com/office/drawing/2014/main" id="{2AD884BC-0A66-4D63-82F6-B7660FE32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010" y="1859760"/>
            <a:ext cx="1367246" cy="136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62D13073-3482-4E2E-9AEE-A2D26D316825}"/>
              </a:ext>
            </a:extLst>
          </p:cNvPr>
          <p:cNvSpPr txBox="1"/>
          <p:nvPr/>
        </p:nvSpPr>
        <p:spPr>
          <a:xfrm>
            <a:off x="5649775" y="2073930"/>
            <a:ext cx="274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Router</a:t>
            </a:r>
            <a:endParaRPr lang="LID4096" sz="2400" dirty="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7D52954-D5FE-45DB-AD71-EE283145ABF5}"/>
              </a:ext>
            </a:extLst>
          </p:cNvPr>
          <p:cNvGrpSpPr/>
          <p:nvPr/>
        </p:nvGrpSpPr>
        <p:grpSpPr>
          <a:xfrm>
            <a:off x="3452294" y="3824555"/>
            <a:ext cx="1512992" cy="1512992"/>
            <a:chOff x="6598134" y="3867806"/>
            <a:chExt cx="1512992" cy="1512992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DE3601F-43E3-424E-AE18-235637332DB1}"/>
                </a:ext>
              </a:extLst>
            </p:cNvPr>
            <p:cNvSpPr/>
            <p:nvPr/>
          </p:nvSpPr>
          <p:spPr>
            <a:xfrm>
              <a:off x="6598134" y="3867806"/>
              <a:ext cx="1512992" cy="151299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r>
                <a:rPr lang="en-US" sz="2400" dirty="0"/>
                <a:t>Switch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58183B2-A426-4383-8857-8C1DE40391F6}"/>
                </a:ext>
              </a:extLst>
            </p:cNvPr>
            <p:cNvSpPr/>
            <p:nvPr/>
          </p:nvSpPr>
          <p:spPr>
            <a:xfrm>
              <a:off x="7067742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3F8073E-7EE0-44DA-856A-11E553EC0A05}"/>
                </a:ext>
              </a:extLst>
            </p:cNvPr>
            <p:cNvSpPr/>
            <p:nvPr/>
          </p:nvSpPr>
          <p:spPr>
            <a:xfrm>
              <a:off x="7206313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59790B51-1324-4122-B54B-E43406F1F82D}"/>
                </a:ext>
              </a:extLst>
            </p:cNvPr>
            <p:cNvSpPr/>
            <p:nvPr/>
          </p:nvSpPr>
          <p:spPr>
            <a:xfrm>
              <a:off x="7344885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57AF324-1D4F-44DE-8439-0924DF568610}"/>
                </a:ext>
              </a:extLst>
            </p:cNvPr>
            <p:cNvSpPr/>
            <p:nvPr/>
          </p:nvSpPr>
          <p:spPr>
            <a:xfrm>
              <a:off x="7483456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40F3F9C-01C0-49A6-B84B-32EBF58E4E8B}"/>
                </a:ext>
              </a:extLst>
            </p:cNvPr>
            <p:cNvSpPr/>
            <p:nvPr/>
          </p:nvSpPr>
          <p:spPr>
            <a:xfrm>
              <a:off x="7622027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69600487-C455-4979-BA8D-5A6D561D05ED}"/>
                </a:ext>
              </a:extLst>
            </p:cNvPr>
            <p:cNvSpPr/>
            <p:nvPr/>
          </p:nvSpPr>
          <p:spPr>
            <a:xfrm>
              <a:off x="7760600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43B87A5F-C800-4E41-A935-E7041482522D}"/>
                </a:ext>
              </a:extLst>
            </p:cNvPr>
            <p:cNvGrpSpPr/>
            <p:nvPr/>
          </p:nvGrpSpPr>
          <p:grpSpPr>
            <a:xfrm rot="16200000">
              <a:off x="7198116" y="4424313"/>
              <a:ext cx="551229" cy="593677"/>
              <a:chOff x="8429905" y="3370683"/>
              <a:chExt cx="834593" cy="205176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6E1FDD3-3D72-447B-8A34-6F3121CA8E36}"/>
                  </a:ext>
                </a:extLst>
              </p:cNvPr>
              <p:cNvSpPr/>
              <p:nvPr/>
            </p:nvSpPr>
            <p:spPr>
              <a:xfrm>
                <a:off x="842990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8F142184-50FA-45A4-8813-0E2768A41AF9}"/>
                  </a:ext>
                </a:extLst>
              </p:cNvPr>
              <p:cNvSpPr/>
              <p:nvPr/>
            </p:nvSpPr>
            <p:spPr>
              <a:xfrm>
                <a:off x="8639710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6AD27FE6-63AE-4572-9FC5-DF037E800064}"/>
                  </a:ext>
                </a:extLst>
              </p:cNvPr>
              <p:cNvSpPr/>
              <p:nvPr/>
            </p:nvSpPr>
            <p:spPr>
              <a:xfrm>
                <a:off x="884951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BCFE7D7A-3A05-4206-B0F3-07C195A7D7D8}"/>
                  </a:ext>
                </a:extLst>
              </p:cNvPr>
              <p:cNvSpPr/>
              <p:nvPr/>
            </p:nvSpPr>
            <p:spPr>
              <a:xfrm>
                <a:off x="9059322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DDFDB688-E3C5-4804-BCB7-20B7D6BC9508}"/>
                </a:ext>
              </a:extLst>
            </p:cNvPr>
            <p:cNvGrpSpPr/>
            <p:nvPr/>
          </p:nvGrpSpPr>
          <p:grpSpPr>
            <a:xfrm rot="16200000">
              <a:off x="7326387" y="4424313"/>
              <a:ext cx="551229" cy="593677"/>
              <a:chOff x="8429905" y="3370683"/>
              <a:chExt cx="834593" cy="205176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B7C2679A-283B-4852-8030-5E4BD1289704}"/>
                  </a:ext>
                </a:extLst>
              </p:cNvPr>
              <p:cNvSpPr/>
              <p:nvPr/>
            </p:nvSpPr>
            <p:spPr>
              <a:xfrm>
                <a:off x="842990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5D00889-E4F0-42EB-B7EA-556938B3A4A2}"/>
                  </a:ext>
                </a:extLst>
              </p:cNvPr>
              <p:cNvSpPr/>
              <p:nvPr/>
            </p:nvSpPr>
            <p:spPr>
              <a:xfrm>
                <a:off x="8639710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D03C245F-0FB9-4B11-92D7-4C1F65DB5747}"/>
                  </a:ext>
                </a:extLst>
              </p:cNvPr>
              <p:cNvSpPr/>
              <p:nvPr/>
            </p:nvSpPr>
            <p:spPr>
              <a:xfrm>
                <a:off x="884951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EBFFFBAE-11BF-42DC-A39F-05FD9B0F7D66}"/>
                  </a:ext>
                </a:extLst>
              </p:cNvPr>
              <p:cNvSpPr/>
              <p:nvPr/>
            </p:nvSpPr>
            <p:spPr>
              <a:xfrm>
                <a:off x="9059322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3EB8194-DDC3-4392-AAC6-18CC64C976C7}"/>
              </a:ext>
            </a:extLst>
          </p:cNvPr>
          <p:cNvSpPr/>
          <p:nvPr/>
        </p:nvSpPr>
        <p:spPr>
          <a:xfrm>
            <a:off x="1802726" y="5645277"/>
            <a:ext cx="3747988" cy="4645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en-US" sz="4800" dirty="0"/>
              <a:t>Network contains a loop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B7E70594-A00A-4B97-B508-9845D32486CF}"/>
              </a:ext>
            </a:extLst>
          </p:cNvPr>
          <p:cNvSpPr/>
          <p:nvPr/>
        </p:nvSpPr>
        <p:spPr>
          <a:xfrm>
            <a:off x="5714785" y="5645276"/>
            <a:ext cx="4804848" cy="4663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Q: What kind of problem can this cause?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369401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roup 191">
            <a:extLst>
              <a:ext uri="{FF2B5EF4-FFF2-40B4-BE49-F238E27FC236}">
                <a16:creationId xmlns:a16="http://schemas.microsoft.com/office/drawing/2014/main" id="{AD45CC88-096A-4EA8-8835-8DDECF5EC471}"/>
              </a:ext>
            </a:extLst>
          </p:cNvPr>
          <p:cNvGrpSpPr/>
          <p:nvPr/>
        </p:nvGrpSpPr>
        <p:grpSpPr>
          <a:xfrm rot="16200000">
            <a:off x="5713591" y="2276719"/>
            <a:ext cx="755827" cy="304800"/>
            <a:chOff x="467710" y="3170966"/>
            <a:chExt cx="755827" cy="304800"/>
          </a:xfrm>
        </p:grpSpPr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E38F1306-FD24-4EEA-BF59-34B51521C8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710" y="3170966"/>
              <a:ext cx="75582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6A80269F-48F0-4370-8088-11FB8B60F0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710" y="3323366"/>
              <a:ext cx="75582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53A166A3-AFEC-4AF5-BF12-B061E26CE4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710" y="3475766"/>
              <a:ext cx="75582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5D20D20E-6E5C-4AAE-9090-5151D447ED93}"/>
              </a:ext>
            </a:extLst>
          </p:cNvPr>
          <p:cNvGrpSpPr/>
          <p:nvPr/>
        </p:nvGrpSpPr>
        <p:grpSpPr>
          <a:xfrm>
            <a:off x="9332645" y="2763517"/>
            <a:ext cx="755827" cy="304800"/>
            <a:chOff x="467710" y="3170966"/>
            <a:chExt cx="755827" cy="304800"/>
          </a:xfrm>
        </p:grpSpPr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FE27998A-E046-420E-BD7D-D6B5FE3FB7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710" y="3170966"/>
              <a:ext cx="75582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AD7A3B35-17A9-4F72-B66B-7254C02ED1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710" y="3323366"/>
              <a:ext cx="75582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EBFD762D-6D09-4338-8730-4401E74F06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710" y="3475766"/>
              <a:ext cx="75582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70BE46AC-C8A3-4AA0-BC87-EDF0AF600114}"/>
              </a:ext>
            </a:extLst>
          </p:cNvPr>
          <p:cNvGrpSpPr/>
          <p:nvPr/>
        </p:nvGrpSpPr>
        <p:grpSpPr>
          <a:xfrm rot="16200000">
            <a:off x="7232149" y="5530161"/>
            <a:ext cx="755827" cy="304800"/>
            <a:chOff x="467710" y="3170966"/>
            <a:chExt cx="755827" cy="304800"/>
          </a:xfrm>
        </p:grpSpPr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B3B6D0F5-96A8-4613-9B04-52C3C5E228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710" y="3170966"/>
              <a:ext cx="75582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4A39AC6D-ABCA-4E32-9112-9DF78B9825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710" y="3323366"/>
              <a:ext cx="75582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8AB6A2C7-F124-488F-9ECF-95EE28E6ED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710" y="3475766"/>
              <a:ext cx="75582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413621FA-D5D3-4C40-BC69-6DE880782A0A}"/>
              </a:ext>
            </a:extLst>
          </p:cNvPr>
          <p:cNvGrpSpPr/>
          <p:nvPr/>
        </p:nvGrpSpPr>
        <p:grpSpPr>
          <a:xfrm rot="16200000">
            <a:off x="4220039" y="5530161"/>
            <a:ext cx="755827" cy="304800"/>
            <a:chOff x="467710" y="3170966"/>
            <a:chExt cx="755827" cy="304800"/>
          </a:xfrm>
        </p:grpSpPr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601F6B13-52AE-43C0-BD87-77A3615EE5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710" y="3170966"/>
              <a:ext cx="75582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E87C50DC-6313-4051-9CAE-13E1CA4443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710" y="3323366"/>
              <a:ext cx="75582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33EEC110-8608-41E3-ABCC-FE3E1B894C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710" y="3475766"/>
              <a:ext cx="75582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5A2043F-791B-4286-A4DC-B6F5B4E7C9A6}"/>
              </a:ext>
            </a:extLst>
          </p:cNvPr>
          <p:cNvGrpSpPr/>
          <p:nvPr/>
        </p:nvGrpSpPr>
        <p:grpSpPr>
          <a:xfrm>
            <a:off x="1984985" y="2763517"/>
            <a:ext cx="755827" cy="304800"/>
            <a:chOff x="467710" y="3170966"/>
            <a:chExt cx="755827" cy="304800"/>
          </a:xfrm>
        </p:grpSpPr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8A61CD36-9F55-4600-BFD7-C639C27692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710" y="3170966"/>
              <a:ext cx="75582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CA271A3D-4DA2-42E5-93DE-344B5F7853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710" y="3323366"/>
              <a:ext cx="75582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2144B38F-B0C5-4F23-BE3B-488639FA25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710" y="3475766"/>
              <a:ext cx="75582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B2B7C3E-A82F-46A7-B817-4DEA6B5A66A6}"/>
              </a:ext>
            </a:extLst>
          </p:cNvPr>
          <p:cNvCxnSpPr>
            <a:cxnSpLocks/>
            <a:stCxn id="75" idx="2"/>
            <a:endCxn id="150" idx="1"/>
          </p:cNvCxnSpPr>
          <p:nvPr/>
        </p:nvCxnSpPr>
        <p:spPr>
          <a:xfrm>
            <a:off x="3084394" y="3433627"/>
            <a:ext cx="1018616" cy="166767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7C2EC51-21F1-4B55-8936-3A4F0D768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Spanning tree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844F7F-1FEF-43D2-BD24-E147B9D9E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97C4D-A552-48B8-88A2-20DF6CC7E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49</a:t>
            </a:fld>
            <a:endParaRPr lang="LID4096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3EB8194-DDC3-4392-AAC6-18CC64C976C7}"/>
              </a:ext>
            </a:extLst>
          </p:cNvPr>
          <p:cNvSpPr/>
          <p:nvPr/>
        </p:nvSpPr>
        <p:spPr>
          <a:xfrm>
            <a:off x="4371691" y="1073790"/>
            <a:ext cx="2478385" cy="5372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en-US" sz="4800" dirty="0"/>
              <a:t>No direct loops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33E64E4A-5739-4AEA-AFD7-38F09687860A}"/>
              </a:ext>
            </a:extLst>
          </p:cNvPr>
          <p:cNvCxnSpPr>
            <a:cxnSpLocks/>
            <a:stCxn id="75" idx="3"/>
            <a:endCxn id="55" idx="1"/>
          </p:cNvCxnSpPr>
          <p:nvPr/>
        </p:nvCxnSpPr>
        <p:spPr>
          <a:xfrm>
            <a:off x="3573651" y="2944370"/>
            <a:ext cx="203723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7F26CCCD-15B0-4B71-AAB8-090A72077777}"/>
              </a:ext>
            </a:extLst>
          </p:cNvPr>
          <p:cNvCxnSpPr>
            <a:cxnSpLocks/>
            <a:stCxn id="12" idx="1"/>
            <a:endCxn id="55" idx="3"/>
          </p:cNvCxnSpPr>
          <p:nvPr/>
        </p:nvCxnSpPr>
        <p:spPr>
          <a:xfrm flipH="1">
            <a:off x="6589396" y="2944370"/>
            <a:ext cx="20372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50900433-2B2C-4210-A75E-5A8AF130E764}"/>
              </a:ext>
            </a:extLst>
          </p:cNvPr>
          <p:cNvCxnSpPr>
            <a:cxnSpLocks/>
            <a:stCxn id="12" idx="2"/>
            <a:endCxn id="132" idx="3"/>
          </p:cNvCxnSpPr>
          <p:nvPr/>
        </p:nvCxnSpPr>
        <p:spPr>
          <a:xfrm flipH="1">
            <a:off x="8097269" y="3433627"/>
            <a:ext cx="1018618" cy="166767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8DE91F8D-1B13-4443-A735-3C48252E56D8}"/>
              </a:ext>
            </a:extLst>
          </p:cNvPr>
          <p:cNvCxnSpPr>
            <a:cxnSpLocks/>
            <a:stCxn id="55" idx="2"/>
            <a:endCxn id="132" idx="1"/>
          </p:cNvCxnSpPr>
          <p:nvPr/>
        </p:nvCxnSpPr>
        <p:spPr>
          <a:xfrm>
            <a:off x="6100140" y="3433627"/>
            <a:ext cx="1018616" cy="166767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C02CDD28-CA11-4FFA-9A6F-77E0AC7AFF84}"/>
              </a:ext>
            </a:extLst>
          </p:cNvPr>
          <p:cNvCxnSpPr>
            <a:cxnSpLocks/>
            <a:stCxn id="55" idx="2"/>
            <a:endCxn id="150" idx="3"/>
          </p:cNvCxnSpPr>
          <p:nvPr/>
        </p:nvCxnSpPr>
        <p:spPr>
          <a:xfrm flipH="1">
            <a:off x="5081524" y="3433627"/>
            <a:ext cx="1018617" cy="166767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42C71D1-F31E-4071-B2C1-8C85EF2E3B60}"/>
              </a:ext>
            </a:extLst>
          </p:cNvPr>
          <p:cNvGrpSpPr/>
          <p:nvPr/>
        </p:nvGrpSpPr>
        <p:grpSpPr>
          <a:xfrm>
            <a:off x="8626631" y="2455114"/>
            <a:ext cx="978513" cy="978513"/>
            <a:chOff x="6598134" y="3867806"/>
            <a:chExt cx="1512992" cy="151299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95E29C-136F-4BA8-9FB8-BD9A35ACC4C1}"/>
                </a:ext>
              </a:extLst>
            </p:cNvPr>
            <p:cNvSpPr/>
            <p:nvPr/>
          </p:nvSpPr>
          <p:spPr>
            <a:xfrm>
              <a:off x="6598134" y="3867806"/>
              <a:ext cx="1512992" cy="151299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r>
                <a:rPr lang="en-US" sz="1200" dirty="0"/>
                <a:t>Switch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E4EB70-A18F-4224-A8C4-B9A198A2524D}"/>
                </a:ext>
              </a:extLst>
            </p:cNvPr>
            <p:cNvSpPr/>
            <p:nvPr/>
          </p:nvSpPr>
          <p:spPr>
            <a:xfrm>
              <a:off x="7067742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17F67D3-D024-4E6F-BD2B-55372BE79F7E}"/>
                </a:ext>
              </a:extLst>
            </p:cNvPr>
            <p:cNvSpPr/>
            <p:nvPr/>
          </p:nvSpPr>
          <p:spPr>
            <a:xfrm>
              <a:off x="7206313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DE215E2-4AAC-4145-BFF4-D8D02362BD24}"/>
                </a:ext>
              </a:extLst>
            </p:cNvPr>
            <p:cNvSpPr/>
            <p:nvPr/>
          </p:nvSpPr>
          <p:spPr>
            <a:xfrm>
              <a:off x="7344885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417078E-ECDE-42AD-99A7-86A437C6EBF9}"/>
                </a:ext>
              </a:extLst>
            </p:cNvPr>
            <p:cNvSpPr/>
            <p:nvPr/>
          </p:nvSpPr>
          <p:spPr>
            <a:xfrm>
              <a:off x="7483456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62957A-6E2B-4B99-8565-6D2DDFA55F33}"/>
                </a:ext>
              </a:extLst>
            </p:cNvPr>
            <p:cNvSpPr/>
            <p:nvPr/>
          </p:nvSpPr>
          <p:spPr>
            <a:xfrm>
              <a:off x="7622027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3A1911-B991-462F-B1D2-4D3062295B18}"/>
                </a:ext>
              </a:extLst>
            </p:cNvPr>
            <p:cNvSpPr/>
            <p:nvPr/>
          </p:nvSpPr>
          <p:spPr>
            <a:xfrm>
              <a:off x="7760600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39F709D-AD4E-4CB7-9B03-A78281A5F9AF}"/>
                </a:ext>
              </a:extLst>
            </p:cNvPr>
            <p:cNvGrpSpPr/>
            <p:nvPr/>
          </p:nvGrpSpPr>
          <p:grpSpPr>
            <a:xfrm rot="16200000">
              <a:off x="7198116" y="4424313"/>
              <a:ext cx="551229" cy="593677"/>
              <a:chOff x="8429905" y="3370683"/>
              <a:chExt cx="834593" cy="205176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A6CE60C-B88B-420D-BC18-295794DA7F7D}"/>
                  </a:ext>
                </a:extLst>
              </p:cNvPr>
              <p:cNvSpPr/>
              <p:nvPr/>
            </p:nvSpPr>
            <p:spPr>
              <a:xfrm>
                <a:off x="842990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A1A3CE2-FCA7-4001-A309-F41BC0D59AA7}"/>
                  </a:ext>
                </a:extLst>
              </p:cNvPr>
              <p:cNvSpPr/>
              <p:nvPr/>
            </p:nvSpPr>
            <p:spPr>
              <a:xfrm>
                <a:off x="8639710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85432AB-D36A-46E9-8622-279D436A5844}"/>
                  </a:ext>
                </a:extLst>
              </p:cNvPr>
              <p:cNvSpPr/>
              <p:nvPr/>
            </p:nvSpPr>
            <p:spPr>
              <a:xfrm>
                <a:off x="884951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1916A21-91E4-434C-B9EB-23CC891938C1}"/>
                  </a:ext>
                </a:extLst>
              </p:cNvPr>
              <p:cNvSpPr/>
              <p:nvPr/>
            </p:nvSpPr>
            <p:spPr>
              <a:xfrm>
                <a:off x="9059322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16908BA-9A69-4D2D-9C62-A4FCEBF006FC}"/>
                </a:ext>
              </a:extLst>
            </p:cNvPr>
            <p:cNvGrpSpPr/>
            <p:nvPr/>
          </p:nvGrpSpPr>
          <p:grpSpPr>
            <a:xfrm rot="16200000">
              <a:off x="7326387" y="4424313"/>
              <a:ext cx="551229" cy="593677"/>
              <a:chOff x="8429905" y="3370683"/>
              <a:chExt cx="834593" cy="20517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290ABB6-CDDC-42A7-BA03-6C3D04730958}"/>
                  </a:ext>
                </a:extLst>
              </p:cNvPr>
              <p:cNvSpPr/>
              <p:nvPr/>
            </p:nvSpPr>
            <p:spPr>
              <a:xfrm>
                <a:off x="842990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DCC259C-37B6-450E-A3F3-F3A28C440154}"/>
                  </a:ext>
                </a:extLst>
              </p:cNvPr>
              <p:cNvSpPr/>
              <p:nvPr/>
            </p:nvSpPr>
            <p:spPr>
              <a:xfrm>
                <a:off x="8639710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F44316A-B97D-4DE4-AC59-E5947C19C4E9}"/>
                  </a:ext>
                </a:extLst>
              </p:cNvPr>
              <p:cNvSpPr/>
              <p:nvPr/>
            </p:nvSpPr>
            <p:spPr>
              <a:xfrm>
                <a:off x="884951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0D70195-74C4-4009-BFBE-F03EC7E9C824}"/>
                  </a:ext>
                </a:extLst>
              </p:cNvPr>
              <p:cNvSpPr/>
              <p:nvPr/>
            </p:nvSpPr>
            <p:spPr>
              <a:xfrm>
                <a:off x="9059322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0E854F2-61F7-491E-88CB-0E9EB0561399}"/>
              </a:ext>
            </a:extLst>
          </p:cNvPr>
          <p:cNvGrpSpPr/>
          <p:nvPr/>
        </p:nvGrpSpPr>
        <p:grpSpPr>
          <a:xfrm>
            <a:off x="5610884" y="2455114"/>
            <a:ext cx="978513" cy="978513"/>
            <a:chOff x="6598134" y="3867806"/>
            <a:chExt cx="1512992" cy="151299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835FB89-0D72-4FD6-94E1-AC5B699D0FBF}"/>
                </a:ext>
              </a:extLst>
            </p:cNvPr>
            <p:cNvSpPr/>
            <p:nvPr/>
          </p:nvSpPr>
          <p:spPr>
            <a:xfrm>
              <a:off x="6598134" y="3867806"/>
              <a:ext cx="1512992" cy="151299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r>
                <a:rPr lang="en-US" sz="1200" dirty="0"/>
                <a:t>Switch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D8A756F-BC05-42F3-A056-BA7FC3587B96}"/>
                </a:ext>
              </a:extLst>
            </p:cNvPr>
            <p:cNvSpPr/>
            <p:nvPr/>
          </p:nvSpPr>
          <p:spPr>
            <a:xfrm>
              <a:off x="7067742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0495107-E841-4A4D-A023-5552BD67173D}"/>
                </a:ext>
              </a:extLst>
            </p:cNvPr>
            <p:cNvSpPr/>
            <p:nvPr/>
          </p:nvSpPr>
          <p:spPr>
            <a:xfrm>
              <a:off x="7206313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E0722EA-7614-4797-8BD9-43ADAAE61EA1}"/>
                </a:ext>
              </a:extLst>
            </p:cNvPr>
            <p:cNvSpPr/>
            <p:nvPr/>
          </p:nvSpPr>
          <p:spPr>
            <a:xfrm>
              <a:off x="7344885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A8C3986-DC6F-484C-8923-8E3B87029B7D}"/>
                </a:ext>
              </a:extLst>
            </p:cNvPr>
            <p:cNvSpPr/>
            <p:nvPr/>
          </p:nvSpPr>
          <p:spPr>
            <a:xfrm>
              <a:off x="7483456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4C44E61-9635-4BFB-81E9-83695A0B485D}"/>
                </a:ext>
              </a:extLst>
            </p:cNvPr>
            <p:cNvSpPr/>
            <p:nvPr/>
          </p:nvSpPr>
          <p:spPr>
            <a:xfrm>
              <a:off x="7622027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AA0B4B6-A0DD-4400-A75B-E5196A6CF65C}"/>
                </a:ext>
              </a:extLst>
            </p:cNvPr>
            <p:cNvSpPr/>
            <p:nvPr/>
          </p:nvSpPr>
          <p:spPr>
            <a:xfrm>
              <a:off x="7760600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DAA2316-6BAB-437D-B4C8-51D4E8699003}"/>
                </a:ext>
              </a:extLst>
            </p:cNvPr>
            <p:cNvGrpSpPr/>
            <p:nvPr/>
          </p:nvGrpSpPr>
          <p:grpSpPr>
            <a:xfrm rot="16200000">
              <a:off x="7198116" y="4424313"/>
              <a:ext cx="551229" cy="593677"/>
              <a:chOff x="8429905" y="3370683"/>
              <a:chExt cx="834593" cy="205176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8BAF67C-980B-4199-83B0-9D21254138CA}"/>
                  </a:ext>
                </a:extLst>
              </p:cNvPr>
              <p:cNvSpPr/>
              <p:nvPr/>
            </p:nvSpPr>
            <p:spPr>
              <a:xfrm>
                <a:off x="842990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DFEFBA8-741B-4DD1-8DCB-F1660132433E}"/>
                  </a:ext>
                </a:extLst>
              </p:cNvPr>
              <p:cNvSpPr/>
              <p:nvPr/>
            </p:nvSpPr>
            <p:spPr>
              <a:xfrm>
                <a:off x="8639710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F2E1654-B987-44BF-BE5D-32DDBE55DA53}"/>
                  </a:ext>
                </a:extLst>
              </p:cNvPr>
              <p:cNvSpPr/>
              <p:nvPr/>
            </p:nvSpPr>
            <p:spPr>
              <a:xfrm>
                <a:off x="884951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A92E423-C0A1-4A49-B21F-1821A3729E95}"/>
                  </a:ext>
                </a:extLst>
              </p:cNvPr>
              <p:cNvSpPr/>
              <p:nvPr/>
            </p:nvSpPr>
            <p:spPr>
              <a:xfrm>
                <a:off x="9059322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E883958-EC99-413D-84DD-E359353A849D}"/>
                </a:ext>
              </a:extLst>
            </p:cNvPr>
            <p:cNvGrpSpPr/>
            <p:nvPr/>
          </p:nvGrpSpPr>
          <p:grpSpPr>
            <a:xfrm rot="16200000">
              <a:off x="7326387" y="4424313"/>
              <a:ext cx="551229" cy="593677"/>
              <a:chOff x="8429905" y="3370683"/>
              <a:chExt cx="834593" cy="205176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390C2DD-F667-436D-86A4-AC7F5E605483}"/>
                  </a:ext>
                </a:extLst>
              </p:cNvPr>
              <p:cNvSpPr/>
              <p:nvPr/>
            </p:nvSpPr>
            <p:spPr>
              <a:xfrm>
                <a:off x="842990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90F24D3-4784-4F72-8E3D-D856C1A86B79}"/>
                  </a:ext>
                </a:extLst>
              </p:cNvPr>
              <p:cNvSpPr/>
              <p:nvPr/>
            </p:nvSpPr>
            <p:spPr>
              <a:xfrm>
                <a:off x="8639710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6A0963E-9DEB-46B5-83EC-D60F4B13F40C}"/>
                  </a:ext>
                </a:extLst>
              </p:cNvPr>
              <p:cNvSpPr/>
              <p:nvPr/>
            </p:nvSpPr>
            <p:spPr>
              <a:xfrm>
                <a:off x="884951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CE17333-420F-44FC-9BEF-17BD42A1E493}"/>
                  </a:ext>
                </a:extLst>
              </p:cNvPr>
              <p:cNvSpPr/>
              <p:nvPr/>
            </p:nvSpPr>
            <p:spPr>
              <a:xfrm>
                <a:off x="9059322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B7E9AEF-DA40-4D5C-8F7D-79BBE510E8FC}"/>
              </a:ext>
            </a:extLst>
          </p:cNvPr>
          <p:cNvGrpSpPr/>
          <p:nvPr/>
        </p:nvGrpSpPr>
        <p:grpSpPr>
          <a:xfrm>
            <a:off x="2595138" y="2455114"/>
            <a:ext cx="978513" cy="978513"/>
            <a:chOff x="6598134" y="3867806"/>
            <a:chExt cx="1512992" cy="151299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E0C531D-55BA-4886-ABFD-C9C2D36319A9}"/>
                </a:ext>
              </a:extLst>
            </p:cNvPr>
            <p:cNvSpPr/>
            <p:nvPr/>
          </p:nvSpPr>
          <p:spPr>
            <a:xfrm>
              <a:off x="6598134" y="3867806"/>
              <a:ext cx="1512992" cy="151299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r>
                <a:rPr lang="en-US" sz="1200" dirty="0"/>
                <a:t>Switch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806E5EE-1318-42F9-9E85-476B553BF522}"/>
                </a:ext>
              </a:extLst>
            </p:cNvPr>
            <p:cNvSpPr/>
            <p:nvPr/>
          </p:nvSpPr>
          <p:spPr>
            <a:xfrm>
              <a:off x="7067742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7A5CFD8-0864-4D1F-AC46-D0FEE27677B6}"/>
                </a:ext>
              </a:extLst>
            </p:cNvPr>
            <p:cNvSpPr/>
            <p:nvPr/>
          </p:nvSpPr>
          <p:spPr>
            <a:xfrm>
              <a:off x="7206313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1CC97A8-7C12-48DB-80D0-A00495E53870}"/>
                </a:ext>
              </a:extLst>
            </p:cNvPr>
            <p:cNvSpPr/>
            <p:nvPr/>
          </p:nvSpPr>
          <p:spPr>
            <a:xfrm>
              <a:off x="7344885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95ADDA2-8414-4799-8764-47E2AD805995}"/>
                </a:ext>
              </a:extLst>
            </p:cNvPr>
            <p:cNvSpPr/>
            <p:nvPr/>
          </p:nvSpPr>
          <p:spPr>
            <a:xfrm>
              <a:off x="7483456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6CDA1A8-B227-4B55-80E1-6A64D8506AB8}"/>
                </a:ext>
              </a:extLst>
            </p:cNvPr>
            <p:cNvSpPr/>
            <p:nvPr/>
          </p:nvSpPr>
          <p:spPr>
            <a:xfrm>
              <a:off x="7622027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58F9F94-68ED-4B2B-BA8F-6104A433D069}"/>
                </a:ext>
              </a:extLst>
            </p:cNvPr>
            <p:cNvSpPr/>
            <p:nvPr/>
          </p:nvSpPr>
          <p:spPr>
            <a:xfrm>
              <a:off x="7760600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355BA90-987E-440D-A87E-47C4B632F30D}"/>
                </a:ext>
              </a:extLst>
            </p:cNvPr>
            <p:cNvGrpSpPr/>
            <p:nvPr/>
          </p:nvGrpSpPr>
          <p:grpSpPr>
            <a:xfrm rot="16200000">
              <a:off x="7198116" y="4424313"/>
              <a:ext cx="551229" cy="593677"/>
              <a:chOff x="8429905" y="3370683"/>
              <a:chExt cx="834593" cy="205176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2EA3C494-4A70-4349-B797-87A83E882306}"/>
                  </a:ext>
                </a:extLst>
              </p:cNvPr>
              <p:cNvSpPr/>
              <p:nvPr/>
            </p:nvSpPr>
            <p:spPr>
              <a:xfrm>
                <a:off x="842990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3F618B7C-5B84-4819-8C4B-2DF835BA2435}"/>
                  </a:ext>
                </a:extLst>
              </p:cNvPr>
              <p:cNvSpPr/>
              <p:nvPr/>
            </p:nvSpPr>
            <p:spPr>
              <a:xfrm>
                <a:off x="8639710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2EDEAA72-57A9-40F4-960E-11C5D7D647B5}"/>
                  </a:ext>
                </a:extLst>
              </p:cNvPr>
              <p:cNvSpPr/>
              <p:nvPr/>
            </p:nvSpPr>
            <p:spPr>
              <a:xfrm>
                <a:off x="884951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4A5C8B6C-32D0-448E-8608-988EECCE90D5}"/>
                  </a:ext>
                </a:extLst>
              </p:cNvPr>
              <p:cNvSpPr/>
              <p:nvPr/>
            </p:nvSpPr>
            <p:spPr>
              <a:xfrm>
                <a:off x="9059322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4FA8382-2D87-47EA-BD49-59FBB6FE0C2E}"/>
                </a:ext>
              </a:extLst>
            </p:cNvPr>
            <p:cNvGrpSpPr/>
            <p:nvPr/>
          </p:nvGrpSpPr>
          <p:grpSpPr>
            <a:xfrm rot="16200000">
              <a:off x="7326387" y="4424313"/>
              <a:ext cx="551229" cy="593677"/>
              <a:chOff x="8429905" y="3370683"/>
              <a:chExt cx="834593" cy="205176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7F358248-63C0-4951-A677-00705EB00DDD}"/>
                  </a:ext>
                </a:extLst>
              </p:cNvPr>
              <p:cNvSpPr/>
              <p:nvPr/>
            </p:nvSpPr>
            <p:spPr>
              <a:xfrm>
                <a:off x="842990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C30C8F2-724B-4404-B562-65E21C6662BE}"/>
                  </a:ext>
                </a:extLst>
              </p:cNvPr>
              <p:cNvSpPr/>
              <p:nvPr/>
            </p:nvSpPr>
            <p:spPr>
              <a:xfrm>
                <a:off x="8639710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27843FB-0B1F-4762-BB40-0564804C337F}"/>
                  </a:ext>
                </a:extLst>
              </p:cNvPr>
              <p:cNvSpPr/>
              <p:nvPr/>
            </p:nvSpPr>
            <p:spPr>
              <a:xfrm>
                <a:off x="884951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7C3C931A-BFE0-4396-A966-D67D31BF54BC}"/>
                  </a:ext>
                </a:extLst>
              </p:cNvPr>
              <p:cNvSpPr/>
              <p:nvPr/>
            </p:nvSpPr>
            <p:spPr>
              <a:xfrm>
                <a:off x="9059322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A5E0948-DD33-412C-B146-102547FC26C4}"/>
              </a:ext>
            </a:extLst>
          </p:cNvPr>
          <p:cNvGrpSpPr/>
          <p:nvPr/>
        </p:nvGrpSpPr>
        <p:grpSpPr>
          <a:xfrm>
            <a:off x="7118757" y="4612047"/>
            <a:ext cx="978513" cy="978513"/>
            <a:chOff x="6598134" y="3867806"/>
            <a:chExt cx="1512992" cy="1512992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7669A01-D409-413A-97E9-8825D6EFFF42}"/>
                </a:ext>
              </a:extLst>
            </p:cNvPr>
            <p:cNvSpPr/>
            <p:nvPr/>
          </p:nvSpPr>
          <p:spPr>
            <a:xfrm>
              <a:off x="6598134" y="3867806"/>
              <a:ext cx="1512992" cy="151299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r>
                <a:rPr lang="en-US" sz="1200" dirty="0"/>
                <a:t>Switch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C0510EAF-AFCC-4CDB-9004-380142876E01}"/>
                </a:ext>
              </a:extLst>
            </p:cNvPr>
            <p:cNvSpPr/>
            <p:nvPr/>
          </p:nvSpPr>
          <p:spPr>
            <a:xfrm>
              <a:off x="7067742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B3C8013-4636-4816-9652-BE326C487914}"/>
                </a:ext>
              </a:extLst>
            </p:cNvPr>
            <p:cNvSpPr/>
            <p:nvPr/>
          </p:nvSpPr>
          <p:spPr>
            <a:xfrm>
              <a:off x="7206313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7D6519CD-E3F6-469C-BFB7-FE034B50C819}"/>
                </a:ext>
              </a:extLst>
            </p:cNvPr>
            <p:cNvSpPr/>
            <p:nvPr/>
          </p:nvSpPr>
          <p:spPr>
            <a:xfrm>
              <a:off x="7344885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3EB0DBD5-9A9F-422F-956F-ACD0D7FFF9A6}"/>
                </a:ext>
              </a:extLst>
            </p:cNvPr>
            <p:cNvSpPr/>
            <p:nvPr/>
          </p:nvSpPr>
          <p:spPr>
            <a:xfrm>
              <a:off x="7483456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9D3962CE-8748-42FC-BF00-76CED5E75E28}"/>
                </a:ext>
              </a:extLst>
            </p:cNvPr>
            <p:cNvSpPr/>
            <p:nvPr/>
          </p:nvSpPr>
          <p:spPr>
            <a:xfrm>
              <a:off x="7622027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C176AF93-DAF5-4131-93E9-D2F6FFD70E85}"/>
                </a:ext>
              </a:extLst>
            </p:cNvPr>
            <p:cNvSpPr/>
            <p:nvPr/>
          </p:nvSpPr>
          <p:spPr>
            <a:xfrm>
              <a:off x="7760600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25510394-BDF9-490A-A1C9-5291AB110FD8}"/>
                </a:ext>
              </a:extLst>
            </p:cNvPr>
            <p:cNvGrpSpPr/>
            <p:nvPr/>
          </p:nvGrpSpPr>
          <p:grpSpPr>
            <a:xfrm rot="16200000">
              <a:off x="7198116" y="4424313"/>
              <a:ext cx="551229" cy="593677"/>
              <a:chOff x="8429905" y="3370683"/>
              <a:chExt cx="834593" cy="205176"/>
            </a:xfrm>
          </p:grpSpPr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80441E62-40D5-4986-8CC4-05E86B0EA9AD}"/>
                  </a:ext>
                </a:extLst>
              </p:cNvPr>
              <p:cNvSpPr/>
              <p:nvPr/>
            </p:nvSpPr>
            <p:spPr>
              <a:xfrm>
                <a:off x="842990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E1222238-1257-4C60-B619-0079BA5EE1F2}"/>
                  </a:ext>
                </a:extLst>
              </p:cNvPr>
              <p:cNvSpPr/>
              <p:nvPr/>
            </p:nvSpPr>
            <p:spPr>
              <a:xfrm>
                <a:off x="8639710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6AD705BD-FD98-42EA-978F-2523F6F293C7}"/>
                  </a:ext>
                </a:extLst>
              </p:cNvPr>
              <p:cNvSpPr/>
              <p:nvPr/>
            </p:nvSpPr>
            <p:spPr>
              <a:xfrm>
                <a:off x="884951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B5933B53-07B5-4F74-84EA-B63DDD22C391}"/>
                  </a:ext>
                </a:extLst>
              </p:cNvPr>
              <p:cNvSpPr/>
              <p:nvPr/>
            </p:nvSpPr>
            <p:spPr>
              <a:xfrm>
                <a:off x="9059322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3F03F259-595D-4CD9-BA47-24E0CE4171D6}"/>
                </a:ext>
              </a:extLst>
            </p:cNvPr>
            <p:cNvGrpSpPr/>
            <p:nvPr/>
          </p:nvGrpSpPr>
          <p:grpSpPr>
            <a:xfrm rot="16200000">
              <a:off x="7326387" y="4424313"/>
              <a:ext cx="551229" cy="593677"/>
              <a:chOff x="8429905" y="3370683"/>
              <a:chExt cx="834593" cy="205176"/>
            </a:xfrm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0BEEE10D-1EE4-42C1-B594-1AFC503ECFF7}"/>
                  </a:ext>
                </a:extLst>
              </p:cNvPr>
              <p:cNvSpPr/>
              <p:nvPr/>
            </p:nvSpPr>
            <p:spPr>
              <a:xfrm>
                <a:off x="842990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55E778E8-0CC4-41AA-AA9E-95A6E2CAF263}"/>
                  </a:ext>
                </a:extLst>
              </p:cNvPr>
              <p:cNvSpPr/>
              <p:nvPr/>
            </p:nvSpPr>
            <p:spPr>
              <a:xfrm>
                <a:off x="8639710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3378337E-BB09-4177-AD28-A5A8A10513DE}"/>
                  </a:ext>
                </a:extLst>
              </p:cNvPr>
              <p:cNvSpPr/>
              <p:nvPr/>
            </p:nvSpPr>
            <p:spPr>
              <a:xfrm>
                <a:off x="884951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5DAD4785-7754-458E-90B1-173827ABE099}"/>
                  </a:ext>
                </a:extLst>
              </p:cNvPr>
              <p:cNvSpPr/>
              <p:nvPr/>
            </p:nvSpPr>
            <p:spPr>
              <a:xfrm>
                <a:off x="9059322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441BD791-E81F-47DD-A51F-13EB90EA806C}"/>
              </a:ext>
            </a:extLst>
          </p:cNvPr>
          <p:cNvGrpSpPr/>
          <p:nvPr/>
        </p:nvGrpSpPr>
        <p:grpSpPr>
          <a:xfrm>
            <a:off x="4103011" y="4612047"/>
            <a:ext cx="978513" cy="978513"/>
            <a:chOff x="6598134" y="3867806"/>
            <a:chExt cx="1512992" cy="1512992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B5896293-55B2-4E99-B56F-D7668DBB3537}"/>
                </a:ext>
              </a:extLst>
            </p:cNvPr>
            <p:cNvSpPr/>
            <p:nvPr/>
          </p:nvSpPr>
          <p:spPr>
            <a:xfrm>
              <a:off x="6598134" y="3867806"/>
              <a:ext cx="1512992" cy="151299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r>
                <a:rPr lang="en-US" sz="1200" dirty="0"/>
                <a:t>Switch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0093ADE1-8FB0-4F65-AC16-4619ED761906}"/>
                </a:ext>
              </a:extLst>
            </p:cNvPr>
            <p:cNvSpPr/>
            <p:nvPr/>
          </p:nvSpPr>
          <p:spPr>
            <a:xfrm>
              <a:off x="7067742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C3353F86-0779-41F2-B166-FEE7F2CE1F46}"/>
                </a:ext>
              </a:extLst>
            </p:cNvPr>
            <p:cNvSpPr/>
            <p:nvPr/>
          </p:nvSpPr>
          <p:spPr>
            <a:xfrm>
              <a:off x="7206313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0D3784DF-A2F4-4EF9-AE3C-7D3E0A31A838}"/>
                </a:ext>
              </a:extLst>
            </p:cNvPr>
            <p:cNvSpPr/>
            <p:nvPr/>
          </p:nvSpPr>
          <p:spPr>
            <a:xfrm>
              <a:off x="7344885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E40A1601-9683-4C1B-84E5-A2ACBF6B740C}"/>
                </a:ext>
              </a:extLst>
            </p:cNvPr>
            <p:cNvSpPr/>
            <p:nvPr/>
          </p:nvSpPr>
          <p:spPr>
            <a:xfrm>
              <a:off x="7483456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81B43AA4-8691-4360-88F9-FB216211F870}"/>
                </a:ext>
              </a:extLst>
            </p:cNvPr>
            <p:cNvSpPr/>
            <p:nvPr/>
          </p:nvSpPr>
          <p:spPr>
            <a:xfrm>
              <a:off x="7622027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70F99C74-9F60-4F6D-8F4A-6739DF255C90}"/>
                </a:ext>
              </a:extLst>
            </p:cNvPr>
            <p:cNvSpPr/>
            <p:nvPr/>
          </p:nvSpPr>
          <p:spPr>
            <a:xfrm>
              <a:off x="7760600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360B3848-466D-4F6E-B3D9-1A27390F2CDE}"/>
                </a:ext>
              </a:extLst>
            </p:cNvPr>
            <p:cNvGrpSpPr/>
            <p:nvPr/>
          </p:nvGrpSpPr>
          <p:grpSpPr>
            <a:xfrm rot="16200000">
              <a:off x="7198116" y="4424313"/>
              <a:ext cx="551229" cy="593677"/>
              <a:chOff x="8429905" y="3370683"/>
              <a:chExt cx="834593" cy="205176"/>
            </a:xfrm>
          </p:grpSpPr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86A78C07-F0A5-483C-80A3-653F3D38ED4F}"/>
                  </a:ext>
                </a:extLst>
              </p:cNvPr>
              <p:cNvSpPr/>
              <p:nvPr/>
            </p:nvSpPr>
            <p:spPr>
              <a:xfrm>
                <a:off x="842990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529AAF79-CA68-45A5-BBD8-C4324DA23BC5}"/>
                  </a:ext>
                </a:extLst>
              </p:cNvPr>
              <p:cNvSpPr/>
              <p:nvPr/>
            </p:nvSpPr>
            <p:spPr>
              <a:xfrm>
                <a:off x="8639710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8222CB26-59DE-4EEE-B06D-8D3529D2E902}"/>
                  </a:ext>
                </a:extLst>
              </p:cNvPr>
              <p:cNvSpPr/>
              <p:nvPr/>
            </p:nvSpPr>
            <p:spPr>
              <a:xfrm>
                <a:off x="884951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5AD7696F-4079-4C0F-B7EA-539A5FDB959B}"/>
                  </a:ext>
                </a:extLst>
              </p:cNvPr>
              <p:cNvSpPr/>
              <p:nvPr/>
            </p:nvSpPr>
            <p:spPr>
              <a:xfrm>
                <a:off x="9059322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077AF989-B594-4F22-8DCF-E06D90182CE1}"/>
                </a:ext>
              </a:extLst>
            </p:cNvPr>
            <p:cNvGrpSpPr/>
            <p:nvPr/>
          </p:nvGrpSpPr>
          <p:grpSpPr>
            <a:xfrm rot="16200000">
              <a:off x="7326387" y="4424313"/>
              <a:ext cx="551229" cy="593677"/>
              <a:chOff x="8429905" y="3370683"/>
              <a:chExt cx="834593" cy="205176"/>
            </a:xfrm>
          </p:grpSpPr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9FCC6DEB-8123-4041-A606-1511B16A373F}"/>
                  </a:ext>
                </a:extLst>
              </p:cNvPr>
              <p:cNvSpPr/>
              <p:nvPr/>
            </p:nvSpPr>
            <p:spPr>
              <a:xfrm>
                <a:off x="842990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952CD395-862E-4F70-8AC4-60FD5E646D95}"/>
                  </a:ext>
                </a:extLst>
              </p:cNvPr>
              <p:cNvSpPr/>
              <p:nvPr/>
            </p:nvSpPr>
            <p:spPr>
              <a:xfrm>
                <a:off x="8639710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78DD7EBE-E607-475A-9FE5-9A0C1CDEFBFE}"/>
                  </a:ext>
                </a:extLst>
              </p:cNvPr>
              <p:cNvSpPr/>
              <p:nvPr/>
            </p:nvSpPr>
            <p:spPr>
              <a:xfrm>
                <a:off x="884951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7D9D897D-AD06-40F2-B7EF-1E37E09B2194}"/>
                  </a:ext>
                </a:extLst>
              </p:cNvPr>
              <p:cNvSpPr/>
              <p:nvPr/>
            </p:nvSpPr>
            <p:spPr>
              <a:xfrm>
                <a:off x="9059322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714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E3CDE-BE89-5E4F-ABB8-91D648C57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Didn’t we solve this at the Physical Layer???</a:t>
            </a:r>
            <a:endParaRPr lang="en-NL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0B89D7D-8C8F-6D47-9B14-74E40EF31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620" y="5356887"/>
            <a:ext cx="680224" cy="68022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463200-525C-9843-8CB4-FEBFDE326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EC2D2-52E4-F946-86D7-EA1462AF0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</a:t>
            </a:fld>
            <a:endParaRPr lang="LID4096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9C788534-6E06-8944-A002-1AE9E9A5D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69" y="4455577"/>
            <a:ext cx="680224" cy="680224"/>
          </a:xfrm>
          <a:prstGeom prst="rect">
            <a:avLst/>
          </a:prstGeo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D88017C0-DC58-0843-959B-0C68A2B63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43" y="3130213"/>
            <a:ext cx="680224" cy="680224"/>
          </a:xfrm>
          <a:prstGeom prst="rect">
            <a:avLst/>
          </a:prstGeom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150A9604-2061-CF49-9244-C781A4E0D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76" y="1957611"/>
            <a:ext cx="680224" cy="6802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7C0790-1263-4240-BAFB-19B95B4ED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32" y="1805346"/>
            <a:ext cx="680224" cy="6802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D9451B-73D5-A142-A19A-CBD0E7B02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82" y="4455577"/>
            <a:ext cx="680224" cy="680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DC47D9-CD41-6640-81C5-4743D2AD34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76" y="5356887"/>
            <a:ext cx="586368" cy="5863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4ABE7D-C55A-8441-9DE0-CAB10D0A05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88" y="3037566"/>
            <a:ext cx="678365" cy="6783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C037CB-92CA-7E45-982D-D7429703CC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119" y="2501304"/>
            <a:ext cx="3500919" cy="35009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5451EC-B52F-FB42-BDC4-2BC03C415B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956" y="1324355"/>
            <a:ext cx="1036840" cy="10368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9FB7096-F571-1747-984C-B58DD76A36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35" y="2509864"/>
            <a:ext cx="1036840" cy="1036840"/>
          </a:xfrm>
          <a:prstGeom prst="rect">
            <a:avLst/>
          </a:prstGeom>
        </p:spPr>
      </p:pic>
      <p:pic>
        <p:nvPicPr>
          <p:cNvPr id="22" name="Picture 2" descr="data:image/png;base64,iVBORw0KGgoAAAANSUhEUgAAAOEAAADhCAMAAAAJbSJIAAAAY1BMVEX///+AgIB7e3t4eHh9fX10dHTn5+ewsLCLi4v09PTh4eHLy8v8/PyBgYH4+PiIiIiZmZmlpaXs7Ozb29vAwMCQkJDR0dG4uLifn5+kpKTBwcHNzc3U1NSbm5utra2UlJRtbW2vmB5GAAARoklEQVR4nO1daZurKgw+BbTaulVr7d7z/3/l1SqasAhYbTtzTz7NMzXKCyFkgfDnzz/6R//o/0VR0lD06WbMS1GSF4fzepeVacwYIZQQxuK0zHbr86HIfzbc0L9UpzKmT1BshYk94dK4PFYXP/x0UydQflg/UkJlZCLVT1CSPtaH/NNNdqDwek8ZNWLDOAlL74cfMZb+vvSoCzgAk3pB5X/1xIw2VUDJJHScCA2qzbeCzPfli/D4UJZ7/9NgFHTI6qk0A74nRsKyy3cNZFjFs8HjIOPqe/SOv5tFOkUi9PQdwlocJ6pOMzF6LD4N709xm1k8BYwk+yxGf1l8HcbPyWp+Wkw+EUZ6+oxFl1SLj9+AsUreD/AaLKE/dUSCw5vxhce3DWBLjBzfujxu34zviZFu34Yvz+jb8TVEszdpnMvq/QPYElu9Yxij3WcGsCW6W9wg99N3qlCZSLrw+r99yxo/RoyelwR4/6SEcqL3xfCFj89KKCfyWGhp9NNPSygntsxkLJzCg8sSYwv4VNtvmIIDzW/g7L8LYA1xPy/Aah6ArKVZ3kWr7wHIGPU8j7K0zLLb8XjLynTV/uclrHQ9H8DpyyAjlMTZeltI6aUkL7brW8rodDdlvoVx4ggyStNjVeSjlmS4OZ+aHNU0iDON4iSAjLLj3reLPUT+9rSaBHKeuThBi9ait3PMlCXFfeW5g5xDo7qvg4Rm10k+TnEizpPy9XWxcATIaLCfbjUm29JVWumL1o3v9j1Gs8OLLmpxJG72PXvJRg2djG3mHTevwXuSf3caR5a+4mk8HD7FvNnC7/nORemwx/Qv3R3khT7mGD9O+c1hHMnkld9BjZJ47ph0Edh/fapC9a0/8UpeQauYorO92UonzY/IWsvQUvcBC9zhfauL89pHnlk6RYPvLCch09kVeXWz0XJJ3OyiUf9mHdojO3eAtpOQBMrWhefyb2Bplj4I8dJKOZL5w7IZ7lMxt3tx7cEoYET1sk2ZJcB6FDPS2Ho3pbFgbfe75jQyO/HwFF0XbYNauNhKENFiAHwVWpM8111GU5XBd7WTVJa5AbSTUUYUErqPn00iAoqKDq3fesLaknRajbC1PPC5XSLBTU5Dq3eSUuryaEvavqF4/Y9qtQgQUk/wXSOezyKKhSe62TXHxXo72ggGPUrz5ppSZYeGTUocIlzRDAPJ+y9SRQrNKozCjvYADzZ9JkdJalOLdyceovwphAhhrYNxlwM3TWEAWukbYm1XJYHFEMoxkn1vg7AAA4yfP2CEKxbjmXoeQDCyFsXj7JmbZK+9K4shlCIkObAjKRqesHPcBYT1zMN66gT6lcTiMNroPmIZtsmnANwCf4deEEBu/YkIa4hoFKMYfsGTvmAD0W5RPJllVBTRBKa+8YyPeh9TQrhiDA02NvWpaPOdzRDZyQaghUtBBSswR7uHYtSywbyVEYozB4f1mCipFurGyskwWzNEMB8KFCHDCwVotAKhaIkIMQVxETcvGuxmBmgOrrESK7otUnM4plCA31QIhTXHF1SAOBlvxt63CL2Zh1DQ8kLE2INyEsJflAiFcRLVuLDomtcx8yAWRkUq2GPC5GBoiiLbSI0QT50oFb+Gp7xZzxPTIBrtNWGzx1oQarQUXtCPGoQr5J8X4spOsS12MK38JtttY5qFBL9AVG9onQzxbzqEOFQmzRJhFMUulcigTo1rYTqi3jEMKQ6iQ7iiV8CUS68U5mJpaOL4mhgaOwhJ+fYvxYR0XyH8Gmr5UL/cPeGl9C/SqMZEAx3zokwWqeAzbCSCI+wLvw3TLRTZYJsS+a0FWp5Mts2YdYotQwXFX3FUp5zeyothCL05A/fTKTfo0xE/0bDa29m1byCDgaoPSpnmMHMJhCxJptmkTSka9MyyGzud6DA+iEQThY8MK82k3MBCNJ7YFH0DTgZ7BnvuHyaDB0TVKrEa75dAyfQpGvejmHpJDH7OEBoFTjkchuhFDB5NfBUB2c/Hfw+V/FABKl+A9saNKw2l+T2uSZGj+vAUlIIHmOoBaJeqfv8LWlUpn4C6TnKzECktt3EhZfDlqtGGGlotQlrfgn8CGL25coRQN4u+MiaFmIb2faJU1VAu1sr2mRCiXlQvB9B3G4+ferJ1Mr6IUhCbUWtqYO5KoQhLhNBP3CvnDBzEcHwiyrbpbowBxXeU3QuDBxo9Zx5DYPdq9B7Ud/fRFst7bEbFGvaIrxRn2LsanWVEuIoHIdTIARzm8QUDKr4nqae24tOawfaAGGtcFDNC2H6NTJXDE9GobmRiCmM0ZQhDhIn6QTI8oZsgQy9dNAhhTEqjF6BCG13fJCdRrf740/shoqB5bTnELHRRhsL0jlrHD89oELLd0JTt6EQU85vjxjodVl1N48Aar5se5idsniE2r1nJOxbD8fXzJ5Kw7VRMifwCEnbC6Ob+DybBGRr3DX8kCT6i1Qaan0VCst2UDPiBhIM1iSnY/RMJGmKKhM8vIOgPGZP3jKRBivYjEFb/h8E1htX/iemnuBSE8mSGhAV7nqTwQRKdbZv1NF8PfOxWd1l0BZvDZa6VzHVsucC3bg3XxpFLRcgyVfubPXXxkU3/VG//Dl6C9Ez/HypxDZZr5+OMcnFhG9KxgcSlRAgj36N295Dp4MYrSCPyfuSvG1IKvdf84I8MCxR/iCcKBk3X6/gxrs4XTUYBYtvbkNzm3iQfMSq7etw/BJslbLi6fwGPPtBznfVcSoRwA4AhrcbFq4tWwZgGdxd5eOFMJK4u3QdXYM7FOwHMEiJwgcgGz8EHMpcSIUyyGbKqvaS0MoksvtYX7+UW9FXP1UoXig21QtM/AXy3fvYouI5aLiWBeIAh9jiYB63r2uUR2/9dnx3rdZoZ7ujpuTotCLla/5bnlDHXH8gV67mM/hAM1ZhMGi5wm0Z0uLi1IYdWSfBQJ/LvOdczPM3FreXqttp0XEjcMFc3l9YKLuNGXxiYM1mlXAifmrITHN9rv9QE9fo5huzbnqv5Zxdl2nRcjXD3cwxNEi6EWq4O9HggqiE2AIyMdjfPGOyGLenr7tBEYw9x/S1oN87VzLrOSlx7bZsb4ebzWeAKOq7jwHXvZgHkMm7fgjF0TfwMEE851p5yN15R2v2RpMPuY0G7ca5a83fjNXDFA1el59pxrpOJS0FkML3NCHmcr9YJneDUQ9dpnDvrdUpqwdWJwI71sSKRaz1wFZwrlrjM7hBEaLGDunv0wbqxvxMumxvKp44UDudcZc/FuJQVPddGCqK3/6+d1o6/nhv0YOSSiLqMYb8cVHSQF77yx9yKX4vvGbhacQsBVy+NUv5h4LoPXEcTl0xOUtrrvc3fYc7zKbHm4WxJcESu54LWxdvv3EOVv9Vpy+LvBnCFiMusHBFCm8c7MUu6LNrTKOkM5003NRTaTeB6GiVcuDujSuGb9lx/XLh0r3mSzSmgLmuyBaPezfrooBUcznXRcylSMJirNUc7K3OES0Y4ALTQS0LoqouvwoyTMtiDuTp/gU7jgjHsUGaSCdo0VjF9+IXO6EXJ76she9/bLsg1teZCm84M275aSuWXjBLKMHNVDbtJKThKrtTIdTBwWZxcwr6FzalfKDq9gQ1OV6gjkpCrt3gAl1rc1Fy5gUt8CfQPbeYtPBjWG70gXa4RHMCVKrg0CROw0XPgGqISVseUkY8/Hqfhbe2nD1DVQ1M0cjDUI4Azrl+pNF7sNC4BIYzTGOIBnKUbjgR8oH+NWmNALuBZ9SEBvcYIFVyVkQsSUmhWB39XLL4mTTkB7ATuGgThWfsGlqq47kauQstlWZsLxUttq0HROAhioQLAM0bNxrronVzwBTDm/fvzFobY6s8klHv6/fnD358D/h/k8X//Xozfv59mfE9UHKQ9aR5J+0cCnbPZvyLQfyx2eI3+kfY5YZfwuKUXmh6EG1Z1JuDwEu2cgJKlCWnD3exjwyJV4hu1vaG7pjHrgfOmC0ab95dCRyRRRwuhzz0a9Zb2Jo7vLwVJPE1czhuW11AjPGaE7DEMkMaQhIaK2/5Swx5hIKbqQKUHjEDN4mpGCAdILVRQ9hz3CBv2eYNYhHqfN1x9NB6DxS5ocCBL3Xxv+j5vw159GBBQH6oCQRHN0mNGCLSIpngCbLfrXn3DeQuwuKj7Dh4wVVevMJ9GAMphqz5vAXSt83kLw5kZqJkySmSCJdgq1QOg2NjWU/1OYNEQ5TcIXCrGD60rzswYzj0R8O7NfS3THUzVXPUAqDVXKH9fg15MlL/fYfEF53NPprNr33MIuKUJZ9dM1ZPejmGcxoPY6vIfhjOk77sTzIamnCE1+YjfdJTbFKXXlMYwneX+pkGcdpbbeB7/A7cs6mjaeXxT5Hvea09eIkNIQldTwVgXw6lA6JI0uS6GsbaJQ4HQRWlybRNj+sL7/P3DDb1Qn8atxlASpAGmFFqvlfjrIOOHWPgphl13Fhnr35GzZ6wxNNI7xjpRQg1AQapRLUsxDMH0vgUqkZbE0lxBxcCM18KMVjF1rPUl5QzRy8XZokeI/HEZALaJX6v1Zd4BgEt3So4ezIaIx7H19dqgLSG7fcIqZazXNl6A3li8VKi8uBdEkY5sJNEhxCpaulNDKEj3as09i7qJeDUVRZFBwwdLhHYMUZE3qW4iBnh9tW6iTe1LvGQI0wYXTkS6WVf7EtmQojkmADRnH4y1L2221mirVD+bBEcEBX809UuRGhEntjAHE+OdGxZFaC1q0AbYrsUFN3GQCxaHtKhBK+4E8gQDc5YatBZvEVMCG3RdCpY6EHZTISS4y/G3GV4H6/4y975FHWGrWtBC8b28hEdCEH5wT4aqFjR2c4S6puJ9qnPVgraq5y3EWxNYpRm7yoPqUtTzxi4n3hFCxeviLbbRWNY9nFST/QJqsjO1VSDXZBdSfEiNiFNwzprsdnX1xeRVXvYtELwXXvRfREhKHDSAWkm+ftuiIrt1Xf3X70YQrIKucQJCeotUTz27SG7qvHcjWN5vIdl/w/0WwoRvxwwjFKcyMPGWv99ihjtKhKjVlYgIxcjd4DHQ+A13lLxwz8y5vWdGXJd8dHfQ1ouFadZ/8F33zFjfFaSIS+6fB+VFIYyO8BiwKODcltHcFWS1nck1nvvCfU/JubnvSbqr7DIgFFG0l3y8974n+zu7dqo7u65HQlXg1fQESDQXfC52Z5f9vWupMoKe79O/lhDzmI3cu2a7XXZC8VH7u/M066xfWWnvjUfTj9yd53L/ofr6PDu63j52/6HTHZYKFWhJWsZov/Qdlv+De0gd75Itf+Bdsj/lPmDXlRDS77/T2f1e7scM93I7fvNFyXG/Wz2tXrhb/fz2u9WdFGpHOvvLSM216q5nBubYP2F5jgoSo+R0cBvJpLivXNQLB6jL2DuRte2LQbLb3rezAxJ/e1q5SmcLcKbNE5MgNt4jTW9VkY9KbLg5H1MyCd6cu0Osggg6lCTO7ufCF4U2yYvt+pbWAj35uI58E+p0mjiKHCZrSuNSlpaP7HY83h5l+qzbS+0NTyXAWff3vAYRgm1ollfNvYFpgkZdlubRopDc18VFaYl9hMVM0jUHMbbI3iXfyQxfkpiU1ZiJwuw7zvCRbLkthNMXxhlpzmVQJuvg12LElt6r7KeflVQ5sTg7RebtAgsS3b1jP/1l9SlJZas3XatlH6mdl2jmnJuYTNvpDsFkYuStxyFC13jR6/jEzSeL0zV4p1IlwdXcpLkpqd42jEyR+n4Lhbu3rP+Mnt6nYUTyb4uPIyO3xdf4USqWxchI9vkzHsVxMVll9Ph5fA35O7qEXiV091n5hBRW8czCykj8Qv5jETrc2Gwg6zdl33Wxa0v5viRzSCuh5f57xBNTtKmCF6ckoUG1+aoTxxL5+9KbqFwZ9QLdzprvovB6T5lbyJ7VUy+9O2bkPkv5df1ockpGnPUTlKTZ+vA5y2w6hf6lOpUxpYRI2YrmH4RQGpfH6iIlpn4URUleHM7rXVam8aoB1WSy47TMduvzociT79YqzhQlDf0yUP/oH/0jI/0H2CkQiHiI55AAAAAASUVORK5CYII=">
            <a:extLst>
              <a:ext uri="{FF2B5EF4-FFF2-40B4-BE49-F238E27FC236}">
                <a16:creationId xmlns:a16="http://schemas.microsoft.com/office/drawing/2014/main" id="{8A1569C0-3B7D-A240-881B-9CEA33C0F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355" y="3959815"/>
            <a:ext cx="578595" cy="57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6AE81AB-A12B-724C-9F7A-A618CA6610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718" y="4842616"/>
            <a:ext cx="586369" cy="586369"/>
          </a:xfrm>
          <a:prstGeom prst="rect">
            <a:avLst/>
          </a:prstGeom>
        </p:spPr>
      </p:pic>
      <p:pic>
        <p:nvPicPr>
          <p:cNvPr id="24" name="Content Placeholder 6">
            <a:extLst>
              <a:ext uri="{FF2B5EF4-FFF2-40B4-BE49-F238E27FC236}">
                <a16:creationId xmlns:a16="http://schemas.microsoft.com/office/drawing/2014/main" id="{118E2F54-295A-0342-8DB8-D9C48C474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733" y="3941306"/>
            <a:ext cx="680224" cy="680224"/>
          </a:xfrm>
          <a:prstGeom prst="rect">
            <a:avLst/>
          </a:prstGeom>
        </p:spPr>
      </p:pic>
      <p:pic>
        <p:nvPicPr>
          <p:cNvPr id="25" name="Content Placeholder 6">
            <a:extLst>
              <a:ext uri="{FF2B5EF4-FFF2-40B4-BE49-F238E27FC236}">
                <a16:creationId xmlns:a16="http://schemas.microsoft.com/office/drawing/2014/main" id="{2AA26902-2EBE-C140-B7A4-AC14B1309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42" y="4051398"/>
            <a:ext cx="680224" cy="680224"/>
          </a:xfrm>
          <a:prstGeom prst="rect">
            <a:avLst/>
          </a:prstGeom>
        </p:spPr>
      </p:pic>
      <p:pic>
        <p:nvPicPr>
          <p:cNvPr id="26" name="Content Placeholder 6">
            <a:extLst>
              <a:ext uri="{FF2B5EF4-FFF2-40B4-BE49-F238E27FC236}">
                <a16:creationId xmlns:a16="http://schemas.microsoft.com/office/drawing/2014/main" id="{00224D57-65BD-4746-8DAE-91CDD4365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514" y="5182405"/>
            <a:ext cx="680224" cy="680224"/>
          </a:xfrm>
          <a:prstGeom prst="rect">
            <a:avLst/>
          </a:prstGeom>
        </p:spPr>
      </p:pic>
      <p:pic>
        <p:nvPicPr>
          <p:cNvPr id="27" name="Content Placeholder 6">
            <a:extLst>
              <a:ext uri="{FF2B5EF4-FFF2-40B4-BE49-F238E27FC236}">
                <a16:creationId xmlns:a16="http://schemas.microsoft.com/office/drawing/2014/main" id="{822F7FF3-AB56-944A-871B-AB65CA7F7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44" y="2238823"/>
            <a:ext cx="680224" cy="68022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FA2B8DE-DC43-5B49-B182-3580133D7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86558"/>
            <a:ext cx="680224" cy="6802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E5326AB-74A5-EB4C-AD47-4174BA3F71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055" y="4051398"/>
            <a:ext cx="680224" cy="6802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7EF815F-E3CE-0F4D-8681-57AC5BDBCF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89" y="3941306"/>
            <a:ext cx="586368" cy="58636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DB63CA8-B3E1-8C4A-9315-5508A8E8F1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959" y="5089758"/>
            <a:ext cx="678365" cy="678365"/>
          </a:xfrm>
          <a:prstGeom prst="rect">
            <a:avLst/>
          </a:prstGeom>
        </p:spPr>
      </p:pic>
      <p:pic>
        <p:nvPicPr>
          <p:cNvPr id="32" name="Content Placeholder 6">
            <a:extLst>
              <a:ext uri="{FF2B5EF4-FFF2-40B4-BE49-F238E27FC236}">
                <a16:creationId xmlns:a16="http://schemas.microsoft.com/office/drawing/2014/main" id="{35B6CB6D-3EFF-654D-9AB2-FE956BA05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43" y="3106894"/>
            <a:ext cx="680224" cy="680224"/>
          </a:xfrm>
          <a:prstGeom prst="rect">
            <a:avLst/>
          </a:prstGeom>
        </p:spPr>
      </p:pic>
      <p:pic>
        <p:nvPicPr>
          <p:cNvPr id="33" name="Content Placeholder 6">
            <a:extLst>
              <a:ext uri="{FF2B5EF4-FFF2-40B4-BE49-F238E27FC236}">
                <a16:creationId xmlns:a16="http://schemas.microsoft.com/office/drawing/2014/main" id="{2409A73F-F3EE-F04C-B510-90C1EEEE3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85" y="2158020"/>
            <a:ext cx="680224" cy="680224"/>
          </a:xfrm>
          <a:prstGeom prst="rect">
            <a:avLst/>
          </a:prstGeom>
        </p:spPr>
      </p:pic>
      <p:pic>
        <p:nvPicPr>
          <p:cNvPr id="34" name="Content Placeholder 6">
            <a:extLst>
              <a:ext uri="{FF2B5EF4-FFF2-40B4-BE49-F238E27FC236}">
                <a16:creationId xmlns:a16="http://schemas.microsoft.com/office/drawing/2014/main" id="{4D2A0195-C1BD-3F40-B9FA-A57619C33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578" y="3157483"/>
            <a:ext cx="680224" cy="680224"/>
          </a:xfrm>
          <a:prstGeom prst="rect">
            <a:avLst/>
          </a:prstGeom>
        </p:spPr>
      </p:pic>
      <p:pic>
        <p:nvPicPr>
          <p:cNvPr id="35" name="Content Placeholder 6">
            <a:extLst>
              <a:ext uri="{FF2B5EF4-FFF2-40B4-BE49-F238E27FC236}">
                <a16:creationId xmlns:a16="http://schemas.microsoft.com/office/drawing/2014/main" id="{57C8E4F1-AF64-5A4C-A0CF-464EA8FFD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567" y="5022505"/>
            <a:ext cx="680224" cy="68022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440DF0C-66B4-9B4F-BACD-5798CB76E2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15" y="5016775"/>
            <a:ext cx="680224" cy="68022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938BF39-FD16-F64C-AD6B-6CD2D1F506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98" y="2158020"/>
            <a:ext cx="680224" cy="6802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2FF8972-8305-FE43-ABB2-8E01259769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299" y="3106894"/>
            <a:ext cx="586368" cy="58636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306101A-4B94-D045-B0B1-72E70BCEE4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023" y="3064836"/>
            <a:ext cx="678365" cy="678365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C8E8B1C4-E51C-2641-9BF6-470EA1ABEEA2}"/>
              </a:ext>
            </a:extLst>
          </p:cNvPr>
          <p:cNvSpPr/>
          <p:nvPr/>
        </p:nvSpPr>
        <p:spPr>
          <a:xfrm>
            <a:off x="5201228" y="1396021"/>
            <a:ext cx="494104" cy="574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dirty="0"/>
              <a:t>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576EA1A-2C97-5549-B0C1-9D66C67037E9}"/>
              </a:ext>
            </a:extLst>
          </p:cNvPr>
          <p:cNvSpPr/>
          <p:nvPr/>
        </p:nvSpPr>
        <p:spPr>
          <a:xfrm>
            <a:off x="5694929" y="1396021"/>
            <a:ext cx="494104" cy="574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dirty="0"/>
              <a:t>B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CE25CD9-633E-664A-AC7D-191CCD84E7C5}"/>
              </a:ext>
            </a:extLst>
          </p:cNvPr>
          <p:cNvSpPr/>
          <p:nvPr/>
        </p:nvSpPr>
        <p:spPr>
          <a:xfrm>
            <a:off x="6188630" y="1396021"/>
            <a:ext cx="494104" cy="574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dirty="0"/>
              <a:t>C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BDDCD22-9E03-0340-81E4-6D0EFB156827}"/>
              </a:ext>
            </a:extLst>
          </p:cNvPr>
          <p:cNvSpPr/>
          <p:nvPr/>
        </p:nvSpPr>
        <p:spPr>
          <a:xfrm>
            <a:off x="6682331" y="1396021"/>
            <a:ext cx="494104" cy="574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dirty="0"/>
              <a:t>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66B5497-E689-1F47-B608-5C29E2043E75}"/>
              </a:ext>
            </a:extLst>
          </p:cNvPr>
          <p:cNvSpPr txBox="1"/>
          <p:nvPr/>
        </p:nvSpPr>
        <p:spPr>
          <a:xfrm>
            <a:off x="1065956" y="191309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13D4EF-6230-A64E-B26B-A40120F093C1}"/>
              </a:ext>
            </a:extLst>
          </p:cNvPr>
          <p:cNvSpPr txBox="1"/>
          <p:nvPr/>
        </p:nvSpPr>
        <p:spPr>
          <a:xfrm>
            <a:off x="311680" y="32623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B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98051F-990B-7144-AB12-1F7F864E5A27}"/>
              </a:ext>
            </a:extLst>
          </p:cNvPr>
          <p:cNvSpPr txBox="1"/>
          <p:nvPr/>
        </p:nvSpPr>
        <p:spPr>
          <a:xfrm>
            <a:off x="476206" y="472042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AF644EE-A3D5-AF46-B66F-EE3CF39895B9}"/>
              </a:ext>
            </a:extLst>
          </p:cNvPr>
          <p:cNvSpPr txBox="1"/>
          <p:nvPr/>
        </p:nvSpPr>
        <p:spPr>
          <a:xfrm>
            <a:off x="2081975" y="553548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D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544701E-BB38-FF49-99EE-D361494B6320}"/>
              </a:ext>
            </a:extLst>
          </p:cNvPr>
          <p:cNvSpPr/>
          <p:nvPr/>
        </p:nvSpPr>
        <p:spPr>
          <a:xfrm>
            <a:off x="7176032" y="1396021"/>
            <a:ext cx="494104" cy="574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dirty="0"/>
              <a:t>…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52F2884-8BFB-9F40-AA9A-DD4FACEC488D}"/>
              </a:ext>
            </a:extLst>
          </p:cNvPr>
          <p:cNvSpPr/>
          <p:nvPr/>
        </p:nvSpPr>
        <p:spPr>
          <a:xfrm>
            <a:off x="7669733" y="1396021"/>
            <a:ext cx="494104" cy="574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0249417-4E03-D545-AAEF-15982480B31A}"/>
              </a:ext>
            </a:extLst>
          </p:cNvPr>
          <p:cNvSpPr/>
          <p:nvPr/>
        </p:nvSpPr>
        <p:spPr>
          <a:xfrm>
            <a:off x="8163434" y="1396021"/>
            <a:ext cx="494104" cy="574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7CF006E-D59E-D04D-B0F5-53E34153CBDE}"/>
              </a:ext>
            </a:extLst>
          </p:cNvPr>
          <p:cNvSpPr/>
          <p:nvPr/>
        </p:nvSpPr>
        <p:spPr>
          <a:xfrm>
            <a:off x="8657135" y="1396021"/>
            <a:ext cx="494104" cy="574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0D5D8CD-230B-B646-8CE4-20E79F714EFF}"/>
              </a:ext>
            </a:extLst>
          </p:cNvPr>
          <p:cNvSpPr/>
          <p:nvPr/>
        </p:nvSpPr>
        <p:spPr>
          <a:xfrm>
            <a:off x="9150836" y="1396021"/>
            <a:ext cx="494104" cy="574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18BB04D-754E-E04F-8F5B-FBFFB6F30963}"/>
              </a:ext>
            </a:extLst>
          </p:cNvPr>
          <p:cNvSpPr/>
          <p:nvPr/>
        </p:nvSpPr>
        <p:spPr>
          <a:xfrm>
            <a:off x="9644537" y="1396021"/>
            <a:ext cx="494104" cy="574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E7C89D9-CB90-6A47-9310-ADC0434D0D21}"/>
              </a:ext>
            </a:extLst>
          </p:cNvPr>
          <p:cNvSpPr/>
          <p:nvPr/>
        </p:nvSpPr>
        <p:spPr>
          <a:xfrm>
            <a:off x="10138238" y="1396021"/>
            <a:ext cx="494104" cy="574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CECA2F8-8334-A045-ADA8-790F48202AFE}"/>
              </a:ext>
            </a:extLst>
          </p:cNvPr>
          <p:cNvSpPr/>
          <p:nvPr/>
        </p:nvSpPr>
        <p:spPr>
          <a:xfrm>
            <a:off x="10631940" y="1396021"/>
            <a:ext cx="494104" cy="574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13E8907-FFB6-464F-96EC-8752C15E83D3}"/>
              </a:ext>
            </a:extLst>
          </p:cNvPr>
          <p:cNvSpPr/>
          <p:nvPr/>
        </p:nvSpPr>
        <p:spPr>
          <a:xfrm>
            <a:off x="6183024" y="1396021"/>
            <a:ext cx="271551" cy="57486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44ED368-EAFD-E845-AEBC-40309D6A5735}"/>
              </a:ext>
            </a:extLst>
          </p:cNvPr>
          <p:cNvSpPr/>
          <p:nvPr/>
        </p:nvSpPr>
        <p:spPr>
          <a:xfrm>
            <a:off x="6697669" y="1396021"/>
            <a:ext cx="250607" cy="57486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89A60E9-3E00-0E4A-A5A8-65F9F25C33C8}"/>
              </a:ext>
            </a:extLst>
          </p:cNvPr>
          <p:cNvSpPr/>
          <p:nvPr/>
        </p:nvSpPr>
        <p:spPr>
          <a:xfrm>
            <a:off x="5204792" y="1387129"/>
            <a:ext cx="505475" cy="57486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 w="571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D19CDB8-0835-9D47-952A-DC252A1CB3BA}"/>
              </a:ext>
            </a:extLst>
          </p:cNvPr>
          <p:cNvSpPr/>
          <p:nvPr/>
        </p:nvSpPr>
        <p:spPr>
          <a:xfrm>
            <a:off x="5692484" y="1387129"/>
            <a:ext cx="505475" cy="57486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 w="571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57D7AF0-DA33-5340-AA46-3E95BF0A0E2A}"/>
              </a:ext>
            </a:extLst>
          </p:cNvPr>
          <p:cNvGrpSpPr/>
          <p:nvPr/>
        </p:nvGrpSpPr>
        <p:grpSpPr>
          <a:xfrm>
            <a:off x="2397300" y="1840705"/>
            <a:ext cx="3632607" cy="1155622"/>
            <a:chOff x="2397300" y="1840705"/>
            <a:chExt cx="3632607" cy="1155622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8A22E339-9434-604B-8C6D-9C27EE2D27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27714" y="1867383"/>
              <a:ext cx="506069" cy="36521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E4E51999-FAF6-9345-9279-0405982CBF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03554" y="1840705"/>
              <a:ext cx="606666" cy="38243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EE90D810-C11C-DC45-9C4A-8F84DD902F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7300" y="2725589"/>
              <a:ext cx="1121642" cy="27073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CE19F21-B953-5B4F-A367-63AFFFBBE52E}"/>
                </a:ext>
              </a:extLst>
            </p:cNvPr>
            <p:cNvSpPr/>
            <p:nvPr/>
          </p:nvSpPr>
          <p:spPr>
            <a:xfrm>
              <a:off x="3378709" y="2093026"/>
              <a:ext cx="2651198" cy="859307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Video streaming no longer works</a:t>
              </a:r>
              <a:endParaRPr lang="LID4096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749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roup 191">
            <a:extLst>
              <a:ext uri="{FF2B5EF4-FFF2-40B4-BE49-F238E27FC236}">
                <a16:creationId xmlns:a16="http://schemas.microsoft.com/office/drawing/2014/main" id="{AD45CC88-096A-4EA8-8835-8DDECF5EC471}"/>
              </a:ext>
            </a:extLst>
          </p:cNvPr>
          <p:cNvGrpSpPr/>
          <p:nvPr/>
        </p:nvGrpSpPr>
        <p:grpSpPr>
          <a:xfrm rot="16200000">
            <a:off x="5713591" y="2276719"/>
            <a:ext cx="755827" cy="304800"/>
            <a:chOff x="467710" y="3170966"/>
            <a:chExt cx="755827" cy="304800"/>
          </a:xfrm>
        </p:grpSpPr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E38F1306-FD24-4EEA-BF59-34B51521C8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710" y="3170966"/>
              <a:ext cx="75582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6A80269F-48F0-4370-8088-11FB8B60F0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710" y="3323366"/>
              <a:ext cx="75582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53A166A3-AFEC-4AF5-BF12-B061E26CE4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710" y="3475766"/>
              <a:ext cx="75582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5D20D20E-6E5C-4AAE-9090-5151D447ED93}"/>
              </a:ext>
            </a:extLst>
          </p:cNvPr>
          <p:cNvGrpSpPr/>
          <p:nvPr/>
        </p:nvGrpSpPr>
        <p:grpSpPr>
          <a:xfrm>
            <a:off x="9332645" y="2763517"/>
            <a:ext cx="755827" cy="304800"/>
            <a:chOff x="467710" y="3170966"/>
            <a:chExt cx="755827" cy="304800"/>
          </a:xfrm>
        </p:grpSpPr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FE27998A-E046-420E-BD7D-D6B5FE3FB7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710" y="3170966"/>
              <a:ext cx="75582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AD7A3B35-17A9-4F72-B66B-7254C02ED1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710" y="3323366"/>
              <a:ext cx="75582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EBFD762D-6D09-4338-8730-4401E74F06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710" y="3475766"/>
              <a:ext cx="75582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70BE46AC-C8A3-4AA0-BC87-EDF0AF600114}"/>
              </a:ext>
            </a:extLst>
          </p:cNvPr>
          <p:cNvGrpSpPr/>
          <p:nvPr/>
        </p:nvGrpSpPr>
        <p:grpSpPr>
          <a:xfrm rot="16200000">
            <a:off x="7232149" y="5530161"/>
            <a:ext cx="755827" cy="304800"/>
            <a:chOff x="467710" y="3170966"/>
            <a:chExt cx="755827" cy="304800"/>
          </a:xfrm>
        </p:grpSpPr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B3B6D0F5-96A8-4613-9B04-52C3C5E228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710" y="3170966"/>
              <a:ext cx="75582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4A39AC6D-ABCA-4E32-9112-9DF78B9825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710" y="3323366"/>
              <a:ext cx="75582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8AB6A2C7-F124-488F-9ECF-95EE28E6ED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710" y="3475766"/>
              <a:ext cx="75582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413621FA-D5D3-4C40-BC69-6DE880782A0A}"/>
              </a:ext>
            </a:extLst>
          </p:cNvPr>
          <p:cNvGrpSpPr/>
          <p:nvPr/>
        </p:nvGrpSpPr>
        <p:grpSpPr>
          <a:xfrm rot="16200000">
            <a:off x="4220039" y="5530161"/>
            <a:ext cx="755827" cy="304800"/>
            <a:chOff x="467710" y="3170966"/>
            <a:chExt cx="755827" cy="304800"/>
          </a:xfrm>
        </p:grpSpPr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601F6B13-52AE-43C0-BD87-77A3615EE5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710" y="3170966"/>
              <a:ext cx="75582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E87C50DC-6313-4051-9CAE-13E1CA4443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710" y="3323366"/>
              <a:ext cx="75582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33EEC110-8608-41E3-ABCC-FE3E1B894C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710" y="3475766"/>
              <a:ext cx="75582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5A2043F-791B-4286-A4DC-B6F5B4E7C9A6}"/>
              </a:ext>
            </a:extLst>
          </p:cNvPr>
          <p:cNvGrpSpPr/>
          <p:nvPr/>
        </p:nvGrpSpPr>
        <p:grpSpPr>
          <a:xfrm>
            <a:off x="1984985" y="2763517"/>
            <a:ext cx="755827" cy="304800"/>
            <a:chOff x="467710" y="3170966"/>
            <a:chExt cx="755827" cy="304800"/>
          </a:xfrm>
        </p:grpSpPr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8A61CD36-9F55-4600-BFD7-C639C27692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710" y="3170966"/>
              <a:ext cx="75582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CA271A3D-4DA2-42E5-93DE-344B5F7853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710" y="3323366"/>
              <a:ext cx="75582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2144B38F-B0C5-4F23-BE3B-488639FA25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710" y="3475766"/>
              <a:ext cx="75582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B2B7C3E-A82F-46A7-B817-4DEA6B5A66A6}"/>
              </a:ext>
            </a:extLst>
          </p:cNvPr>
          <p:cNvCxnSpPr>
            <a:cxnSpLocks/>
            <a:stCxn id="75" idx="2"/>
            <a:endCxn id="150" idx="1"/>
          </p:cNvCxnSpPr>
          <p:nvPr/>
        </p:nvCxnSpPr>
        <p:spPr>
          <a:xfrm>
            <a:off x="3084394" y="3433627"/>
            <a:ext cx="1018616" cy="1667677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7C2EC51-21F1-4B55-8936-3A4F0D768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Spanning tree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844F7F-1FEF-43D2-BD24-E147B9D9E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97C4D-A552-48B8-88A2-20DF6CC7E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50</a:t>
            </a:fld>
            <a:endParaRPr lang="LID4096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3EB8194-DDC3-4392-AAC6-18CC64C976C7}"/>
              </a:ext>
            </a:extLst>
          </p:cNvPr>
          <p:cNvSpPr/>
          <p:nvPr/>
        </p:nvSpPr>
        <p:spPr>
          <a:xfrm>
            <a:off x="4371691" y="1073790"/>
            <a:ext cx="2478385" cy="5372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en-US" sz="4800" dirty="0"/>
              <a:t>No direct loops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33E64E4A-5739-4AEA-AFD7-38F09687860A}"/>
              </a:ext>
            </a:extLst>
          </p:cNvPr>
          <p:cNvCxnSpPr>
            <a:cxnSpLocks/>
            <a:stCxn id="75" idx="3"/>
            <a:endCxn id="55" idx="1"/>
          </p:cNvCxnSpPr>
          <p:nvPr/>
        </p:nvCxnSpPr>
        <p:spPr>
          <a:xfrm>
            <a:off x="3573651" y="2944370"/>
            <a:ext cx="203723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7F26CCCD-15B0-4B71-AAB8-090A72077777}"/>
              </a:ext>
            </a:extLst>
          </p:cNvPr>
          <p:cNvCxnSpPr>
            <a:cxnSpLocks/>
            <a:stCxn id="12" idx="1"/>
            <a:endCxn id="55" idx="3"/>
          </p:cNvCxnSpPr>
          <p:nvPr/>
        </p:nvCxnSpPr>
        <p:spPr>
          <a:xfrm flipH="1">
            <a:off x="6589396" y="2944370"/>
            <a:ext cx="20372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50900433-2B2C-4210-A75E-5A8AF130E764}"/>
              </a:ext>
            </a:extLst>
          </p:cNvPr>
          <p:cNvCxnSpPr>
            <a:cxnSpLocks/>
            <a:stCxn id="12" idx="2"/>
            <a:endCxn id="132" idx="3"/>
          </p:cNvCxnSpPr>
          <p:nvPr/>
        </p:nvCxnSpPr>
        <p:spPr>
          <a:xfrm flipH="1">
            <a:off x="8097269" y="3433627"/>
            <a:ext cx="1018618" cy="166767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8DE91F8D-1B13-4443-A735-3C48252E56D8}"/>
              </a:ext>
            </a:extLst>
          </p:cNvPr>
          <p:cNvCxnSpPr>
            <a:cxnSpLocks/>
            <a:stCxn id="55" idx="2"/>
            <a:endCxn id="132" idx="1"/>
          </p:cNvCxnSpPr>
          <p:nvPr/>
        </p:nvCxnSpPr>
        <p:spPr>
          <a:xfrm>
            <a:off x="6100140" y="3433627"/>
            <a:ext cx="1018616" cy="1667677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C02CDD28-CA11-4FFA-9A6F-77E0AC7AFF84}"/>
              </a:ext>
            </a:extLst>
          </p:cNvPr>
          <p:cNvCxnSpPr>
            <a:cxnSpLocks/>
            <a:stCxn id="55" idx="2"/>
            <a:endCxn id="150" idx="3"/>
          </p:cNvCxnSpPr>
          <p:nvPr/>
        </p:nvCxnSpPr>
        <p:spPr>
          <a:xfrm flipH="1">
            <a:off x="5081524" y="3433627"/>
            <a:ext cx="1018617" cy="166767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EBB70D14-F4F3-4855-AD05-132450E707C5}"/>
              </a:ext>
            </a:extLst>
          </p:cNvPr>
          <p:cNvGrpSpPr/>
          <p:nvPr/>
        </p:nvGrpSpPr>
        <p:grpSpPr>
          <a:xfrm>
            <a:off x="1624262" y="4335921"/>
            <a:ext cx="6914522" cy="1910039"/>
            <a:chOff x="100262" y="4335920"/>
            <a:chExt cx="6914522" cy="1910039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E4BDFD6-93B1-4453-89B9-8128272CFCD8}"/>
                </a:ext>
              </a:extLst>
            </p:cNvPr>
            <p:cNvCxnSpPr/>
            <p:nvPr/>
          </p:nvCxnSpPr>
          <p:spPr>
            <a:xfrm flipH="1" flipV="1">
              <a:off x="1874074" y="4335920"/>
              <a:ext cx="8177" cy="1628705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348A22CD-CB7A-4492-9A8B-0F48AE820089}"/>
                </a:ext>
              </a:extLst>
            </p:cNvPr>
            <p:cNvCxnSpPr/>
            <p:nvPr/>
          </p:nvCxnSpPr>
          <p:spPr>
            <a:xfrm flipH="1" flipV="1">
              <a:off x="4947958" y="4335920"/>
              <a:ext cx="8177" cy="1628705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17A3DCB1-1B7F-415E-8F33-96B18503B356}"/>
                </a:ext>
              </a:extLst>
            </p:cNvPr>
            <p:cNvSpPr/>
            <p:nvPr/>
          </p:nvSpPr>
          <p:spPr>
            <a:xfrm>
              <a:off x="100262" y="5708685"/>
              <a:ext cx="6914522" cy="53727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47500" lnSpcReduction="20000"/>
            </a:bodyPr>
            <a:lstStyle/>
            <a:p>
              <a:pPr algn="ctr"/>
              <a:r>
                <a:rPr lang="en-US" sz="4800" dirty="0"/>
                <a:t>Only links in spanning tree are used. Others ignored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42C71D1-F31E-4071-B2C1-8C85EF2E3B60}"/>
              </a:ext>
            </a:extLst>
          </p:cNvPr>
          <p:cNvGrpSpPr/>
          <p:nvPr/>
        </p:nvGrpSpPr>
        <p:grpSpPr>
          <a:xfrm>
            <a:off x="8626631" y="2455114"/>
            <a:ext cx="978513" cy="978513"/>
            <a:chOff x="6598134" y="3867806"/>
            <a:chExt cx="1512992" cy="151299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95E29C-136F-4BA8-9FB8-BD9A35ACC4C1}"/>
                </a:ext>
              </a:extLst>
            </p:cNvPr>
            <p:cNvSpPr/>
            <p:nvPr/>
          </p:nvSpPr>
          <p:spPr>
            <a:xfrm>
              <a:off x="6598134" y="3867806"/>
              <a:ext cx="1512992" cy="151299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r>
                <a:rPr lang="en-US" sz="1200" dirty="0"/>
                <a:t>Switch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E4EB70-A18F-4224-A8C4-B9A198A2524D}"/>
                </a:ext>
              </a:extLst>
            </p:cNvPr>
            <p:cNvSpPr/>
            <p:nvPr/>
          </p:nvSpPr>
          <p:spPr>
            <a:xfrm>
              <a:off x="7067742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17F67D3-D024-4E6F-BD2B-55372BE79F7E}"/>
                </a:ext>
              </a:extLst>
            </p:cNvPr>
            <p:cNvSpPr/>
            <p:nvPr/>
          </p:nvSpPr>
          <p:spPr>
            <a:xfrm>
              <a:off x="7206313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DE215E2-4AAC-4145-BFF4-D8D02362BD24}"/>
                </a:ext>
              </a:extLst>
            </p:cNvPr>
            <p:cNvSpPr/>
            <p:nvPr/>
          </p:nvSpPr>
          <p:spPr>
            <a:xfrm>
              <a:off x="7344885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417078E-ECDE-42AD-99A7-86A437C6EBF9}"/>
                </a:ext>
              </a:extLst>
            </p:cNvPr>
            <p:cNvSpPr/>
            <p:nvPr/>
          </p:nvSpPr>
          <p:spPr>
            <a:xfrm>
              <a:off x="7483456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62957A-6E2B-4B99-8565-6D2DDFA55F33}"/>
                </a:ext>
              </a:extLst>
            </p:cNvPr>
            <p:cNvSpPr/>
            <p:nvPr/>
          </p:nvSpPr>
          <p:spPr>
            <a:xfrm>
              <a:off x="7622027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3A1911-B991-462F-B1D2-4D3062295B18}"/>
                </a:ext>
              </a:extLst>
            </p:cNvPr>
            <p:cNvSpPr/>
            <p:nvPr/>
          </p:nvSpPr>
          <p:spPr>
            <a:xfrm>
              <a:off x="7760600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39F709D-AD4E-4CB7-9B03-A78281A5F9AF}"/>
                </a:ext>
              </a:extLst>
            </p:cNvPr>
            <p:cNvGrpSpPr/>
            <p:nvPr/>
          </p:nvGrpSpPr>
          <p:grpSpPr>
            <a:xfrm rot="16200000">
              <a:off x="7198116" y="4424313"/>
              <a:ext cx="551229" cy="593677"/>
              <a:chOff x="8429905" y="3370683"/>
              <a:chExt cx="834593" cy="205176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A6CE60C-B88B-420D-BC18-295794DA7F7D}"/>
                  </a:ext>
                </a:extLst>
              </p:cNvPr>
              <p:cNvSpPr/>
              <p:nvPr/>
            </p:nvSpPr>
            <p:spPr>
              <a:xfrm>
                <a:off x="842990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A1A3CE2-FCA7-4001-A309-F41BC0D59AA7}"/>
                  </a:ext>
                </a:extLst>
              </p:cNvPr>
              <p:cNvSpPr/>
              <p:nvPr/>
            </p:nvSpPr>
            <p:spPr>
              <a:xfrm>
                <a:off x="8639710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85432AB-D36A-46E9-8622-279D436A5844}"/>
                  </a:ext>
                </a:extLst>
              </p:cNvPr>
              <p:cNvSpPr/>
              <p:nvPr/>
            </p:nvSpPr>
            <p:spPr>
              <a:xfrm>
                <a:off x="884951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1916A21-91E4-434C-B9EB-23CC891938C1}"/>
                  </a:ext>
                </a:extLst>
              </p:cNvPr>
              <p:cNvSpPr/>
              <p:nvPr/>
            </p:nvSpPr>
            <p:spPr>
              <a:xfrm>
                <a:off x="9059322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16908BA-9A69-4D2D-9C62-A4FCEBF006FC}"/>
                </a:ext>
              </a:extLst>
            </p:cNvPr>
            <p:cNvGrpSpPr/>
            <p:nvPr/>
          </p:nvGrpSpPr>
          <p:grpSpPr>
            <a:xfrm rot="16200000">
              <a:off x="7326387" y="4424313"/>
              <a:ext cx="551229" cy="593677"/>
              <a:chOff x="8429905" y="3370683"/>
              <a:chExt cx="834593" cy="20517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290ABB6-CDDC-42A7-BA03-6C3D04730958}"/>
                  </a:ext>
                </a:extLst>
              </p:cNvPr>
              <p:cNvSpPr/>
              <p:nvPr/>
            </p:nvSpPr>
            <p:spPr>
              <a:xfrm>
                <a:off x="842990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DCC259C-37B6-450E-A3F3-F3A28C440154}"/>
                  </a:ext>
                </a:extLst>
              </p:cNvPr>
              <p:cNvSpPr/>
              <p:nvPr/>
            </p:nvSpPr>
            <p:spPr>
              <a:xfrm>
                <a:off x="8639710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F44316A-B97D-4DE4-AC59-E5947C19C4E9}"/>
                  </a:ext>
                </a:extLst>
              </p:cNvPr>
              <p:cNvSpPr/>
              <p:nvPr/>
            </p:nvSpPr>
            <p:spPr>
              <a:xfrm>
                <a:off x="884951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0D70195-74C4-4009-BFBE-F03EC7E9C824}"/>
                  </a:ext>
                </a:extLst>
              </p:cNvPr>
              <p:cNvSpPr/>
              <p:nvPr/>
            </p:nvSpPr>
            <p:spPr>
              <a:xfrm>
                <a:off x="9059322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0E854F2-61F7-491E-88CB-0E9EB0561399}"/>
              </a:ext>
            </a:extLst>
          </p:cNvPr>
          <p:cNvGrpSpPr/>
          <p:nvPr/>
        </p:nvGrpSpPr>
        <p:grpSpPr>
          <a:xfrm>
            <a:off x="5610884" y="2455114"/>
            <a:ext cx="978513" cy="978513"/>
            <a:chOff x="6598134" y="3867806"/>
            <a:chExt cx="1512992" cy="151299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835FB89-0D72-4FD6-94E1-AC5B699D0FBF}"/>
                </a:ext>
              </a:extLst>
            </p:cNvPr>
            <p:cNvSpPr/>
            <p:nvPr/>
          </p:nvSpPr>
          <p:spPr>
            <a:xfrm>
              <a:off x="6598134" y="3867806"/>
              <a:ext cx="1512992" cy="151299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r>
                <a:rPr lang="en-US" sz="1200" dirty="0"/>
                <a:t>Switch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D8A756F-BC05-42F3-A056-BA7FC3587B96}"/>
                </a:ext>
              </a:extLst>
            </p:cNvPr>
            <p:cNvSpPr/>
            <p:nvPr/>
          </p:nvSpPr>
          <p:spPr>
            <a:xfrm>
              <a:off x="7067742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0495107-E841-4A4D-A023-5552BD67173D}"/>
                </a:ext>
              </a:extLst>
            </p:cNvPr>
            <p:cNvSpPr/>
            <p:nvPr/>
          </p:nvSpPr>
          <p:spPr>
            <a:xfrm>
              <a:off x="7206313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E0722EA-7614-4797-8BD9-43ADAAE61EA1}"/>
                </a:ext>
              </a:extLst>
            </p:cNvPr>
            <p:cNvSpPr/>
            <p:nvPr/>
          </p:nvSpPr>
          <p:spPr>
            <a:xfrm>
              <a:off x="7344885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A8C3986-DC6F-484C-8923-8E3B87029B7D}"/>
                </a:ext>
              </a:extLst>
            </p:cNvPr>
            <p:cNvSpPr/>
            <p:nvPr/>
          </p:nvSpPr>
          <p:spPr>
            <a:xfrm>
              <a:off x="7483456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4C44E61-9635-4BFB-81E9-83695A0B485D}"/>
                </a:ext>
              </a:extLst>
            </p:cNvPr>
            <p:cNvSpPr/>
            <p:nvPr/>
          </p:nvSpPr>
          <p:spPr>
            <a:xfrm>
              <a:off x="7622027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AA0B4B6-A0DD-4400-A75B-E5196A6CF65C}"/>
                </a:ext>
              </a:extLst>
            </p:cNvPr>
            <p:cNvSpPr/>
            <p:nvPr/>
          </p:nvSpPr>
          <p:spPr>
            <a:xfrm>
              <a:off x="7760600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DAA2316-6BAB-437D-B4C8-51D4E8699003}"/>
                </a:ext>
              </a:extLst>
            </p:cNvPr>
            <p:cNvGrpSpPr/>
            <p:nvPr/>
          </p:nvGrpSpPr>
          <p:grpSpPr>
            <a:xfrm rot="16200000">
              <a:off x="7198116" y="4424313"/>
              <a:ext cx="551229" cy="593677"/>
              <a:chOff x="8429905" y="3370683"/>
              <a:chExt cx="834593" cy="205176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8BAF67C-980B-4199-83B0-9D21254138CA}"/>
                  </a:ext>
                </a:extLst>
              </p:cNvPr>
              <p:cNvSpPr/>
              <p:nvPr/>
            </p:nvSpPr>
            <p:spPr>
              <a:xfrm>
                <a:off x="842990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DFEFBA8-741B-4DD1-8DCB-F1660132433E}"/>
                  </a:ext>
                </a:extLst>
              </p:cNvPr>
              <p:cNvSpPr/>
              <p:nvPr/>
            </p:nvSpPr>
            <p:spPr>
              <a:xfrm>
                <a:off x="8639710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F2E1654-B987-44BF-BE5D-32DDBE55DA53}"/>
                  </a:ext>
                </a:extLst>
              </p:cNvPr>
              <p:cNvSpPr/>
              <p:nvPr/>
            </p:nvSpPr>
            <p:spPr>
              <a:xfrm>
                <a:off x="884951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A92E423-C0A1-4A49-B21F-1821A3729E95}"/>
                  </a:ext>
                </a:extLst>
              </p:cNvPr>
              <p:cNvSpPr/>
              <p:nvPr/>
            </p:nvSpPr>
            <p:spPr>
              <a:xfrm>
                <a:off x="9059322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E883958-EC99-413D-84DD-E359353A849D}"/>
                </a:ext>
              </a:extLst>
            </p:cNvPr>
            <p:cNvGrpSpPr/>
            <p:nvPr/>
          </p:nvGrpSpPr>
          <p:grpSpPr>
            <a:xfrm rot="16200000">
              <a:off x="7326387" y="4424313"/>
              <a:ext cx="551229" cy="593677"/>
              <a:chOff x="8429905" y="3370683"/>
              <a:chExt cx="834593" cy="205176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390C2DD-F667-436D-86A4-AC7F5E605483}"/>
                  </a:ext>
                </a:extLst>
              </p:cNvPr>
              <p:cNvSpPr/>
              <p:nvPr/>
            </p:nvSpPr>
            <p:spPr>
              <a:xfrm>
                <a:off x="842990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90F24D3-4784-4F72-8E3D-D856C1A86B79}"/>
                  </a:ext>
                </a:extLst>
              </p:cNvPr>
              <p:cNvSpPr/>
              <p:nvPr/>
            </p:nvSpPr>
            <p:spPr>
              <a:xfrm>
                <a:off x="8639710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6A0963E-9DEB-46B5-83EC-D60F4B13F40C}"/>
                  </a:ext>
                </a:extLst>
              </p:cNvPr>
              <p:cNvSpPr/>
              <p:nvPr/>
            </p:nvSpPr>
            <p:spPr>
              <a:xfrm>
                <a:off x="884951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CE17333-420F-44FC-9BEF-17BD42A1E493}"/>
                  </a:ext>
                </a:extLst>
              </p:cNvPr>
              <p:cNvSpPr/>
              <p:nvPr/>
            </p:nvSpPr>
            <p:spPr>
              <a:xfrm>
                <a:off x="9059322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B7E9AEF-DA40-4D5C-8F7D-79BBE510E8FC}"/>
              </a:ext>
            </a:extLst>
          </p:cNvPr>
          <p:cNvGrpSpPr/>
          <p:nvPr/>
        </p:nvGrpSpPr>
        <p:grpSpPr>
          <a:xfrm>
            <a:off x="2595138" y="2455114"/>
            <a:ext cx="978513" cy="978513"/>
            <a:chOff x="6598134" y="3867806"/>
            <a:chExt cx="1512992" cy="151299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E0C531D-55BA-4886-ABFD-C9C2D36319A9}"/>
                </a:ext>
              </a:extLst>
            </p:cNvPr>
            <p:cNvSpPr/>
            <p:nvPr/>
          </p:nvSpPr>
          <p:spPr>
            <a:xfrm>
              <a:off x="6598134" y="3867806"/>
              <a:ext cx="1512992" cy="151299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r>
                <a:rPr lang="en-US" sz="1200" dirty="0"/>
                <a:t>Switch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806E5EE-1318-42F9-9E85-476B553BF522}"/>
                </a:ext>
              </a:extLst>
            </p:cNvPr>
            <p:cNvSpPr/>
            <p:nvPr/>
          </p:nvSpPr>
          <p:spPr>
            <a:xfrm>
              <a:off x="7067742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7A5CFD8-0864-4D1F-AC46-D0FEE27677B6}"/>
                </a:ext>
              </a:extLst>
            </p:cNvPr>
            <p:cNvSpPr/>
            <p:nvPr/>
          </p:nvSpPr>
          <p:spPr>
            <a:xfrm>
              <a:off x="7206313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1CC97A8-7C12-48DB-80D0-A00495E53870}"/>
                </a:ext>
              </a:extLst>
            </p:cNvPr>
            <p:cNvSpPr/>
            <p:nvPr/>
          </p:nvSpPr>
          <p:spPr>
            <a:xfrm>
              <a:off x="7344885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95ADDA2-8414-4799-8764-47E2AD805995}"/>
                </a:ext>
              </a:extLst>
            </p:cNvPr>
            <p:cNvSpPr/>
            <p:nvPr/>
          </p:nvSpPr>
          <p:spPr>
            <a:xfrm>
              <a:off x="7483456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6CDA1A8-B227-4B55-80E1-6A64D8506AB8}"/>
                </a:ext>
              </a:extLst>
            </p:cNvPr>
            <p:cNvSpPr/>
            <p:nvPr/>
          </p:nvSpPr>
          <p:spPr>
            <a:xfrm>
              <a:off x="7622027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58F9F94-68ED-4B2B-BA8F-6104A433D069}"/>
                </a:ext>
              </a:extLst>
            </p:cNvPr>
            <p:cNvSpPr/>
            <p:nvPr/>
          </p:nvSpPr>
          <p:spPr>
            <a:xfrm>
              <a:off x="7760600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355BA90-987E-440D-A87E-47C4B632F30D}"/>
                </a:ext>
              </a:extLst>
            </p:cNvPr>
            <p:cNvGrpSpPr/>
            <p:nvPr/>
          </p:nvGrpSpPr>
          <p:grpSpPr>
            <a:xfrm rot="16200000">
              <a:off x="7198116" y="4424313"/>
              <a:ext cx="551229" cy="593677"/>
              <a:chOff x="8429905" y="3370683"/>
              <a:chExt cx="834593" cy="205176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2EA3C494-4A70-4349-B797-87A83E882306}"/>
                  </a:ext>
                </a:extLst>
              </p:cNvPr>
              <p:cNvSpPr/>
              <p:nvPr/>
            </p:nvSpPr>
            <p:spPr>
              <a:xfrm>
                <a:off x="842990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3F618B7C-5B84-4819-8C4B-2DF835BA2435}"/>
                  </a:ext>
                </a:extLst>
              </p:cNvPr>
              <p:cNvSpPr/>
              <p:nvPr/>
            </p:nvSpPr>
            <p:spPr>
              <a:xfrm>
                <a:off x="8639710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2EDEAA72-57A9-40F4-960E-11C5D7D647B5}"/>
                  </a:ext>
                </a:extLst>
              </p:cNvPr>
              <p:cNvSpPr/>
              <p:nvPr/>
            </p:nvSpPr>
            <p:spPr>
              <a:xfrm>
                <a:off x="884951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4A5C8B6C-32D0-448E-8608-988EECCE90D5}"/>
                  </a:ext>
                </a:extLst>
              </p:cNvPr>
              <p:cNvSpPr/>
              <p:nvPr/>
            </p:nvSpPr>
            <p:spPr>
              <a:xfrm>
                <a:off x="9059322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4FA8382-2D87-47EA-BD49-59FBB6FE0C2E}"/>
                </a:ext>
              </a:extLst>
            </p:cNvPr>
            <p:cNvGrpSpPr/>
            <p:nvPr/>
          </p:nvGrpSpPr>
          <p:grpSpPr>
            <a:xfrm rot="16200000">
              <a:off x="7326387" y="4424313"/>
              <a:ext cx="551229" cy="593677"/>
              <a:chOff x="8429905" y="3370683"/>
              <a:chExt cx="834593" cy="205176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7F358248-63C0-4951-A677-00705EB00DDD}"/>
                  </a:ext>
                </a:extLst>
              </p:cNvPr>
              <p:cNvSpPr/>
              <p:nvPr/>
            </p:nvSpPr>
            <p:spPr>
              <a:xfrm>
                <a:off x="842990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C30C8F2-724B-4404-B562-65E21C6662BE}"/>
                  </a:ext>
                </a:extLst>
              </p:cNvPr>
              <p:cNvSpPr/>
              <p:nvPr/>
            </p:nvSpPr>
            <p:spPr>
              <a:xfrm>
                <a:off x="8639710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27843FB-0B1F-4762-BB40-0564804C337F}"/>
                  </a:ext>
                </a:extLst>
              </p:cNvPr>
              <p:cNvSpPr/>
              <p:nvPr/>
            </p:nvSpPr>
            <p:spPr>
              <a:xfrm>
                <a:off x="884951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7C3C931A-BFE0-4396-A966-D67D31BF54BC}"/>
                  </a:ext>
                </a:extLst>
              </p:cNvPr>
              <p:cNvSpPr/>
              <p:nvPr/>
            </p:nvSpPr>
            <p:spPr>
              <a:xfrm>
                <a:off x="9059322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A5E0948-DD33-412C-B146-102547FC26C4}"/>
              </a:ext>
            </a:extLst>
          </p:cNvPr>
          <p:cNvGrpSpPr/>
          <p:nvPr/>
        </p:nvGrpSpPr>
        <p:grpSpPr>
          <a:xfrm>
            <a:off x="7118757" y="4612047"/>
            <a:ext cx="978513" cy="978513"/>
            <a:chOff x="6598134" y="3867806"/>
            <a:chExt cx="1512992" cy="1512992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7669A01-D409-413A-97E9-8825D6EFFF42}"/>
                </a:ext>
              </a:extLst>
            </p:cNvPr>
            <p:cNvSpPr/>
            <p:nvPr/>
          </p:nvSpPr>
          <p:spPr>
            <a:xfrm>
              <a:off x="6598134" y="3867806"/>
              <a:ext cx="1512992" cy="151299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r>
                <a:rPr lang="en-US" sz="1200" dirty="0"/>
                <a:t>Switch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C0510EAF-AFCC-4CDB-9004-380142876E01}"/>
                </a:ext>
              </a:extLst>
            </p:cNvPr>
            <p:cNvSpPr/>
            <p:nvPr/>
          </p:nvSpPr>
          <p:spPr>
            <a:xfrm>
              <a:off x="7067742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B3C8013-4636-4816-9652-BE326C487914}"/>
                </a:ext>
              </a:extLst>
            </p:cNvPr>
            <p:cNvSpPr/>
            <p:nvPr/>
          </p:nvSpPr>
          <p:spPr>
            <a:xfrm>
              <a:off x="7206313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7D6519CD-E3F6-469C-BFB7-FE034B50C819}"/>
                </a:ext>
              </a:extLst>
            </p:cNvPr>
            <p:cNvSpPr/>
            <p:nvPr/>
          </p:nvSpPr>
          <p:spPr>
            <a:xfrm>
              <a:off x="7344885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3EB0DBD5-9A9F-422F-956F-ACD0D7FFF9A6}"/>
                </a:ext>
              </a:extLst>
            </p:cNvPr>
            <p:cNvSpPr/>
            <p:nvPr/>
          </p:nvSpPr>
          <p:spPr>
            <a:xfrm>
              <a:off x="7483456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9D3962CE-8748-42FC-BF00-76CED5E75E28}"/>
                </a:ext>
              </a:extLst>
            </p:cNvPr>
            <p:cNvSpPr/>
            <p:nvPr/>
          </p:nvSpPr>
          <p:spPr>
            <a:xfrm>
              <a:off x="7622027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C176AF93-DAF5-4131-93E9-D2F6FFD70E85}"/>
                </a:ext>
              </a:extLst>
            </p:cNvPr>
            <p:cNvSpPr/>
            <p:nvPr/>
          </p:nvSpPr>
          <p:spPr>
            <a:xfrm>
              <a:off x="7760600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25510394-BDF9-490A-A1C9-5291AB110FD8}"/>
                </a:ext>
              </a:extLst>
            </p:cNvPr>
            <p:cNvGrpSpPr/>
            <p:nvPr/>
          </p:nvGrpSpPr>
          <p:grpSpPr>
            <a:xfrm rot="16200000">
              <a:off x="7198116" y="4424313"/>
              <a:ext cx="551229" cy="593677"/>
              <a:chOff x="8429905" y="3370683"/>
              <a:chExt cx="834593" cy="205176"/>
            </a:xfrm>
          </p:grpSpPr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80441E62-40D5-4986-8CC4-05E86B0EA9AD}"/>
                  </a:ext>
                </a:extLst>
              </p:cNvPr>
              <p:cNvSpPr/>
              <p:nvPr/>
            </p:nvSpPr>
            <p:spPr>
              <a:xfrm>
                <a:off x="842990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E1222238-1257-4C60-B619-0079BA5EE1F2}"/>
                  </a:ext>
                </a:extLst>
              </p:cNvPr>
              <p:cNvSpPr/>
              <p:nvPr/>
            </p:nvSpPr>
            <p:spPr>
              <a:xfrm>
                <a:off x="8639710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6AD705BD-FD98-42EA-978F-2523F6F293C7}"/>
                  </a:ext>
                </a:extLst>
              </p:cNvPr>
              <p:cNvSpPr/>
              <p:nvPr/>
            </p:nvSpPr>
            <p:spPr>
              <a:xfrm>
                <a:off x="884951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B5933B53-07B5-4F74-84EA-B63DDD22C391}"/>
                  </a:ext>
                </a:extLst>
              </p:cNvPr>
              <p:cNvSpPr/>
              <p:nvPr/>
            </p:nvSpPr>
            <p:spPr>
              <a:xfrm>
                <a:off x="9059322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3F03F259-595D-4CD9-BA47-24E0CE4171D6}"/>
                </a:ext>
              </a:extLst>
            </p:cNvPr>
            <p:cNvGrpSpPr/>
            <p:nvPr/>
          </p:nvGrpSpPr>
          <p:grpSpPr>
            <a:xfrm rot="16200000">
              <a:off x="7326387" y="4424313"/>
              <a:ext cx="551229" cy="593677"/>
              <a:chOff x="8429905" y="3370683"/>
              <a:chExt cx="834593" cy="205176"/>
            </a:xfrm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0BEEE10D-1EE4-42C1-B594-1AFC503ECFF7}"/>
                  </a:ext>
                </a:extLst>
              </p:cNvPr>
              <p:cNvSpPr/>
              <p:nvPr/>
            </p:nvSpPr>
            <p:spPr>
              <a:xfrm>
                <a:off x="842990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55E778E8-0CC4-41AA-AA9E-95A6E2CAF263}"/>
                  </a:ext>
                </a:extLst>
              </p:cNvPr>
              <p:cNvSpPr/>
              <p:nvPr/>
            </p:nvSpPr>
            <p:spPr>
              <a:xfrm>
                <a:off x="8639710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3378337E-BB09-4177-AD28-A5A8A10513DE}"/>
                  </a:ext>
                </a:extLst>
              </p:cNvPr>
              <p:cNvSpPr/>
              <p:nvPr/>
            </p:nvSpPr>
            <p:spPr>
              <a:xfrm>
                <a:off x="884951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5DAD4785-7754-458E-90B1-173827ABE099}"/>
                  </a:ext>
                </a:extLst>
              </p:cNvPr>
              <p:cNvSpPr/>
              <p:nvPr/>
            </p:nvSpPr>
            <p:spPr>
              <a:xfrm>
                <a:off x="9059322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441BD791-E81F-47DD-A51F-13EB90EA806C}"/>
              </a:ext>
            </a:extLst>
          </p:cNvPr>
          <p:cNvGrpSpPr/>
          <p:nvPr/>
        </p:nvGrpSpPr>
        <p:grpSpPr>
          <a:xfrm>
            <a:off x="4103011" y="4612047"/>
            <a:ext cx="978513" cy="978513"/>
            <a:chOff x="6598134" y="3867806"/>
            <a:chExt cx="1512992" cy="1512992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B5896293-55B2-4E99-B56F-D7668DBB3537}"/>
                </a:ext>
              </a:extLst>
            </p:cNvPr>
            <p:cNvSpPr/>
            <p:nvPr/>
          </p:nvSpPr>
          <p:spPr>
            <a:xfrm>
              <a:off x="6598134" y="3867806"/>
              <a:ext cx="1512992" cy="151299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r>
                <a:rPr lang="en-US" sz="1200" dirty="0"/>
                <a:t>Switch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0093ADE1-8FB0-4F65-AC16-4619ED761906}"/>
                </a:ext>
              </a:extLst>
            </p:cNvPr>
            <p:cNvSpPr/>
            <p:nvPr/>
          </p:nvSpPr>
          <p:spPr>
            <a:xfrm>
              <a:off x="7067742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C3353F86-0779-41F2-B166-FEE7F2CE1F46}"/>
                </a:ext>
              </a:extLst>
            </p:cNvPr>
            <p:cNvSpPr/>
            <p:nvPr/>
          </p:nvSpPr>
          <p:spPr>
            <a:xfrm>
              <a:off x="7206313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0D3784DF-A2F4-4EF9-AE3C-7D3E0A31A838}"/>
                </a:ext>
              </a:extLst>
            </p:cNvPr>
            <p:cNvSpPr/>
            <p:nvPr/>
          </p:nvSpPr>
          <p:spPr>
            <a:xfrm>
              <a:off x="7344885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E40A1601-9683-4C1B-84E5-A2ACBF6B740C}"/>
                </a:ext>
              </a:extLst>
            </p:cNvPr>
            <p:cNvSpPr/>
            <p:nvPr/>
          </p:nvSpPr>
          <p:spPr>
            <a:xfrm>
              <a:off x="7483456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81B43AA4-8691-4360-88F9-FB216211F870}"/>
                </a:ext>
              </a:extLst>
            </p:cNvPr>
            <p:cNvSpPr/>
            <p:nvPr/>
          </p:nvSpPr>
          <p:spPr>
            <a:xfrm>
              <a:off x="7622027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70F99C74-9F60-4F6D-8F4A-6739DF255C90}"/>
                </a:ext>
              </a:extLst>
            </p:cNvPr>
            <p:cNvSpPr/>
            <p:nvPr/>
          </p:nvSpPr>
          <p:spPr>
            <a:xfrm>
              <a:off x="7760600" y="4086148"/>
              <a:ext cx="135514" cy="135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360B3848-466D-4F6E-B3D9-1A27390F2CDE}"/>
                </a:ext>
              </a:extLst>
            </p:cNvPr>
            <p:cNvGrpSpPr/>
            <p:nvPr/>
          </p:nvGrpSpPr>
          <p:grpSpPr>
            <a:xfrm rot="16200000">
              <a:off x="7198116" y="4424313"/>
              <a:ext cx="551229" cy="593677"/>
              <a:chOff x="8429905" y="3370683"/>
              <a:chExt cx="834593" cy="205176"/>
            </a:xfrm>
          </p:grpSpPr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86A78C07-F0A5-483C-80A3-653F3D38ED4F}"/>
                  </a:ext>
                </a:extLst>
              </p:cNvPr>
              <p:cNvSpPr/>
              <p:nvPr/>
            </p:nvSpPr>
            <p:spPr>
              <a:xfrm>
                <a:off x="842990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529AAF79-CA68-45A5-BBD8-C4324DA23BC5}"/>
                  </a:ext>
                </a:extLst>
              </p:cNvPr>
              <p:cNvSpPr/>
              <p:nvPr/>
            </p:nvSpPr>
            <p:spPr>
              <a:xfrm>
                <a:off x="8639710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8222CB26-59DE-4EEE-B06D-8D3529D2E902}"/>
                  </a:ext>
                </a:extLst>
              </p:cNvPr>
              <p:cNvSpPr/>
              <p:nvPr/>
            </p:nvSpPr>
            <p:spPr>
              <a:xfrm>
                <a:off x="884951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5AD7696F-4079-4C0F-B7EA-539A5FDB959B}"/>
                  </a:ext>
                </a:extLst>
              </p:cNvPr>
              <p:cNvSpPr/>
              <p:nvPr/>
            </p:nvSpPr>
            <p:spPr>
              <a:xfrm>
                <a:off x="9059322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077AF989-B594-4F22-8DCF-E06D90182CE1}"/>
                </a:ext>
              </a:extLst>
            </p:cNvPr>
            <p:cNvGrpSpPr/>
            <p:nvPr/>
          </p:nvGrpSpPr>
          <p:grpSpPr>
            <a:xfrm rot="16200000">
              <a:off x="7326387" y="4424313"/>
              <a:ext cx="551229" cy="593677"/>
              <a:chOff x="8429905" y="3370683"/>
              <a:chExt cx="834593" cy="205176"/>
            </a:xfrm>
          </p:grpSpPr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9FCC6DEB-8123-4041-A606-1511B16A373F}"/>
                  </a:ext>
                </a:extLst>
              </p:cNvPr>
              <p:cNvSpPr/>
              <p:nvPr/>
            </p:nvSpPr>
            <p:spPr>
              <a:xfrm>
                <a:off x="842990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952CD395-862E-4F70-8AC4-60FD5E646D95}"/>
                  </a:ext>
                </a:extLst>
              </p:cNvPr>
              <p:cNvSpPr/>
              <p:nvPr/>
            </p:nvSpPr>
            <p:spPr>
              <a:xfrm>
                <a:off x="8639710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78DD7EBE-E607-475A-9FE5-9A0C1CDEFBFE}"/>
                  </a:ext>
                </a:extLst>
              </p:cNvPr>
              <p:cNvSpPr/>
              <p:nvPr/>
            </p:nvSpPr>
            <p:spPr>
              <a:xfrm>
                <a:off x="884951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7D9D897D-AD06-40F2-B7EF-1E37E09B2194}"/>
                  </a:ext>
                </a:extLst>
              </p:cNvPr>
              <p:cNvSpPr/>
              <p:nvPr/>
            </p:nvSpPr>
            <p:spPr>
              <a:xfrm>
                <a:off x="9059322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222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FA346F6-1274-401C-B094-FB6C6A8EEB71}"/>
              </a:ext>
            </a:extLst>
          </p:cNvPr>
          <p:cNvCxnSpPr>
            <a:cxnSpLocks/>
            <a:stCxn id="62" idx="3"/>
            <a:endCxn id="140" idx="1"/>
          </p:cNvCxnSpPr>
          <p:nvPr/>
        </p:nvCxnSpPr>
        <p:spPr>
          <a:xfrm>
            <a:off x="7011461" y="5884562"/>
            <a:ext cx="335352" cy="746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63B5A83-DB90-4A2A-8F98-F1B6C92932D4}"/>
              </a:ext>
            </a:extLst>
          </p:cNvPr>
          <p:cNvCxnSpPr>
            <a:cxnSpLocks/>
          </p:cNvCxnSpPr>
          <p:nvPr/>
        </p:nvCxnSpPr>
        <p:spPr>
          <a:xfrm flipH="1">
            <a:off x="9486322" y="3429001"/>
            <a:ext cx="249233" cy="2455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797E8D-A588-434B-8E8A-3D33C026F2B3}"/>
              </a:ext>
            </a:extLst>
          </p:cNvPr>
          <p:cNvCxnSpPr/>
          <p:nvPr/>
        </p:nvCxnSpPr>
        <p:spPr>
          <a:xfrm flipH="1">
            <a:off x="7158445" y="1870078"/>
            <a:ext cx="1367246" cy="11815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53A112-2BFF-45E4-9729-C9ACF4433A77}"/>
              </a:ext>
            </a:extLst>
          </p:cNvPr>
          <p:cNvCxnSpPr>
            <a:cxnSpLocks/>
          </p:cNvCxnSpPr>
          <p:nvPr/>
        </p:nvCxnSpPr>
        <p:spPr>
          <a:xfrm flipH="1" flipV="1">
            <a:off x="8525691" y="1870078"/>
            <a:ext cx="1214846" cy="1603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0E4641D-0989-491B-9F75-017209BA88CA}"/>
              </a:ext>
            </a:extLst>
          </p:cNvPr>
          <p:cNvCxnSpPr>
            <a:cxnSpLocks/>
          </p:cNvCxnSpPr>
          <p:nvPr/>
        </p:nvCxnSpPr>
        <p:spPr>
          <a:xfrm flipH="1">
            <a:off x="8431260" y="3484608"/>
            <a:ext cx="1309277" cy="5389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68A44FD-17EA-40FA-8F34-FF651E4F24E2}"/>
              </a:ext>
            </a:extLst>
          </p:cNvPr>
          <p:cNvCxnSpPr>
            <a:cxnSpLocks/>
          </p:cNvCxnSpPr>
          <p:nvPr/>
        </p:nvCxnSpPr>
        <p:spPr>
          <a:xfrm>
            <a:off x="7158446" y="3113962"/>
            <a:ext cx="1241515" cy="9095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69D8A7C-948F-4988-A19A-9FB2A2008509}"/>
              </a:ext>
            </a:extLst>
          </p:cNvPr>
          <p:cNvCxnSpPr>
            <a:cxnSpLocks/>
          </p:cNvCxnSpPr>
          <p:nvPr/>
        </p:nvCxnSpPr>
        <p:spPr>
          <a:xfrm flipV="1">
            <a:off x="6888345" y="4085864"/>
            <a:ext cx="1585913" cy="3531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78B2CFC-78FE-4DAD-8FA7-9F1868AD388B}"/>
              </a:ext>
            </a:extLst>
          </p:cNvPr>
          <p:cNvCxnSpPr>
            <a:cxnSpLocks/>
          </p:cNvCxnSpPr>
          <p:nvPr/>
        </p:nvCxnSpPr>
        <p:spPr>
          <a:xfrm>
            <a:off x="6927397" y="4501336"/>
            <a:ext cx="938145" cy="11589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C01E8AC-08B0-432D-9FC5-0CABEFAE49E8}"/>
              </a:ext>
            </a:extLst>
          </p:cNvPr>
          <p:cNvCxnSpPr>
            <a:cxnSpLocks/>
          </p:cNvCxnSpPr>
          <p:nvPr/>
        </p:nvCxnSpPr>
        <p:spPr>
          <a:xfrm>
            <a:off x="7865541" y="5630883"/>
            <a:ext cx="1620780" cy="1773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5451AD4-DD9E-43D2-AFB5-746E36DE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Spanning tree algorithm</a:t>
            </a:r>
            <a:br>
              <a:rPr lang="en-US" dirty="0"/>
            </a:br>
            <a:r>
              <a:rPr lang="en-US" dirty="0"/>
              <a:t>As a poem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29177-F3F8-4DF3-87C3-BDCD48A14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I think that I shall never see</a:t>
            </a:r>
          </a:p>
          <a:p>
            <a:pPr marL="0" indent="0">
              <a:buNone/>
            </a:pPr>
            <a:r>
              <a:rPr lang="en-US" dirty="0"/>
              <a:t>A graph more lovely than a tree.</a:t>
            </a:r>
          </a:p>
          <a:p>
            <a:pPr marL="0" indent="0">
              <a:buNone/>
            </a:pPr>
            <a:r>
              <a:rPr lang="en-US" dirty="0"/>
              <a:t>A tree whose crucial property</a:t>
            </a:r>
          </a:p>
          <a:p>
            <a:pPr marL="0" indent="0">
              <a:buNone/>
            </a:pPr>
            <a:r>
              <a:rPr lang="en-US" dirty="0"/>
              <a:t>Is loop-free connectivity.</a:t>
            </a:r>
          </a:p>
          <a:p>
            <a:pPr marL="0" indent="0">
              <a:buNone/>
            </a:pPr>
            <a:r>
              <a:rPr lang="en-US" dirty="0"/>
              <a:t>A tree which must be sure to span.</a:t>
            </a:r>
          </a:p>
          <a:p>
            <a:pPr marL="0" indent="0">
              <a:buNone/>
            </a:pPr>
            <a:r>
              <a:rPr lang="en-US" dirty="0"/>
              <a:t>So packets can reach every LAN.</a:t>
            </a:r>
          </a:p>
          <a:p>
            <a:pPr marL="0" indent="0">
              <a:buNone/>
            </a:pPr>
            <a:r>
              <a:rPr lang="en-US" dirty="0"/>
              <a:t>First the Root must be selected</a:t>
            </a:r>
          </a:p>
          <a:p>
            <a:pPr marL="0" indent="0">
              <a:buNone/>
            </a:pPr>
            <a:r>
              <a:rPr lang="en-US" dirty="0"/>
              <a:t>By ID it is elected.</a:t>
            </a:r>
          </a:p>
          <a:p>
            <a:pPr marL="0" indent="0">
              <a:buNone/>
            </a:pPr>
            <a:r>
              <a:rPr lang="en-US" dirty="0"/>
              <a:t>Least cost paths from Root are traced</a:t>
            </a:r>
          </a:p>
          <a:p>
            <a:pPr marL="0" indent="0">
              <a:buNone/>
            </a:pPr>
            <a:r>
              <a:rPr lang="en-US" dirty="0"/>
              <a:t>In the tree these paths are placed.</a:t>
            </a:r>
          </a:p>
          <a:p>
            <a:pPr marL="0" indent="0">
              <a:buNone/>
            </a:pPr>
            <a:r>
              <a:rPr lang="en-US" dirty="0"/>
              <a:t>A mesh is made by folks like me</a:t>
            </a:r>
          </a:p>
          <a:p>
            <a:pPr marL="0" indent="0">
              <a:buNone/>
            </a:pPr>
            <a:r>
              <a:rPr lang="en-US" dirty="0"/>
              <a:t>Then bridges find a spanning tree.</a:t>
            </a:r>
          </a:p>
          <a:p>
            <a:pPr marL="0" indent="0">
              <a:buNone/>
            </a:pPr>
            <a:r>
              <a:rPr lang="en-US" dirty="0"/>
              <a:t>	– </a:t>
            </a:r>
            <a:r>
              <a:rPr lang="en-US" dirty="0" err="1"/>
              <a:t>Radia</a:t>
            </a:r>
            <a:r>
              <a:rPr lang="en-US" dirty="0"/>
              <a:t> Perlman, 1985.</a:t>
            </a:r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8A599-1C2C-4EE6-BEA4-EC68DF7A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927A5-7652-49EB-A980-C09468F2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51</a:t>
            </a:fld>
            <a:endParaRPr lang="LID4096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9DC957-6085-4BED-99C7-3C21096C065F}"/>
              </a:ext>
            </a:extLst>
          </p:cNvPr>
          <p:cNvSpPr txBox="1"/>
          <p:nvPr/>
        </p:nvSpPr>
        <p:spPr>
          <a:xfrm>
            <a:off x="7598390" y="2118775"/>
            <a:ext cx="38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LID4096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6A288F-AF62-43B8-8C93-E6F07F2E5D63}"/>
              </a:ext>
            </a:extLst>
          </p:cNvPr>
          <p:cNvSpPr txBox="1"/>
          <p:nvPr/>
        </p:nvSpPr>
        <p:spPr>
          <a:xfrm>
            <a:off x="9125655" y="2350142"/>
            <a:ext cx="38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LID4096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122152B-DCB9-49C0-9F41-997D937398CE}"/>
              </a:ext>
            </a:extLst>
          </p:cNvPr>
          <p:cNvSpPr txBox="1"/>
          <p:nvPr/>
        </p:nvSpPr>
        <p:spPr>
          <a:xfrm>
            <a:off x="7743903" y="3227827"/>
            <a:ext cx="38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endParaRPr lang="LID4096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4605DEE-92E1-4D97-BD3E-AD92A37E01EE}"/>
              </a:ext>
            </a:extLst>
          </p:cNvPr>
          <p:cNvSpPr txBox="1"/>
          <p:nvPr/>
        </p:nvSpPr>
        <p:spPr>
          <a:xfrm>
            <a:off x="8901260" y="3375550"/>
            <a:ext cx="43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LID4096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39F333-9671-4687-9C6C-B4057B326F92}"/>
              </a:ext>
            </a:extLst>
          </p:cNvPr>
          <p:cNvSpPr txBox="1"/>
          <p:nvPr/>
        </p:nvSpPr>
        <p:spPr>
          <a:xfrm>
            <a:off x="9662853" y="4435778"/>
            <a:ext cx="43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endParaRPr lang="LID4096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598566-93E9-40D2-82FF-6E5C903BFCC1}"/>
              </a:ext>
            </a:extLst>
          </p:cNvPr>
          <p:cNvSpPr txBox="1"/>
          <p:nvPr/>
        </p:nvSpPr>
        <p:spPr>
          <a:xfrm>
            <a:off x="7377201" y="3833576"/>
            <a:ext cx="43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endParaRPr lang="LID4096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C469D72-93C2-4D4D-94E6-DA08A7AA3974}"/>
              </a:ext>
            </a:extLst>
          </p:cNvPr>
          <p:cNvSpPr txBox="1"/>
          <p:nvPr/>
        </p:nvSpPr>
        <p:spPr>
          <a:xfrm>
            <a:off x="7396469" y="4789744"/>
            <a:ext cx="43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LID4096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635B6B9-1F54-4F60-9A7D-253EFF1A0DA6}"/>
              </a:ext>
            </a:extLst>
          </p:cNvPr>
          <p:cNvSpPr txBox="1"/>
          <p:nvPr/>
        </p:nvSpPr>
        <p:spPr>
          <a:xfrm>
            <a:off x="8502053" y="5335144"/>
            <a:ext cx="43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LID4096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773D2FB-10F7-41F5-B452-AEA31FB573F6}"/>
              </a:ext>
            </a:extLst>
          </p:cNvPr>
          <p:cNvSpPr/>
          <p:nvPr/>
        </p:nvSpPr>
        <p:spPr>
          <a:xfrm>
            <a:off x="7368235" y="4178639"/>
            <a:ext cx="264750" cy="264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A6F0056-2221-4284-A881-C892EFBBF9FE}"/>
              </a:ext>
            </a:extLst>
          </p:cNvPr>
          <p:cNvSpPr/>
          <p:nvPr/>
        </p:nvSpPr>
        <p:spPr>
          <a:xfrm>
            <a:off x="7075665" y="4689977"/>
            <a:ext cx="264750" cy="264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64AF022-ADDC-4B98-A201-46248AB0A0DB}"/>
              </a:ext>
            </a:extLst>
          </p:cNvPr>
          <p:cNvSpPr/>
          <p:nvPr/>
        </p:nvSpPr>
        <p:spPr>
          <a:xfrm>
            <a:off x="7712240" y="4070270"/>
            <a:ext cx="264750" cy="264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FF537F4-20E0-4CBB-B25D-1527E3A98828}"/>
              </a:ext>
            </a:extLst>
          </p:cNvPr>
          <p:cNvSpPr/>
          <p:nvPr/>
        </p:nvSpPr>
        <p:spPr>
          <a:xfrm>
            <a:off x="8745900" y="3671174"/>
            <a:ext cx="264750" cy="264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1AFC5D0-3749-4684-81B5-EBB2B06DFDD1}"/>
              </a:ext>
            </a:extLst>
          </p:cNvPr>
          <p:cNvSpPr/>
          <p:nvPr/>
        </p:nvSpPr>
        <p:spPr>
          <a:xfrm>
            <a:off x="9185060" y="3576733"/>
            <a:ext cx="264750" cy="264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63D381C-CB06-4B9D-A38C-F2EE17287CAB}"/>
              </a:ext>
            </a:extLst>
          </p:cNvPr>
          <p:cNvSpPr/>
          <p:nvPr/>
        </p:nvSpPr>
        <p:spPr>
          <a:xfrm>
            <a:off x="7849984" y="3560216"/>
            <a:ext cx="264750" cy="264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251AC49-88E6-4A6A-BAF6-18DC60FA0937}"/>
              </a:ext>
            </a:extLst>
          </p:cNvPr>
          <p:cNvSpPr/>
          <p:nvPr/>
        </p:nvSpPr>
        <p:spPr>
          <a:xfrm>
            <a:off x="7417838" y="3267532"/>
            <a:ext cx="264750" cy="264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63D3CE6-41F3-4839-8C77-781EEDACED3D}"/>
              </a:ext>
            </a:extLst>
          </p:cNvPr>
          <p:cNvSpPr/>
          <p:nvPr/>
        </p:nvSpPr>
        <p:spPr>
          <a:xfrm>
            <a:off x="7462925" y="2528405"/>
            <a:ext cx="264750" cy="264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25D7C5E-9F77-4B0A-A48A-8B2A6961B12C}"/>
              </a:ext>
            </a:extLst>
          </p:cNvPr>
          <p:cNvSpPr/>
          <p:nvPr/>
        </p:nvSpPr>
        <p:spPr>
          <a:xfrm>
            <a:off x="7923870" y="2103575"/>
            <a:ext cx="264750" cy="264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123A68A-8503-481B-8A90-F4D1AB1F16D8}"/>
              </a:ext>
            </a:extLst>
          </p:cNvPr>
          <p:cNvSpPr/>
          <p:nvPr/>
        </p:nvSpPr>
        <p:spPr>
          <a:xfrm>
            <a:off x="8788584" y="2214126"/>
            <a:ext cx="264750" cy="264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1EBD58F-A77D-4EF9-86BF-28CBAC436203}"/>
              </a:ext>
            </a:extLst>
          </p:cNvPr>
          <p:cNvSpPr/>
          <p:nvPr/>
        </p:nvSpPr>
        <p:spPr>
          <a:xfrm>
            <a:off x="9244465" y="2898862"/>
            <a:ext cx="264750" cy="264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EC6DB5C-1FBD-439B-BCC2-6503CE1A48A8}"/>
              </a:ext>
            </a:extLst>
          </p:cNvPr>
          <p:cNvSpPr/>
          <p:nvPr/>
        </p:nvSpPr>
        <p:spPr>
          <a:xfrm>
            <a:off x="9556814" y="3709108"/>
            <a:ext cx="264750" cy="264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33CF6F9-8BA8-4023-9BD0-B6E2248215F5}"/>
              </a:ext>
            </a:extLst>
          </p:cNvPr>
          <p:cNvSpPr/>
          <p:nvPr/>
        </p:nvSpPr>
        <p:spPr>
          <a:xfrm>
            <a:off x="9376840" y="5316471"/>
            <a:ext cx="264750" cy="264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A543BF4-3B4E-4793-8DEF-3827A5586FD8}"/>
              </a:ext>
            </a:extLst>
          </p:cNvPr>
          <p:cNvSpPr/>
          <p:nvPr/>
        </p:nvSpPr>
        <p:spPr>
          <a:xfrm>
            <a:off x="8768946" y="5623983"/>
            <a:ext cx="264750" cy="264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043387C-812B-456E-BCF5-F1631037CFCA}"/>
              </a:ext>
            </a:extLst>
          </p:cNvPr>
          <p:cNvSpPr/>
          <p:nvPr/>
        </p:nvSpPr>
        <p:spPr>
          <a:xfrm>
            <a:off x="8290258" y="5587186"/>
            <a:ext cx="264750" cy="264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E984E0B-EB1C-44E6-ACF5-3CB1EB814483}"/>
              </a:ext>
            </a:extLst>
          </p:cNvPr>
          <p:cNvSpPr/>
          <p:nvPr/>
        </p:nvSpPr>
        <p:spPr>
          <a:xfrm>
            <a:off x="7432681" y="5134655"/>
            <a:ext cx="264750" cy="264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A2D691C-17C7-407C-AA04-AEA8815B0E16}"/>
              </a:ext>
            </a:extLst>
          </p:cNvPr>
          <p:cNvCxnSpPr>
            <a:cxnSpLocks/>
            <a:endCxn id="86" idx="3"/>
          </p:cNvCxnSpPr>
          <p:nvPr/>
        </p:nvCxnSpPr>
        <p:spPr>
          <a:xfrm flipH="1">
            <a:off x="9071225" y="1035580"/>
            <a:ext cx="643082" cy="6306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71BA594E-199F-462A-917D-2FF66F271066}"/>
              </a:ext>
            </a:extLst>
          </p:cNvPr>
          <p:cNvSpPr/>
          <p:nvPr/>
        </p:nvSpPr>
        <p:spPr>
          <a:xfrm>
            <a:off x="8948332" y="235761"/>
            <a:ext cx="1531950" cy="7891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en-US" sz="4800" dirty="0"/>
              <a:t>Selected as </a:t>
            </a:r>
            <a:r>
              <a:rPr lang="en-US" sz="4800" i="1" dirty="0"/>
              <a:t>root.</a:t>
            </a:r>
            <a:endParaRPr lang="en-US" sz="48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D5637C7-F2C3-44B7-9A44-B9C519E33B4B}"/>
              </a:ext>
            </a:extLst>
          </p:cNvPr>
          <p:cNvSpPr/>
          <p:nvPr/>
        </p:nvSpPr>
        <p:spPr>
          <a:xfrm>
            <a:off x="5479511" y="5489968"/>
            <a:ext cx="1531950" cy="7891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r>
              <a:rPr lang="en-US" sz="4800" dirty="0"/>
              <a:t>Nodes select shortest path to root</a:t>
            </a:r>
            <a:r>
              <a:rPr lang="en-US" sz="4800" i="1" dirty="0"/>
              <a:t>.</a:t>
            </a:r>
            <a:endParaRPr lang="en-US" sz="4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0C3F00E-D92B-4478-8949-7177376CE8AE}"/>
              </a:ext>
            </a:extLst>
          </p:cNvPr>
          <p:cNvGrpSpPr/>
          <p:nvPr/>
        </p:nvGrpSpPr>
        <p:grpSpPr>
          <a:xfrm>
            <a:off x="6379096" y="1252110"/>
            <a:ext cx="4007633" cy="5260039"/>
            <a:chOff x="4855095" y="1252109"/>
            <a:chExt cx="4007633" cy="526003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92F5C4C-B04D-4E55-BD2E-46BC5511A7F5}"/>
                </a:ext>
              </a:extLst>
            </p:cNvPr>
            <p:cNvGrpSpPr/>
            <p:nvPr/>
          </p:nvGrpSpPr>
          <p:grpSpPr>
            <a:xfrm>
              <a:off x="5023735" y="2568773"/>
              <a:ext cx="828174" cy="828174"/>
              <a:chOff x="6598134" y="3867806"/>
              <a:chExt cx="1512992" cy="1512992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DA70946-7B29-4FFE-A68A-9DED2592EBFB}"/>
                  </a:ext>
                </a:extLst>
              </p:cNvPr>
              <p:cNvSpPr/>
              <p:nvPr/>
            </p:nvSpPr>
            <p:spPr>
              <a:xfrm>
                <a:off x="6598134" y="3867806"/>
                <a:ext cx="1512992" cy="151299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r"/>
                <a:r>
                  <a:rPr lang="en-US" sz="1100" dirty="0"/>
                  <a:t>Switch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E57BF23-FA9D-4E32-8566-53E63C536F1F}"/>
                  </a:ext>
                </a:extLst>
              </p:cNvPr>
              <p:cNvSpPr/>
              <p:nvPr/>
            </p:nvSpPr>
            <p:spPr>
              <a:xfrm>
                <a:off x="7067742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EC6D9A6-CA23-453E-83BA-049E0CE18D34}"/>
                  </a:ext>
                </a:extLst>
              </p:cNvPr>
              <p:cNvSpPr/>
              <p:nvPr/>
            </p:nvSpPr>
            <p:spPr>
              <a:xfrm>
                <a:off x="7206313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2D92B9C-B5F5-4490-848B-01E108361F1D}"/>
                  </a:ext>
                </a:extLst>
              </p:cNvPr>
              <p:cNvSpPr/>
              <p:nvPr/>
            </p:nvSpPr>
            <p:spPr>
              <a:xfrm>
                <a:off x="7344885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5FA4DCD-5032-42BF-AFA1-587696AECF6B}"/>
                  </a:ext>
                </a:extLst>
              </p:cNvPr>
              <p:cNvSpPr/>
              <p:nvPr/>
            </p:nvSpPr>
            <p:spPr>
              <a:xfrm>
                <a:off x="7483456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E841ED7-40F4-498F-89DF-2CC7F194F3E9}"/>
                  </a:ext>
                </a:extLst>
              </p:cNvPr>
              <p:cNvSpPr/>
              <p:nvPr/>
            </p:nvSpPr>
            <p:spPr>
              <a:xfrm>
                <a:off x="7622027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6FAF40E-4520-4B19-905D-E486A14CA550}"/>
                  </a:ext>
                </a:extLst>
              </p:cNvPr>
              <p:cNvSpPr/>
              <p:nvPr/>
            </p:nvSpPr>
            <p:spPr>
              <a:xfrm>
                <a:off x="7760600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0B8EE910-8635-496D-BFA3-476EE316C384}"/>
                  </a:ext>
                </a:extLst>
              </p:cNvPr>
              <p:cNvGrpSpPr/>
              <p:nvPr/>
            </p:nvGrpSpPr>
            <p:grpSpPr>
              <a:xfrm rot="16200000">
                <a:off x="7198116" y="4424313"/>
                <a:ext cx="551229" cy="593677"/>
                <a:chOff x="8429905" y="3370683"/>
                <a:chExt cx="834593" cy="205176"/>
              </a:xfrm>
            </p:grpSpPr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4E2D6DD3-FF4A-4495-9D8D-8B327093DC56}"/>
                    </a:ext>
                  </a:extLst>
                </p:cNvPr>
                <p:cNvSpPr/>
                <p:nvPr/>
              </p:nvSpPr>
              <p:spPr>
                <a:xfrm>
                  <a:off x="842990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295EF019-AB4F-4C04-96FC-D22BB0B03DEA}"/>
                    </a:ext>
                  </a:extLst>
                </p:cNvPr>
                <p:cNvSpPr/>
                <p:nvPr/>
              </p:nvSpPr>
              <p:spPr>
                <a:xfrm>
                  <a:off x="8639710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0A44DED7-0952-485B-A920-042F3477CCD6}"/>
                    </a:ext>
                  </a:extLst>
                </p:cNvPr>
                <p:cNvSpPr/>
                <p:nvPr/>
              </p:nvSpPr>
              <p:spPr>
                <a:xfrm>
                  <a:off x="884951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4EA9195B-CB85-4756-A7F6-B8EE42E78638}"/>
                    </a:ext>
                  </a:extLst>
                </p:cNvPr>
                <p:cNvSpPr/>
                <p:nvPr/>
              </p:nvSpPr>
              <p:spPr>
                <a:xfrm>
                  <a:off x="9059322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C844048D-D797-4554-BBA7-743789E28EF1}"/>
                  </a:ext>
                </a:extLst>
              </p:cNvPr>
              <p:cNvGrpSpPr/>
              <p:nvPr/>
            </p:nvGrpSpPr>
            <p:grpSpPr>
              <a:xfrm rot="16200000">
                <a:off x="7326387" y="4424313"/>
                <a:ext cx="551229" cy="593677"/>
                <a:chOff x="8429905" y="3370683"/>
                <a:chExt cx="834593" cy="205176"/>
              </a:xfrm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FAE758D1-C471-47B4-B5DD-BD3803A9F4E2}"/>
                    </a:ext>
                  </a:extLst>
                </p:cNvPr>
                <p:cNvSpPr/>
                <p:nvPr/>
              </p:nvSpPr>
              <p:spPr>
                <a:xfrm>
                  <a:off x="842990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00D9498D-B869-4AFE-BD3E-310875C7EF80}"/>
                    </a:ext>
                  </a:extLst>
                </p:cNvPr>
                <p:cNvSpPr/>
                <p:nvPr/>
              </p:nvSpPr>
              <p:spPr>
                <a:xfrm>
                  <a:off x="8639710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D3BF151F-8C6C-4DF0-8B76-AA52AC84BA89}"/>
                    </a:ext>
                  </a:extLst>
                </p:cNvPr>
                <p:cNvSpPr/>
                <p:nvPr/>
              </p:nvSpPr>
              <p:spPr>
                <a:xfrm>
                  <a:off x="884951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EC6C578D-E940-458E-BCCD-2F1B5CD86D81}"/>
                    </a:ext>
                  </a:extLst>
                </p:cNvPr>
                <p:cNvSpPr/>
                <p:nvPr/>
              </p:nvSpPr>
              <p:spPr>
                <a:xfrm>
                  <a:off x="9059322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DFB53B3F-3EB1-48F4-97CA-1B5424D1B19A}"/>
                </a:ext>
              </a:extLst>
            </p:cNvPr>
            <p:cNvGrpSpPr/>
            <p:nvPr/>
          </p:nvGrpSpPr>
          <p:grpSpPr>
            <a:xfrm>
              <a:off x="6719052" y="1252109"/>
              <a:ext cx="828174" cy="828174"/>
              <a:chOff x="6598135" y="3867806"/>
              <a:chExt cx="1512992" cy="1512992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F1D185D-FE18-4368-80D2-8BD62279C5AF}"/>
                  </a:ext>
                </a:extLst>
              </p:cNvPr>
              <p:cNvSpPr/>
              <p:nvPr/>
            </p:nvSpPr>
            <p:spPr>
              <a:xfrm>
                <a:off x="6598135" y="3867806"/>
                <a:ext cx="1512992" cy="151299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r"/>
                <a:r>
                  <a:rPr lang="en-US" sz="1100" dirty="0"/>
                  <a:t>Switch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7CA1BF4-2080-43D8-BC9A-A63882B09134}"/>
                  </a:ext>
                </a:extLst>
              </p:cNvPr>
              <p:cNvSpPr/>
              <p:nvPr/>
            </p:nvSpPr>
            <p:spPr>
              <a:xfrm>
                <a:off x="7067742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46551CB-D5F6-452D-A3B8-B55CA97DEDF6}"/>
                  </a:ext>
                </a:extLst>
              </p:cNvPr>
              <p:cNvSpPr/>
              <p:nvPr/>
            </p:nvSpPr>
            <p:spPr>
              <a:xfrm>
                <a:off x="7206313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B648FC0D-35EC-43FF-859A-012371994156}"/>
                  </a:ext>
                </a:extLst>
              </p:cNvPr>
              <p:cNvSpPr/>
              <p:nvPr/>
            </p:nvSpPr>
            <p:spPr>
              <a:xfrm>
                <a:off x="7344885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B49B5877-6110-4D27-89A6-66C5C8273B05}"/>
                  </a:ext>
                </a:extLst>
              </p:cNvPr>
              <p:cNvSpPr/>
              <p:nvPr/>
            </p:nvSpPr>
            <p:spPr>
              <a:xfrm>
                <a:off x="7483456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008E864-C87B-425D-A8DF-16DCF759E092}"/>
                  </a:ext>
                </a:extLst>
              </p:cNvPr>
              <p:cNvSpPr/>
              <p:nvPr/>
            </p:nvSpPr>
            <p:spPr>
              <a:xfrm>
                <a:off x="7622027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4BCED70A-37D3-4F59-BF1E-9F44E91A8A99}"/>
                  </a:ext>
                </a:extLst>
              </p:cNvPr>
              <p:cNvSpPr/>
              <p:nvPr/>
            </p:nvSpPr>
            <p:spPr>
              <a:xfrm>
                <a:off x="7760600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47A7EC63-E84A-4714-9768-C7F4706DEBC5}"/>
                  </a:ext>
                </a:extLst>
              </p:cNvPr>
              <p:cNvGrpSpPr/>
              <p:nvPr/>
            </p:nvGrpSpPr>
            <p:grpSpPr>
              <a:xfrm rot="16200000">
                <a:off x="7198116" y="4424313"/>
                <a:ext cx="551229" cy="593677"/>
                <a:chOff x="8429905" y="3370683"/>
                <a:chExt cx="834593" cy="205176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F98D2255-12F9-4384-800D-97237252000C}"/>
                    </a:ext>
                  </a:extLst>
                </p:cNvPr>
                <p:cNvSpPr/>
                <p:nvPr/>
              </p:nvSpPr>
              <p:spPr>
                <a:xfrm>
                  <a:off x="842990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6A0BED68-464D-4A93-AE55-8A8AF86E0DB1}"/>
                    </a:ext>
                  </a:extLst>
                </p:cNvPr>
                <p:cNvSpPr/>
                <p:nvPr/>
              </p:nvSpPr>
              <p:spPr>
                <a:xfrm>
                  <a:off x="8639710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C4C0C785-C32F-4AB9-B7D5-22835EAD0820}"/>
                    </a:ext>
                  </a:extLst>
                </p:cNvPr>
                <p:cNvSpPr/>
                <p:nvPr/>
              </p:nvSpPr>
              <p:spPr>
                <a:xfrm>
                  <a:off x="884951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078C80E0-4172-4836-B19F-EFE59997B74E}"/>
                    </a:ext>
                  </a:extLst>
                </p:cNvPr>
                <p:cNvSpPr/>
                <p:nvPr/>
              </p:nvSpPr>
              <p:spPr>
                <a:xfrm>
                  <a:off x="9059322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9CAB3C30-DB2E-4959-B261-348CAD2FA256}"/>
                  </a:ext>
                </a:extLst>
              </p:cNvPr>
              <p:cNvGrpSpPr/>
              <p:nvPr/>
            </p:nvGrpSpPr>
            <p:grpSpPr>
              <a:xfrm rot="16200000">
                <a:off x="7326387" y="4424313"/>
                <a:ext cx="551229" cy="593677"/>
                <a:chOff x="8429905" y="3370683"/>
                <a:chExt cx="834593" cy="205176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96507C6F-F7DE-4BA7-8A30-6294FD2791C4}"/>
                    </a:ext>
                  </a:extLst>
                </p:cNvPr>
                <p:cNvSpPr/>
                <p:nvPr/>
              </p:nvSpPr>
              <p:spPr>
                <a:xfrm>
                  <a:off x="842990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8D78228A-8BAD-4758-B12B-B8EA72AE4597}"/>
                    </a:ext>
                  </a:extLst>
                </p:cNvPr>
                <p:cNvSpPr/>
                <p:nvPr/>
              </p:nvSpPr>
              <p:spPr>
                <a:xfrm>
                  <a:off x="8639710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6F606FF8-A214-4BC0-B228-1FD8845194FC}"/>
                    </a:ext>
                  </a:extLst>
                </p:cNvPr>
                <p:cNvSpPr/>
                <p:nvPr/>
              </p:nvSpPr>
              <p:spPr>
                <a:xfrm>
                  <a:off x="884951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4E4584E3-CF54-4F5B-BC2B-5C9CE54F3977}"/>
                    </a:ext>
                  </a:extLst>
                </p:cNvPr>
                <p:cNvSpPr/>
                <p:nvPr/>
              </p:nvSpPr>
              <p:spPr>
                <a:xfrm>
                  <a:off x="9059322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A4F92C84-D0B5-49E5-9A89-9483EDA1E830}"/>
                </a:ext>
              </a:extLst>
            </p:cNvPr>
            <p:cNvGrpSpPr/>
            <p:nvPr/>
          </p:nvGrpSpPr>
          <p:grpSpPr>
            <a:xfrm>
              <a:off x="8034554" y="2834436"/>
              <a:ext cx="828174" cy="828174"/>
              <a:chOff x="6598134" y="3867806"/>
              <a:chExt cx="1512992" cy="1512992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28455466-13E6-4790-8523-70BF278A27AF}"/>
                  </a:ext>
                </a:extLst>
              </p:cNvPr>
              <p:cNvSpPr/>
              <p:nvPr/>
            </p:nvSpPr>
            <p:spPr>
              <a:xfrm>
                <a:off x="6598134" y="3867806"/>
                <a:ext cx="1512992" cy="151299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r"/>
                <a:r>
                  <a:rPr lang="en-US" sz="1100" dirty="0"/>
                  <a:t>Switch</a:t>
                </a: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D2A6CD23-6919-4B52-84B4-B25C524F132F}"/>
                  </a:ext>
                </a:extLst>
              </p:cNvPr>
              <p:cNvSpPr/>
              <p:nvPr/>
            </p:nvSpPr>
            <p:spPr>
              <a:xfrm>
                <a:off x="7067742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1C979CA-0E24-4F12-A75A-B2A0D666588A}"/>
                  </a:ext>
                </a:extLst>
              </p:cNvPr>
              <p:cNvSpPr/>
              <p:nvPr/>
            </p:nvSpPr>
            <p:spPr>
              <a:xfrm>
                <a:off x="7206313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12BCF10-6D17-44B8-A88D-63E551752340}"/>
                  </a:ext>
                </a:extLst>
              </p:cNvPr>
              <p:cNvSpPr/>
              <p:nvPr/>
            </p:nvSpPr>
            <p:spPr>
              <a:xfrm>
                <a:off x="7344885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F6A97F45-083F-4758-8188-C39181EC2278}"/>
                  </a:ext>
                </a:extLst>
              </p:cNvPr>
              <p:cNvSpPr/>
              <p:nvPr/>
            </p:nvSpPr>
            <p:spPr>
              <a:xfrm>
                <a:off x="7483456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FD357E91-832F-4FFE-866C-FE6427BC2503}"/>
                  </a:ext>
                </a:extLst>
              </p:cNvPr>
              <p:cNvSpPr/>
              <p:nvPr/>
            </p:nvSpPr>
            <p:spPr>
              <a:xfrm>
                <a:off x="7622027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E8B7ACE0-400C-419B-A7B7-46E705012F14}"/>
                  </a:ext>
                </a:extLst>
              </p:cNvPr>
              <p:cNvSpPr/>
              <p:nvPr/>
            </p:nvSpPr>
            <p:spPr>
              <a:xfrm>
                <a:off x="7760600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BF45671D-EE85-4EAC-AA8E-BC33318BAAD4}"/>
                  </a:ext>
                </a:extLst>
              </p:cNvPr>
              <p:cNvGrpSpPr/>
              <p:nvPr/>
            </p:nvGrpSpPr>
            <p:grpSpPr>
              <a:xfrm rot="16200000">
                <a:off x="7198116" y="4424313"/>
                <a:ext cx="551229" cy="593677"/>
                <a:chOff x="8429905" y="3370683"/>
                <a:chExt cx="834593" cy="205176"/>
              </a:xfrm>
            </p:grpSpPr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6BA782B6-DDB4-41E0-A3DF-E70FB1EF512E}"/>
                    </a:ext>
                  </a:extLst>
                </p:cNvPr>
                <p:cNvSpPr/>
                <p:nvPr/>
              </p:nvSpPr>
              <p:spPr>
                <a:xfrm>
                  <a:off x="842990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31586D5B-DC25-4E68-B957-03707378C92A}"/>
                    </a:ext>
                  </a:extLst>
                </p:cNvPr>
                <p:cNvSpPr/>
                <p:nvPr/>
              </p:nvSpPr>
              <p:spPr>
                <a:xfrm>
                  <a:off x="8639710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C3FE0417-60F8-4C77-8B8E-0442C06857BA}"/>
                    </a:ext>
                  </a:extLst>
                </p:cNvPr>
                <p:cNvSpPr/>
                <p:nvPr/>
              </p:nvSpPr>
              <p:spPr>
                <a:xfrm>
                  <a:off x="884951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22C808BE-7927-4B39-B5FB-72A8C14C10D9}"/>
                    </a:ext>
                  </a:extLst>
                </p:cNvPr>
                <p:cNvSpPr/>
                <p:nvPr/>
              </p:nvSpPr>
              <p:spPr>
                <a:xfrm>
                  <a:off x="9059322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CB19D271-7A6E-4AEA-9E79-56A48A30F81B}"/>
                  </a:ext>
                </a:extLst>
              </p:cNvPr>
              <p:cNvGrpSpPr/>
              <p:nvPr/>
            </p:nvGrpSpPr>
            <p:grpSpPr>
              <a:xfrm rot="16200000">
                <a:off x="7326387" y="4424313"/>
                <a:ext cx="551229" cy="593677"/>
                <a:chOff x="8429905" y="3370683"/>
                <a:chExt cx="834593" cy="205176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61AF4CAE-9F38-4AA9-8DDA-7E9E2DD0BB78}"/>
                    </a:ext>
                  </a:extLst>
                </p:cNvPr>
                <p:cNvSpPr/>
                <p:nvPr/>
              </p:nvSpPr>
              <p:spPr>
                <a:xfrm>
                  <a:off x="842990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37C023EB-6DA8-4E11-81A3-0AAAE9BE5FA8}"/>
                    </a:ext>
                  </a:extLst>
                </p:cNvPr>
                <p:cNvSpPr/>
                <p:nvPr/>
              </p:nvSpPr>
              <p:spPr>
                <a:xfrm>
                  <a:off x="8639710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2A5585FC-1094-48BD-9044-1FB7BAEFE460}"/>
                    </a:ext>
                  </a:extLst>
                </p:cNvPr>
                <p:cNvSpPr/>
                <p:nvPr/>
              </p:nvSpPr>
              <p:spPr>
                <a:xfrm>
                  <a:off x="884951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4980CAEF-5E68-475A-973A-413570C1BF08}"/>
                    </a:ext>
                  </a:extLst>
                </p:cNvPr>
                <p:cNvSpPr/>
                <p:nvPr/>
              </p:nvSpPr>
              <p:spPr>
                <a:xfrm>
                  <a:off x="9059322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C407A9BD-DA21-43F6-8E8E-530569450019}"/>
                </a:ext>
              </a:extLst>
            </p:cNvPr>
            <p:cNvGrpSpPr/>
            <p:nvPr/>
          </p:nvGrpSpPr>
          <p:grpSpPr>
            <a:xfrm>
              <a:off x="7703503" y="5683974"/>
              <a:ext cx="828174" cy="828174"/>
              <a:chOff x="6598134" y="3867806"/>
              <a:chExt cx="1512992" cy="1512992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8EF9A3A8-B4D9-40BF-B6A3-8B049D4B7080}"/>
                  </a:ext>
                </a:extLst>
              </p:cNvPr>
              <p:cNvSpPr/>
              <p:nvPr/>
            </p:nvSpPr>
            <p:spPr>
              <a:xfrm>
                <a:off x="6598134" y="3867806"/>
                <a:ext cx="1512992" cy="151299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r"/>
                <a:r>
                  <a:rPr lang="en-US" sz="1100" dirty="0"/>
                  <a:t>Switch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0396927F-3F08-4385-8375-6DFE1D6C1C58}"/>
                  </a:ext>
                </a:extLst>
              </p:cNvPr>
              <p:cNvSpPr/>
              <p:nvPr/>
            </p:nvSpPr>
            <p:spPr>
              <a:xfrm>
                <a:off x="7067742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C5439DB4-9EF7-4E20-8835-8B7922A42F3E}"/>
                  </a:ext>
                </a:extLst>
              </p:cNvPr>
              <p:cNvSpPr/>
              <p:nvPr/>
            </p:nvSpPr>
            <p:spPr>
              <a:xfrm>
                <a:off x="7206313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5F950580-55EC-4418-A4CC-6AFB9F51D85D}"/>
                  </a:ext>
                </a:extLst>
              </p:cNvPr>
              <p:cNvSpPr/>
              <p:nvPr/>
            </p:nvSpPr>
            <p:spPr>
              <a:xfrm>
                <a:off x="7344885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25729ACB-AB0D-4D39-BC08-35177C12835D}"/>
                  </a:ext>
                </a:extLst>
              </p:cNvPr>
              <p:cNvSpPr/>
              <p:nvPr/>
            </p:nvSpPr>
            <p:spPr>
              <a:xfrm>
                <a:off x="7483456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4509D1EA-1079-4EDB-8567-9D9662894059}"/>
                  </a:ext>
                </a:extLst>
              </p:cNvPr>
              <p:cNvSpPr/>
              <p:nvPr/>
            </p:nvSpPr>
            <p:spPr>
              <a:xfrm>
                <a:off x="7622027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6C1602C9-1D70-4245-B7EC-020616DC9B2B}"/>
                  </a:ext>
                </a:extLst>
              </p:cNvPr>
              <p:cNvSpPr/>
              <p:nvPr/>
            </p:nvSpPr>
            <p:spPr>
              <a:xfrm>
                <a:off x="7760600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E31495FE-983B-480D-9A91-7ED72566A9D5}"/>
                  </a:ext>
                </a:extLst>
              </p:cNvPr>
              <p:cNvGrpSpPr/>
              <p:nvPr/>
            </p:nvGrpSpPr>
            <p:grpSpPr>
              <a:xfrm rot="16200000">
                <a:off x="7198116" y="4424313"/>
                <a:ext cx="551229" cy="593677"/>
                <a:chOff x="8429905" y="3370683"/>
                <a:chExt cx="834593" cy="205176"/>
              </a:xfrm>
            </p:grpSpPr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AF63F750-E330-4C8C-A17B-B46125A35075}"/>
                    </a:ext>
                  </a:extLst>
                </p:cNvPr>
                <p:cNvSpPr/>
                <p:nvPr/>
              </p:nvSpPr>
              <p:spPr>
                <a:xfrm>
                  <a:off x="842990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93E7887E-2CDA-40C8-BFE5-A522FA978E62}"/>
                    </a:ext>
                  </a:extLst>
                </p:cNvPr>
                <p:cNvSpPr/>
                <p:nvPr/>
              </p:nvSpPr>
              <p:spPr>
                <a:xfrm>
                  <a:off x="8639710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86C27F07-D18F-4ABE-94C6-234B28FC33D4}"/>
                    </a:ext>
                  </a:extLst>
                </p:cNvPr>
                <p:cNvSpPr/>
                <p:nvPr/>
              </p:nvSpPr>
              <p:spPr>
                <a:xfrm>
                  <a:off x="884951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A4744E1D-A662-4856-8434-1BB261B5E948}"/>
                    </a:ext>
                  </a:extLst>
                </p:cNvPr>
                <p:cNvSpPr/>
                <p:nvPr/>
              </p:nvSpPr>
              <p:spPr>
                <a:xfrm>
                  <a:off x="9059322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3F3FFE24-5824-42BC-BBA8-DB2F855B8FAE}"/>
                  </a:ext>
                </a:extLst>
              </p:cNvPr>
              <p:cNvGrpSpPr/>
              <p:nvPr/>
            </p:nvGrpSpPr>
            <p:grpSpPr>
              <a:xfrm rot="16200000">
                <a:off x="7326387" y="4424313"/>
                <a:ext cx="551229" cy="593677"/>
                <a:chOff x="8429905" y="3370683"/>
                <a:chExt cx="834593" cy="205176"/>
              </a:xfrm>
            </p:grpSpPr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B9304C4E-5449-45D4-A4D1-3BC7081A346C}"/>
                    </a:ext>
                  </a:extLst>
                </p:cNvPr>
                <p:cNvSpPr/>
                <p:nvPr/>
              </p:nvSpPr>
              <p:spPr>
                <a:xfrm>
                  <a:off x="842990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405ECA1E-822A-44D0-8573-D3D1FB7E9921}"/>
                    </a:ext>
                  </a:extLst>
                </p:cNvPr>
                <p:cNvSpPr/>
                <p:nvPr/>
              </p:nvSpPr>
              <p:spPr>
                <a:xfrm>
                  <a:off x="8639710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02F24632-1B20-45CC-A0C8-54900F15A89F}"/>
                    </a:ext>
                  </a:extLst>
                </p:cNvPr>
                <p:cNvSpPr/>
                <p:nvPr/>
              </p:nvSpPr>
              <p:spPr>
                <a:xfrm>
                  <a:off x="884951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FF63BAA2-9BE0-4806-9A49-80E07E79FF31}"/>
                    </a:ext>
                  </a:extLst>
                </p:cNvPr>
                <p:cNvSpPr/>
                <p:nvPr/>
              </p:nvSpPr>
              <p:spPr>
                <a:xfrm>
                  <a:off x="9059322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D5807085-7745-4D12-B73C-BC8F777A7DB9}"/>
                </a:ext>
              </a:extLst>
            </p:cNvPr>
            <p:cNvGrpSpPr/>
            <p:nvPr/>
          </p:nvGrpSpPr>
          <p:grpSpPr>
            <a:xfrm>
              <a:off x="5822813" y="5477935"/>
              <a:ext cx="828174" cy="828174"/>
              <a:chOff x="6598134" y="3867806"/>
              <a:chExt cx="1512992" cy="1512992"/>
            </a:xfrm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1CE2382E-CAB3-4FC8-AD67-61DD3A305097}"/>
                  </a:ext>
                </a:extLst>
              </p:cNvPr>
              <p:cNvSpPr/>
              <p:nvPr/>
            </p:nvSpPr>
            <p:spPr>
              <a:xfrm>
                <a:off x="6598134" y="3867806"/>
                <a:ext cx="1512992" cy="151299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r"/>
                <a:r>
                  <a:rPr lang="en-US" sz="1100" dirty="0"/>
                  <a:t>Switch</a:t>
                </a: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5DFD9149-5132-4CAE-B472-662A61838C3F}"/>
                  </a:ext>
                </a:extLst>
              </p:cNvPr>
              <p:cNvSpPr/>
              <p:nvPr/>
            </p:nvSpPr>
            <p:spPr>
              <a:xfrm>
                <a:off x="7067742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F5B66240-A916-49E8-B491-C1E48CADB81A}"/>
                  </a:ext>
                </a:extLst>
              </p:cNvPr>
              <p:cNvSpPr/>
              <p:nvPr/>
            </p:nvSpPr>
            <p:spPr>
              <a:xfrm>
                <a:off x="7206313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D59F6F1E-4B5F-417F-A30F-0046A0510E76}"/>
                  </a:ext>
                </a:extLst>
              </p:cNvPr>
              <p:cNvSpPr/>
              <p:nvPr/>
            </p:nvSpPr>
            <p:spPr>
              <a:xfrm>
                <a:off x="7344885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C4AA8222-8064-48ED-9CCE-871DAD59A393}"/>
                  </a:ext>
                </a:extLst>
              </p:cNvPr>
              <p:cNvSpPr/>
              <p:nvPr/>
            </p:nvSpPr>
            <p:spPr>
              <a:xfrm>
                <a:off x="7483456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D88F62F5-0E08-4590-BF52-B93AEEEF0563}"/>
                  </a:ext>
                </a:extLst>
              </p:cNvPr>
              <p:cNvSpPr/>
              <p:nvPr/>
            </p:nvSpPr>
            <p:spPr>
              <a:xfrm>
                <a:off x="7622027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4F941C3F-DB5C-4CDC-A014-C3FCCB370CF2}"/>
                  </a:ext>
                </a:extLst>
              </p:cNvPr>
              <p:cNvSpPr/>
              <p:nvPr/>
            </p:nvSpPr>
            <p:spPr>
              <a:xfrm>
                <a:off x="7760600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72BE36CB-A5CD-44E9-870A-83DA93CACB04}"/>
                  </a:ext>
                </a:extLst>
              </p:cNvPr>
              <p:cNvGrpSpPr/>
              <p:nvPr/>
            </p:nvGrpSpPr>
            <p:grpSpPr>
              <a:xfrm rot="16200000">
                <a:off x="7198116" y="4424313"/>
                <a:ext cx="551229" cy="593677"/>
                <a:chOff x="8429905" y="3370683"/>
                <a:chExt cx="834593" cy="205176"/>
              </a:xfrm>
            </p:grpSpPr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29C09E32-AA1B-4E9F-BCEF-CC6D08829A02}"/>
                    </a:ext>
                  </a:extLst>
                </p:cNvPr>
                <p:cNvSpPr/>
                <p:nvPr/>
              </p:nvSpPr>
              <p:spPr>
                <a:xfrm>
                  <a:off x="842990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8DE2A8C6-3D75-473C-8DA1-BEF1E46C46B6}"/>
                    </a:ext>
                  </a:extLst>
                </p:cNvPr>
                <p:cNvSpPr/>
                <p:nvPr/>
              </p:nvSpPr>
              <p:spPr>
                <a:xfrm>
                  <a:off x="8639710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B2E4026B-9E78-4FEA-98EA-5A7AA6F89473}"/>
                    </a:ext>
                  </a:extLst>
                </p:cNvPr>
                <p:cNvSpPr/>
                <p:nvPr/>
              </p:nvSpPr>
              <p:spPr>
                <a:xfrm>
                  <a:off x="884951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D65AC75A-7071-4B4E-91F6-7B82364A936B}"/>
                    </a:ext>
                  </a:extLst>
                </p:cNvPr>
                <p:cNvSpPr/>
                <p:nvPr/>
              </p:nvSpPr>
              <p:spPr>
                <a:xfrm>
                  <a:off x="9059322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8A46F3F2-174E-4C8F-B921-071D1332393B}"/>
                  </a:ext>
                </a:extLst>
              </p:cNvPr>
              <p:cNvGrpSpPr/>
              <p:nvPr/>
            </p:nvGrpSpPr>
            <p:grpSpPr>
              <a:xfrm rot="16200000">
                <a:off x="7326387" y="4424313"/>
                <a:ext cx="551229" cy="593677"/>
                <a:chOff x="8429905" y="3370683"/>
                <a:chExt cx="834593" cy="205176"/>
              </a:xfrm>
            </p:grpSpPr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75A0F1DD-2007-44B7-9105-783439398FE0}"/>
                    </a:ext>
                  </a:extLst>
                </p:cNvPr>
                <p:cNvSpPr/>
                <p:nvPr/>
              </p:nvSpPr>
              <p:spPr>
                <a:xfrm>
                  <a:off x="842990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BAE8A3D8-175C-44FF-BEE8-261B65FA81CE}"/>
                    </a:ext>
                  </a:extLst>
                </p:cNvPr>
                <p:cNvSpPr/>
                <p:nvPr/>
              </p:nvSpPr>
              <p:spPr>
                <a:xfrm>
                  <a:off x="8639710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A0D38DF9-1A36-440F-84F8-6C9F4690DC8C}"/>
                    </a:ext>
                  </a:extLst>
                </p:cNvPr>
                <p:cNvSpPr/>
                <p:nvPr/>
              </p:nvSpPr>
              <p:spPr>
                <a:xfrm>
                  <a:off x="884951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D8E47E2A-2E7A-47C6-9FD5-E0F98C55FFCD}"/>
                    </a:ext>
                  </a:extLst>
                </p:cNvPr>
                <p:cNvSpPr/>
                <p:nvPr/>
              </p:nvSpPr>
              <p:spPr>
                <a:xfrm>
                  <a:off x="9059322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0CF3E968-0E3B-432D-8FF3-BFE1BED7343C}"/>
                </a:ext>
              </a:extLst>
            </p:cNvPr>
            <p:cNvGrpSpPr/>
            <p:nvPr/>
          </p:nvGrpSpPr>
          <p:grpSpPr>
            <a:xfrm>
              <a:off x="4855095" y="3848735"/>
              <a:ext cx="828174" cy="828174"/>
              <a:chOff x="6598134" y="3867806"/>
              <a:chExt cx="1512992" cy="1512992"/>
            </a:xfrm>
          </p:grpSpPr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E0768F67-13DB-418D-93F4-8093C8C41234}"/>
                  </a:ext>
                </a:extLst>
              </p:cNvPr>
              <p:cNvSpPr/>
              <p:nvPr/>
            </p:nvSpPr>
            <p:spPr>
              <a:xfrm>
                <a:off x="6598134" y="3867806"/>
                <a:ext cx="1512992" cy="151299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r"/>
                <a:r>
                  <a:rPr lang="en-US" sz="1100" dirty="0"/>
                  <a:t>Switch</a:t>
                </a: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89C73B48-4C79-4F66-AE96-C0A576A9F204}"/>
                  </a:ext>
                </a:extLst>
              </p:cNvPr>
              <p:cNvSpPr/>
              <p:nvPr/>
            </p:nvSpPr>
            <p:spPr>
              <a:xfrm>
                <a:off x="7067742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8B731964-E8C4-460F-AB64-64442574FED8}"/>
                  </a:ext>
                </a:extLst>
              </p:cNvPr>
              <p:cNvSpPr/>
              <p:nvPr/>
            </p:nvSpPr>
            <p:spPr>
              <a:xfrm>
                <a:off x="7206313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E6AC2479-D95E-4060-8B97-779DAF19922D}"/>
                  </a:ext>
                </a:extLst>
              </p:cNvPr>
              <p:cNvSpPr/>
              <p:nvPr/>
            </p:nvSpPr>
            <p:spPr>
              <a:xfrm>
                <a:off x="7344885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577CC2B3-FC69-46DB-AFE1-7A62A0D5174A}"/>
                  </a:ext>
                </a:extLst>
              </p:cNvPr>
              <p:cNvSpPr/>
              <p:nvPr/>
            </p:nvSpPr>
            <p:spPr>
              <a:xfrm>
                <a:off x="7483456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B943304D-97F2-43CC-99DC-9B72CF9B2C8D}"/>
                  </a:ext>
                </a:extLst>
              </p:cNvPr>
              <p:cNvSpPr/>
              <p:nvPr/>
            </p:nvSpPr>
            <p:spPr>
              <a:xfrm>
                <a:off x="7622027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3360D56B-73D3-4954-AAF9-2B43AA3DEC33}"/>
                  </a:ext>
                </a:extLst>
              </p:cNvPr>
              <p:cNvSpPr/>
              <p:nvPr/>
            </p:nvSpPr>
            <p:spPr>
              <a:xfrm>
                <a:off x="7760600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BA684354-4946-49CE-8A15-DF0F6A228D77}"/>
                  </a:ext>
                </a:extLst>
              </p:cNvPr>
              <p:cNvGrpSpPr/>
              <p:nvPr/>
            </p:nvGrpSpPr>
            <p:grpSpPr>
              <a:xfrm rot="16200000">
                <a:off x="7198116" y="4424313"/>
                <a:ext cx="551229" cy="593677"/>
                <a:chOff x="8429905" y="3370683"/>
                <a:chExt cx="834593" cy="205176"/>
              </a:xfrm>
            </p:grpSpPr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34B1A61E-99AB-4A48-A65F-9CC00A35EEE3}"/>
                    </a:ext>
                  </a:extLst>
                </p:cNvPr>
                <p:cNvSpPr/>
                <p:nvPr/>
              </p:nvSpPr>
              <p:spPr>
                <a:xfrm>
                  <a:off x="842990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9D36FA0E-C708-46E9-AEE1-62B24759CFA3}"/>
                    </a:ext>
                  </a:extLst>
                </p:cNvPr>
                <p:cNvSpPr/>
                <p:nvPr/>
              </p:nvSpPr>
              <p:spPr>
                <a:xfrm>
                  <a:off x="8639710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38B900DD-1329-48BA-84B5-D7213CC412E1}"/>
                    </a:ext>
                  </a:extLst>
                </p:cNvPr>
                <p:cNvSpPr/>
                <p:nvPr/>
              </p:nvSpPr>
              <p:spPr>
                <a:xfrm>
                  <a:off x="884951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98A8A8C5-013D-4A03-8D56-B08E0C28D35A}"/>
                    </a:ext>
                  </a:extLst>
                </p:cNvPr>
                <p:cNvSpPr/>
                <p:nvPr/>
              </p:nvSpPr>
              <p:spPr>
                <a:xfrm>
                  <a:off x="9059322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4693CF69-5D14-4DCE-AE44-D6A640CB6D1B}"/>
                  </a:ext>
                </a:extLst>
              </p:cNvPr>
              <p:cNvGrpSpPr/>
              <p:nvPr/>
            </p:nvGrpSpPr>
            <p:grpSpPr>
              <a:xfrm rot="16200000">
                <a:off x="7326387" y="4424313"/>
                <a:ext cx="551229" cy="593677"/>
                <a:chOff x="8429905" y="3370683"/>
                <a:chExt cx="834593" cy="205176"/>
              </a:xfrm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F9E4FF70-F59B-4D98-BC77-A4C0E36910F1}"/>
                    </a:ext>
                  </a:extLst>
                </p:cNvPr>
                <p:cNvSpPr/>
                <p:nvPr/>
              </p:nvSpPr>
              <p:spPr>
                <a:xfrm>
                  <a:off x="842990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1EDF38D3-A3B0-4D12-A331-9034D690BC49}"/>
                    </a:ext>
                  </a:extLst>
                </p:cNvPr>
                <p:cNvSpPr/>
                <p:nvPr/>
              </p:nvSpPr>
              <p:spPr>
                <a:xfrm>
                  <a:off x="8639710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9B22F298-0D73-45DD-AA40-9F3049CC7E0C}"/>
                    </a:ext>
                  </a:extLst>
                </p:cNvPr>
                <p:cNvSpPr/>
                <p:nvPr/>
              </p:nvSpPr>
              <p:spPr>
                <a:xfrm>
                  <a:off x="884951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5F64C15E-C907-47A2-A3BB-F33C3C75BA70}"/>
                    </a:ext>
                  </a:extLst>
                </p:cNvPr>
                <p:cNvSpPr/>
                <p:nvPr/>
              </p:nvSpPr>
              <p:spPr>
                <a:xfrm>
                  <a:off x="9059322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1EE7B4F5-34E3-4CAC-AC67-58FEB51D7611}"/>
                </a:ext>
              </a:extLst>
            </p:cNvPr>
            <p:cNvGrpSpPr/>
            <p:nvPr/>
          </p:nvGrpSpPr>
          <p:grpSpPr>
            <a:xfrm>
              <a:off x="6672286" y="3954793"/>
              <a:ext cx="828174" cy="828174"/>
              <a:chOff x="6598134" y="3867806"/>
              <a:chExt cx="1512992" cy="1512992"/>
            </a:xfrm>
          </p:grpSpPr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7CCC34FC-F870-4EA6-9F43-708D91B89E8B}"/>
                  </a:ext>
                </a:extLst>
              </p:cNvPr>
              <p:cNvSpPr/>
              <p:nvPr/>
            </p:nvSpPr>
            <p:spPr>
              <a:xfrm>
                <a:off x="6598134" y="3867806"/>
                <a:ext cx="1512992" cy="151299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r"/>
                <a:r>
                  <a:rPr lang="en-US" sz="1100" dirty="0"/>
                  <a:t>Switch</a:t>
                </a: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EDCA925F-6361-4185-AB20-C1252E339A18}"/>
                  </a:ext>
                </a:extLst>
              </p:cNvPr>
              <p:cNvSpPr/>
              <p:nvPr/>
            </p:nvSpPr>
            <p:spPr>
              <a:xfrm>
                <a:off x="7067742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33B668A-0B60-42A2-916D-052FDC4FB5DE}"/>
                  </a:ext>
                </a:extLst>
              </p:cNvPr>
              <p:cNvSpPr/>
              <p:nvPr/>
            </p:nvSpPr>
            <p:spPr>
              <a:xfrm>
                <a:off x="7206313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9B8044CF-96F5-4A0A-B95E-3294E6FE4BC1}"/>
                  </a:ext>
                </a:extLst>
              </p:cNvPr>
              <p:cNvSpPr/>
              <p:nvPr/>
            </p:nvSpPr>
            <p:spPr>
              <a:xfrm>
                <a:off x="7344885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23085714-932D-44EC-8CDA-97C9C0B017AF}"/>
                  </a:ext>
                </a:extLst>
              </p:cNvPr>
              <p:cNvSpPr/>
              <p:nvPr/>
            </p:nvSpPr>
            <p:spPr>
              <a:xfrm>
                <a:off x="7483456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3FB58275-95D5-4308-82CE-733FF3C0E1D5}"/>
                  </a:ext>
                </a:extLst>
              </p:cNvPr>
              <p:cNvSpPr/>
              <p:nvPr/>
            </p:nvSpPr>
            <p:spPr>
              <a:xfrm>
                <a:off x="7622027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ACA86112-8273-47AB-B003-3A3EDD06CEC5}"/>
                  </a:ext>
                </a:extLst>
              </p:cNvPr>
              <p:cNvSpPr/>
              <p:nvPr/>
            </p:nvSpPr>
            <p:spPr>
              <a:xfrm>
                <a:off x="7760600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97FFA575-D892-43D2-80D5-1C168BF74A19}"/>
                  </a:ext>
                </a:extLst>
              </p:cNvPr>
              <p:cNvGrpSpPr/>
              <p:nvPr/>
            </p:nvGrpSpPr>
            <p:grpSpPr>
              <a:xfrm rot="16200000">
                <a:off x="7198116" y="4424313"/>
                <a:ext cx="551229" cy="593677"/>
                <a:chOff x="8429905" y="3370683"/>
                <a:chExt cx="834593" cy="205176"/>
              </a:xfrm>
            </p:grpSpPr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902EE338-861E-4484-8F3E-E1221E769119}"/>
                    </a:ext>
                  </a:extLst>
                </p:cNvPr>
                <p:cNvSpPr/>
                <p:nvPr/>
              </p:nvSpPr>
              <p:spPr>
                <a:xfrm>
                  <a:off x="842990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9E4B8909-B415-4CF2-9FD4-89CD220040CF}"/>
                    </a:ext>
                  </a:extLst>
                </p:cNvPr>
                <p:cNvSpPr/>
                <p:nvPr/>
              </p:nvSpPr>
              <p:spPr>
                <a:xfrm>
                  <a:off x="8639710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19F31C53-CAE9-4641-8447-3AC74441F7E9}"/>
                    </a:ext>
                  </a:extLst>
                </p:cNvPr>
                <p:cNvSpPr/>
                <p:nvPr/>
              </p:nvSpPr>
              <p:spPr>
                <a:xfrm>
                  <a:off x="884951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BC456A74-2F9D-4E14-98C5-60D44C4325FD}"/>
                    </a:ext>
                  </a:extLst>
                </p:cNvPr>
                <p:cNvSpPr/>
                <p:nvPr/>
              </p:nvSpPr>
              <p:spPr>
                <a:xfrm>
                  <a:off x="9059322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08111FC3-098A-4928-83CA-28518728794B}"/>
                  </a:ext>
                </a:extLst>
              </p:cNvPr>
              <p:cNvGrpSpPr/>
              <p:nvPr/>
            </p:nvGrpSpPr>
            <p:grpSpPr>
              <a:xfrm rot="16200000">
                <a:off x="7326387" y="4424313"/>
                <a:ext cx="551229" cy="593677"/>
                <a:chOff x="8429905" y="3370683"/>
                <a:chExt cx="834593" cy="205176"/>
              </a:xfrm>
            </p:grpSpPr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4FA8D554-B70C-4349-AC99-0A0E79B75D5B}"/>
                    </a:ext>
                  </a:extLst>
                </p:cNvPr>
                <p:cNvSpPr/>
                <p:nvPr/>
              </p:nvSpPr>
              <p:spPr>
                <a:xfrm>
                  <a:off x="842990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37436F12-AB13-401C-B1FC-5A95904EAB57}"/>
                    </a:ext>
                  </a:extLst>
                </p:cNvPr>
                <p:cNvSpPr/>
                <p:nvPr/>
              </p:nvSpPr>
              <p:spPr>
                <a:xfrm>
                  <a:off x="8639710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AC917B6B-C075-4138-BFA9-39FBA19186C1}"/>
                    </a:ext>
                  </a:extLst>
                </p:cNvPr>
                <p:cNvSpPr/>
                <p:nvPr/>
              </p:nvSpPr>
              <p:spPr>
                <a:xfrm>
                  <a:off x="884951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C02F2EAA-E4BB-473E-8B93-9615D9FEF1E6}"/>
                    </a:ext>
                  </a:extLst>
                </p:cNvPr>
                <p:cNvSpPr/>
                <p:nvPr/>
              </p:nvSpPr>
              <p:spPr>
                <a:xfrm>
                  <a:off x="9059322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</p:grp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11746F-2FAD-45F5-ABF2-1432B43126D6}"/>
              </a:ext>
            </a:extLst>
          </p:cNvPr>
          <p:cNvSpPr/>
          <p:nvPr/>
        </p:nvSpPr>
        <p:spPr>
          <a:xfrm>
            <a:off x="5284480" y="1190211"/>
            <a:ext cx="2479092" cy="8281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Q: Which metric to use for link cost?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350178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EBD61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4C856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EBD61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EBD61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4C856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4C856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1" grpId="0" animBg="1"/>
      <p:bldP spid="62" grpId="0" animBg="1"/>
      <p:bldP spid="193" grpId="0" animBg="1"/>
      <p:bldP spid="193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FA346F6-1274-401C-B094-FB6C6A8EEB71}"/>
              </a:ext>
            </a:extLst>
          </p:cNvPr>
          <p:cNvCxnSpPr>
            <a:cxnSpLocks/>
            <a:stCxn id="62" idx="3"/>
            <a:endCxn id="140" idx="1"/>
          </p:cNvCxnSpPr>
          <p:nvPr/>
        </p:nvCxnSpPr>
        <p:spPr>
          <a:xfrm>
            <a:off x="7011461" y="5884562"/>
            <a:ext cx="335352" cy="746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02010C3-C96A-4467-8B68-1EF32ADA04BA}"/>
              </a:ext>
            </a:extLst>
          </p:cNvPr>
          <p:cNvCxnSpPr>
            <a:cxnSpLocks/>
          </p:cNvCxnSpPr>
          <p:nvPr/>
        </p:nvCxnSpPr>
        <p:spPr>
          <a:xfrm flipV="1">
            <a:off x="6766104" y="3591667"/>
            <a:ext cx="829196" cy="54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BE1AD80-BD4C-4D3B-869A-86B8AE8FA58D}"/>
              </a:ext>
            </a:extLst>
          </p:cNvPr>
          <p:cNvCxnSpPr>
            <a:cxnSpLocks/>
          </p:cNvCxnSpPr>
          <p:nvPr/>
        </p:nvCxnSpPr>
        <p:spPr>
          <a:xfrm>
            <a:off x="5551941" y="4098591"/>
            <a:ext cx="1706277" cy="10360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63B5A83-DB90-4A2A-8F98-F1B6C92932D4}"/>
              </a:ext>
            </a:extLst>
          </p:cNvPr>
          <p:cNvCxnSpPr>
            <a:cxnSpLocks/>
          </p:cNvCxnSpPr>
          <p:nvPr/>
        </p:nvCxnSpPr>
        <p:spPr>
          <a:xfrm flipH="1">
            <a:off x="9486322" y="3429001"/>
            <a:ext cx="249233" cy="2455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797E8D-A588-434B-8E8A-3D33C026F2B3}"/>
              </a:ext>
            </a:extLst>
          </p:cNvPr>
          <p:cNvCxnSpPr/>
          <p:nvPr/>
        </p:nvCxnSpPr>
        <p:spPr>
          <a:xfrm flipH="1">
            <a:off x="7158445" y="1870078"/>
            <a:ext cx="1367246" cy="11815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53A112-2BFF-45E4-9729-C9ACF4433A77}"/>
              </a:ext>
            </a:extLst>
          </p:cNvPr>
          <p:cNvCxnSpPr>
            <a:cxnSpLocks/>
          </p:cNvCxnSpPr>
          <p:nvPr/>
        </p:nvCxnSpPr>
        <p:spPr>
          <a:xfrm flipH="1" flipV="1">
            <a:off x="8525691" y="1870078"/>
            <a:ext cx="1214846" cy="1603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0E4641D-0989-491B-9F75-017209BA88CA}"/>
              </a:ext>
            </a:extLst>
          </p:cNvPr>
          <p:cNvCxnSpPr>
            <a:cxnSpLocks/>
          </p:cNvCxnSpPr>
          <p:nvPr/>
        </p:nvCxnSpPr>
        <p:spPr>
          <a:xfrm flipH="1">
            <a:off x="8431260" y="3484608"/>
            <a:ext cx="1309277" cy="5389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68A44FD-17EA-40FA-8F34-FF651E4F24E2}"/>
              </a:ext>
            </a:extLst>
          </p:cNvPr>
          <p:cNvCxnSpPr>
            <a:cxnSpLocks/>
          </p:cNvCxnSpPr>
          <p:nvPr/>
        </p:nvCxnSpPr>
        <p:spPr>
          <a:xfrm>
            <a:off x="7158446" y="3113962"/>
            <a:ext cx="1241515" cy="90955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69D8A7C-948F-4988-A19A-9FB2A2008509}"/>
              </a:ext>
            </a:extLst>
          </p:cNvPr>
          <p:cNvCxnSpPr>
            <a:cxnSpLocks/>
          </p:cNvCxnSpPr>
          <p:nvPr/>
        </p:nvCxnSpPr>
        <p:spPr>
          <a:xfrm flipV="1">
            <a:off x="6888345" y="4085864"/>
            <a:ext cx="1585913" cy="3531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78B2CFC-78FE-4DAD-8FA7-9F1868AD388B}"/>
              </a:ext>
            </a:extLst>
          </p:cNvPr>
          <p:cNvCxnSpPr>
            <a:cxnSpLocks/>
          </p:cNvCxnSpPr>
          <p:nvPr/>
        </p:nvCxnSpPr>
        <p:spPr>
          <a:xfrm>
            <a:off x="6927397" y="4501336"/>
            <a:ext cx="938145" cy="115894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C01E8AC-08B0-432D-9FC5-0CABEFAE49E8}"/>
              </a:ext>
            </a:extLst>
          </p:cNvPr>
          <p:cNvCxnSpPr>
            <a:cxnSpLocks/>
          </p:cNvCxnSpPr>
          <p:nvPr/>
        </p:nvCxnSpPr>
        <p:spPr>
          <a:xfrm>
            <a:off x="7865541" y="5630883"/>
            <a:ext cx="1620780" cy="1773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5451AD4-DD9E-43D2-AFB5-746E36DE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Spanning tree algorithm</a:t>
            </a:r>
            <a:br>
              <a:rPr lang="en-US" dirty="0"/>
            </a:br>
            <a:r>
              <a:rPr lang="en-US" dirty="0"/>
              <a:t>As a poem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29177-F3F8-4DF3-87C3-BDCD48A14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I think that I shall never see</a:t>
            </a:r>
          </a:p>
          <a:p>
            <a:pPr marL="0" indent="0">
              <a:buNone/>
            </a:pPr>
            <a:r>
              <a:rPr lang="en-US" dirty="0"/>
              <a:t>A graph more lovely than a tree.</a:t>
            </a:r>
          </a:p>
          <a:p>
            <a:pPr marL="0" indent="0">
              <a:buNone/>
            </a:pPr>
            <a:r>
              <a:rPr lang="en-US" dirty="0"/>
              <a:t>A tree whose crucial property</a:t>
            </a:r>
          </a:p>
          <a:p>
            <a:pPr marL="0" indent="0">
              <a:buNone/>
            </a:pPr>
            <a:r>
              <a:rPr lang="en-US" dirty="0"/>
              <a:t>Is loop-free connectivity.</a:t>
            </a:r>
          </a:p>
          <a:p>
            <a:pPr marL="0" indent="0">
              <a:buNone/>
            </a:pPr>
            <a:r>
              <a:rPr lang="en-US" dirty="0"/>
              <a:t>A tree which must be sure to span.</a:t>
            </a:r>
          </a:p>
          <a:p>
            <a:pPr marL="0" indent="0">
              <a:buNone/>
            </a:pPr>
            <a:r>
              <a:rPr lang="en-US" dirty="0"/>
              <a:t>So packets can reach every LAN.</a:t>
            </a:r>
          </a:p>
          <a:p>
            <a:pPr marL="0" indent="0">
              <a:buNone/>
            </a:pPr>
            <a:r>
              <a:rPr lang="en-US" dirty="0"/>
              <a:t>First the Root must be selected</a:t>
            </a:r>
          </a:p>
          <a:p>
            <a:pPr marL="0" indent="0">
              <a:buNone/>
            </a:pPr>
            <a:r>
              <a:rPr lang="en-US" dirty="0"/>
              <a:t>By ID it is elected.</a:t>
            </a:r>
          </a:p>
          <a:p>
            <a:pPr marL="0" indent="0">
              <a:buNone/>
            </a:pPr>
            <a:r>
              <a:rPr lang="en-US" dirty="0"/>
              <a:t>Least cost paths from Root are traced</a:t>
            </a:r>
          </a:p>
          <a:p>
            <a:pPr marL="0" indent="0">
              <a:buNone/>
            </a:pPr>
            <a:r>
              <a:rPr lang="en-US" dirty="0"/>
              <a:t>In the tree these paths are placed.</a:t>
            </a:r>
          </a:p>
          <a:p>
            <a:pPr marL="0" indent="0">
              <a:buNone/>
            </a:pPr>
            <a:r>
              <a:rPr lang="en-US" dirty="0"/>
              <a:t>A mesh is made by folks like me</a:t>
            </a:r>
          </a:p>
          <a:p>
            <a:pPr marL="0" indent="0">
              <a:buNone/>
            </a:pPr>
            <a:r>
              <a:rPr lang="en-US" dirty="0"/>
              <a:t>Then bridges find a spanning tree.</a:t>
            </a:r>
          </a:p>
          <a:p>
            <a:pPr marL="0" indent="0">
              <a:buNone/>
            </a:pPr>
            <a:r>
              <a:rPr lang="en-US" dirty="0"/>
              <a:t>	– </a:t>
            </a:r>
            <a:r>
              <a:rPr lang="en-US" dirty="0" err="1"/>
              <a:t>Radia</a:t>
            </a:r>
            <a:r>
              <a:rPr lang="en-US" dirty="0"/>
              <a:t> Perlman, 1985.</a:t>
            </a:r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8A599-1C2C-4EE6-BEA4-EC68DF7A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927A5-7652-49EB-A980-C09468F2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52</a:t>
            </a:fld>
            <a:endParaRPr lang="LID4096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9DC957-6085-4BED-99C7-3C21096C065F}"/>
              </a:ext>
            </a:extLst>
          </p:cNvPr>
          <p:cNvSpPr txBox="1"/>
          <p:nvPr/>
        </p:nvSpPr>
        <p:spPr>
          <a:xfrm>
            <a:off x="7598390" y="2118775"/>
            <a:ext cx="38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LID4096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6A288F-AF62-43B8-8C93-E6F07F2E5D63}"/>
              </a:ext>
            </a:extLst>
          </p:cNvPr>
          <p:cNvSpPr txBox="1"/>
          <p:nvPr/>
        </p:nvSpPr>
        <p:spPr>
          <a:xfrm>
            <a:off x="9125655" y="2350142"/>
            <a:ext cx="38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LID4096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122152B-DCB9-49C0-9F41-997D937398CE}"/>
              </a:ext>
            </a:extLst>
          </p:cNvPr>
          <p:cNvSpPr txBox="1"/>
          <p:nvPr/>
        </p:nvSpPr>
        <p:spPr>
          <a:xfrm>
            <a:off x="7743903" y="3227827"/>
            <a:ext cx="38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endParaRPr lang="LID4096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4605DEE-92E1-4D97-BD3E-AD92A37E01EE}"/>
              </a:ext>
            </a:extLst>
          </p:cNvPr>
          <p:cNvSpPr txBox="1"/>
          <p:nvPr/>
        </p:nvSpPr>
        <p:spPr>
          <a:xfrm>
            <a:off x="8901260" y="3375550"/>
            <a:ext cx="43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LID4096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39F333-9671-4687-9C6C-B4057B326F92}"/>
              </a:ext>
            </a:extLst>
          </p:cNvPr>
          <p:cNvSpPr txBox="1"/>
          <p:nvPr/>
        </p:nvSpPr>
        <p:spPr>
          <a:xfrm>
            <a:off x="9662853" y="4435778"/>
            <a:ext cx="43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endParaRPr lang="LID4096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598566-93E9-40D2-82FF-6E5C903BFCC1}"/>
              </a:ext>
            </a:extLst>
          </p:cNvPr>
          <p:cNvSpPr txBox="1"/>
          <p:nvPr/>
        </p:nvSpPr>
        <p:spPr>
          <a:xfrm>
            <a:off x="7377201" y="3833576"/>
            <a:ext cx="43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endParaRPr lang="LID4096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C469D72-93C2-4D4D-94E6-DA08A7AA3974}"/>
              </a:ext>
            </a:extLst>
          </p:cNvPr>
          <p:cNvSpPr txBox="1"/>
          <p:nvPr/>
        </p:nvSpPr>
        <p:spPr>
          <a:xfrm>
            <a:off x="7396469" y="4789744"/>
            <a:ext cx="43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LID4096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635B6B9-1F54-4F60-9A7D-253EFF1A0DA6}"/>
              </a:ext>
            </a:extLst>
          </p:cNvPr>
          <p:cNvSpPr txBox="1"/>
          <p:nvPr/>
        </p:nvSpPr>
        <p:spPr>
          <a:xfrm>
            <a:off x="8502053" y="5335144"/>
            <a:ext cx="43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LID4096" dirty="0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A2D691C-17C7-407C-AA04-AEA8815B0E16}"/>
              </a:ext>
            </a:extLst>
          </p:cNvPr>
          <p:cNvCxnSpPr>
            <a:cxnSpLocks/>
            <a:endCxn id="86" idx="3"/>
          </p:cNvCxnSpPr>
          <p:nvPr/>
        </p:nvCxnSpPr>
        <p:spPr>
          <a:xfrm flipH="1">
            <a:off x="9071225" y="1035580"/>
            <a:ext cx="643082" cy="6306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71BA594E-199F-462A-917D-2FF66F271066}"/>
              </a:ext>
            </a:extLst>
          </p:cNvPr>
          <p:cNvSpPr/>
          <p:nvPr/>
        </p:nvSpPr>
        <p:spPr>
          <a:xfrm>
            <a:off x="8948332" y="235761"/>
            <a:ext cx="1531950" cy="7891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en-US" sz="4800" dirty="0"/>
              <a:t>Selected as </a:t>
            </a:r>
            <a:r>
              <a:rPr lang="en-US" sz="4800" i="1" dirty="0"/>
              <a:t>root.</a:t>
            </a:r>
            <a:endParaRPr lang="en-US" sz="48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D5637C7-F2C3-44B7-9A44-B9C519E33B4B}"/>
              </a:ext>
            </a:extLst>
          </p:cNvPr>
          <p:cNvSpPr/>
          <p:nvPr/>
        </p:nvSpPr>
        <p:spPr>
          <a:xfrm>
            <a:off x="5479511" y="5489968"/>
            <a:ext cx="1531950" cy="7891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r>
              <a:rPr lang="en-US" sz="4800" dirty="0"/>
              <a:t>Nodes select shortest path to root</a:t>
            </a:r>
            <a:r>
              <a:rPr lang="en-US" sz="4800" i="1" dirty="0"/>
              <a:t>.</a:t>
            </a:r>
            <a:endParaRPr lang="en-US" sz="4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0C3F00E-D92B-4478-8949-7177376CE8AE}"/>
              </a:ext>
            </a:extLst>
          </p:cNvPr>
          <p:cNvGrpSpPr/>
          <p:nvPr/>
        </p:nvGrpSpPr>
        <p:grpSpPr>
          <a:xfrm>
            <a:off x="6379096" y="1252110"/>
            <a:ext cx="4007633" cy="5260039"/>
            <a:chOff x="4855095" y="1252109"/>
            <a:chExt cx="4007633" cy="526003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92F5C4C-B04D-4E55-BD2E-46BC5511A7F5}"/>
                </a:ext>
              </a:extLst>
            </p:cNvPr>
            <p:cNvGrpSpPr/>
            <p:nvPr/>
          </p:nvGrpSpPr>
          <p:grpSpPr>
            <a:xfrm>
              <a:off x="5023735" y="2568773"/>
              <a:ext cx="828174" cy="828174"/>
              <a:chOff x="6598134" y="3867806"/>
              <a:chExt cx="1512992" cy="1512992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DA70946-7B29-4FFE-A68A-9DED2592EBFB}"/>
                  </a:ext>
                </a:extLst>
              </p:cNvPr>
              <p:cNvSpPr/>
              <p:nvPr/>
            </p:nvSpPr>
            <p:spPr>
              <a:xfrm>
                <a:off x="6598134" y="3867806"/>
                <a:ext cx="1512992" cy="151299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r"/>
                <a:r>
                  <a:rPr lang="en-US" sz="1100" dirty="0"/>
                  <a:t>Switch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E57BF23-FA9D-4E32-8566-53E63C536F1F}"/>
                  </a:ext>
                </a:extLst>
              </p:cNvPr>
              <p:cNvSpPr/>
              <p:nvPr/>
            </p:nvSpPr>
            <p:spPr>
              <a:xfrm>
                <a:off x="7067742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EC6D9A6-CA23-453E-83BA-049E0CE18D34}"/>
                  </a:ext>
                </a:extLst>
              </p:cNvPr>
              <p:cNvSpPr/>
              <p:nvPr/>
            </p:nvSpPr>
            <p:spPr>
              <a:xfrm>
                <a:off x="7206313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2D92B9C-B5F5-4490-848B-01E108361F1D}"/>
                  </a:ext>
                </a:extLst>
              </p:cNvPr>
              <p:cNvSpPr/>
              <p:nvPr/>
            </p:nvSpPr>
            <p:spPr>
              <a:xfrm>
                <a:off x="7344885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5FA4DCD-5032-42BF-AFA1-587696AECF6B}"/>
                  </a:ext>
                </a:extLst>
              </p:cNvPr>
              <p:cNvSpPr/>
              <p:nvPr/>
            </p:nvSpPr>
            <p:spPr>
              <a:xfrm>
                <a:off x="7483456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E841ED7-40F4-498F-89DF-2CC7F194F3E9}"/>
                  </a:ext>
                </a:extLst>
              </p:cNvPr>
              <p:cNvSpPr/>
              <p:nvPr/>
            </p:nvSpPr>
            <p:spPr>
              <a:xfrm>
                <a:off x="7622027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6FAF40E-4520-4B19-905D-E486A14CA550}"/>
                  </a:ext>
                </a:extLst>
              </p:cNvPr>
              <p:cNvSpPr/>
              <p:nvPr/>
            </p:nvSpPr>
            <p:spPr>
              <a:xfrm>
                <a:off x="7760600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0B8EE910-8635-496D-BFA3-476EE316C384}"/>
                  </a:ext>
                </a:extLst>
              </p:cNvPr>
              <p:cNvGrpSpPr/>
              <p:nvPr/>
            </p:nvGrpSpPr>
            <p:grpSpPr>
              <a:xfrm rot="16200000">
                <a:off x="7198116" y="4424313"/>
                <a:ext cx="551229" cy="593677"/>
                <a:chOff x="8429905" y="3370683"/>
                <a:chExt cx="834593" cy="205176"/>
              </a:xfrm>
            </p:grpSpPr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4E2D6DD3-FF4A-4495-9D8D-8B327093DC56}"/>
                    </a:ext>
                  </a:extLst>
                </p:cNvPr>
                <p:cNvSpPr/>
                <p:nvPr/>
              </p:nvSpPr>
              <p:spPr>
                <a:xfrm>
                  <a:off x="842990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295EF019-AB4F-4C04-96FC-D22BB0B03DEA}"/>
                    </a:ext>
                  </a:extLst>
                </p:cNvPr>
                <p:cNvSpPr/>
                <p:nvPr/>
              </p:nvSpPr>
              <p:spPr>
                <a:xfrm>
                  <a:off x="8639710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0A44DED7-0952-485B-A920-042F3477CCD6}"/>
                    </a:ext>
                  </a:extLst>
                </p:cNvPr>
                <p:cNvSpPr/>
                <p:nvPr/>
              </p:nvSpPr>
              <p:spPr>
                <a:xfrm>
                  <a:off x="884951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4EA9195B-CB85-4756-A7F6-B8EE42E78638}"/>
                    </a:ext>
                  </a:extLst>
                </p:cNvPr>
                <p:cNvSpPr/>
                <p:nvPr/>
              </p:nvSpPr>
              <p:spPr>
                <a:xfrm>
                  <a:off x="9059322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C844048D-D797-4554-BBA7-743789E28EF1}"/>
                  </a:ext>
                </a:extLst>
              </p:cNvPr>
              <p:cNvGrpSpPr/>
              <p:nvPr/>
            </p:nvGrpSpPr>
            <p:grpSpPr>
              <a:xfrm rot="16200000">
                <a:off x="7326387" y="4424313"/>
                <a:ext cx="551229" cy="593677"/>
                <a:chOff x="8429905" y="3370683"/>
                <a:chExt cx="834593" cy="205176"/>
              </a:xfrm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FAE758D1-C471-47B4-B5DD-BD3803A9F4E2}"/>
                    </a:ext>
                  </a:extLst>
                </p:cNvPr>
                <p:cNvSpPr/>
                <p:nvPr/>
              </p:nvSpPr>
              <p:spPr>
                <a:xfrm>
                  <a:off x="842990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00D9498D-B869-4AFE-BD3E-310875C7EF80}"/>
                    </a:ext>
                  </a:extLst>
                </p:cNvPr>
                <p:cNvSpPr/>
                <p:nvPr/>
              </p:nvSpPr>
              <p:spPr>
                <a:xfrm>
                  <a:off x="8639710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D3BF151F-8C6C-4DF0-8B76-AA52AC84BA89}"/>
                    </a:ext>
                  </a:extLst>
                </p:cNvPr>
                <p:cNvSpPr/>
                <p:nvPr/>
              </p:nvSpPr>
              <p:spPr>
                <a:xfrm>
                  <a:off x="884951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EC6C578D-E940-458E-BCCD-2F1B5CD86D81}"/>
                    </a:ext>
                  </a:extLst>
                </p:cNvPr>
                <p:cNvSpPr/>
                <p:nvPr/>
              </p:nvSpPr>
              <p:spPr>
                <a:xfrm>
                  <a:off x="9059322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DFB53B3F-3EB1-48F4-97CA-1B5424D1B19A}"/>
                </a:ext>
              </a:extLst>
            </p:cNvPr>
            <p:cNvGrpSpPr/>
            <p:nvPr/>
          </p:nvGrpSpPr>
          <p:grpSpPr>
            <a:xfrm>
              <a:off x="6719052" y="1252109"/>
              <a:ext cx="828174" cy="828174"/>
              <a:chOff x="6598135" y="3867806"/>
              <a:chExt cx="1512992" cy="1512992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F1D185D-FE18-4368-80D2-8BD62279C5AF}"/>
                  </a:ext>
                </a:extLst>
              </p:cNvPr>
              <p:cNvSpPr/>
              <p:nvPr/>
            </p:nvSpPr>
            <p:spPr>
              <a:xfrm>
                <a:off x="6598135" y="3867806"/>
                <a:ext cx="1512992" cy="151299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r"/>
                <a:r>
                  <a:rPr lang="en-US" sz="1100" dirty="0"/>
                  <a:t>Switch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7CA1BF4-2080-43D8-BC9A-A63882B09134}"/>
                  </a:ext>
                </a:extLst>
              </p:cNvPr>
              <p:cNvSpPr/>
              <p:nvPr/>
            </p:nvSpPr>
            <p:spPr>
              <a:xfrm>
                <a:off x="7067742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46551CB-D5F6-452D-A3B8-B55CA97DEDF6}"/>
                  </a:ext>
                </a:extLst>
              </p:cNvPr>
              <p:cNvSpPr/>
              <p:nvPr/>
            </p:nvSpPr>
            <p:spPr>
              <a:xfrm>
                <a:off x="7206313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B648FC0D-35EC-43FF-859A-012371994156}"/>
                  </a:ext>
                </a:extLst>
              </p:cNvPr>
              <p:cNvSpPr/>
              <p:nvPr/>
            </p:nvSpPr>
            <p:spPr>
              <a:xfrm>
                <a:off x="7344885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B49B5877-6110-4D27-89A6-66C5C8273B05}"/>
                  </a:ext>
                </a:extLst>
              </p:cNvPr>
              <p:cNvSpPr/>
              <p:nvPr/>
            </p:nvSpPr>
            <p:spPr>
              <a:xfrm>
                <a:off x="7483456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008E864-C87B-425D-A8DF-16DCF759E092}"/>
                  </a:ext>
                </a:extLst>
              </p:cNvPr>
              <p:cNvSpPr/>
              <p:nvPr/>
            </p:nvSpPr>
            <p:spPr>
              <a:xfrm>
                <a:off x="7622027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4BCED70A-37D3-4F59-BF1E-9F44E91A8A99}"/>
                  </a:ext>
                </a:extLst>
              </p:cNvPr>
              <p:cNvSpPr/>
              <p:nvPr/>
            </p:nvSpPr>
            <p:spPr>
              <a:xfrm>
                <a:off x="7760600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47A7EC63-E84A-4714-9768-C7F4706DEBC5}"/>
                  </a:ext>
                </a:extLst>
              </p:cNvPr>
              <p:cNvGrpSpPr/>
              <p:nvPr/>
            </p:nvGrpSpPr>
            <p:grpSpPr>
              <a:xfrm rot="16200000">
                <a:off x="7198116" y="4424313"/>
                <a:ext cx="551229" cy="593677"/>
                <a:chOff x="8429905" y="3370683"/>
                <a:chExt cx="834593" cy="205176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F98D2255-12F9-4384-800D-97237252000C}"/>
                    </a:ext>
                  </a:extLst>
                </p:cNvPr>
                <p:cNvSpPr/>
                <p:nvPr/>
              </p:nvSpPr>
              <p:spPr>
                <a:xfrm>
                  <a:off x="842990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6A0BED68-464D-4A93-AE55-8A8AF86E0DB1}"/>
                    </a:ext>
                  </a:extLst>
                </p:cNvPr>
                <p:cNvSpPr/>
                <p:nvPr/>
              </p:nvSpPr>
              <p:spPr>
                <a:xfrm>
                  <a:off x="8639710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C4C0C785-C32F-4AB9-B7D5-22835EAD0820}"/>
                    </a:ext>
                  </a:extLst>
                </p:cNvPr>
                <p:cNvSpPr/>
                <p:nvPr/>
              </p:nvSpPr>
              <p:spPr>
                <a:xfrm>
                  <a:off x="884951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078C80E0-4172-4836-B19F-EFE59997B74E}"/>
                    </a:ext>
                  </a:extLst>
                </p:cNvPr>
                <p:cNvSpPr/>
                <p:nvPr/>
              </p:nvSpPr>
              <p:spPr>
                <a:xfrm>
                  <a:off x="9059322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9CAB3C30-DB2E-4959-B261-348CAD2FA256}"/>
                  </a:ext>
                </a:extLst>
              </p:cNvPr>
              <p:cNvGrpSpPr/>
              <p:nvPr/>
            </p:nvGrpSpPr>
            <p:grpSpPr>
              <a:xfrm rot="16200000">
                <a:off x="7326387" y="4424313"/>
                <a:ext cx="551229" cy="593677"/>
                <a:chOff x="8429905" y="3370683"/>
                <a:chExt cx="834593" cy="205176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96507C6F-F7DE-4BA7-8A30-6294FD2791C4}"/>
                    </a:ext>
                  </a:extLst>
                </p:cNvPr>
                <p:cNvSpPr/>
                <p:nvPr/>
              </p:nvSpPr>
              <p:spPr>
                <a:xfrm>
                  <a:off x="842990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8D78228A-8BAD-4758-B12B-B8EA72AE4597}"/>
                    </a:ext>
                  </a:extLst>
                </p:cNvPr>
                <p:cNvSpPr/>
                <p:nvPr/>
              </p:nvSpPr>
              <p:spPr>
                <a:xfrm>
                  <a:off x="8639710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6F606FF8-A214-4BC0-B228-1FD8845194FC}"/>
                    </a:ext>
                  </a:extLst>
                </p:cNvPr>
                <p:cNvSpPr/>
                <p:nvPr/>
              </p:nvSpPr>
              <p:spPr>
                <a:xfrm>
                  <a:off x="884951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4E4584E3-CF54-4F5B-BC2B-5C9CE54F3977}"/>
                    </a:ext>
                  </a:extLst>
                </p:cNvPr>
                <p:cNvSpPr/>
                <p:nvPr/>
              </p:nvSpPr>
              <p:spPr>
                <a:xfrm>
                  <a:off x="9059322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A4F92C84-D0B5-49E5-9A89-9483EDA1E830}"/>
                </a:ext>
              </a:extLst>
            </p:cNvPr>
            <p:cNvGrpSpPr/>
            <p:nvPr/>
          </p:nvGrpSpPr>
          <p:grpSpPr>
            <a:xfrm>
              <a:off x="8034554" y="2834436"/>
              <a:ext cx="828174" cy="828174"/>
              <a:chOff x="6598134" y="3867806"/>
              <a:chExt cx="1512992" cy="1512992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28455466-13E6-4790-8523-70BF278A27AF}"/>
                  </a:ext>
                </a:extLst>
              </p:cNvPr>
              <p:cNvSpPr/>
              <p:nvPr/>
            </p:nvSpPr>
            <p:spPr>
              <a:xfrm>
                <a:off x="6598134" y="3867806"/>
                <a:ext cx="1512992" cy="151299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r"/>
                <a:r>
                  <a:rPr lang="en-US" sz="1100" dirty="0"/>
                  <a:t>Switch</a:t>
                </a: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D2A6CD23-6919-4B52-84B4-B25C524F132F}"/>
                  </a:ext>
                </a:extLst>
              </p:cNvPr>
              <p:cNvSpPr/>
              <p:nvPr/>
            </p:nvSpPr>
            <p:spPr>
              <a:xfrm>
                <a:off x="7067742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1C979CA-0E24-4F12-A75A-B2A0D666588A}"/>
                  </a:ext>
                </a:extLst>
              </p:cNvPr>
              <p:cNvSpPr/>
              <p:nvPr/>
            </p:nvSpPr>
            <p:spPr>
              <a:xfrm>
                <a:off x="7206313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12BCF10-6D17-44B8-A88D-63E551752340}"/>
                  </a:ext>
                </a:extLst>
              </p:cNvPr>
              <p:cNvSpPr/>
              <p:nvPr/>
            </p:nvSpPr>
            <p:spPr>
              <a:xfrm>
                <a:off x="7344885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F6A97F45-083F-4758-8188-C39181EC2278}"/>
                  </a:ext>
                </a:extLst>
              </p:cNvPr>
              <p:cNvSpPr/>
              <p:nvPr/>
            </p:nvSpPr>
            <p:spPr>
              <a:xfrm>
                <a:off x="7483456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FD357E91-832F-4FFE-866C-FE6427BC2503}"/>
                  </a:ext>
                </a:extLst>
              </p:cNvPr>
              <p:cNvSpPr/>
              <p:nvPr/>
            </p:nvSpPr>
            <p:spPr>
              <a:xfrm>
                <a:off x="7622027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E8B7ACE0-400C-419B-A7B7-46E705012F14}"/>
                  </a:ext>
                </a:extLst>
              </p:cNvPr>
              <p:cNvSpPr/>
              <p:nvPr/>
            </p:nvSpPr>
            <p:spPr>
              <a:xfrm>
                <a:off x="7760600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BF45671D-EE85-4EAC-AA8E-BC33318BAAD4}"/>
                  </a:ext>
                </a:extLst>
              </p:cNvPr>
              <p:cNvGrpSpPr/>
              <p:nvPr/>
            </p:nvGrpSpPr>
            <p:grpSpPr>
              <a:xfrm rot="16200000">
                <a:off x="7198116" y="4424313"/>
                <a:ext cx="551229" cy="593677"/>
                <a:chOff x="8429905" y="3370683"/>
                <a:chExt cx="834593" cy="205176"/>
              </a:xfrm>
            </p:grpSpPr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6BA782B6-DDB4-41E0-A3DF-E70FB1EF512E}"/>
                    </a:ext>
                  </a:extLst>
                </p:cNvPr>
                <p:cNvSpPr/>
                <p:nvPr/>
              </p:nvSpPr>
              <p:spPr>
                <a:xfrm>
                  <a:off x="842990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31586D5B-DC25-4E68-B957-03707378C92A}"/>
                    </a:ext>
                  </a:extLst>
                </p:cNvPr>
                <p:cNvSpPr/>
                <p:nvPr/>
              </p:nvSpPr>
              <p:spPr>
                <a:xfrm>
                  <a:off x="8639710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C3FE0417-60F8-4C77-8B8E-0442C06857BA}"/>
                    </a:ext>
                  </a:extLst>
                </p:cNvPr>
                <p:cNvSpPr/>
                <p:nvPr/>
              </p:nvSpPr>
              <p:spPr>
                <a:xfrm>
                  <a:off x="884951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22C808BE-7927-4B39-B5FB-72A8C14C10D9}"/>
                    </a:ext>
                  </a:extLst>
                </p:cNvPr>
                <p:cNvSpPr/>
                <p:nvPr/>
              </p:nvSpPr>
              <p:spPr>
                <a:xfrm>
                  <a:off x="9059322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CB19D271-7A6E-4AEA-9E79-56A48A30F81B}"/>
                  </a:ext>
                </a:extLst>
              </p:cNvPr>
              <p:cNvGrpSpPr/>
              <p:nvPr/>
            </p:nvGrpSpPr>
            <p:grpSpPr>
              <a:xfrm rot="16200000">
                <a:off x="7326387" y="4424313"/>
                <a:ext cx="551229" cy="593677"/>
                <a:chOff x="8429905" y="3370683"/>
                <a:chExt cx="834593" cy="205176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61AF4CAE-9F38-4AA9-8DDA-7E9E2DD0BB78}"/>
                    </a:ext>
                  </a:extLst>
                </p:cNvPr>
                <p:cNvSpPr/>
                <p:nvPr/>
              </p:nvSpPr>
              <p:spPr>
                <a:xfrm>
                  <a:off x="842990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37C023EB-6DA8-4E11-81A3-0AAAE9BE5FA8}"/>
                    </a:ext>
                  </a:extLst>
                </p:cNvPr>
                <p:cNvSpPr/>
                <p:nvPr/>
              </p:nvSpPr>
              <p:spPr>
                <a:xfrm>
                  <a:off x="8639710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2A5585FC-1094-48BD-9044-1FB7BAEFE460}"/>
                    </a:ext>
                  </a:extLst>
                </p:cNvPr>
                <p:cNvSpPr/>
                <p:nvPr/>
              </p:nvSpPr>
              <p:spPr>
                <a:xfrm>
                  <a:off x="884951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4980CAEF-5E68-475A-973A-413570C1BF08}"/>
                    </a:ext>
                  </a:extLst>
                </p:cNvPr>
                <p:cNvSpPr/>
                <p:nvPr/>
              </p:nvSpPr>
              <p:spPr>
                <a:xfrm>
                  <a:off x="9059322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C407A9BD-DA21-43F6-8E8E-530569450019}"/>
                </a:ext>
              </a:extLst>
            </p:cNvPr>
            <p:cNvGrpSpPr/>
            <p:nvPr/>
          </p:nvGrpSpPr>
          <p:grpSpPr>
            <a:xfrm>
              <a:off x="7703503" y="5683974"/>
              <a:ext cx="828174" cy="828174"/>
              <a:chOff x="6598134" y="3867806"/>
              <a:chExt cx="1512992" cy="1512992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8EF9A3A8-B4D9-40BF-B6A3-8B049D4B7080}"/>
                  </a:ext>
                </a:extLst>
              </p:cNvPr>
              <p:cNvSpPr/>
              <p:nvPr/>
            </p:nvSpPr>
            <p:spPr>
              <a:xfrm>
                <a:off x="6598134" y="3867806"/>
                <a:ext cx="1512992" cy="151299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r"/>
                <a:r>
                  <a:rPr lang="en-US" sz="1100" dirty="0"/>
                  <a:t>Switch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0396927F-3F08-4385-8375-6DFE1D6C1C58}"/>
                  </a:ext>
                </a:extLst>
              </p:cNvPr>
              <p:cNvSpPr/>
              <p:nvPr/>
            </p:nvSpPr>
            <p:spPr>
              <a:xfrm>
                <a:off x="7067742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C5439DB4-9EF7-4E20-8835-8B7922A42F3E}"/>
                  </a:ext>
                </a:extLst>
              </p:cNvPr>
              <p:cNvSpPr/>
              <p:nvPr/>
            </p:nvSpPr>
            <p:spPr>
              <a:xfrm>
                <a:off x="7206313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5F950580-55EC-4418-A4CC-6AFB9F51D85D}"/>
                  </a:ext>
                </a:extLst>
              </p:cNvPr>
              <p:cNvSpPr/>
              <p:nvPr/>
            </p:nvSpPr>
            <p:spPr>
              <a:xfrm>
                <a:off x="7344885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25729ACB-AB0D-4D39-BC08-35177C12835D}"/>
                  </a:ext>
                </a:extLst>
              </p:cNvPr>
              <p:cNvSpPr/>
              <p:nvPr/>
            </p:nvSpPr>
            <p:spPr>
              <a:xfrm>
                <a:off x="7483456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4509D1EA-1079-4EDB-8567-9D9662894059}"/>
                  </a:ext>
                </a:extLst>
              </p:cNvPr>
              <p:cNvSpPr/>
              <p:nvPr/>
            </p:nvSpPr>
            <p:spPr>
              <a:xfrm>
                <a:off x="7622027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6C1602C9-1D70-4245-B7EC-020616DC9B2B}"/>
                  </a:ext>
                </a:extLst>
              </p:cNvPr>
              <p:cNvSpPr/>
              <p:nvPr/>
            </p:nvSpPr>
            <p:spPr>
              <a:xfrm>
                <a:off x="7760600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E31495FE-983B-480D-9A91-7ED72566A9D5}"/>
                  </a:ext>
                </a:extLst>
              </p:cNvPr>
              <p:cNvGrpSpPr/>
              <p:nvPr/>
            </p:nvGrpSpPr>
            <p:grpSpPr>
              <a:xfrm rot="16200000">
                <a:off x="7198116" y="4424313"/>
                <a:ext cx="551229" cy="593677"/>
                <a:chOff x="8429905" y="3370683"/>
                <a:chExt cx="834593" cy="205176"/>
              </a:xfrm>
            </p:grpSpPr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AF63F750-E330-4C8C-A17B-B46125A35075}"/>
                    </a:ext>
                  </a:extLst>
                </p:cNvPr>
                <p:cNvSpPr/>
                <p:nvPr/>
              </p:nvSpPr>
              <p:spPr>
                <a:xfrm>
                  <a:off x="842990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93E7887E-2CDA-40C8-BFE5-A522FA978E62}"/>
                    </a:ext>
                  </a:extLst>
                </p:cNvPr>
                <p:cNvSpPr/>
                <p:nvPr/>
              </p:nvSpPr>
              <p:spPr>
                <a:xfrm>
                  <a:off x="8639710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86C27F07-D18F-4ABE-94C6-234B28FC33D4}"/>
                    </a:ext>
                  </a:extLst>
                </p:cNvPr>
                <p:cNvSpPr/>
                <p:nvPr/>
              </p:nvSpPr>
              <p:spPr>
                <a:xfrm>
                  <a:off x="884951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A4744E1D-A662-4856-8434-1BB261B5E948}"/>
                    </a:ext>
                  </a:extLst>
                </p:cNvPr>
                <p:cNvSpPr/>
                <p:nvPr/>
              </p:nvSpPr>
              <p:spPr>
                <a:xfrm>
                  <a:off x="9059322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3F3FFE24-5824-42BC-BBA8-DB2F855B8FAE}"/>
                  </a:ext>
                </a:extLst>
              </p:cNvPr>
              <p:cNvGrpSpPr/>
              <p:nvPr/>
            </p:nvGrpSpPr>
            <p:grpSpPr>
              <a:xfrm rot="16200000">
                <a:off x="7326387" y="4424313"/>
                <a:ext cx="551229" cy="593677"/>
                <a:chOff x="8429905" y="3370683"/>
                <a:chExt cx="834593" cy="205176"/>
              </a:xfrm>
            </p:grpSpPr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B9304C4E-5449-45D4-A4D1-3BC7081A346C}"/>
                    </a:ext>
                  </a:extLst>
                </p:cNvPr>
                <p:cNvSpPr/>
                <p:nvPr/>
              </p:nvSpPr>
              <p:spPr>
                <a:xfrm>
                  <a:off x="842990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405ECA1E-822A-44D0-8573-D3D1FB7E9921}"/>
                    </a:ext>
                  </a:extLst>
                </p:cNvPr>
                <p:cNvSpPr/>
                <p:nvPr/>
              </p:nvSpPr>
              <p:spPr>
                <a:xfrm>
                  <a:off x="8639710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02F24632-1B20-45CC-A0C8-54900F15A89F}"/>
                    </a:ext>
                  </a:extLst>
                </p:cNvPr>
                <p:cNvSpPr/>
                <p:nvPr/>
              </p:nvSpPr>
              <p:spPr>
                <a:xfrm>
                  <a:off x="884951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FF63BAA2-9BE0-4806-9A49-80E07E79FF31}"/>
                    </a:ext>
                  </a:extLst>
                </p:cNvPr>
                <p:cNvSpPr/>
                <p:nvPr/>
              </p:nvSpPr>
              <p:spPr>
                <a:xfrm>
                  <a:off x="9059322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D5807085-7745-4D12-B73C-BC8F777A7DB9}"/>
                </a:ext>
              </a:extLst>
            </p:cNvPr>
            <p:cNvGrpSpPr/>
            <p:nvPr/>
          </p:nvGrpSpPr>
          <p:grpSpPr>
            <a:xfrm>
              <a:off x="5822813" y="5477935"/>
              <a:ext cx="828174" cy="828174"/>
              <a:chOff x="6598134" y="3867806"/>
              <a:chExt cx="1512992" cy="1512992"/>
            </a:xfrm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1CE2382E-CAB3-4FC8-AD67-61DD3A305097}"/>
                  </a:ext>
                </a:extLst>
              </p:cNvPr>
              <p:cNvSpPr/>
              <p:nvPr/>
            </p:nvSpPr>
            <p:spPr>
              <a:xfrm>
                <a:off x="6598134" y="3867806"/>
                <a:ext cx="1512992" cy="151299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r"/>
                <a:r>
                  <a:rPr lang="en-US" sz="1100" dirty="0"/>
                  <a:t>Switch</a:t>
                </a: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5DFD9149-5132-4CAE-B472-662A61838C3F}"/>
                  </a:ext>
                </a:extLst>
              </p:cNvPr>
              <p:cNvSpPr/>
              <p:nvPr/>
            </p:nvSpPr>
            <p:spPr>
              <a:xfrm>
                <a:off x="7067742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F5B66240-A916-49E8-B491-C1E48CADB81A}"/>
                  </a:ext>
                </a:extLst>
              </p:cNvPr>
              <p:cNvSpPr/>
              <p:nvPr/>
            </p:nvSpPr>
            <p:spPr>
              <a:xfrm>
                <a:off x="7206313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D59F6F1E-4B5F-417F-A30F-0046A0510E76}"/>
                  </a:ext>
                </a:extLst>
              </p:cNvPr>
              <p:cNvSpPr/>
              <p:nvPr/>
            </p:nvSpPr>
            <p:spPr>
              <a:xfrm>
                <a:off x="7344885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C4AA8222-8064-48ED-9CCE-871DAD59A393}"/>
                  </a:ext>
                </a:extLst>
              </p:cNvPr>
              <p:cNvSpPr/>
              <p:nvPr/>
            </p:nvSpPr>
            <p:spPr>
              <a:xfrm>
                <a:off x="7483456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D88F62F5-0E08-4590-BF52-B93AEEEF0563}"/>
                  </a:ext>
                </a:extLst>
              </p:cNvPr>
              <p:cNvSpPr/>
              <p:nvPr/>
            </p:nvSpPr>
            <p:spPr>
              <a:xfrm>
                <a:off x="7622027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4F941C3F-DB5C-4CDC-A014-C3FCCB370CF2}"/>
                  </a:ext>
                </a:extLst>
              </p:cNvPr>
              <p:cNvSpPr/>
              <p:nvPr/>
            </p:nvSpPr>
            <p:spPr>
              <a:xfrm>
                <a:off x="7760600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72BE36CB-A5CD-44E9-870A-83DA93CACB04}"/>
                  </a:ext>
                </a:extLst>
              </p:cNvPr>
              <p:cNvGrpSpPr/>
              <p:nvPr/>
            </p:nvGrpSpPr>
            <p:grpSpPr>
              <a:xfrm rot="16200000">
                <a:off x="7198116" y="4424313"/>
                <a:ext cx="551229" cy="593677"/>
                <a:chOff x="8429905" y="3370683"/>
                <a:chExt cx="834593" cy="205176"/>
              </a:xfrm>
            </p:grpSpPr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29C09E32-AA1B-4E9F-BCEF-CC6D08829A02}"/>
                    </a:ext>
                  </a:extLst>
                </p:cNvPr>
                <p:cNvSpPr/>
                <p:nvPr/>
              </p:nvSpPr>
              <p:spPr>
                <a:xfrm>
                  <a:off x="842990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8DE2A8C6-3D75-473C-8DA1-BEF1E46C46B6}"/>
                    </a:ext>
                  </a:extLst>
                </p:cNvPr>
                <p:cNvSpPr/>
                <p:nvPr/>
              </p:nvSpPr>
              <p:spPr>
                <a:xfrm>
                  <a:off x="8639710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B2E4026B-9E78-4FEA-98EA-5A7AA6F89473}"/>
                    </a:ext>
                  </a:extLst>
                </p:cNvPr>
                <p:cNvSpPr/>
                <p:nvPr/>
              </p:nvSpPr>
              <p:spPr>
                <a:xfrm>
                  <a:off x="884951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D65AC75A-7071-4B4E-91F6-7B82364A936B}"/>
                    </a:ext>
                  </a:extLst>
                </p:cNvPr>
                <p:cNvSpPr/>
                <p:nvPr/>
              </p:nvSpPr>
              <p:spPr>
                <a:xfrm>
                  <a:off x="9059322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8A46F3F2-174E-4C8F-B921-071D1332393B}"/>
                  </a:ext>
                </a:extLst>
              </p:cNvPr>
              <p:cNvGrpSpPr/>
              <p:nvPr/>
            </p:nvGrpSpPr>
            <p:grpSpPr>
              <a:xfrm rot="16200000">
                <a:off x="7326387" y="4424313"/>
                <a:ext cx="551229" cy="593677"/>
                <a:chOff x="8429905" y="3370683"/>
                <a:chExt cx="834593" cy="205176"/>
              </a:xfrm>
            </p:grpSpPr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75A0F1DD-2007-44B7-9105-783439398FE0}"/>
                    </a:ext>
                  </a:extLst>
                </p:cNvPr>
                <p:cNvSpPr/>
                <p:nvPr/>
              </p:nvSpPr>
              <p:spPr>
                <a:xfrm>
                  <a:off x="842990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BAE8A3D8-175C-44FF-BEE8-261B65FA81CE}"/>
                    </a:ext>
                  </a:extLst>
                </p:cNvPr>
                <p:cNvSpPr/>
                <p:nvPr/>
              </p:nvSpPr>
              <p:spPr>
                <a:xfrm>
                  <a:off x="8639710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A0D38DF9-1A36-440F-84F8-6C9F4690DC8C}"/>
                    </a:ext>
                  </a:extLst>
                </p:cNvPr>
                <p:cNvSpPr/>
                <p:nvPr/>
              </p:nvSpPr>
              <p:spPr>
                <a:xfrm>
                  <a:off x="884951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D8E47E2A-2E7A-47C6-9FD5-E0F98C55FFCD}"/>
                    </a:ext>
                  </a:extLst>
                </p:cNvPr>
                <p:cNvSpPr/>
                <p:nvPr/>
              </p:nvSpPr>
              <p:spPr>
                <a:xfrm>
                  <a:off x="9059322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0CF3E968-0E3B-432D-8FF3-BFE1BED7343C}"/>
                </a:ext>
              </a:extLst>
            </p:cNvPr>
            <p:cNvGrpSpPr/>
            <p:nvPr/>
          </p:nvGrpSpPr>
          <p:grpSpPr>
            <a:xfrm>
              <a:off x="4855095" y="3848735"/>
              <a:ext cx="828174" cy="828174"/>
              <a:chOff x="6598134" y="3867806"/>
              <a:chExt cx="1512992" cy="1512992"/>
            </a:xfrm>
          </p:grpSpPr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E0768F67-13DB-418D-93F4-8093C8C41234}"/>
                  </a:ext>
                </a:extLst>
              </p:cNvPr>
              <p:cNvSpPr/>
              <p:nvPr/>
            </p:nvSpPr>
            <p:spPr>
              <a:xfrm>
                <a:off x="6598134" y="3867806"/>
                <a:ext cx="1512992" cy="151299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r"/>
                <a:r>
                  <a:rPr lang="en-US" sz="1100" dirty="0"/>
                  <a:t>Switch</a:t>
                </a: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89C73B48-4C79-4F66-AE96-C0A576A9F204}"/>
                  </a:ext>
                </a:extLst>
              </p:cNvPr>
              <p:cNvSpPr/>
              <p:nvPr/>
            </p:nvSpPr>
            <p:spPr>
              <a:xfrm>
                <a:off x="7067742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8B731964-E8C4-460F-AB64-64442574FED8}"/>
                  </a:ext>
                </a:extLst>
              </p:cNvPr>
              <p:cNvSpPr/>
              <p:nvPr/>
            </p:nvSpPr>
            <p:spPr>
              <a:xfrm>
                <a:off x="7206313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E6AC2479-D95E-4060-8B97-779DAF19922D}"/>
                  </a:ext>
                </a:extLst>
              </p:cNvPr>
              <p:cNvSpPr/>
              <p:nvPr/>
            </p:nvSpPr>
            <p:spPr>
              <a:xfrm>
                <a:off x="7344885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577CC2B3-FC69-46DB-AFE1-7A62A0D5174A}"/>
                  </a:ext>
                </a:extLst>
              </p:cNvPr>
              <p:cNvSpPr/>
              <p:nvPr/>
            </p:nvSpPr>
            <p:spPr>
              <a:xfrm>
                <a:off x="7483456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B943304D-97F2-43CC-99DC-9B72CF9B2C8D}"/>
                  </a:ext>
                </a:extLst>
              </p:cNvPr>
              <p:cNvSpPr/>
              <p:nvPr/>
            </p:nvSpPr>
            <p:spPr>
              <a:xfrm>
                <a:off x="7622027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3360D56B-73D3-4954-AAF9-2B43AA3DEC33}"/>
                  </a:ext>
                </a:extLst>
              </p:cNvPr>
              <p:cNvSpPr/>
              <p:nvPr/>
            </p:nvSpPr>
            <p:spPr>
              <a:xfrm>
                <a:off x="7760600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BA684354-4946-49CE-8A15-DF0F6A228D77}"/>
                  </a:ext>
                </a:extLst>
              </p:cNvPr>
              <p:cNvGrpSpPr/>
              <p:nvPr/>
            </p:nvGrpSpPr>
            <p:grpSpPr>
              <a:xfrm rot="16200000">
                <a:off x="7198116" y="4424313"/>
                <a:ext cx="551229" cy="593677"/>
                <a:chOff x="8429905" y="3370683"/>
                <a:chExt cx="834593" cy="205176"/>
              </a:xfrm>
            </p:grpSpPr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34B1A61E-99AB-4A48-A65F-9CC00A35EEE3}"/>
                    </a:ext>
                  </a:extLst>
                </p:cNvPr>
                <p:cNvSpPr/>
                <p:nvPr/>
              </p:nvSpPr>
              <p:spPr>
                <a:xfrm>
                  <a:off x="842990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9D36FA0E-C708-46E9-AEE1-62B24759CFA3}"/>
                    </a:ext>
                  </a:extLst>
                </p:cNvPr>
                <p:cNvSpPr/>
                <p:nvPr/>
              </p:nvSpPr>
              <p:spPr>
                <a:xfrm>
                  <a:off x="8639710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38B900DD-1329-48BA-84B5-D7213CC412E1}"/>
                    </a:ext>
                  </a:extLst>
                </p:cNvPr>
                <p:cNvSpPr/>
                <p:nvPr/>
              </p:nvSpPr>
              <p:spPr>
                <a:xfrm>
                  <a:off x="884951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98A8A8C5-013D-4A03-8D56-B08E0C28D35A}"/>
                    </a:ext>
                  </a:extLst>
                </p:cNvPr>
                <p:cNvSpPr/>
                <p:nvPr/>
              </p:nvSpPr>
              <p:spPr>
                <a:xfrm>
                  <a:off x="9059322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4693CF69-5D14-4DCE-AE44-D6A640CB6D1B}"/>
                  </a:ext>
                </a:extLst>
              </p:cNvPr>
              <p:cNvGrpSpPr/>
              <p:nvPr/>
            </p:nvGrpSpPr>
            <p:grpSpPr>
              <a:xfrm rot="16200000">
                <a:off x="7326387" y="4424313"/>
                <a:ext cx="551229" cy="593677"/>
                <a:chOff x="8429905" y="3370683"/>
                <a:chExt cx="834593" cy="205176"/>
              </a:xfrm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F9E4FF70-F59B-4D98-BC77-A4C0E36910F1}"/>
                    </a:ext>
                  </a:extLst>
                </p:cNvPr>
                <p:cNvSpPr/>
                <p:nvPr/>
              </p:nvSpPr>
              <p:spPr>
                <a:xfrm>
                  <a:off x="842990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1EDF38D3-A3B0-4D12-A331-9034D690BC49}"/>
                    </a:ext>
                  </a:extLst>
                </p:cNvPr>
                <p:cNvSpPr/>
                <p:nvPr/>
              </p:nvSpPr>
              <p:spPr>
                <a:xfrm>
                  <a:off x="8639710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9B22F298-0D73-45DD-AA40-9F3049CC7E0C}"/>
                    </a:ext>
                  </a:extLst>
                </p:cNvPr>
                <p:cNvSpPr/>
                <p:nvPr/>
              </p:nvSpPr>
              <p:spPr>
                <a:xfrm>
                  <a:off x="884951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5F64C15E-C907-47A2-A3BB-F33C3C75BA70}"/>
                    </a:ext>
                  </a:extLst>
                </p:cNvPr>
                <p:cNvSpPr/>
                <p:nvPr/>
              </p:nvSpPr>
              <p:spPr>
                <a:xfrm>
                  <a:off x="9059322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1EE7B4F5-34E3-4CAC-AC67-58FEB51D7611}"/>
                </a:ext>
              </a:extLst>
            </p:cNvPr>
            <p:cNvGrpSpPr/>
            <p:nvPr/>
          </p:nvGrpSpPr>
          <p:grpSpPr>
            <a:xfrm>
              <a:off x="6672286" y="3954793"/>
              <a:ext cx="828174" cy="828174"/>
              <a:chOff x="6598134" y="3867806"/>
              <a:chExt cx="1512992" cy="1512992"/>
            </a:xfrm>
          </p:grpSpPr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7CCC34FC-F870-4EA6-9F43-708D91B89E8B}"/>
                  </a:ext>
                </a:extLst>
              </p:cNvPr>
              <p:cNvSpPr/>
              <p:nvPr/>
            </p:nvSpPr>
            <p:spPr>
              <a:xfrm>
                <a:off x="6598134" y="3867806"/>
                <a:ext cx="1512992" cy="151299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r"/>
                <a:r>
                  <a:rPr lang="en-US" sz="1100" dirty="0"/>
                  <a:t>Switch</a:t>
                </a: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EDCA925F-6361-4185-AB20-C1252E339A18}"/>
                  </a:ext>
                </a:extLst>
              </p:cNvPr>
              <p:cNvSpPr/>
              <p:nvPr/>
            </p:nvSpPr>
            <p:spPr>
              <a:xfrm>
                <a:off x="7067742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33B668A-0B60-42A2-916D-052FDC4FB5DE}"/>
                  </a:ext>
                </a:extLst>
              </p:cNvPr>
              <p:cNvSpPr/>
              <p:nvPr/>
            </p:nvSpPr>
            <p:spPr>
              <a:xfrm>
                <a:off x="7206313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9B8044CF-96F5-4A0A-B95E-3294E6FE4BC1}"/>
                  </a:ext>
                </a:extLst>
              </p:cNvPr>
              <p:cNvSpPr/>
              <p:nvPr/>
            </p:nvSpPr>
            <p:spPr>
              <a:xfrm>
                <a:off x="7344885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23085714-932D-44EC-8CDA-97C9C0B017AF}"/>
                  </a:ext>
                </a:extLst>
              </p:cNvPr>
              <p:cNvSpPr/>
              <p:nvPr/>
            </p:nvSpPr>
            <p:spPr>
              <a:xfrm>
                <a:off x="7483456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3FB58275-95D5-4308-82CE-733FF3C0E1D5}"/>
                  </a:ext>
                </a:extLst>
              </p:cNvPr>
              <p:cNvSpPr/>
              <p:nvPr/>
            </p:nvSpPr>
            <p:spPr>
              <a:xfrm>
                <a:off x="7622027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ACA86112-8273-47AB-B003-3A3EDD06CEC5}"/>
                  </a:ext>
                </a:extLst>
              </p:cNvPr>
              <p:cNvSpPr/>
              <p:nvPr/>
            </p:nvSpPr>
            <p:spPr>
              <a:xfrm>
                <a:off x="7760600" y="4086148"/>
                <a:ext cx="135514" cy="135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97FFA575-D892-43D2-80D5-1C168BF74A19}"/>
                  </a:ext>
                </a:extLst>
              </p:cNvPr>
              <p:cNvGrpSpPr/>
              <p:nvPr/>
            </p:nvGrpSpPr>
            <p:grpSpPr>
              <a:xfrm rot="16200000">
                <a:off x="7198116" y="4424313"/>
                <a:ext cx="551229" cy="593677"/>
                <a:chOff x="8429905" y="3370683"/>
                <a:chExt cx="834593" cy="205176"/>
              </a:xfrm>
            </p:grpSpPr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902EE338-861E-4484-8F3E-E1221E769119}"/>
                    </a:ext>
                  </a:extLst>
                </p:cNvPr>
                <p:cNvSpPr/>
                <p:nvPr/>
              </p:nvSpPr>
              <p:spPr>
                <a:xfrm>
                  <a:off x="842990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9E4B8909-B415-4CF2-9FD4-89CD220040CF}"/>
                    </a:ext>
                  </a:extLst>
                </p:cNvPr>
                <p:cNvSpPr/>
                <p:nvPr/>
              </p:nvSpPr>
              <p:spPr>
                <a:xfrm>
                  <a:off x="8639710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19F31C53-CAE9-4641-8447-3AC74441F7E9}"/>
                    </a:ext>
                  </a:extLst>
                </p:cNvPr>
                <p:cNvSpPr/>
                <p:nvPr/>
              </p:nvSpPr>
              <p:spPr>
                <a:xfrm>
                  <a:off x="884951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BC456A74-2F9D-4E14-98C5-60D44C4325FD}"/>
                    </a:ext>
                  </a:extLst>
                </p:cNvPr>
                <p:cNvSpPr/>
                <p:nvPr/>
              </p:nvSpPr>
              <p:spPr>
                <a:xfrm>
                  <a:off x="9059322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08111FC3-098A-4928-83CA-28518728794B}"/>
                  </a:ext>
                </a:extLst>
              </p:cNvPr>
              <p:cNvGrpSpPr/>
              <p:nvPr/>
            </p:nvGrpSpPr>
            <p:grpSpPr>
              <a:xfrm rot="16200000">
                <a:off x="7326387" y="4424313"/>
                <a:ext cx="551229" cy="593677"/>
                <a:chOff x="8429905" y="3370683"/>
                <a:chExt cx="834593" cy="205176"/>
              </a:xfrm>
            </p:grpSpPr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4FA8D554-B70C-4349-AC99-0A0E79B75D5B}"/>
                    </a:ext>
                  </a:extLst>
                </p:cNvPr>
                <p:cNvSpPr/>
                <p:nvPr/>
              </p:nvSpPr>
              <p:spPr>
                <a:xfrm>
                  <a:off x="842990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37436F12-AB13-401C-B1FC-5A95904EAB57}"/>
                    </a:ext>
                  </a:extLst>
                </p:cNvPr>
                <p:cNvSpPr/>
                <p:nvPr/>
              </p:nvSpPr>
              <p:spPr>
                <a:xfrm>
                  <a:off x="8639710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AC917B6B-C075-4138-BFA9-39FBA19186C1}"/>
                    </a:ext>
                  </a:extLst>
                </p:cNvPr>
                <p:cNvSpPr/>
                <p:nvPr/>
              </p:nvSpPr>
              <p:spPr>
                <a:xfrm>
                  <a:off x="8849515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C02F2EAA-E4BB-473E-8B93-9615D9FEF1E6}"/>
                    </a:ext>
                  </a:extLst>
                </p:cNvPr>
                <p:cNvSpPr/>
                <p:nvPr/>
              </p:nvSpPr>
              <p:spPr>
                <a:xfrm>
                  <a:off x="9059322" y="3370683"/>
                  <a:ext cx="205176" cy="205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</p:grp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C7954B64-7ADE-4F9F-B728-A5580C7B235C}"/>
              </a:ext>
            </a:extLst>
          </p:cNvPr>
          <p:cNvSpPr/>
          <p:nvPr/>
        </p:nvSpPr>
        <p:spPr>
          <a:xfrm>
            <a:off x="5318210" y="3423448"/>
            <a:ext cx="1531950" cy="7891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r>
              <a:rPr lang="en-US" sz="4800" dirty="0"/>
              <a:t>Remaining links not used!</a:t>
            </a:r>
          </a:p>
        </p:txBody>
      </p:sp>
    </p:spTree>
    <p:extLst>
      <p:ext uri="{BB962C8B-B14F-4D97-AF65-F5344CB8AC3E}">
        <p14:creationId xmlns:p14="http://schemas.microsoft.com/office/powerpoint/2010/main" val="1397935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7E381-02E7-4A70-9E4A-86BE9692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9335"/>
          </a:xfrm>
        </p:spPr>
        <p:txBody>
          <a:bodyPr/>
          <a:lstStyle/>
          <a:p>
            <a:r>
              <a:rPr lang="en-US" dirty="0"/>
              <a:t>MAC Sublayer Outline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685A3-FFDB-4EF5-B082-9A8348BCE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7C684-AC54-485B-BA13-EE97ACB04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53</a:t>
            </a:fld>
            <a:endParaRPr lang="LID4096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7B872713-F010-05C4-41AD-D79D31231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3701"/>
            <a:ext cx="47853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ALOHA &amp; Slotted ALOHA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CSMA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1-persistent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nonpersistent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p-persistent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CSMA/CD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802.3 Ethernet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Ethernet Switching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Content Placeholder 17">
            <a:extLst>
              <a:ext uri="{FF2B5EF4-FFF2-40B4-BE49-F238E27FC236}">
                <a16:creationId xmlns:a16="http://schemas.microsoft.com/office/drawing/2014/main" id="{A0D2D986-B0BA-5DE3-B08F-23E5B1A749DA}"/>
              </a:ext>
            </a:extLst>
          </p:cNvPr>
          <p:cNvSpPr txBox="1">
            <a:spLocks/>
          </p:cNvSpPr>
          <p:nvPr/>
        </p:nvSpPr>
        <p:spPr>
          <a:xfrm>
            <a:off x="6850380" y="1673701"/>
            <a:ext cx="47853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MAC for Wireless</a:t>
            </a:r>
          </a:p>
          <a:p>
            <a:pPr marL="0" indent="0">
              <a:buNone/>
            </a:pPr>
            <a:r>
              <a:rPr lang="en-US" dirty="0"/>
              <a:t>   Hidden Terminal</a:t>
            </a:r>
          </a:p>
          <a:p>
            <a:pPr marL="0" indent="0">
              <a:buNone/>
            </a:pPr>
            <a:r>
              <a:rPr lang="en-US" dirty="0"/>
              <a:t>   Exposed Terminal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CSMA/CA</a:t>
            </a:r>
          </a:p>
          <a:p>
            <a:pPr marL="0" indent="0">
              <a:buNone/>
            </a:pPr>
            <a:r>
              <a:rPr lang="en-US" b="1" dirty="0"/>
              <a:t>802.11 </a:t>
            </a:r>
            <a:r>
              <a:rPr lang="en-US" b="1" dirty="0" err="1"/>
              <a:t>WiFi</a:t>
            </a: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Collision-Free Protocols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Basic Bit-Map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Token Ring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Binary Countdown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516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688AD-054C-FF41-AF8C-08BF4FFBF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Medium Access Control for Wireless Channels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51074-6BD2-DE4A-A043-74F9A7AA9E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87E80-22AA-BC41-B081-BF90447C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E4681E-B341-1840-A9C8-4DA65C34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54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2A3C6F-59C9-834F-B8CC-778D787BA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978" y="5088335"/>
            <a:ext cx="879078" cy="87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181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3FD0F-E62C-42CF-A90A-580DF162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Wireless Channels Affect</a:t>
            </a:r>
            <a:br>
              <a:rPr lang="en-US" dirty="0"/>
            </a:br>
            <a:r>
              <a:rPr lang="en-US" dirty="0"/>
              <a:t>MAC Protocol Design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CE690-2DF9-405D-ABD7-A69DC5B5E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good news: no more wires.</a:t>
            </a:r>
          </a:p>
          <a:p>
            <a:pPr marL="0" indent="0">
              <a:buNone/>
            </a:pPr>
            <a:r>
              <a:rPr lang="en-US" dirty="0"/>
              <a:t>The bad news:</a:t>
            </a:r>
            <a:endParaRPr lang="en-US" i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Nodes cannot detect collisions while sending.</a:t>
            </a:r>
            <a:br>
              <a:rPr lang="en-US" dirty="0"/>
            </a:br>
            <a:r>
              <a:rPr lang="en-US" dirty="0"/>
              <a:t>(you cannot talk and listen at the same time!)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Hidden </a:t>
            </a:r>
            <a:r>
              <a:rPr lang="en-US" dirty="0"/>
              <a:t>and </a:t>
            </a:r>
            <a:r>
              <a:rPr lang="en-US" i="1" dirty="0"/>
              <a:t>exposed</a:t>
            </a:r>
            <a:r>
              <a:rPr lang="en-US" dirty="0"/>
              <a:t> terminals.</a:t>
            </a:r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C902F-725F-4E05-B365-3AFA0CC67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DD46-EE52-4483-AB12-4696C43AC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55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8F838B-6E81-41E5-9359-40C35DA87B11}"/>
              </a:ext>
            </a:extLst>
          </p:cNvPr>
          <p:cNvSpPr/>
          <p:nvPr/>
        </p:nvSpPr>
        <p:spPr>
          <a:xfrm>
            <a:off x="8054339" y="2819717"/>
            <a:ext cx="3939589" cy="9140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en-US" sz="4800" dirty="0"/>
              <a:t>We cannot detect collisions while transmitting!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09E0C-BE31-558B-37EE-82479A44D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611" y="3776662"/>
            <a:ext cx="4507089" cy="253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9E161-A6EC-438B-B5FE-B23F4237D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MAC for Wireless Channels:</a:t>
            </a:r>
            <a:br>
              <a:rPr lang="en-US" dirty="0"/>
            </a:br>
            <a:r>
              <a:rPr lang="en-US" dirty="0"/>
              <a:t>No Collision Detection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5F499-BBBD-473A-A268-18B38B47F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2F2B6-9CE8-4AB6-91C6-5536D5682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56</a:t>
            </a:fld>
            <a:endParaRPr lang="LID4096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297A11-25C9-4D4A-9D05-37369A93A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429" y="3554346"/>
            <a:ext cx="803703" cy="10387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8ECE8C-6C48-443B-8E5D-4A221864B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215" y="3554346"/>
            <a:ext cx="803703" cy="10387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6CE49C-7C5C-4590-B9B7-4F9740560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3554346"/>
            <a:ext cx="803703" cy="10387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2ACE3F-E92A-4BA0-BA2F-5D50CFD92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788" y="3554346"/>
            <a:ext cx="803703" cy="103874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6D3F32-5E80-4EA7-8F76-85F375142A8D}"/>
              </a:ext>
            </a:extLst>
          </p:cNvPr>
          <p:cNvCxnSpPr>
            <a:cxnSpLocks/>
          </p:cNvCxnSpPr>
          <p:nvPr/>
        </p:nvCxnSpPr>
        <p:spPr>
          <a:xfrm>
            <a:off x="1969430" y="5221601"/>
            <a:ext cx="825314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634EB9D-5D20-4604-8D36-83C3BEE9F600}"/>
              </a:ext>
            </a:extLst>
          </p:cNvPr>
          <p:cNvCxnSpPr>
            <a:cxnSpLocks/>
          </p:cNvCxnSpPr>
          <p:nvPr/>
        </p:nvCxnSpPr>
        <p:spPr>
          <a:xfrm flipV="1">
            <a:off x="3374747" y="4593095"/>
            <a:ext cx="0" cy="62850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20CA647-1D0C-41FC-945B-52B707049981}"/>
              </a:ext>
            </a:extLst>
          </p:cNvPr>
          <p:cNvCxnSpPr>
            <a:cxnSpLocks/>
          </p:cNvCxnSpPr>
          <p:nvPr/>
        </p:nvCxnSpPr>
        <p:spPr>
          <a:xfrm flipV="1">
            <a:off x="4918841" y="4593095"/>
            <a:ext cx="0" cy="62850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DC8C5C8-635A-4EF7-B0F5-9902A8D7D426}"/>
              </a:ext>
            </a:extLst>
          </p:cNvPr>
          <p:cNvCxnSpPr>
            <a:cxnSpLocks/>
          </p:cNvCxnSpPr>
          <p:nvPr/>
        </p:nvCxnSpPr>
        <p:spPr>
          <a:xfrm flipV="1">
            <a:off x="6479627" y="4593095"/>
            <a:ext cx="0" cy="62850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0D5D336-5201-4D4E-B140-A09E74C467DE}"/>
              </a:ext>
            </a:extLst>
          </p:cNvPr>
          <p:cNvCxnSpPr>
            <a:cxnSpLocks/>
          </p:cNvCxnSpPr>
          <p:nvPr/>
        </p:nvCxnSpPr>
        <p:spPr>
          <a:xfrm flipV="1">
            <a:off x="8034500" y="4593095"/>
            <a:ext cx="0" cy="62850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1064A64-44CB-3D40-A176-A306643A9961}"/>
              </a:ext>
            </a:extLst>
          </p:cNvPr>
          <p:cNvGrpSpPr/>
          <p:nvPr/>
        </p:nvGrpSpPr>
        <p:grpSpPr>
          <a:xfrm>
            <a:off x="2572860" y="2191077"/>
            <a:ext cx="5887631" cy="1286924"/>
            <a:chOff x="2572860" y="2191077"/>
            <a:chExt cx="5887631" cy="128692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40AB99-0B0D-1449-9BF5-A52B9752E945}"/>
                </a:ext>
              </a:extLst>
            </p:cNvPr>
            <p:cNvCxnSpPr/>
            <p:nvPr/>
          </p:nvCxnSpPr>
          <p:spPr>
            <a:xfrm flipV="1">
              <a:off x="3451860" y="2599118"/>
              <a:ext cx="746760" cy="8298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2ECE3E-64D3-0347-A35B-64C26895F89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99020" y="2623619"/>
              <a:ext cx="684804" cy="8543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B5CBA35-3D6F-674D-AC7E-0CA75CCB782F}"/>
                </a:ext>
              </a:extLst>
            </p:cNvPr>
            <p:cNvSpPr/>
            <p:nvPr/>
          </p:nvSpPr>
          <p:spPr>
            <a:xfrm>
              <a:off x="2572860" y="2191077"/>
              <a:ext cx="5887631" cy="45704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55000" lnSpcReduction="20000"/>
            </a:bodyPr>
            <a:lstStyle/>
            <a:p>
              <a:pPr algn="ctr"/>
              <a:r>
                <a:rPr lang="en-US" sz="4800" dirty="0"/>
                <a:t>Channel is free, I can send my frame to B</a:t>
              </a:r>
            </a:p>
          </p:txBody>
        </p:sp>
      </p:grpSp>
      <p:pic>
        <p:nvPicPr>
          <p:cNvPr id="16" name="Explosion">
            <a:extLst>
              <a:ext uri="{FF2B5EF4-FFF2-40B4-BE49-F238E27FC236}">
                <a16:creationId xmlns:a16="http://schemas.microsoft.com/office/drawing/2014/main" id="{216E4BE1-C021-996B-3E2D-2D7361782A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01" b="98039" l="7765" r="90000">
                        <a14:foregroundMark x1="7765" y1="29864" x2="8941" y2="44193"/>
                        <a14:foregroundMark x1="42000" y1="83560" x2="60588" y2="92006"/>
                        <a14:foregroundMark x1="88000" y1="57617" x2="85529" y2="55204"/>
                        <a14:foregroundMark x1="87412" y1="51735" x2="84706" y2="59879"/>
                        <a14:foregroundMark x1="79059" y1="48718" x2="41412" y2="16742"/>
                        <a14:foregroundMark x1="41412" y1="16742" x2="31412" y2="15686"/>
                        <a14:foregroundMark x1="56118" y1="19457" x2="24824" y2="15686"/>
                        <a14:foregroundMark x1="42588" y1="73756" x2="33882" y2="98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69"/>
          <a:stretch/>
        </p:blipFill>
        <p:spPr>
          <a:xfrm>
            <a:off x="4470574" y="3176581"/>
            <a:ext cx="2423485" cy="177748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E5437BE-39C1-8046-9372-E5CBCC763458}"/>
              </a:ext>
            </a:extLst>
          </p:cNvPr>
          <p:cNvSpPr/>
          <p:nvPr/>
        </p:nvSpPr>
        <p:spPr>
          <a:xfrm>
            <a:off x="3439042" y="4824409"/>
            <a:ext cx="2269842" cy="3195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EDB290-A182-7F49-9AFB-9637C219CC27}"/>
              </a:ext>
            </a:extLst>
          </p:cNvPr>
          <p:cNvSpPr/>
          <p:nvPr/>
        </p:nvSpPr>
        <p:spPr>
          <a:xfrm>
            <a:off x="5708894" y="4824409"/>
            <a:ext cx="2261313" cy="3195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2A35A64-6BD0-E740-988A-265E33ACDACF}"/>
              </a:ext>
            </a:extLst>
          </p:cNvPr>
          <p:cNvGrpSpPr/>
          <p:nvPr/>
        </p:nvGrpSpPr>
        <p:grpSpPr>
          <a:xfrm>
            <a:off x="3451862" y="4746548"/>
            <a:ext cx="4420602" cy="7868"/>
            <a:chOff x="3451862" y="4746548"/>
            <a:chExt cx="4420602" cy="7868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E387B76-4D73-084B-BD17-F583CD6811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51862" y="4749206"/>
              <a:ext cx="2199298" cy="521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D8B6B38-FFC5-C047-8425-946AA7E20E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8815" y="4746548"/>
              <a:ext cx="1943649" cy="786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3AF8300F-25C8-7749-AF0F-B56C7FE39802}"/>
              </a:ext>
            </a:extLst>
          </p:cNvPr>
          <p:cNvSpPr/>
          <p:nvPr/>
        </p:nvSpPr>
        <p:spPr>
          <a:xfrm>
            <a:off x="2572860" y="2648766"/>
            <a:ext cx="5887630" cy="3621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r>
              <a:rPr lang="en-US" sz="4800" dirty="0"/>
              <a:t>My frame is colliding, better stop sending!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7C380A3-AC39-4F44-8A8A-54A61187AF7A}"/>
              </a:ext>
            </a:extLst>
          </p:cNvPr>
          <p:cNvSpPr txBox="1"/>
          <p:nvPr/>
        </p:nvSpPr>
        <p:spPr>
          <a:xfrm>
            <a:off x="2572860" y="355041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774967-4889-5944-BEAD-85A1E2577F5E}"/>
              </a:ext>
            </a:extLst>
          </p:cNvPr>
          <p:cNvSpPr txBox="1"/>
          <p:nvPr/>
        </p:nvSpPr>
        <p:spPr>
          <a:xfrm>
            <a:off x="4164803" y="355041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03E19EA-4827-1B4A-9961-E792CE3B6B28}"/>
              </a:ext>
            </a:extLst>
          </p:cNvPr>
          <p:cNvSpPr txBox="1"/>
          <p:nvPr/>
        </p:nvSpPr>
        <p:spPr>
          <a:xfrm>
            <a:off x="5756746" y="355041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35B839-3D21-C14E-A669-CAFD05DFB9A3}"/>
              </a:ext>
            </a:extLst>
          </p:cNvPr>
          <p:cNvSpPr txBox="1"/>
          <p:nvPr/>
        </p:nvSpPr>
        <p:spPr>
          <a:xfrm>
            <a:off x="7339071" y="355041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DBA74B5-F62E-A825-A614-F10B36677362}"/>
              </a:ext>
            </a:extLst>
          </p:cNvPr>
          <p:cNvGrpSpPr/>
          <p:nvPr/>
        </p:nvGrpSpPr>
        <p:grpSpPr>
          <a:xfrm>
            <a:off x="5203304" y="4287794"/>
            <a:ext cx="1073310" cy="940938"/>
            <a:chOff x="9310005" y="1671895"/>
            <a:chExt cx="1073310" cy="940938"/>
          </a:xfrm>
        </p:grpSpPr>
        <p:pic>
          <p:nvPicPr>
            <p:cNvPr id="1026" name="Picture 2" descr="Lightning symbol vector image | Free SVG">
              <a:extLst>
                <a:ext uri="{FF2B5EF4-FFF2-40B4-BE49-F238E27FC236}">
                  <a16:creationId xmlns:a16="http://schemas.microsoft.com/office/drawing/2014/main" id="{676B8AB0-76CA-E60B-A796-1261E2B2B6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3112">
              <a:off x="9657679" y="1671895"/>
              <a:ext cx="414200" cy="727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Lightning symbol vector image | Free SVG">
              <a:extLst>
                <a:ext uri="{FF2B5EF4-FFF2-40B4-BE49-F238E27FC236}">
                  <a16:creationId xmlns:a16="http://schemas.microsoft.com/office/drawing/2014/main" id="{61030C9D-CA82-362E-E4CF-83D4D2CFF8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24766" flipH="1">
              <a:off x="9310005" y="1885606"/>
              <a:ext cx="462616" cy="727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Lightning symbol vector image | Free SVG">
              <a:extLst>
                <a:ext uri="{FF2B5EF4-FFF2-40B4-BE49-F238E27FC236}">
                  <a16:creationId xmlns:a16="http://schemas.microsoft.com/office/drawing/2014/main" id="{0C1CD8D5-C088-309D-8498-2550589355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4877">
              <a:off x="9969115" y="1842528"/>
              <a:ext cx="414200" cy="727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3EE147B-B7C2-5C5B-791A-327A2E4A0B1A}"/>
              </a:ext>
            </a:extLst>
          </p:cNvPr>
          <p:cNvSpPr txBox="1"/>
          <p:nvPr/>
        </p:nvSpPr>
        <p:spPr>
          <a:xfrm>
            <a:off x="10726911" y="29506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L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22F482-4E8B-7FA9-E331-DA85DC321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6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3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9E161-A6EC-438B-B5FE-B23F4237D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MAC for Wireless Channels:</a:t>
            </a:r>
            <a:br>
              <a:rPr lang="en-US" dirty="0"/>
            </a:br>
            <a:r>
              <a:rPr lang="en-US" dirty="0"/>
              <a:t>No Collision Detection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5F499-BBBD-473A-A268-18B38B47F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2F2B6-9CE8-4AB6-91C6-5536D5682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57</a:t>
            </a:fld>
            <a:endParaRPr lang="LID4096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5857D2-27C9-BD4C-AE29-338E1FA38E0B}"/>
              </a:ext>
            </a:extLst>
          </p:cNvPr>
          <p:cNvSpPr/>
          <p:nvPr/>
        </p:nvSpPr>
        <p:spPr>
          <a:xfrm>
            <a:off x="9304020" y="165343"/>
            <a:ext cx="2743200" cy="515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4800" dirty="0"/>
              <a:t>Bad news 1/2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561A362-47AA-B34D-837E-7812D31A416F}"/>
              </a:ext>
            </a:extLst>
          </p:cNvPr>
          <p:cNvGrpSpPr/>
          <p:nvPr/>
        </p:nvGrpSpPr>
        <p:grpSpPr>
          <a:xfrm>
            <a:off x="2572860" y="2191077"/>
            <a:ext cx="5887631" cy="1286924"/>
            <a:chOff x="2572860" y="2191077"/>
            <a:chExt cx="5887631" cy="128692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40AB99-0B0D-1449-9BF5-A52B9752E945}"/>
                </a:ext>
              </a:extLst>
            </p:cNvPr>
            <p:cNvCxnSpPr/>
            <p:nvPr/>
          </p:nvCxnSpPr>
          <p:spPr>
            <a:xfrm flipV="1">
              <a:off x="3451860" y="2599118"/>
              <a:ext cx="746760" cy="8298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2ECE3E-64D3-0347-A35B-64C26895F89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99020" y="2623619"/>
              <a:ext cx="684804" cy="8543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B5CBA35-3D6F-674D-AC7E-0CA75CCB782F}"/>
                </a:ext>
              </a:extLst>
            </p:cNvPr>
            <p:cNvSpPr/>
            <p:nvPr/>
          </p:nvSpPr>
          <p:spPr>
            <a:xfrm>
              <a:off x="2572860" y="2191077"/>
              <a:ext cx="5887631" cy="45704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55000" lnSpcReduction="20000"/>
            </a:bodyPr>
            <a:lstStyle/>
            <a:p>
              <a:pPr algn="ctr"/>
              <a:r>
                <a:rPr lang="en-US" sz="4800" dirty="0"/>
                <a:t>Channel is free, I can send my frame to B</a:t>
              </a:r>
            </a:p>
          </p:txBody>
        </p:sp>
      </p:grpSp>
      <p:pic>
        <p:nvPicPr>
          <p:cNvPr id="3" name="Explosion">
            <a:extLst>
              <a:ext uri="{FF2B5EF4-FFF2-40B4-BE49-F238E27FC236}">
                <a16:creationId xmlns:a16="http://schemas.microsoft.com/office/drawing/2014/main" id="{E1A4C930-8DCC-9665-CA5D-9D6DCC96A4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01" b="98039" l="7765" r="90000">
                        <a14:foregroundMark x1="7765" y1="29864" x2="8941" y2="44193"/>
                        <a14:foregroundMark x1="42000" y1="83560" x2="60588" y2="92006"/>
                        <a14:foregroundMark x1="88000" y1="57617" x2="85529" y2="55204"/>
                        <a14:foregroundMark x1="87412" y1="51735" x2="84706" y2="59879"/>
                        <a14:foregroundMark x1="79059" y1="48718" x2="41412" y2="16742"/>
                        <a14:foregroundMark x1="41412" y1="16742" x2="31412" y2="15686"/>
                        <a14:foregroundMark x1="56118" y1="19457" x2="24824" y2="15686"/>
                        <a14:foregroundMark x1="42588" y1="73756" x2="33882" y2="98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69"/>
          <a:stretch/>
        </p:blipFill>
        <p:spPr>
          <a:xfrm>
            <a:off x="4515922" y="3114254"/>
            <a:ext cx="2423485" cy="1777483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BAE210D4-C219-904A-B54D-A78D7060D22C}"/>
              </a:ext>
            </a:extLst>
          </p:cNvPr>
          <p:cNvGrpSpPr/>
          <p:nvPr/>
        </p:nvGrpSpPr>
        <p:grpSpPr>
          <a:xfrm>
            <a:off x="1516384" y="4824409"/>
            <a:ext cx="9433556" cy="319586"/>
            <a:chOff x="1516384" y="4824409"/>
            <a:chExt cx="9433556" cy="31958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E5437BE-39C1-8046-9372-E5CBCC763458}"/>
                </a:ext>
              </a:extLst>
            </p:cNvPr>
            <p:cNvSpPr/>
            <p:nvPr/>
          </p:nvSpPr>
          <p:spPr>
            <a:xfrm>
              <a:off x="3439042" y="4824409"/>
              <a:ext cx="7510898" cy="319586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alpha val="0"/>
                  </a:schemeClr>
                </a:gs>
              </a:gsLst>
              <a:lin ang="0" scaled="0"/>
              <a:tileRect/>
            </a:gra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AEDB290-A182-7F49-9AFB-9637C219CC27}"/>
                </a:ext>
              </a:extLst>
            </p:cNvPr>
            <p:cNvSpPr/>
            <p:nvPr/>
          </p:nvSpPr>
          <p:spPr>
            <a:xfrm>
              <a:off x="1516384" y="4824409"/>
              <a:ext cx="6453824" cy="319586"/>
            </a:xfrm>
            <a:prstGeom prst="rect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0" scaled="0"/>
            </a:gra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376923A-9CD8-3A4E-9B97-B43421238F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23" y="3593298"/>
            <a:ext cx="909484" cy="9094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7B4F188-1A20-EC47-844C-D147D9569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351" y="3593298"/>
            <a:ext cx="909484" cy="9094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B8D9861-8F65-CF4F-A2C6-3F99FE347A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179" y="3593298"/>
            <a:ext cx="909484" cy="9094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63BD684-2CC2-2041-9C67-0172785894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626" y="3593298"/>
            <a:ext cx="909484" cy="909484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FD9254F0-ADE2-D14A-9CAC-1FDB894B4E52}"/>
              </a:ext>
            </a:extLst>
          </p:cNvPr>
          <p:cNvGrpSpPr/>
          <p:nvPr/>
        </p:nvGrpSpPr>
        <p:grpSpPr>
          <a:xfrm>
            <a:off x="2516101" y="5391034"/>
            <a:ext cx="6270117" cy="818881"/>
            <a:chOff x="2516101" y="5391034"/>
            <a:chExt cx="6270117" cy="818881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9E60478C-1C39-F54F-9A69-EA95625C3CDE}"/>
                </a:ext>
              </a:extLst>
            </p:cNvPr>
            <p:cNvCxnSpPr/>
            <p:nvPr/>
          </p:nvCxnSpPr>
          <p:spPr>
            <a:xfrm flipV="1">
              <a:off x="3451860" y="5391034"/>
              <a:ext cx="0" cy="4917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4168A9C-56FC-854B-A98E-F61F1B46C821}"/>
                </a:ext>
              </a:extLst>
            </p:cNvPr>
            <p:cNvCxnSpPr/>
            <p:nvPr/>
          </p:nvCxnSpPr>
          <p:spPr>
            <a:xfrm flipV="1">
              <a:off x="7872464" y="5391034"/>
              <a:ext cx="0" cy="4917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AF8300F-25C8-7749-AF0F-B56C7FE39802}"/>
                </a:ext>
              </a:extLst>
            </p:cNvPr>
            <p:cNvSpPr/>
            <p:nvPr/>
          </p:nvSpPr>
          <p:spPr>
            <a:xfrm>
              <a:off x="2516101" y="5738236"/>
              <a:ext cx="6270117" cy="47167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 fontScale="55000" lnSpcReduction="20000"/>
            </a:bodyPr>
            <a:lstStyle/>
            <a:p>
              <a:pPr algn="ctr"/>
              <a:r>
                <a:rPr lang="en-US" sz="4800" dirty="0"/>
                <a:t>Outgoing signal too strong to detect collision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C58107E-B0DB-4049-8F21-078F97639569}"/>
              </a:ext>
            </a:extLst>
          </p:cNvPr>
          <p:cNvSpPr txBox="1"/>
          <p:nvPr/>
        </p:nvSpPr>
        <p:spPr>
          <a:xfrm>
            <a:off x="8786218" y="2799045"/>
            <a:ext cx="32997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dirty="0"/>
              <a:t>Collision not detected because incoming signal is orders of magnitude weaker than outgoing signal.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2663125-1D5E-504B-9B9D-61EC0B844C05}"/>
              </a:ext>
            </a:extLst>
          </p:cNvPr>
          <p:cNvSpPr txBox="1"/>
          <p:nvPr/>
        </p:nvSpPr>
        <p:spPr>
          <a:xfrm>
            <a:off x="2572860" y="355041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22940F5-486B-3746-A828-B91381D4077E}"/>
              </a:ext>
            </a:extLst>
          </p:cNvPr>
          <p:cNvSpPr txBox="1"/>
          <p:nvPr/>
        </p:nvSpPr>
        <p:spPr>
          <a:xfrm>
            <a:off x="4164803" y="355041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B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044AFB6-EA50-FC48-9B05-E057190FB8FE}"/>
              </a:ext>
            </a:extLst>
          </p:cNvPr>
          <p:cNvSpPr txBox="1"/>
          <p:nvPr/>
        </p:nvSpPr>
        <p:spPr>
          <a:xfrm>
            <a:off x="5756746" y="355041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2A88A3C-9A63-9141-8D04-864F7A4C395C}"/>
              </a:ext>
            </a:extLst>
          </p:cNvPr>
          <p:cNvSpPr txBox="1"/>
          <p:nvPr/>
        </p:nvSpPr>
        <p:spPr>
          <a:xfrm>
            <a:off x="7339071" y="355041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D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FF505DD-9166-8775-B073-AAF1F817A7D8}"/>
              </a:ext>
            </a:extLst>
          </p:cNvPr>
          <p:cNvGrpSpPr/>
          <p:nvPr/>
        </p:nvGrpSpPr>
        <p:grpSpPr>
          <a:xfrm>
            <a:off x="5191010" y="4209882"/>
            <a:ext cx="1073310" cy="940938"/>
            <a:chOff x="9310005" y="1671895"/>
            <a:chExt cx="1073310" cy="940938"/>
          </a:xfrm>
        </p:grpSpPr>
        <p:pic>
          <p:nvPicPr>
            <p:cNvPr id="33" name="Picture 2" descr="Lightning symbol vector image | Free SVG">
              <a:extLst>
                <a:ext uri="{FF2B5EF4-FFF2-40B4-BE49-F238E27FC236}">
                  <a16:creationId xmlns:a16="http://schemas.microsoft.com/office/drawing/2014/main" id="{41105C6C-C456-8AFF-959A-B530B3AED7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3112">
              <a:off x="9657679" y="1671895"/>
              <a:ext cx="414200" cy="727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Lightning symbol vector image | Free SVG">
              <a:extLst>
                <a:ext uri="{FF2B5EF4-FFF2-40B4-BE49-F238E27FC236}">
                  <a16:creationId xmlns:a16="http://schemas.microsoft.com/office/drawing/2014/main" id="{DB549E04-8064-5D10-1415-023296859C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24766" flipH="1">
              <a:off x="9310005" y="1885606"/>
              <a:ext cx="462616" cy="727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Lightning symbol vector image | Free SVG">
              <a:extLst>
                <a:ext uri="{FF2B5EF4-FFF2-40B4-BE49-F238E27FC236}">
                  <a16:creationId xmlns:a16="http://schemas.microsoft.com/office/drawing/2014/main" id="{EF54F229-2C4E-400C-23A0-F208B32CFB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4877">
              <a:off x="9969115" y="1842528"/>
              <a:ext cx="414200" cy="727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100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9E161-A6EC-438B-B5FE-B23F4237D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MAC for Wireless Channels:</a:t>
            </a:r>
            <a:br>
              <a:rPr lang="en-US" dirty="0"/>
            </a:br>
            <a:r>
              <a:rPr lang="en-US" dirty="0"/>
              <a:t>Carrier Sense has Limited Range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5F499-BBBD-473A-A268-18B38B47F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2F2B6-9CE8-4AB6-91C6-5536D5682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58</a:t>
            </a:fld>
            <a:endParaRPr lang="LID4096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5857D2-27C9-BD4C-AE29-338E1FA38E0B}"/>
              </a:ext>
            </a:extLst>
          </p:cNvPr>
          <p:cNvSpPr/>
          <p:nvPr/>
        </p:nvSpPr>
        <p:spPr>
          <a:xfrm>
            <a:off x="9304020" y="165343"/>
            <a:ext cx="2743200" cy="515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4800" dirty="0"/>
              <a:t>Bad news 2/2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2ECE3E-64D3-0347-A35B-64C26895F892}"/>
              </a:ext>
            </a:extLst>
          </p:cNvPr>
          <p:cNvCxnSpPr>
            <a:cxnSpLocks/>
          </p:cNvCxnSpPr>
          <p:nvPr/>
        </p:nvCxnSpPr>
        <p:spPr>
          <a:xfrm flipH="1" flipV="1">
            <a:off x="5876024" y="2569484"/>
            <a:ext cx="684804" cy="8543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973833-F26C-B448-85D5-A2261BAEADB1}"/>
              </a:ext>
            </a:extLst>
          </p:cNvPr>
          <p:cNvGrpSpPr/>
          <p:nvPr/>
        </p:nvGrpSpPr>
        <p:grpSpPr>
          <a:xfrm>
            <a:off x="2572860" y="2191077"/>
            <a:ext cx="5887631" cy="1237923"/>
            <a:chOff x="2572860" y="2191077"/>
            <a:chExt cx="5887631" cy="123792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40AB99-0B0D-1449-9BF5-A52B9752E945}"/>
                </a:ext>
              </a:extLst>
            </p:cNvPr>
            <p:cNvCxnSpPr/>
            <p:nvPr/>
          </p:nvCxnSpPr>
          <p:spPr>
            <a:xfrm flipV="1">
              <a:off x="3451860" y="2599118"/>
              <a:ext cx="746760" cy="8298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B5CBA35-3D6F-674D-AC7E-0CA75CCB782F}"/>
                </a:ext>
              </a:extLst>
            </p:cNvPr>
            <p:cNvSpPr/>
            <p:nvPr/>
          </p:nvSpPr>
          <p:spPr>
            <a:xfrm>
              <a:off x="2572860" y="2191077"/>
              <a:ext cx="5887631" cy="45704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55000" lnSpcReduction="20000"/>
            </a:bodyPr>
            <a:lstStyle/>
            <a:p>
              <a:pPr algn="ctr"/>
              <a:r>
                <a:rPr lang="en-US" sz="4800" dirty="0"/>
                <a:t>Channel is free, I can send my frame B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376923A-9CD8-3A4E-9B97-B43421238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23" y="3593298"/>
            <a:ext cx="909484" cy="9094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7B4F188-1A20-EC47-844C-D147D9569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351" y="3593298"/>
            <a:ext cx="909484" cy="9094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B8D9861-8F65-CF4F-A2C6-3F99FE347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179" y="3593298"/>
            <a:ext cx="909484" cy="9094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63BD684-2CC2-2041-9C67-017278589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06" y="3593298"/>
            <a:ext cx="909484" cy="909484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FD9254F0-ADE2-D14A-9CAC-1FDB894B4E52}"/>
              </a:ext>
            </a:extLst>
          </p:cNvPr>
          <p:cNvGrpSpPr/>
          <p:nvPr/>
        </p:nvGrpSpPr>
        <p:grpSpPr>
          <a:xfrm>
            <a:off x="2516101" y="5391034"/>
            <a:ext cx="6270117" cy="818881"/>
            <a:chOff x="2516101" y="5391034"/>
            <a:chExt cx="6270117" cy="818881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9E60478C-1C39-F54F-9A69-EA95625C3CDE}"/>
                </a:ext>
              </a:extLst>
            </p:cNvPr>
            <p:cNvCxnSpPr/>
            <p:nvPr/>
          </p:nvCxnSpPr>
          <p:spPr>
            <a:xfrm flipV="1">
              <a:off x="3451860" y="5391034"/>
              <a:ext cx="0" cy="4917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4168A9C-56FC-854B-A98E-F61F1B46C821}"/>
                </a:ext>
              </a:extLst>
            </p:cNvPr>
            <p:cNvCxnSpPr/>
            <p:nvPr/>
          </p:nvCxnSpPr>
          <p:spPr>
            <a:xfrm flipV="1">
              <a:off x="6479627" y="5391034"/>
              <a:ext cx="0" cy="4917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AF8300F-25C8-7749-AF0F-B56C7FE39802}"/>
                </a:ext>
              </a:extLst>
            </p:cNvPr>
            <p:cNvSpPr/>
            <p:nvPr/>
          </p:nvSpPr>
          <p:spPr>
            <a:xfrm>
              <a:off x="2516101" y="5738236"/>
              <a:ext cx="6270117" cy="47167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 fontScale="55000" lnSpcReduction="20000"/>
            </a:bodyPr>
            <a:lstStyle/>
            <a:p>
              <a:pPr algn="ctr"/>
              <a:r>
                <a:rPr lang="en-US" sz="4800" dirty="0"/>
                <a:t>Range too short to detect channel is in use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7E9100B1-41FB-BA49-B993-6B54FE463CF3}"/>
              </a:ext>
            </a:extLst>
          </p:cNvPr>
          <p:cNvSpPr/>
          <p:nvPr/>
        </p:nvSpPr>
        <p:spPr>
          <a:xfrm>
            <a:off x="1205009" y="3205780"/>
            <a:ext cx="4341302" cy="1833476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28C083F-0DA7-2F4A-8A96-CFC6C6EB812B}"/>
              </a:ext>
            </a:extLst>
          </p:cNvPr>
          <p:cNvSpPr/>
          <p:nvPr/>
        </p:nvSpPr>
        <p:spPr>
          <a:xfrm>
            <a:off x="4308976" y="3205780"/>
            <a:ext cx="4341302" cy="183347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58ADCE-9B0A-4040-B797-C602268F70FC}"/>
              </a:ext>
            </a:extLst>
          </p:cNvPr>
          <p:cNvSpPr/>
          <p:nvPr/>
        </p:nvSpPr>
        <p:spPr>
          <a:xfrm>
            <a:off x="3439042" y="4824409"/>
            <a:ext cx="1479797" cy="3195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A0D9FB-E78F-C342-BD9F-DD4F2FCD33D5}"/>
              </a:ext>
            </a:extLst>
          </p:cNvPr>
          <p:cNvSpPr/>
          <p:nvPr/>
        </p:nvSpPr>
        <p:spPr>
          <a:xfrm>
            <a:off x="4929620" y="4826939"/>
            <a:ext cx="1471637" cy="3195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DD1652-C83F-8246-9523-EB493182EF56}"/>
              </a:ext>
            </a:extLst>
          </p:cNvPr>
          <p:cNvSpPr txBox="1"/>
          <p:nvPr/>
        </p:nvSpPr>
        <p:spPr>
          <a:xfrm>
            <a:off x="8786218" y="2968356"/>
            <a:ext cx="32997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dirty="0"/>
              <a:t>Stations sense that channel is idle, but their range is too short to detect a transmitting </a:t>
            </a:r>
            <a:r>
              <a:rPr lang="en-NL" sz="2400" i="1" dirty="0"/>
              <a:t>hidden terminal</a:t>
            </a:r>
            <a:r>
              <a:rPr lang="en-NL" sz="2400" dirty="0"/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D70D77-CA86-1D4E-947F-3CA0F711BB97}"/>
              </a:ext>
            </a:extLst>
          </p:cNvPr>
          <p:cNvSpPr txBox="1"/>
          <p:nvPr/>
        </p:nvSpPr>
        <p:spPr>
          <a:xfrm>
            <a:off x="2572860" y="355041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EBEDDD0-85BA-DB40-90BD-7FA9C5B7FD42}"/>
              </a:ext>
            </a:extLst>
          </p:cNvPr>
          <p:cNvSpPr txBox="1"/>
          <p:nvPr/>
        </p:nvSpPr>
        <p:spPr>
          <a:xfrm>
            <a:off x="4164803" y="355041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B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5E3935E-4691-DF40-8F78-FF81D38CE1C6}"/>
              </a:ext>
            </a:extLst>
          </p:cNvPr>
          <p:cNvSpPr txBox="1"/>
          <p:nvPr/>
        </p:nvSpPr>
        <p:spPr>
          <a:xfrm>
            <a:off x="5756746" y="355041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7E04F3-1FC0-994F-B3C5-9125511E4A23}"/>
              </a:ext>
            </a:extLst>
          </p:cNvPr>
          <p:cNvSpPr txBox="1"/>
          <p:nvPr/>
        </p:nvSpPr>
        <p:spPr>
          <a:xfrm>
            <a:off x="7339071" y="355041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48DA085-50B9-5843-8365-D89DC0341DAD}"/>
              </a:ext>
            </a:extLst>
          </p:cNvPr>
          <p:cNvSpPr txBox="1"/>
          <p:nvPr/>
        </p:nvSpPr>
        <p:spPr>
          <a:xfrm>
            <a:off x="462667" y="1682961"/>
            <a:ext cx="2282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b="1" dirty="0"/>
              <a:t>Hidden Terminal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E6A850E-ADBF-B69D-B090-EDDA4E2F9D3A}"/>
              </a:ext>
            </a:extLst>
          </p:cNvPr>
          <p:cNvGrpSpPr/>
          <p:nvPr/>
        </p:nvGrpSpPr>
        <p:grpSpPr>
          <a:xfrm>
            <a:off x="4388980" y="4219729"/>
            <a:ext cx="1073310" cy="940938"/>
            <a:chOff x="9310005" y="1671895"/>
            <a:chExt cx="1073310" cy="940938"/>
          </a:xfrm>
        </p:grpSpPr>
        <p:pic>
          <p:nvPicPr>
            <p:cNvPr id="36" name="Picture 2" descr="Lightning symbol vector image | Free SVG">
              <a:extLst>
                <a:ext uri="{FF2B5EF4-FFF2-40B4-BE49-F238E27FC236}">
                  <a16:creationId xmlns:a16="http://schemas.microsoft.com/office/drawing/2014/main" id="{B2B828A5-EB41-5D5A-36DC-91E30B05AE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3112">
              <a:off x="9657679" y="1671895"/>
              <a:ext cx="414200" cy="727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Lightning symbol vector image | Free SVG">
              <a:extLst>
                <a:ext uri="{FF2B5EF4-FFF2-40B4-BE49-F238E27FC236}">
                  <a16:creationId xmlns:a16="http://schemas.microsoft.com/office/drawing/2014/main" id="{33529CBD-4786-A27C-ABC9-4943AD8883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24766" flipH="1">
              <a:off x="9310005" y="1885606"/>
              <a:ext cx="462616" cy="727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Lightning symbol vector image | Free SVG">
              <a:extLst>
                <a:ext uri="{FF2B5EF4-FFF2-40B4-BE49-F238E27FC236}">
                  <a16:creationId xmlns:a16="http://schemas.microsoft.com/office/drawing/2014/main" id="{B6879140-E934-564D-0060-D40E9EDE2A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4877">
              <a:off x="9969115" y="1842528"/>
              <a:ext cx="414200" cy="727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Explosion">
            <a:extLst>
              <a:ext uri="{FF2B5EF4-FFF2-40B4-BE49-F238E27FC236}">
                <a16:creationId xmlns:a16="http://schemas.microsoft.com/office/drawing/2014/main" id="{4F0856A4-4F0C-10DF-B738-8273A3A61A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01" b="98039" l="7765" r="90000">
                        <a14:foregroundMark x1="7765" y1="29864" x2="8941" y2="44193"/>
                        <a14:foregroundMark x1="42000" y1="83560" x2="60588" y2="92006"/>
                        <a14:foregroundMark x1="88000" y1="57617" x2="85529" y2="55204"/>
                        <a14:foregroundMark x1="87412" y1="51735" x2="84706" y2="59879"/>
                        <a14:foregroundMark x1="79059" y1="48718" x2="41412" y2="16742"/>
                        <a14:foregroundMark x1="41412" y1="16742" x2="31412" y2="15686"/>
                        <a14:foregroundMark x1="56118" y1="19457" x2="24824" y2="15686"/>
                        <a14:foregroundMark x1="42588" y1="73756" x2="33882" y2="98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69"/>
          <a:stretch/>
        </p:blipFill>
        <p:spPr>
          <a:xfrm>
            <a:off x="3694949" y="3065982"/>
            <a:ext cx="2423485" cy="177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3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9E161-A6EC-438B-B5FE-B23F4237D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MAC for Wireless Channels:</a:t>
            </a:r>
            <a:br>
              <a:rPr lang="en-US" dirty="0"/>
            </a:br>
            <a:r>
              <a:rPr lang="en-US" dirty="0"/>
              <a:t>Carrier Sense has Limited Range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5F499-BBBD-473A-A268-18B38B47F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2F2B6-9CE8-4AB6-91C6-5536D5682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59</a:t>
            </a:fld>
            <a:endParaRPr lang="LID4096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5857D2-27C9-BD4C-AE29-338E1FA38E0B}"/>
              </a:ext>
            </a:extLst>
          </p:cNvPr>
          <p:cNvSpPr/>
          <p:nvPr/>
        </p:nvSpPr>
        <p:spPr>
          <a:xfrm>
            <a:off x="9304020" y="165343"/>
            <a:ext cx="2743200" cy="515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4800" dirty="0"/>
              <a:t>Bad news 2/2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2D889C5-207C-4440-AB6D-626EC0BF9AFE}"/>
              </a:ext>
            </a:extLst>
          </p:cNvPr>
          <p:cNvGrpSpPr/>
          <p:nvPr/>
        </p:nvGrpSpPr>
        <p:grpSpPr>
          <a:xfrm>
            <a:off x="406449" y="2284691"/>
            <a:ext cx="5887631" cy="1183505"/>
            <a:chOff x="406449" y="2284691"/>
            <a:chExt cx="5887631" cy="118350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40AB99-0B0D-1449-9BF5-A52B9752E945}"/>
                </a:ext>
              </a:extLst>
            </p:cNvPr>
            <p:cNvCxnSpPr/>
            <p:nvPr/>
          </p:nvCxnSpPr>
          <p:spPr>
            <a:xfrm flipV="1">
              <a:off x="4993324" y="2638314"/>
              <a:ext cx="746760" cy="8298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B5CBA35-3D6F-674D-AC7E-0CA75CCB782F}"/>
                </a:ext>
              </a:extLst>
            </p:cNvPr>
            <p:cNvSpPr/>
            <p:nvPr/>
          </p:nvSpPr>
          <p:spPr>
            <a:xfrm>
              <a:off x="406449" y="2284691"/>
              <a:ext cx="5887631" cy="45704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55000" lnSpcReduction="20000"/>
            </a:bodyPr>
            <a:lstStyle/>
            <a:p>
              <a:pPr algn="ctr"/>
              <a:r>
                <a:rPr lang="en-US" sz="4800" dirty="0"/>
                <a:t>Channel is free, I can send my frame A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376923A-9CD8-3A4E-9B97-B43421238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23" y="3593298"/>
            <a:ext cx="909484" cy="9094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7B4F188-1A20-EC47-844C-D147D9569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351" y="3593298"/>
            <a:ext cx="909484" cy="9094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B8D9861-8F65-CF4F-A2C6-3F99FE347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179" y="3593298"/>
            <a:ext cx="909484" cy="9094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63BD684-2CC2-2041-9C67-017278589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06" y="3593298"/>
            <a:ext cx="909484" cy="90948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E9100B1-41FB-BA49-B993-6B54FE463CF3}"/>
              </a:ext>
            </a:extLst>
          </p:cNvPr>
          <p:cNvSpPr/>
          <p:nvPr/>
        </p:nvSpPr>
        <p:spPr>
          <a:xfrm>
            <a:off x="2742590" y="3199690"/>
            <a:ext cx="4341302" cy="1833476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28C083F-0DA7-2F4A-8A96-CFC6C6EB812B}"/>
              </a:ext>
            </a:extLst>
          </p:cNvPr>
          <p:cNvSpPr/>
          <p:nvPr/>
        </p:nvSpPr>
        <p:spPr>
          <a:xfrm>
            <a:off x="4308976" y="3205780"/>
            <a:ext cx="4341302" cy="1833476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58ADCE-9B0A-4040-B797-C602268F70FC}"/>
              </a:ext>
            </a:extLst>
          </p:cNvPr>
          <p:cNvSpPr/>
          <p:nvPr/>
        </p:nvSpPr>
        <p:spPr>
          <a:xfrm>
            <a:off x="2738576" y="4714812"/>
            <a:ext cx="4226099" cy="3195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A0D9FB-E78F-C342-BD9F-DD4F2FCD33D5}"/>
              </a:ext>
            </a:extLst>
          </p:cNvPr>
          <p:cNvSpPr/>
          <p:nvPr/>
        </p:nvSpPr>
        <p:spPr>
          <a:xfrm>
            <a:off x="4444572" y="4849984"/>
            <a:ext cx="4205701" cy="3195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DD1652-C83F-8246-9523-EB493182EF56}"/>
              </a:ext>
            </a:extLst>
          </p:cNvPr>
          <p:cNvSpPr txBox="1"/>
          <p:nvPr/>
        </p:nvSpPr>
        <p:spPr>
          <a:xfrm>
            <a:off x="8786218" y="2766842"/>
            <a:ext cx="32997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dirty="0"/>
              <a:t>Stations sense that channel is in use, but the </a:t>
            </a:r>
            <a:r>
              <a:rPr lang="en-NL" sz="2400" i="1" dirty="0"/>
              <a:t>exposed terminal’s </a:t>
            </a:r>
            <a:r>
              <a:rPr lang="en-NL" sz="2400" dirty="0"/>
              <a:t>signal would not reach and interfere with the intended recipient.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0781B8C-D3D5-2E4F-BA09-DD0B3A6EEB77}"/>
              </a:ext>
            </a:extLst>
          </p:cNvPr>
          <p:cNvGrpSpPr/>
          <p:nvPr/>
        </p:nvGrpSpPr>
        <p:grpSpPr>
          <a:xfrm>
            <a:off x="6560828" y="1757191"/>
            <a:ext cx="5125631" cy="1666676"/>
            <a:chOff x="6560828" y="1757191"/>
            <a:chExt cx="5125631" cy="166667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2ECE3E-64D3-0347-A35B-64C26895F8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0828" y="2457895"/>
              <a:ext cx="824450" cy="96597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BE0B306-56FB-514F-BEA0-D37CFD0E8817}"/>
                </a:ext>
              </a:extLst>
            </p:cNvPr>
            <p:cNvSpPr/>
            <p:nvPr/>
          </p:nvSpPr>
          <p:spPr>
            <a:xfrm>
              <a:off x="6560828" y="1757191"/>
              <a:ext cx="5125631" cy="79218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 fontScale="55000" lnSpcReduction="20000"/>
            </a:bodyPr>
            <a:lstStyle/>
            <a:p>
              <a:pPr algn="ctr"/>
              <a:r>
                <a:rPr lang="en-US" sz="4800" dirty="0"/>
                <a:t>Channel is in use,</a:t>
              </a:r>
              <a:br>
                <a:rPr lang="en-US" sz="4800" dirty="0"/>
              </a:br>
              <a:r>
                <a:rPr lang="en-US" sz="4800" dirty="0"/>
                <a:t>I </a:t>
              </a:r>
              <a:r>
                <a:rPr lang="en-US" sz="4800" b="1" dirty="0"/>
                <a:t>cannot</a:t>
              </a:r>
              <a:r>
                <a:rPr lang="en-US" sz="4800" dirty="0"/>
                <a:t> send my frame to D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D49A48-D33D-9140-AE8D-740C8283DA27}"/>
              </a:ext>
            </a:extLst>
          </p:cNvPr>
          <p:cNvGrpSpPr/>
          <p:nvPr/>
        </p:nvGrpSpPr>
        <p:grpSpPr>
          <a:xfrm>
            <a:off x="2516101" y="5322454"/>
            <a:ext cx="6270117" cy="887461"/>
            <a:chOff x="2516101" y="5322454"/>
            <a:chExt cx="6270117" cy="887461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CD1990C-6CCA-A249-8A2B-758D61F32E1F}"/>
                </a:ext>
              </a:extLst>
            </p:cNvPr>
            <p:cNvCxnSpPr/>
            <p:nvPr/>
          </p:nvCxnSpPr>
          <p:spPr>
            <a:xfrm flipV="1">
              <a:off x="7609499" y="5322454"/>
              <a:ext cx="0" cy="4917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D9254F0-ADE2-D14A-9CAC-1FDB894B4E52}"/>
                </a:ext>
              </a:extLst>
            </p:cNvPr>
            <p:cNvGrpSpPr/>
            <p:nvPr/>
          </p:nvGrpSpPr>
          <p:grpSpPr>
            <a:xfrm>
              <a:off x="2516101" y="5328179"/>
              <a:ext cx="6270117" cy="881736"/>
              <a:chOff x="2516101" y="5328179"/>
              <a:chExt cx="6270117" cy="881736"/>
            </a:xfrm>
          </p:grpSpPr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44168A9C-56FC-854B-A98E-F61F1B46C821}"/>
                  </a:ext>
                </a:extLst>
              </p:cNvPr>
              <p:cNvCxnSpPr/>
              <p:nvPr/>
            </p:nvCxnSpPr>
            <p:spPr>
              <a:xfrm flipV="1">
                <a:off x="3700439" y="5328179"/>
                <a:ext cx="0" cy="49174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AF8300F-25C8-7749-AF0F-B56C7FE39802}"/>
                  </a:ext>
                </a:extLst>
              </p:cNvPr>
              <p:cNvSpPr/>
              <p:nvPr/>
            </p:nvSpPr>
            <p:spPr>
              <a:xfrm>
                <a:off x="2516101" y="5738236"/>
                <a:ext cx="6270117" cy="47167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55000" lnSpcReduction="20000"/>
              </a:bodyPr>
              <a:lstStyle/>
              <a:p>
                <a:pPr algn="ctr"/>
                <a:r>
                  <a:rPr lang="en-US" sz="4800" dirty="0"/>
                  <a:t>There would be no collision at recipients</a:t>
                </a: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E2B809D8-268B-5045-AA68-5F28A50D20F9}"/>
              </a:ext>
            </a:extLst>
          </p:cNvPr>
          <p:cNvSpPr txBox="1"/>
          <p:nvPr/>
        </p:nvSpPr>
        <p:spPr>
          <a:xfrm>
            <a:off x="2572860" y="355041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4384794-63B9-C946-9A34-1242A926B77D}"/>
              </a:ext>
            </a:extLst>
          </p:cNvPr>
          <p:cNvSpPr txBox="1"/>
          <p:nvPr/>
        </p:nvSpPr>
        <p:spPr>
          <a:xfrm>
            <a:off x="4164803" y="355041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B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4FF6B13-F0E1-DF46-BA55-245D3626901C}"/>
              </a:ext>
            </a:extLst>
          </p:cNvPr>
          <p:cNvSpPr txBox="1"/>
          <p:nvPr/>
        </p:nvSpPr>
        <p:spPr>
          <a:xfrm>
            <a:off x="5756746" y="355041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052A97C-2062-7A4C-8E99-7B727D89582C}"/>
              </a:ext>
            </a:extLst>
          </p:cNvPr>
          <p:cNvSpPr txBox="1"/>
          <p:nvPr/>
        </p:nvSpPr>
        <p:spPr>
          <a:xfrm>
            <a:off x="7339071" y="355041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F92337-D8BC-4341-B510-03ED69C7204B}"/>
              </a:ext>
            </a:extLst>
          </p:cNvPr>
          <p:cNvSpPr txBox="1"/>
          <p:nvPr/>
        </p:nvSpPr>
        <p:spPr>
          <a:xfrm>
            <a:off x="462667" y="1682961"/>
            <a:ext cx="2427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b="1" dirty="0"/>
              <a:t>Exposed Terminal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F3DCE91-6236-B096-9D6B-33F85B90233D}"/>
              </a:ext>
            </a:extLst>
          </p:cNvPr>
          <p:cNvGrpSpPr/>
          <p:nvPr/>
        </p:nvGrpSpPr>
        <p:grpSpPr>
          <a:xfrm>
            <a:off x="2331619" y="4818644"/>
            <a:ext cx="6646701" cy="690788"/>
            <a:chOff x="2331619" y="4818644"/>
            <a:chExt cx="6646701" cy="69078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377A84-08D5-891D-4B22-3168CD83E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2199" y1="48909" x2="41067" y2="42926"/>
                          <a14:foregroundMark x1="45432" y1="18027" x2="40016" y2="67623"/>
                          <a14:foregroundMark x1="40016" y1="67623" x2="48424" y2="18027"/>
                          <a14:foregroundMark x1="40825" y1="34155" x2="24899" y2="77526"/>
                          <a14:foregroundMark x1="24899" y1="77526" x2="27930" y2="61358"/>
                          <a14:foregroundMark x1="28375" y1="59297" x2="27445" y2="55376"/>
                          <a14:foregroundMark x1="28618" y1="57680" x2="50283" y2="78618"/>
                          <a14:foregroundMark x1="50485" y1="77243" x2="42643" y2="76112"/>
                          <a14:foregroundMark x1="56710" y1="44745" x2="59943" y2="51455"/>
                          <a14:foregroundMark x1="60186" y1="57680" x2="76071" y2="470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619" y="4818644"/>
              <a:ext cx="575480" cy="57548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F94615E-B55F-E73D-85A2-947E3B802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2199" y1="48909" x2="41067" y2="42926"/>
                          <a14:foregroundMark x1="45432" y1="18027" x2="40016" y2="67623"/>
                          <a14:foregroundMark x1="40016" y1="67623" x2="48424" y2="18027"/>
                          <a14:foregroundMark x1="40825" y1="34155" x2="24899" y2="77526"/>
                          <a14:foregroundMark x1="24899" y1="77526" x2="27930" y2="61358"/>
                          <a14:foregroundMark x1="28375" y1="59297" x2="27445" y2="55376"/>
                          <a14:foregroundMark x1="28618" y1="57680" x2="50283" y2="78618"/>
                          <a14:foregroundMark x1="50485" y1="77243" x2="42643" y2="76112"/>
                          <a14:foregroundMark x1="56710" y1="44745" x2="59943" y2="51455"/>
                          <a14:foregroundMark x1="60186" y1="57680" x2="76071" y2="470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2840" y="4933952"/>
              <a:ext cx="575480" cy="575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883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7E381-02E7-4A70-9E4A-86BE9692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9335"/>
          </a:xfrm>
        </p:spPr>
        <p:txBody>
          <a:bodyPr/>
          <a:lstStyle/>
          <a:p>
            <a:r>
              <a:rPr lang="en-US" dirty="0"/>
              <a:t>MAC Sublayer Outline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685A3-FFDB-4EF5-B082-9A8348BCE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7C684-AC54-485B-BA13-EE97ACB04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6</a:t>
            </a:fld>
            <a:endParaRPr lang="LID4096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7B872713-F010-05C4-41AD-D79D31231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3701"/>
            <a:ext cx="47853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ALOHA &amp; Slotted ALOHA</a:t>
            </a:r>
          </a:p>
          <a:p>
            <a:pPr marL="0" indent="0">
              <a:buNone/>
            </a:pPr>
            <a:r>
              <a:rPr lang="en-US" dirty="0"/>
              <a:t>CSMA</a:t>
            </a:r>
          </a:p>
          <a:p>
            <a:pPr marL="0" indent="0">
              <a:buNone/>
            </a:pPr>
            <a:r>
              <a:rPr lang="en-US" dirty="0"/>
              <a:t>   1-persistent</a:t>
            </a:r>
          </a:p>
          <a:p>
            <a:pPr marL="0" indent="0">
              <a:buNone/>
            </a:pPr>
            <a:r>
              <a:rPr lang="en-US" dirty="0"/>
              <a:t>   nonpersistent</a:t>
            </a:r>
          </a:p>
          <a:p>
            <a:pPr marL="0" indent="0">
              <a:buNone/>
            </a:pPr>
            <a:r>
              <a:rPr lang="en-US" dirty="0"/>
              <a:t>   p-persistent</a:t>
            </a:r>
          </a:p>
          <a:p>
            <a:pPr marL="0" indent="0">
              <a:buNone/>
            </a:pPr>
            <a:r>
              <a:rPr lang="en-US" dirty="0"/>
              <a:t>CSMA/CD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802.3 Ethernet</a:t>
            </a:r>
          </a:p>
          <a:p>
            <a:pPr marL="0" indent="0">
              <a:buNone/>
            </a:pPr>
            <a:r>
              <a:rPr lang="en-US" dirty="0"/>
              <a:t>Ethernet Switching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Content Placeholder 17">
            <a:extLst>
              <a:ext uri="{FF2B5EF4-FFF2-40B4-BE49-F238E27FC236}">
                <a16:creationId xmlns:a16="http://schemas.microsoft.com/office/drawing/2014/main" id="{A0D2D986-B0BA-5DE3-B08F-23E5B1A749DA}"/>
              </a:ext>
            </a:extLst>
          </p:cNvPr>
          <p:cNvSpPr txBox="1">
            <a:spLocks/>
          </p:cNvSpPr>
          <p:nvPr/>
        </p:nvSpPr>
        <p:spPr>
          <a:xfrm>
            <a:off x="6850380" y="1673701"/>
            <a:ext cx="47853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MAC for Wireless</a:t>
            </a:r>
          </a:p>
          <a:p>
            <a:pPr marL="0" indent="0">
              <a:buNone/>
            </a:pPr>
            <a:r>
              <a:rPr lang="en-US" dirty="0"/>
              <a:t>   Hidden Terminal</a:t>
            </a:r>
          </a:p>
          <a:p>
            <a:pPr marL="0" indent="0">
              <a:buNone/>
            </a:pPr>
            <a:r>
              <a:rPr lang="en-US" dirty="0"/>
              <a:t>   Exposed Terminal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CSMA/CA</a:t>
            </a:r>
          </a:p>
          <a:p>
            <a:pPr marL="0" indent="0">
              <a:buNone/>
            </a:pPr>
            <a:r>
              <a:rPr lang="en-US" b="1" dirty="0"/>
              <a:t>802.11 </a:t>
            </a:r>
            <a:r>
              <a:rPr lang="en-US" b="1" dirty="0" err="1"/>
              <a:t>WiFi</a:t>
            </a: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Collision-Free Protocols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Basic Bit-Map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Token Ring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Binary Countdown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3319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F7A45F-2769-43FD-9749-1ADBB412414E}"/>
              </a:ext>
            </a:extLst>
          </p:cNvPr>
          <p:cNvSpPr/>
          <p:nvPr/>
        </p:nvSpPr>
        <p:spPr>
          <a:xfrm>
            <a:off x="4389120" y="5077097"/>
            <a:ext cx="1480457" cy="5138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Send RTS</a:t>
            </a:r>
            <a:endParaRPr lang="LID4096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86D475-033A-45E9-A64D-5259C9D7497B}"/>
              </a:ext>
            </a:extLst>
          </p:cNvPr>
          <p:cNvCxnSpPr>
            <a:stCxn id="11" idx="0"/>
            <a:endCxn id="6" idx="2"/>
          </p:cNvCxnSpPr>
          <p:nvPr/>
        </p:nvCxnSpPr>
        <p:spPr>
          <a:xfrm flipV="1">
            <a:off x="5129348" y="4499433"/>
            <a:ext cx="872" cy="5776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7E56C9B-6A43-40BE-B099-067802926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Access with</a:t>
            </a:r>
            <a:br>
              <a:rPr lang="en-US" dirty="0"/>
            </a:br>
            <a:r>
              <a:rPr lang="en-US" dirty="0"/>
              <a:t>Collision Avoidance (MACA)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03D02-7F17-4C5E-8447-3A6A9BF55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 approach to solve the hidden terminal and exposed terminal problem.</a:t>
            </a:r>
          </a:p>
          <a:p>
            <a:pPr marL="0" indent="0">
              <a:buNone/>
            </a:pPr>
            <a:r>
              <a:rPr lang="en-US" dirty="0"/>
              <a:t>Example: B wants to send to A.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E4D71-351B-4201-A3EB-706C109CD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C03E22-0A7A-49BA-98CD-92176065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60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0DBAFE-E80C-4B50-96DE-5E17E7801E83}"/>
              </a:ext>
            </a:extLst>
          </p:cNvPr>
          <p:cNvSpPr/>
          <p:nvPr/>
        </p:nvSpPr>
        <p:spPr>
          <a:xfrm>
            <a:off x="4873318" y="3985628"/>
            <a:ext cx="513805" cy="5138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LID4096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32CE7E-0C71-46F7-94C1-5D899620D4BF}"/>
              </a:ext>
            </a:extLst>
          </p:cNvPr>
          <p:cNvSpPr/>
          <p:nvPr/>
        </p:nvSpPr>
        <p:spPr>
          <a:xfrm>
            <a:off x="2941757" y="4001295"/>
            <a:ext cx="513805" cy="5138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B53A4F-E78F-46A0-ACB4-96EAEA7CCB0A}"/>
              </a:ext>
            </a:extLst>
          </p:cNvPr>
          <p:cNvSpPr/>
          <p:nvPr/>
        </p:nvSpPr>
        <p:spPr>
          <a:xfrm>
            <a:off x="6804879" y="4001296"/>
            <a:ext cx="513805" cy="5138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endParaRPr lang="LID4096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E970F3-6838-4270-B022-93CDD65064FE}"/>
              </a:ext>
            </a:extLst>
          </p:cNvPr>
          <p:cNvSpPr/>
          <p:nvPr/>
        </p:nvSpPr>
        <p:spPr>
          <a:xfrm>
            <a:off x="8736440" y="4001295"/>
            <a:ext cx="513805" cy="5138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LID4096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575992-4518-4DEF-9288-F5396F865F4F}"/>
              </a:ext>
            </a:extLst>
          </p:cNvPr>
          <p:cNvSpPr/>
          <p:nvPr/>
        </p:nvSpPr>
        <p:spPr>
          <a:xfrm>
            <a:off x="2456342" y="5080563"/>
            <a:ext cx="1480457" cy="5138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Receive RTS</a:t>
            </a:r>
            <a:endParaRPr lang="LID4096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2B3E397-EDC3-4EE1-9961-818DCDE2C287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3196570" y="4502899"/>
            <a:ext cx="872" cy="5776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4E36D9C-59A6-4914-9788-3D9E285C588A}"/>
              </a:ext>
            </a:extLst>
          </p:cNvPr>
          <p:cNvSpPr/>
          <p:nvPr/>
        </p:nvSpPr>
        <p:spPr>
          <a:xfrm>
            <a:off x="6321025" y="5077097"/>
            <a:ext cx="1480457" cy="5138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Receive RTS</a:t>
            </a:r>
            <a:endParaRPr lang="LID4096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7D1DD62-409B-4255-860C-89CBB19C6D75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7061253" y="4499433"/>
            <a:ext cx="872" cy="5776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9A17486-1F39-4723-B7A8-CFD35930DBE8}"/>
              </a:ext>
            </a:extLst>
          </p:cNvPr>
          <p:cNvSpPr/>
          <p:nvPr/>
        </p:nvSpPr>
        <p:spPr>
          <a:xfrm>
            <a:off x="2456342" y="5077097"/>
            <a:ext cx="1480457" cy="5138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Send CTS</a:t>
            </a:r>
            <a:endParaRPr lang="LID4096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232F7E-9D31-477F-84B1-1D9F35446C9F}"/>
              </a:ext>
            </a:extLst>
          </p:cNvPr>
          <p:cNvSpPr/>
          <p:nvPr/>
        </p:nvSpPr>
        <p:spPr>
          <a:xfrm>
            <a:off x="6321025" y="5077097"/>
            <a:ext cx="1480457" cy="5138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Waiting</a:t>
            </a:r>
            <a:endParaRPr lang="LID4096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F00CA9-17FC-4B30-96E2-86424D0738F9}"/>
              </a:ext>
            </a:extLst>
          </p:cNvPr>
          <p:cNvSpPr/>
          <p:nvPr/>
        </p:nvSpPr>
        <p:spPr>
          <a:xfrm>
            <a:off x="6161182" y="5021946"/>
            <a:ext cx="1800141" cy="9521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/>
              <a:t>Did not receive CTS, so clear to send to D.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09AD254-494B-46FC-AA7B-9C0A81D5B01C}"/>
              </a:ext>
            </a:extLst>
          </p:cNvPr>
          <p:cNvSpPr/>
          <p:nvPr/>
        </p:nvSpPr>
        <p:spPr>
          <a:xfrm>
            <a:off x="4768813" y="3881123"/>
            <a:ext cx="722812" cy="72281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AFFA2D2-09C0-4062-BD9A-E0C1DEB3729F}"/>
              </a:ext>
            </a:extLst>
          </p:cNvPr>
          <p:cNvSpPr/>
          <p:nvPr/>
        </p:nvSpPr>
        <p:spPr>
          <a:xfrm>
            <a:off x="2837780" y="3896790"/>
            <a:ext cx="722812" cy="72281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9799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10" grpId="0" animBg="1"/>
      <p:bldP spid="10" grpId="1" animBg="1"/>
      <p:bldP spid="10" grpId="2" animBg="1"/>
      <p:bldP spid="18" grpId="0" animBg="1"/>
      <p:bldP spid="18" grpId="1" animBg="1"/>
      <p:bldP spid="18" grpId="2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BD098-114D-4556-B2F7-F20BC9AC6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CSMA/</a:t>
            </a:r>
            <a:r>
              <a:rPr lang="en-US" b="1" dirty="0"/>
              <a:t>CA (Collision Avoidance)</a:t>
            </a:r>
            <a:endParaRPr lang="LID4096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D1BB4-D36E-4015-8D08-E2BC45117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Physical channel sensing.</a:t>
            </a:r>
          </a:p>
          <a:p>
            <a:pPr marL="0" indent="0">
              <a:buNone/>
            </a:pPr>
            <a:r>
              <a:rPr lang="en-US" dirty="0"/>
              <a:t>Sense if the channel is in use. Wait for channel to become idle.</a:t>
            </a:r>
          </a:p>
          <a:p>
            <a:pPr marL="0" indent="0">
              <a:buNone/>
            </a:pPr>
            <a:r>
              <a:rPr lang="en-US" b="1" i="1" dirty="0"/>
              <a:t>Virtual channel sensing.</a:t>
            </a:r>
          </a:p>
          <a:p>
            <a:pPr marL="0" indent="0">
              <a:buNone/>
            </a:pPr>
            <a:r>
              <a:rPr lang="en-US" dirty="0"/>
              <a:t>Frames carry a Network Allocation Vector (NAV)</a:t>
            </a:r>
            <a:br>
              <a:rPr lang="en-US" dirty="0"/>
            </a:br>
            <a:r>
              <a:rPr lang="en-US" dirty="0"/>
              <a:t>that indicates the length of the exchange.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Wait for end of exchange.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3A3D77-04E9-46E9-865E-F6F599AA5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4A283-6742-44BA-93BB-AB2A5F99F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61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C397A7-F91A-4851-A3C5-22617D2BED21}"/>
              </a:ext>
            </a:extLst>
          </p:cNvPr>
          <p:cNvSpPr/>
          <p:nvPr/>
        </p:nvSpPr>
        <p:spPr>
          <a:xfrm>
            <a:off x="4292862" y="4177600"/>
            <a:ext cx="3483742" cy="430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en-US" sz="4800" dirty="0"/>
              <a:t>Data + Ack</a:t>
            </a:r>
          </a:p>
        </p:txBody>
      </p:sp>
    </p:spTree>
    <p:extLst>
      <p:ext uri="{BB962C8B-B14F-4D97-AF65-F5344CB8AC3E}">
        <p14:creationId xmlns:p14="http://schemas.microsoft.com/office/powerpoint/2010/main" val="64476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0B91A-E532-4278-BF4F-C49EF65D3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CSMA/CA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C1B2E-8E2A-47B1-864C-36E0B2CB9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2EE7C-ACDF-47D6-B96A-3E5122506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62</a:t>
            </a:fld>
            <a:endParaRPr lang="LID4096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91EA99-EBB1-F446-9931-4AFD551B48A6}"/>
              </a:ext>
            </a:extLst>
          </p:cNvPr>
          <p:cNvGrpSpPr/>
          <p:nvPr/>
        </p:nvGrpSpPr>
        <p:grpSpPr>
          <a:xfrm>
            <a:off x="9023593" y="2376529"/>
            <a:ext cx="2986620" cy="3651035"/>
            <a:chOff x="9023593" y="2376529"/>
            <a:chExt cx="2986620" cy="365103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4894D7C-8321-40CE-90E2-C152E12188E3}"/>
                </a:ext>
              </a:extLst>
            </p:cNvPr>
            <p:cNvSpPr/>
            <p:nvPr/>
          </p:nvSpPr>
          <p:spPr>
            <a:xfrm>
              <a:off x="9304980" y="5145939"/>
              <a:ext cx="2423845" cy="5579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Send</a:t>
              </a:r>
              <a:endParaRPr lang="LID4096" dirty="0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F116866-384B-44CE-9E4F-56B4ED4353EB}"/>
                </a:ext>
              </a:extLst>
            </p:cNvPr>
            <p:cNvCxnSpPr>
              <a:cxnSpLocks/>
              <a:stCxn id="38" idx="2"/>
              <a:endCxn id="30" idx="0"/>
            </p:cNvCxnSpPr>
            <p:nvPr/>
          </p:nvCxnSpPr>
          <p:spPr>
            <a:xfrm>
              <a:off x="10516902" y="2376529"/>
              <a:ext cx="1" cy="97405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314979F-C302-433F-B576-743D4E370E5F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>
              <a:off x="10516904" y="5703915"/>
              <a:ext cx="4" cy="3236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Diamond 29">
                  <a:extLst>
                    <a:ext uri="{FF2B5EF4-FFF2-40B4-BE49-F238E27FC236}">
                      <a16:creationId xmlns:a16="http://schemas.microsoft.com/office/drawing/2014/main" id="{FDBE2276-FFEE-4281-88E7-ADD627D2C61F}"/>
                    </a:ext>
                  </a:extLst>
                </p:cNvPr>
                <p:cNvSpPr/>
                <p:nvPr/>
              </p:nvSpPr>
              <p:spPr>
                <a:xfrm>
                  <a:off x="9023593" y="3350586"/>
                  <a:ext cx="2986620" cy="1296104"/>
                </a:xfrm>
                <a:prstGeom prst="diamond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==0?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30" name="Diamond 29">
                  <a:extLst>
                    <a:ext uri="{FF2B5EF4-FFF2-40B4-BE49-F238E27FC236}">
                      <a16:creationId xmlns:a16="http://schemas.microsoft.com/office/drawing/2014/main" id="{FDBE2276-FFEE-4281-88E7-ADD627D2C6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3593" y="3350586"/>
                  <a:ext cx="2986620" cy="1296104"/>
                </a:xfrm>
                <a:prstGeom prst="diamond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E3D6DFC-E8EB-44AF-9141-E17463AB37AF}"/>
                </a:ext>
              </a:extLst>
            </p:cNvPr>
            <p:cNvCxnSpPr>
              <a:cxnSpLocks/>
              <a:stCxn id="30" idx="2"/>
              <a:endCxn id="18" idx="0"/>
            </p:cNvCxnSpPr>
            <p:nvPr/>
          </p:nvCxnSpPr>
          <p:spPr>
            <a:xfrm>
              <a:off x="10516904" y="4646690"/>
              <a:ext cx="0" cy="4992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DBADC12-87B6-481F-810F-3AFF588A784B}"/>
                </a:ext>
              </a:extLst>
            </p:cNvPr>
            <p:cNvSpPr txBox="1"/>
            <p:nvPr/>
          </p:nvSpPr>
          <p:spPr>
            <a:xfrm>
              <a:off x="10623290" y="4604121"/>
              <a:ext cx="980681" cy="508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Yes</a:t>
              </a:r>
              <a:endParaRPr lang="LID4096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AB694F7-39F3-433F-B307-A9A456F42D8A}"/>
                  </a:ext>
                </a:extLst>
              </p:cNvPr>
              <p:cNvSpPr/>
              <p:nvPr/>
            </p:nvSpPr>
            <p:spPr>
              <a:xfrm>
                <a:off x="9232568" y="1449947"/>
                <a:ext cx="2568670" cy="92658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Select random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LID4096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AB694F7-39F3-433F-B307-A9A456F42D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2568" y="1449947"/>
                <a:ext cx="2568670" cy="9265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F8BF571-8B0F-3548-8B2F-5A6AFBB37317}"/>
              </a:ext>
            </a:extLst>
          </p:cNvPr>
          <p:cNvGrpSpPr/>
          <p:nvPr/>
        </p:nvGrpSpPr>
        <p:grpSpPr>
          <a:xfrm>
            <a:off x="5527226" y="3117752"/>
            <a:ext cx="1861066" cy="1528938"/>
            <a:chOff x="5527226" y="3117752"/>
            <a:chExt cx="1861066" cy="152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DD5151D3-FDF9-4B2C-A64E-2969D765C72C}"/>
                    </a:ext>
                  </a:extLst>
                </p:cNvPr>
                <p:cNvSpPr/>
                <p:nvPr/>
              </p:nvSpPr>
              <p:spPr>
                <a:xfrm>
                  <a:off x="5527226" y="3720601"/>
                  <a:ext cx="1861066" cy="576416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−=1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DD5151D3-FDF9-4B2C-A64E-2969D765C7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7226" y="3720601"/>
                  <a:ext cx="1861066" cy="57641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6E62202-8730-4266-BB96-D67614EB1D31}"/>
                </a:ext>
              </a:extLst>
            </p:cNvPr>
            <p:cNvSpPr txBox="1"/>
            <p:nvPr/>
          </p:nvSpPr>
          <p:spPr>
            <a:xfrm>
              <a:off x="5628100" y="3117752"/>
              <a:ext cx="980681" cy="508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Yes</a:t>
              </a:r>
              <a:endParaRPr lang="LID4096" dirty="0"/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7127B2CC-D884-4973-91E6-590C2FF0A72C}"/>
                </a:ext>
              </a:extLst>
            </p:cNvPr>
            <p:cNvCxnSpPr>
              <a:cxnSpLocks/>
            </p:cNvCxnSpPr>
            <p:nvPr/>
          </p:nvCxnSpPr>
          <p:spPr>
            <a:xfrm>
              <a:off x="6451566" y="3136575"/>
              <a:ext cx="0" cy="5840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C2751D2C-37A2-487E-A466-4C56FD48D153}"/>
                </a:ext>
              </a:extLst>
            </p:cNvPr>
            <p:cNvCxnSpPr>
              <a:cxnSpLocks/>
            </p:cNvCxnSpPr>
            <p:nvPr/>
          </p:nvCxnSpPr>
          <p:spPr>
            <a:xfrm>
              <a:off x="6451566" y="4297017"/>
              <a:ext cx="0" cy="3496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9D2079-DA9D-964E-BA1F-DAB670A30B83}"/>
              </a:ext>
            </a:extLst>
          </p:cNvPr>
          <p:cNvGrpSpPr/>
          <p:nvPr/>
        </p:nvGrpSpPr>
        <p:grpSpPr>
          <a:xfrm>
            <a:off x="5628100" y="2126581"/>
            <a:ext cx="4579921" cy="3086598"/>
            <a:chOff x="5628100" y="2126581"/>
            <a:chExt cx="4579921" cy="308659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0A3E8F-76AE-44F5-A661-7CBAFE74C50E}"/>
                </a:ext>
              </a:extLst>
            </p:cNvPr>
            <p:cNvSpPr txBox="1"/>
            <p:nvPr/>
          </p:nvSpPr>
          <p:spPr>
            <a:xfrm>
              <a:off x="9227340" y="2942017"/>
              <a:ext cx="980681" cy="508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</a:t>
              </a:r>
              <a:endParaRPr lang="LID4096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4F7A716-99DE-5E45-8E61-C6B50F88C95A}"/>
                </a:ext>
              </a:extLst>
            </p:cNvPr>
            <p:cNvGrpSpPr/>
            <p:nvPr/>
          </p:nvGrpSpPr>
          <p:grpSpPr>
            <a:xfrm>
              <a:off x="5628100" y="2126581"/>
              <a:ext cx="4123192" cy="3086598"/>
              <a:chOff x="5628100" y="2126581"/>
              <a:chExt cx="4123192" cy="3086598"/>
            </a:xfrm>
          </p:grpSpPr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590910EA-336A-4738-A012-DD16147B07E8}"/>
                  </a:ext>
                </a:extLst>
              </p:cNvPr>
              <p:cNvCxnSpPr>
                <a:cxnSpLocks/>
                <a:endCxn id="33" idx="3"/>
              </p:cNvCxnSpPr>
              <p:nvPr/>
            </p:nvCxnSpPr>
            <p:spPr>
              <a:xfrm flipH="1" flipV="1">
                <a:off x="8614720" y="2774633"/>
                <a:ext cx="1072286" cy="92686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18E8AAF-B81D-7B41-A50F-3228D911BEF7}"/>
                  </a:ext>
                </a:extLst>
              </p:cNvPr>
              <p:cNvGrpSpPr/>
              <p:nvPr/>
            </p:nvGrpSpPr>
            <p:grpSpPr>
              <a:xfrm>
                <a:off x="5628100" y="2126581"/>
                <a:ext cx="4123192" cy="3086598"/>
                <a:chOff x="5628100" y="2126581"/>
                <a:chExt cx="4123192" cy="3086598"/>
              </a:xfrm>
            </p:grpSpPr>
            <p:cxnSp>
              <p:nvCxnSpPr>
                <p:cNvPr id="65" name="Straight Arrow Connector 64">
                  <a:extLst>
                    <a:ext uri="{FF2B5EF4-FFF2-40B4-BE49-F238E27FC236}">
                      <a16:creationId xmlns:a16="http://schemas.microsoft.com/office/drawing/2014/main" id="{5839C066-8827-4089-9B44-D184BAAC75D3}"/>
                    </a:ext>
                  </a:extLst>
                </p:cNvPr>
                <p:cNvCxnSpPr>
                  <a:cxnSpLocks/>
                  <a:stCxn id="58" idx="3"/>
                </p:cNvCxnSpPr>
                <p:nvPr/>
              </p:nvCxnSpPr>
              <p:spPr>
                <a:xfrm flipV="1">
                  <a:off x="8333332" y="4322289"/>
                  <a:ext cx="1417960" cy="61190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041BCA8-22D7-4DDA-9028-DF8E8C8753FE}"/>
                    </a:ext>
                  </a:extLst>
                </p:cNvPr>
                <p:cNvSpPr txBox="1"/>
                <p:nvPr/>
              </p:nvSpPr>
              <p:spPr>
                <a:xfrm>
                  <a:off x="7622036" y="3117752"/>
                  <a:ext cx="980681" cy="5086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No</a:t>
                  </a:r>
                  <a:endParaRPr lang="LID4096" dirty="0"/>
                </a:p>
              </p:txBody>
            </p:sp>
            <p:sp>
              <p:nvSpPr>
                <p:cNvPr id="33" name="Diamond 32">
                  <a:extLst>
                    <a:ext uri="{FF2B5EF4-FFF2-40B4-BE49-F238E27FC236}">
                      <a16:creationId xmlns:a16="http://schemas.microsoft.com/office/drawing/2014/main" id="{9DFCB5A5-9B55-42F5-837E-97114B33FDD3}"/>
                    </a:ext>
                  </a:extLst>
                </p:cNvPr>
                <p:cNvSpPr/>
                <p:nvPr/>
              </p:nvSpPr>
              <p:spPr>
                <a:xfrm>
                  <a:off x="5628100" y="2126581"/>
                  <a:ext cx="2986620" cy="1296104"/>
                </a:xfrm>
                <a:prstGeom prst="diamond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Channel free?</a:t>
                  </a:r>
                  <a:endParaRPr lang="LID4096" dirty="0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F1ED5A8C-D5A2-47D8-9C8D-EE30856A2F9F}"/>
                    </a:ext>
                  </a:extLst>
                </p:cNvPr>
                <p:cNvSpPr/>
                <p:nvPr/>
              </p:nvSpPr>
              <p:spPr>
                <a:xfrm>
                  <a:off x="5909487" y="4655202"/>
                  <a:ext cx="2423845" cy="557977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Skip slot</a:t>
                  </a:r>
                  <a:endParaRPr lang="LID4096" dirty="0"/>
                </a:p>
              </p:txBody>
            </p:sp>
            <p:cxnSp>
              <p:nvCxnSpPr>
                <p:cNvPr id="62" name="Straight Arrow Connector 61">
                  <a:extLst>
                    <a:ext uri="{FF2B5EF4-FFF2-40B4-BE49-F238E27FC236}">
                      <a16:creationId xmlns:a16="http://schemas.microsoft.com/office/drawing/2014/main" id="{86F66427-94CE-4B7D-94B3-4A1F6CFFFD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19536" y="3214369"/>
                  <a:ext cx="0" cy="143232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77A48DF-D421-4710-9B1A-862526585E4F}"/>
              </a:ext>
            </a:extLst>
          </p:cNvPr>
          <p:cNvGrpSpPr/>
          <p:nvPr/>
        </p:nvGrpSpPr>
        <p:grpSpPr>
          <a:xfrm>
            <a:off x="4038600" y="504608"/>
            <a:ext cx="6478303" cy="945339"/>
            <a:chOff x="1905171" y="2017196"/>
            <a:chExt cx="4704070" cy="686436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0822A14-6FCD-40B0-9B1E-0218B2DBC8EB}"/>
                </a:ext>
              </a:extLst>
            </p:cNvPr>
            <p:cNvSpPr/>
            <p:nvPr/>
          </p:nvSpPr>
          <p:spPr>
            <a:xfrm>
              <a:off x="1905171" y="2017196"/>
              <a:ext cx="4200279" cy="32657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47500" lnSpcReduction="20000"/>
            </a:bodyPr>
            <a:lstStyle/>
            <a:p>
              <a:pPr algn="ctr"/>
              <a:r>
                <a:rPr lang="en-US" sz="4800" dirty="0"/>
                <a:t>Starts with a back-off, regardless of collision</a:t>
              </a:r>
            </a:p>
          </p:txBody>
        </p:sp>
        <p:cxnSp>
          <p:nvCxnSpPr>
            <p:cNvPr id="107" name="Connector: Elbow 106">
              <a:extLst>
                <a:ext uri="{FF2B5EF4-FFF2-40B4-BE49-F238E27FC236}">
                  <a16:creationId xmlns:a16="http://schemas.microsoft.com/office/drawing/2014/main" id="{F0A1748E-20F6-40EB-AE79-E66E37BA25CC}"/>
                </a:ext>
              </a:extLst>
            </p:cNvPr>
            <p:cNvCxnSpPr>
              <a:cxnSpLocks/>
              <a:stCxn id="105" idx="3"/>
              <a:endCxn id="38" idx="0"/>
            </p:cNvCxnSpPr>
            <p:nvPr/>
          </p:nvCxnSpPr>
          <p:spPr>
            <a:xfrm>
              <a:off x="6105450" y="2180485"/>
              <a:ext cx="503791" cy="523147"/>
            </a:xfrm>
            <a:prstGeom prst="bentConnector2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D6D7C84-7034-44A4-BEE7-FE17E6C8086B}"/>
              </a:ext>
            </a:extLst>
          </p:cNvPr>
          <p:cNvGrpSpPr/>
          <p:nvPr/>
        </p:nvGrpSpPr>
        <p:grpSpPr>
          <a:xfrm>
            <a:off x="612447" y="2934453"/>
            <a:ext cx="5015653" cy="872251"/>
            <a:chOff x="-1115336" y="1079426"/>
            <a:chExt cx="6724783" cy="379418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555B74EF-01FA-43B8-B9DC-5C1CB4E455E8}"/>
                </a:ext>
              </a:extLst>
            </p:cNvPr>
            <p:cNvSpPr/>
            <p:nvPr/>
          </p:nvSpPr>
          <p:spPr>
            <a:xfrm>
              <a:off x="-1115336" y="1079426"/>
              <a:ext cx="4322740" cy="3794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r>
                <a:rPr lang="en-US" sz="2800" dirty="0"/>
                <a:t>Countdown paused when other channel is occupied</a:t>
              </a:r>
            </a:p>
          </p:txBody>
        </p:sp>
        <p:cxnSp>
          <p:nvCxnSpPr>
            <p:cNvPr id="112" name="Connector: Elbow 111">
              <a:extLst>
                <a:ext uri="{FF2B5EF4-FFF2-40B4-BE49-F238E27FC236}">
                  <a16:creationId xmlns:a16="http://schemas.microsoft.com/office/drawing/2014/main" id="{B00E2D76-17A3-4F1D-9489-7AC79E36B0CD}"/>
                </a:ext>
              </a:extLst>
            </p:cNvPr>
            <p:cNvCxnSpPr>
              <a:cxnSpLocks/>
              <a:stCxn id="111" idx="3"/>
              <a:endCxn id="37" idx="1"/>
            </p:cNvCxnSpPr>
            <p:nvPr/>
          </p:nvCxnSpPr>
          <p:spPr>
            <a:xfrm>
              <a:off x="3207404" y="1269135"/>
              <a:ext cx="2402043" cy="648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0D1161-2BC5-2848-8EF0-3E4A4E186C62}"/>
                  </a:ext>
                </a:extLst>
              </p:cNvPr>
              <p:cNvSpPr txBox="1"/>
              <p:nvPr/>
            </p:nvSpPr>
            <p:spPr>
              <a:xfrm>
                <a:off x="243671" y="5648374"/>
                <a:ext cx="54414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L" sz="2400" dirty="0"/>
                  <a:t>Backoff by selecting and counting down </a:t>
                </a:r>
                <a14:m>
                  <m:oMath xmlns:m="http://schemas.openxmlformats.org/officeDocument/2006/math">
                    <m:r>
                      <a:rPr lang="en-NL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NL" sz="24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0D1161-2BC5-2848-8EF0-3E4A4E186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71" y="5648374"/>
                <a:ext cx="5441490" cy="461665"/>
              </a:xfrm>
              <a:prstGeom prst="rect">
                <a:avLst/>
              </a:prstGeom>
              <a:blipFill>
                <a:blip r:embed="rId5"/>
                <a:stretch>
                  <a:fillRect l="-1628" t="-5405" r="-698" b="-2973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13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D59A-468F-427C-BE1A-88C7C613F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CSMA/CA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E5AC0-E5FB-4173-827E-72FFCACD9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6421CD-3D07-40DF-9C2B-04102B049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63</a:t>
            </a:fld>
            <a:endParaRPr lang="LID4096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D38E87-6C10-46BE-8868-BFC89E72D3BF}"/>
              </a:ext>
            </a:extLst>
          </p:cNvPr>
          <p:cNvSpPr/>
          <p:nvPr/>
        </p:nvSpPr>
        <p:spPr>
          <a:xfrm>
            <a:off x="4466461" y="2204632"/>
            <a:ext cx="1589193" cy="3195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1AEA6D-CF12-4CC6-8702-B017C82B2140}"/>
              </a:ext>
            </a:extLst>
          </p:cNvPr>
          <p:cNvGrpSpPr/>
          <p:nvPr/>
        </p:nvGrpSpPr>
        <p:grpSpPr>
          <a:xfrm>
            <a:off x="1747681" y="2072075"/>
            <a:ext cx="1627067" cy="3858439"/>
            <a:chOff x="223680" y="3162748"/>
            <a:chExt cx="1260421" cy="2988972"/>
          </a:xfrm>
        </p:grpSpPr>
        <p:pic>
          <p:nvPicPr>
            <p:cNvPr id="10" name="Picture 2" descr="https://www.iconexperience.com/_img/g_collection_png/standard/512x512/smartphone.png">
              <a:extLst>
                <a:ext uri="{FF2B5EF4-FFF2-40B4-BE49-F238E27FC236}">
                  <a16:creationId xmlns:a16="http://schemas.microsoft.com/office/drawing/2014/main" id="{0D8366DB-07D8-47C5-A1E1-35E5B5231D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711" y="5399330"/>
              <a:ext cx="752390" cy="752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s://www.iconexperience.com/_img/g_collection_png/standard/512x512/smartphone.png">
              <a:extLst>
                <a:ext uri="{FF2B5EF4-FFF2-40B4-BE49-F238E27FC236}">
                  <a16:creationId xmlns:a16="http://schemas.microsoft.com/office/drawing/2014/main" id="{5BC0843E-B75F-4936-B524-F6C338ADA6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711" y="4281039"/>
              <a:ext cx="752390" cy="752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s://www.iconexperience.com/_img/g_collection_png/standard/512x512/smartphone.png">
              <a:extLst>
                <a:ext uri="{FF2B5EF4-FFF2-40B4-BE49-F238E27FC236}">
                  <a16:creationId xmlns:a16="http://schemas.microsoft.com/office/drawing/2014/main" id="{50B35EFC-AA94-4178-BB66-3AFA8F71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710" y="3162748"/>
              <a:ext cx="752390" cy="752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5031A0-DEC8-4E93-9A83-1415AF446568}"/>
                </a:ext>
              </a:extLst>
            </p:cNvPr>
            <p:cNvSpPr txBox="1"/>
            <p:nvPr/>
          </p:nvSpPr>
          <p:spPr>
            <a:xfrm>
              <a:off x="228876" y="3310915"/>
              <a:ext cx="534252" cy="453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6F2341-699B-4E3F-B655-65138DD010E6}"/>
                </a:ext>
              </a:extLst>
            </p:cNvPr>
            <p:cNvSpPr txBox="1"/>
            <p:nvPr/>
          </p:nvSpPr>
          <p:spPr>
            <a:xfrm>
              <a:off x="228876" y="4427804"/>
              <a:ext cx="534252" cy="453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B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1E35EE-64C6-4851-9855-8AD80878F63C}"/>
                </a:ext>
              </a:extLst>
            </p:cNvPr>
            <p:cNvSpPr txBox="1"/>
            <p:nvPr/>
          </p:nvSpPr>
          <p:spPr>
            <a:xfrm>
              <a:off x="223680" y="5544692"/>
              <a:ext cx="534252" cy="453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C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99C9358-49EF-4199-B08E-1E13C18EC3AC}"/>
              </a:ext>
            </a:extLst>
          </p:cNvPr>
          <p:cNvSpPr/>
          <p:nvPr/>
        </p:nvSpPr>
        <p:spPr>
          <a:xfrm>
            <a:off x="6060770" y="2204632"/>
            <a:ext cx="398156" cy="3195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 dirty="0"/>
          </a:p>
        </p:txBody>
      </p:sp>
      <p:pic>
        <p:nvPicPr>
          <p:cNvPr id="18" name="Picture 2" descr="http://en.xn--icne-wqa.com/images/icones/7/0/network-wireless-router.png">
            <a:extLst>
              <a:ext uri="{FF2B5EF4-FFF2-40B4-BE49-F238E27FC236}">
                <a16:creationId xmlns:a16="http://schemas.microsoft.com/office/drawing/2014/main" id="{ECB9CCCC-5926-44BC-A7B2-83C924D6A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704828"/>
            <a:ext cx="1367246" cy="136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711DD26-3593-4505-9E24-DFAB9308C8F8}"/>
              </a:ext>
            </a:extLst>
          </p:cNvPr>
          <p:cNvSpPr txBox="1"/>
          <p:nvPr/>
        </p:nvSpPr>
        <p:spPr>
          <a:xfrm>
            <a:off x="9349197" y="1353850"/>
            <a:ext cx="689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6CE40C7-7F9C-413C-9DD1-4CFB2C707B8A}"/>
              </a:ext>
            </a:extLst>
          </p:cNvPr>
          <p:cNvGrpSpPr/>
          <p:nvPr/>
        </p:nvGrpSpPr>
        <p:grpSpPr>
          <a:xfrm>
            <a:off x="2889120" y="2522300"/>
            <a:ext cx="1240221" cy="717280"/>
            <a:chOff x="1365119" y="2848117"/>
            <a:chExt cx="1240221" cy="71728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072554F-92C6-44F5-BDF7-7C3A4E22BBB9}"/>
                </a:ext>
              </a:extLst>
            </p:cNvPr>
            <p:cNvCxnSpPr/>
            <p:nvPr/>
          </p:nvCxnSpPr>
          <p:spPr>
            <a:xfrm flipV="1">
              <a:off x="1985229" y="2848117"/>
              <a:ext cx="0" cy="35753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C5FAF06-53AC-47D8-88A4-957927387685}"/>
                </a:ext>
              </a:extLst>
            </p:cNvPr>
            <p:cNvSpPr txBox="1"/>
            <p:nvPr/>
          </p:nvSpPr>
          <p:spPr>
            <a:xfrm>
              <a:off x="1365119" y="3196065"/>
              <a:ext cx="12402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Ready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C73287-AF66-435E-8A2F-516B8BFB3E82}"/>
              </a:ext>
            </a:extLst>
          </p:cNvPr>
          <p:cNvGrpSpPr/>
          <p:nvPr/>
        </p:nvGrpSpPr>
        <p:grpSpPr>
          <a:xfrm>
            <a:off x="4403354" y="5430303"/>
            <a:ext cx="1240221" cy="717280"/>
            <a:chOff x="1365119" y="2848117"/>
            <a:chExt cx="1240221" cy="717280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2A37A70-BE56-4310-84C5-7E8348343660}"/>
                </a:ext>
              </a:extLst>
            </p:cNvPr>
            <p:cNvCxnSpPr/>
            <p:nvPr/>
          </p:nvCxnSpPr>
          <p:spPr>
            <a:xfrm flipV="1">
              <a:off x="1985229" y="2848117"/>
              <a:ext cx="0" cy="35753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61EEDB-4679-4182-9DB1-D6D3FC84350A}"/>
                </a:ext>
              </a:extLst>
            </p:cNvPr>
            <p:cNvSpPr txBox="1"/>
            <p:nvPr/>
          </p:nvSpPr>
          <p:spPr>
            <a:xfrm>
              <a:off x="1365119" y="3196065"/>
              <a:ext cx="12402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Ready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C05288F-170A-4E38-8FB8-844F24F94190}"/>
              </a:ext>
            </a:extLst>
          </p:cNvPr>
          <p:cNvGrpSpPr/>
          <p:nvPr/>
        </p:nvGrpSpPr>
        <p:grpSpPr>
          <a:xfrm>
            <a:off x="5187317" y="3985736"/>
            <a:ext cx="1240221" cy="717280"/>
            <a:chOff x="1365119" y="2848117"/>
            <a:chExt cx="1240221" cy="717280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EC64FD1-13B2-43C0-A698-9F9C9882630B}"/>
                </a:ext>
              </a:extLst>
            </p:cNvPr>
            <p:cNvCxnSpPr/>
            <p:nvPr/>
          </p:nvCxnSpPr>
          <p:spPr>
            <a:xfrm flipV="1">
              <a:off x="1985229" y="2848117"/>
              <a:ext cx="0" cy="35753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49553E3-F74C-4F97-BED7-5D33B7B80B73}"/>
                </a:ext>
              </a:extLst>
            </p:cNvPr>
            <p:cNvSpPr txBox="1"/>
            <p:nvPr/>
          </p:nvSpPr>
          <p:spPr>
            <a:xfrm>
              <a:off x="1365119" y="3196065"/>
              <a:ext cx="12402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Ready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7980425-1AB0-491D-8F23-A559867385CE}"/>
              </a:ext>
            </a:extLst>
          </p:cNvPr>
          <p:cNvSpPr/>
          <p:nvPr/>
        </p:nvSpPr>
        <p:spPr>
          <a:xfrm>
            <a:off x="5807427" y="3652011"/>
            <a:ext cx="651500" cy="319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Wait</a:t>
            </a:r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548F22-29E9-472E-AC18-C96C36F365E8}"/>
              </a:ext>
            </a:extLst>
          </p:cNvPr>
          <p:cNvSpPr/>
          <p:nvPr/>
        </p:nvSpPr>
        <p:spPr>
          <a:xfrm>
            <a:off x="5039692" y="5062073"/>
            <a:ext cx="1419235" cy="319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Wait</a:t>
            </a:r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6DB3DA-AE09-4966-BBF6-A518B8655EC5}"/>
              </a:ext>
            </a:extLst>
          </p:cNvPr>
          <p:cNvSpPr/>
          <p:nvPr/>
        </p:nvSpPr>
        <p:spPr>
          <a:xfrm>
            <a:off x="6474343" y="5062073"/>
            <a:ext cx="1066477" cy="319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Backoff</a:t>
            </a:r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E4027D-60B6-47A6-9706-110648234026}"/>
              </a:ext>
            </a:extLst>
          </p:cNvPr>
          <p:cNvSpPr/>
          <p:nvPr/>
        </p:nvSpPr>
        <p:spPr>
          <a:xfrm>
            <a:off x="7556236" y="5062073"/>
            <a:ext cx="1339021" cy="3195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EA5C309-65B8-4B0F-9D74-BB9F4981E016}"/>
              </a:ext>
            </a:extLst>
          </p:cNvPr>
          <p:cNvSpPr/>
          <p:nvPr/>
        </p:nvSpPr>
        <p:spPr>
          <a:xfrm>
            <a:off x="8910671" y="5062073"/>
            <a:ext cx="398156" cy="3195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7DA35C6-A301-4AFE-A82F-8E59BA296ADF}"/>
              </a:ext>
            </a:extLst>
          </p:cNvPr>
          <p:cNvSpPr/>
          <p:nvPr/>
        </p:nvSpPr>
        <p:spPr>
          <a:xfrm>
            <a:off x="6486597" y="3652011"/>
            <a:ext cx="1066477" cy="319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Backoff</a:t>
            </a:r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34E1379-7B64-49AF-940B-FEDEB68B14E4}"/>
              </a:ext>
            </a:extLst>
          </p:cNvPr>
          <p:cNvSpPr/>
          <p:nvPr/>
        </p:nvSpPr>
        <p:spPr>
          <a:xfrm>
            <a:off x="7580743" y="3648889"/>
            <a:ext cx="1741383" cy="319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Wait</a:t>
            </a:r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553B242-0A72-4B5F-A911-AA0FEA800B03}"/>
              </a:ext>
            </a:extLst>
          </p:cNvPr>
          <p:cNvSpPr/>
          <p:nvPr/>
        </p:nvSpPr>
        <p:spPr>
          <a:xfrm>
            <a:off x="9349795" y="3652011"/>
            <a:ext cx="871607" cy="319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Backoff</a:t>
            </a:r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5EA77B4-58C6-4FD3-BA3E-42A4369471B5}"/>
              </a:ext>
            </a:extLst>
          </p:cNvPr>
          <p:cNvSpPr/>
          <p:nvPr/>
        </p:nvSpPr>
        <p:spPr>
          <a:xfrm>
            <a:off x="10249070" y="3648889"/>
            <a:ext cx="1763523" cy="3195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46EC374-A46C-4229-806E-7764AFDDFDB6}"/>
              </a:ext>
            </a:extLst>
          </p:cNvPr>
          <p:cNvGrpSpPr/>
          <p:nvPr/>
        </p:nvGrpSpPr>
        <p:grpSpPr>
          <a:xfrm>
            <a:off x="6390283" y="5430303"/>
            <a:ext cx="2312282" cy="717280"/>
            <a:chOff x="829089" y="2848117"/>
            <a:chExt cx="2312282" cy="717280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E2EF203-D089-48EF-A068-582EFF065DB4}"/>
                </a:ext>
              </a:extLst>
            </p:cNvPr>
            <p:cNvCxnSpPr/>
            <p:nvPr/>
          </p:nvCxnSpPr>
          <p:spPr>
            <a:xfrm flipV="1">
              <a:off x="1985229" y="2848117"/>
              <a:ext cx="0" cy="35753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DBC3F53-7DED-4092-8F5A-471ECA62B8B2}"/>
                </a:ext>
              </a:extLst>
            </p:cNvPr>
            <p:cNvSpPr txBox="1"/>
            <p:nvPr/>
          </p:nvSpPr>
          <p:spPr>
            <a:xfrm>
              <a:off x="829089" y="3196065"/>
              <a:ext cx="23122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Backoff</a:t>
              </a:r>
              <a:r>
                <a:rPr lang="en-US" dirty="0"/>
                <a:t> complete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4B0DBD-FEBB-4A93-9C52-DFD80C1C76A0}"/>
              </a:ext>
            </a:extLst>
          </p:cNvPr>
          <p:cNvGrpSpPr/>
          <p:nvPr/>
        </p:nvGrpSpPr>
        <p:grpSpPr>
          <a:xfrm>
            <a:off x="9354203" y="3985737"/>
            <a:ext cx="1597571" cy="994279"/>
            <a:chOff x="1112866" y="2848117"/>
            <a:chExt cx="1597571" cy="994279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1E5F6BC-0B14-401F-9ABA-1D19134C59F4}"/>
                </a:ext>
              </a:extLst>
            </p:cNvPr>
            <p:cNvCxnSpPr/>
            <p:nvPr/>
          </p:nvCxnSpPr>
          <p:spPr>
            <a:xfrm flipV="1">
              <a:off x="1985229" y="2848117"/>
              <a:ext cx="0" cy="35753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85E361B-D373-4E8C-B66B-98DD32757DCB}"/>
                </a:ext>
              </a:extLst>
            </p:cNvPr>
            <p:cNvSpPr txBox="1"/>
            <p:nvPr/>
          </p:nvSpPr>
          <p:spPr>
            <a:xfrm>
              <a:off x="1112866" y="3196065"/>
              <a:ext cx="1597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Backoff</a:t>
              </a:r>
              <a:r>
                <a:rPr lang="en-US" dirty="0"/>
                <a:t> complete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B03E063F-541D-47A4-A907-C95BB28AF8D1}"/>
              </a:ext>
            </a:extLst>
          </p:cNvPr>
          <p:cNvSpPr/>
          <p:nvPr/>
        </p:nvSpPr>
        <p:spPr>
          <a:xfrm>
            <a:off x="3507375" y="2204632"/>
            <a:ext cx="949626" cy="319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Backoff</a:t>
            </a:r>
            <a:endParaRPr lang="LID4096" dirty="0">
              <a:solidFill>
                <a:schemeClr val="tx1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FF7CDE7-D4E2-4581-A8CF-AE6D5FE13171}"/>
              </a:ext>
            </a:extLst>
          </p:cNvPr>
          <p:cNvGrpSpPr/>
          <p:nvPr/>
        </p:nvGrpSpPr>
        <p:grpSpPr>
          <a:xfrm>
            <a:off x="4728111" y="2522300"/>
            <a:ext cx="1240221" cy="717280"/>
            <a:chOff x="1365119" y="2848117"/>
            <a:chExt cx="1240221" cy="717280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664B0FC2-AD38-4F4F-B887-B90BA46B0471}"/>
                </a:ext>
              </a:extLst>
            </p:cNvPr>
            <p:cNvCxnSpPr/>
            <p:nvPr/>
          </p:nvCxnSpPr>
          <p:spPr>
            <a:xfrm flipV="1">
              <a:off x="1985229" y="2848117"/>
              <a:ext cx="0" cy="357538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5A181D4-2A8A-4179-AB30-867CF1D8DFFD}"/>
                </a:ext>
              </a:extLst>
            </p:cNvPr>
            <p:cNvSpPr txBox="1"/>
            <p:nvPr/>
          </p:nvSpPr>
          <p:spPr>
            <a:xfrm>
              <a:off x="1365119" y="3196065"/>
              <a:ext cx="12402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 to D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F4B0D42-5BDB-4F7D-861C-FB205D4D470D}"/>
              </a:ext>
            </a:extLst>
          </p:cNvPr>
          <p:cNvGrpSpPr/>
          <p:nvPr/>
        </p:nvGrpSpPr>
        <p:grpSpPr>
          <a:xfrm>
            <a:off x="5639732" y="2522300"/>
            <a:ext cx="1240221" cy="717280"/>
            <a:chOff x="1365119" y="2848117"/>
            <a:chExt cx="1240221" cy="717280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206A3404-6E02-4BDF-855E-EA62F44F2FD9}"/>
                </a:ext>
              </a:extLst>
            </p:cNvPr>
            <p:cNvCxnSpPr/>
            <p:nvPr/>
          </p:nvCxnSpPr>
          <p:spPr>
            <a:xfrm flipV="1">
              <a:off x="1985229" y="2848117"/>
              <a:ext cx="0" cy="357538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3AFC627-BE6B-4389-8300-A36CB9F1A373}"/>
                </a:ext>
              </a:extLst>
            </p:cNvPr>
            <p:cNvSpPr txBox="1"/>
            <p:nvPr/>
          </p:nvSpPr>
          <p:spPr>
            <a:xfrm>
              <a:off x="1365119" y="3196065"/>
              <a:ext cx="12402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 to A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9955E4B-8515-448B-B93E-2E89D3E2D630}"/>
              </a:ext>
            </a:extLst>
          </p:cNvPr>
          <p:cNvGrpSpPr/>
          <p:nvPr/>
        </p:nvGrpSpPr>
        <p:grpSpPr>
          <a:xfrm>
            <a:off x="3589746" y="2522301"/>
            <a:ext cx="1597571" cy="994279"/>
            <a:chOff x="1112866" y="2848117"/>
            <a:chExt cx="1597571" cy="994279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9BEE4DBB-C779-4657-95CD-BD36BBD89C11}"/>
                </a:ext>
              </a:extLst>
            </p:cNvPr>
            <p:cNvCxnSpPr/>
            <p:nvPr/>
          </p:nvCxnSpPr>
          <p:spPr>
            <a:xfrm flipV="1">
              <a:off x="1985229" y="2848117"/>
              <a:ext cx="0" cy="35753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D586D52-F429-4563-80C3-97D6DCDF899D}"/>
                </a:ext>
              </a:extLst>
            </p:cNvPr>
            <p:cNvSpPr txBox="1"/>
            <p:nvPr/>
          </p:nvSpPr>
          <p:spPr>
            <a:xfrm>
              <a:off x="1112866" y="3196065"/>
              <a:ext cx="1597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Backoff</a:t>
              </a:r>
              <a:r>
                <a:rPr lang="en-US" dirty="0"/>
                <a:t> complete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CEE96C6-2E32-B24A-ABE5-F130088B4111}"/>
              </a:ext>
            </a:extLst>
          </p:cNvPr>
          <p:cNvGrpSpPr/>
          <p:nvPr/>
        </p:nvGrpSpPr>
        <p:grpSpPr>
          <a:xfrm>
            <a:off x="6820001" y="2276083"/>
            <a:ext cx="4926902" cy="1372804"/>
            <a:chOff x="4313083" y="3534562"/>
            <a:chExt cx="3577556" cy="996830"/>
          </a:xfrm>
        </p:grpSpPr>
        <p:cxnSp>
          <p:nvCxnSpPr>
            <p:cNvPr id="54" name="Connector: Elbow 106">
              <a:extLst>
                <a:ext uri="{FF2B5EF4-FFF2-40B4-BE49-F238E27FC236}">
                  <a16:creationId xmlns:a16="http://schemas.microsoft.com/office/drawing/2014/main" id="{3021F41D-8301-9449-A18F-0CC85968FBB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043665" y="4116868"/>
              <a:ext cx="818046" cy="11002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8C27426-C6CA-9840-8CD0-0D6ED6536215}"/>
                </a:ext>
              </a:extLst>
            </p:cNvPr>
            <p:cNvSpPr/>
            <p:nvPr/>
          </p:nvSpPr>
          <p:spPr>
            <a:xfrm>
              <a:off x="4313083" y="3534562"/>
              <a:ext cx="3577556" cy="44074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40000" lnSpcReduction="20000"/>
            </a:bodyPr>
            <a:lstStyle/>
            <a:p>
              <a:pPr algn="ctr"/>
              <a:r>
                <a:rPr lang="en-US" sz="4800" dirty="0"/>
                <a:t>Starts with a back-off, regardless of collision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540DB4A-589B-A34C-A3EE-B58ACB754F15}"/>
              </a:ext>
            </a:extLst>
          </p:cNvPr>
          <p:cNvGrpSpPr/>
          <p:nvPr/>
        </p:nvGrpSpPr>
        <p:grpSpPr>
          <a:xfrm>
            <a:off x="3350623" y="524099"/>
            <a:ext cx="4926902" cy="1547974"/>
            <a:chOff x="4313083" y="3534562"/>
            <a:chExt cx="3577556" cy="1124026"/>
          </a:xfrm>
        </p:grpSpPr>
        <p:cxnSp>
          <p:nvCxnSpPr>
            <p:cNvPr id="59" name="Connector: Elbow 106">
              <a:extLst>
                <a:ext uri="{FF2B5EF4-FFF2-40B4-BE49-F238E27FC236}">
                  <a16:creationId xmlns:a16="http://schemas.microsoft.com/office/drawing/2014/main" id="{A1A7C3A6-A624-254A-AEE7-2276F84BB86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873757" y="4244064"/>
              <a:ext cx="818046" cy="11002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DA5B640-2220-8847-8D3D-579096FE7E6A}"/>
                </a:ext>
              </a:extLst>
            </p:cNvPr>
            <p:cNvSpPr/>
            <p:nvPr/>
          </p:nvSpPr>
          <p:spPr>
            <a:xfrm>
              <a:off x="4313083" y="3534562"/>
              <a:ext cx="3577556" cy="44074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40000" lnSpcReduction="20000"/>
            </a:bodyPr>
            <a:lstStyle/>
            <a:p>
              <a:pPr algn="ctr"/>
              <a:r>
                <a:rPr lang="en-US" sz="4800" dirty="0"/>
                <a:t>Virtual channel sensing: B and C keep waiting after A is done sending its frame. Expecting Ack.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174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7E381-02E7-4A70-9E4A-86BE9692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9335"/>
          </a:xfrm>
        </p:spPr>
        <p:txBody>
          <a:bodyPr/>
          <a:lstStyle/>
          <a:p>
            <a:r>
              <a:rPr lang="en-US" dirty="0"/>
              <a:t>MAC Sublayer Outline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685A3-FFDB-4EF5-B082-9A8348BCE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7C684-AC54-485B-BA13-EE97ACB04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64</a:t>
            </a:fld>
            <a:endParaRPr lang="LID4096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7B872713-F010-05C4-41AD-D79D31231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3701"/>
            <a:ext cx="47853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ALOHA &amp; Slotted ALOHA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CSMA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1-persistent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nonpersistent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p-persistent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CSMA/CD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802.3 Ethernet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Ethernet Switching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Content Placeholder 17">
            <a:extLst>
              <a:ext uri="{FF2B5EF4-FFF2-40B4-BE49-F238E27FC236}">
                <a16:creationId xmlns:a16="http://schemas.microsoft.com/office/drawing/2014/main" id="{A0D2D986-B0BA-5DE3-B08F-23E5B1A749DA}"/>
              </a:ext>
            </a:extLst>
          </p:cNvPr>
          <p:cNvSpPr txBox="1">
            <a:spLocks/>
          </p:cNvSpPr>
          <p:nvPr/>
        </p:nvSpPr>
        <p:spPr>
          <a:xfrm>
            <a:off x="6850380" y="1673701"/>
            <a:ext cx="47853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MAC for Wireless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Hidden Terminal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Exposed Terminal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CSMA/CA</a:t>
            </a:r>
          </a:p>
          <a:p>
            <a:pPr marL="0" indent="0">
              <a:buNone/>
            </a:pPr>
            <a:r>
              <a:rPr lang="en-US" b="1" dirty="0"/>
              <a:t>802.11 </a:t>
            </a:r>
            <a:r>
              <a:rPr lang="en-US" b="1" dirty="0" err="1"/>
              <a:t>WiFi</a:t>
            </a: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Collision-Free Protocols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Basic Bit-Map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Token Ring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Binary Countdown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082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7DE2-3251-49F4-A420-9529984F7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 Control in …</a:t>
            </a:r>
            <a:br>
              <a:rPr lang="en-US" dirty="0"/>
            </a:br>
            <a:r>
              <a:rPr lang="en-US" dirty="0"/>
              <a:t>802.11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82881-4E58-4DB1-B76C-EE86CC5EB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Stations cannot detect collisions while they occur.</a:t>
            </a:r>
          </a:p>
          <a:p>
            <a:pPr marL="0" indent="0">
              <a:buNone/>
            </a:pPr>
            <a:r>
              <a:rPr lang="en-US" dirty="0"/>
              <a:t>Relies on ACKs to determine if collision occurred.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use RTS/CTS, but usually does not.</a:t>
            </a:r>
          </a:p>
          <a:p>
            <a:pPr marL="0" indent="0">
              <a:buNone/>
            </a:pPr>
            <a:r>
              <a:rPr lang="en-US" dirty="0"/>
              <a:t>Instead uses a protocol called </a:t>
            </a:r>
            <a:r>
              <a:rPr lang="en-US" b="1" dirty="0"/>
              <a:t>CSMA/CA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CA: Collision Avoidance.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0E37B2-F4AD-4BD0-9BFA-6F573D9EB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2F5788-D379-4DA3-A4A8-9F78357D8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65</a:t>
            </a:fld>
            <a:endParaRPr lang="LID4096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29FB7C-8A12-4B09-A286-F53576027366}"/>
              </a:ext>
            </a:extLst>
          </p:cNvPr>
          <p:cNvSpPr/>
          <p:nvPr/>
        </p:nvSpPr>
        <p:spPr>
          <a:xfrm>
            <a:off x="838200" y="2874984"/>
            <a:ext cx="7462345" cy="8388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4800" dirty="0"/>
              <a:t>If ACK is lost, sender assumes frame was lost;</a:t>
            </a:r>
            <a:br>
              <a:rPr lang="en-US" sz="4800" dirty="0"/>
            </a:br>
            <a:r>
              <a:rPr lang="en-US" sz="4800" dirty="0"/>
              <a:t>retransmits frame</a:t>
            </a:r>
          </a:p>
        </p:txBody>
      </p:sp>
    </p:spTree>
    <p:extLst>
      <p:ext uri="{BB962C8B-B14F-4D97-AF65-F5344CB8AC3E}">
        <p14:creationId xmlns:p14="http://schemas.microsoft.com/office/powerpoint/2010/main" val="39738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BD098-114D-4556-B2F7-F20BC9AC6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elements of CSMA/CA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D1BB4-D36E-4015-8D08-E2BC45117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Physical channel sensing.</a:t>
            </a:r>
          </a:p>
          <a:p>
            <a:pPr marL="0" indent="0">
              <a:buNone/>
            </a:pPr>
            <a:r>
              <a:rPr lang="en-US" dirty="0"/>
              <a:t>Sense if the channel. Wait for channel to become idle.</a:t>
            </a:r>
          </a:p>
          <a:p>
            <a:pPr marL="0" indent="0">
              <a:buNone/>
            </a:pPr>
            <a:r>
              <a:rPr lang="en-US" b="1" i="1" dirty="0"/>
              <a:t>Virtual channel sensing.</a:t>
            </a:r>
          </a:p>
          <a:p>
            <a:pPr marL="0" indent="0">
              <a:buNone/>
            </a:pPr>
            <a:r>
              <a:rPr lang="en-US" dirty="0"/>
              <a:t>Frames carry a Network Allocation Vector (NAV)</a:t>
            </a:r>
            <a:br>
              <a:rPr lang="en-US" dirty="0"/>
            </a:br>
            <a:r>
              <a:rPr lang="en-US" dirty="0"/>
              <a:t>that indicates the length of the exchange.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Wait for end of exchange.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3A3D77-04E9-46E9-865E-F6F599AA5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4A283-6742-44BA-93BB-AB2A5F99F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66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C397A7-F91A-4851-A3C5-22617D2BED21}"/>
              </a:ext>
            </a:extLst>
          </p:cNvPr>
          <p:cNvSpPr/>
          <p:nvPr/>
        </p:nvSpPr>
        <p:spPr>
          <a:xfrm>
            <a:off x="4292862" y="4177600"/>
            <a:ext cx="3483742" cy="430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en-US" sz="4800" dirty="0"/>
              <a:t>Data + Ack</a:t>
            </a:r>
          </a:p>
        </p:txBody>
      </p:sp>
    </p:spTree>
    <p:extLst>
      <p:ext uri="{BB962C8B-B14F-4D97-AF65-F5344CB8AC3E}">
        <p14:creationId xmlns:p14="http://schemas.microsoft.com/office/powerpoint/2010/main" val="39124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0B91A-E532-4278-BF4F-C49EF65D3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CSMA/CA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C1B2E-8E2A-47B1-864C-36E0B2CB9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2EE7C-ACDF-47D6-B96A-3E5122506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67</a:t>
            </a:fld>
            <a:endParaRPr lang="LID4096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91EA99-EBB1-F446-9931-4AFD551B48A6}"/>
              </a:ext>
            </a:extLst>
          </p:cNvPr>
          <p:cNvGrpSpPr/>
          <p:nvPr/>
        </p:nvGrpSpPr>
        <p:grpSpPr>
          <a:xfrm>
            <a:off x="9023593" y="2376529"/>
            <a:ext cx="2986620" cy="3651035"/>
            <a:chOff x="9023593" y="2376529"/>
            <a:chExt cx="2986620" cy="365103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4894D7C-8321-40CE-90E2-C152E12188E3}"/>
                </a:ext>
              </a:extLst>
            </p:cNvPr>
            <p:cNvSpPr/>
            <p:nvPr/>
          </p:nvSpPr>
          <p:spPr>
            <a:xfrm>
              <a:off x="9304980" y="5145939"/>
              <a:ext cx="2423845" cy="5579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Send</a:t>
              </a:r>
              <a:endParaRPr lang="LID4096" dirty="0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F116866-384B-44CE-9E4F-56B4ED4353EB}"/>
                </a:ext>
              </a:extLst>
            </p:cNvPr>
            <p:cNvCxnSpPr>
              <a:cxnSpLocks/>
              <a:stCxn id="38" idx="2"/>
              <a:endCxn id="30" idx="0"/>
            </p:cNvCxnSpPr>
            <p:nvPr/>
          </p:nvCxnSpPr>
          <p:spPr>
            <a:xfrm>
              <a:off x="10516902" y="2376529"/>
              <a:ext cx="1" cy="97405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314979F-C302-433F-B576-743D4E370E5F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>
              <a:off x="10516904" y="5703915"/>
              <a:ext cx="4" cy="3236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Diamond 29">
                  <a:extLst>
                    <a:ext uri="{FF2B5EF4-FFF2-40B4-BE49-F238E27FC236}">
                      <a16:creationId xmlns:a16="http://schemas.microsoft.com/office/drawing/2014/main" id="{FDBE2276-FFEE-4281-88E7-ADD627D2C61F}"/>
                    </a:ext>
                  </a:extLst>
                </p:cNvPr>
                <p:cNvSpPr/>
                <p:nvPr/>
              </p:nvSpPr>
              <p:spPr>
                <a:xfrm>
                  <a:off x="9023593" y="3350586"/>
                  <a:ext cx="2986620" cy="1296104"/>
                </a:xfrm>
                <a:prstGeom prst="diamond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==0?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30" name="Diamond 29">
                  <a:extLst>
                    <a:ext uri="{FF2B5EF4-FFF2-40B4-BE49-F238E27FC236}">
                      <a16:creationId xmlns:a16="http://schemas.microsoft.com/office/drawing/2014/main" id="{FDBE2276-FFEE-4281-88E7-ADD627D2C6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3593" y="3350586"/>
                  <a:ext cx="2986620" cy="1296104"/>
                </a:xfrm>
                <a:prstGeom prst="diamond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E3D6DFC-E8EB-44AF-9141-E17463AB37AF}"/>
                </a:ext>
              </a:extLst>
            </p:cNvPr>
            <p:cNvCxnSpPr>
              <a:cxnSpLocks/>
              <a:stCxn id="30" idx="2"/>
              <a:endCxn id="18" idx="0"/>
            </p:cNvCxnSpPr>
            <p:nvPr/>
          </p:nvCxnSpPr>
          <p:spPr>
            <a:xfrm>
              <a:off x="10516904" y="4646690"/>
              <a:ext cx="0" cy="4992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DBADC12-87B6-481F-810F-3AFF588A784B}"/>
                </a:ext>
              </a:extLst>
            </p:cNvPr>
            <p:cNvSpPr txBox="1"/>
            <p:nvPr/>
          </p:nvSpPr>
          <p:spPr>
            <a:xfrm>
              <a:off x="10623290" y="4604121"/>
              <a:ext cx="980681" cy="508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Yes</a:t>
              </a:r>
              <a:endParaRPr lang="LID4096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AB694F7-39F3-433F-B307-A9A456F42D8A}"/>
                  </a:ext>
                </a:extLst>
              </p:cNvPr>
              <p:cNvSpPr/>
              <p:nvPr/>
            </p:nvSpPr>
            <p:spPr>
              <a:xfrm>
                <a:off x="9232568" y="1449947"/>
                <a:ext cx="2568670" cy="92658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Select random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LID4096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AB694F7-39F3-433F-B307-A9A456F42D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2568" y="1449947"/>
                <a:ext cx="2568670" cy="9265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F8BF571-8B0F-3548-8B2F-5A6AFBB37317}"/>
              </a:ext>
            </a:extLst>
          </p:cNvPr>
          <p:cNvGrpSpPr/>
          <p:nvPr/>
        </p:nvGrpSpPr>
        <p:grpSpPr>
          <a:xfrm>
            <a:off x="5527226" y="3117752"/>
            <a:ext cx="1861066" cy="1528938"/>
            <a:chOff x="5527226" y="3117752"/>
            <a:chExt cx="1861066" cy="152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DD5151D3-FDF9-4B2C-A64E-2969D765C72C}"/>
                    </a:ext>
                  </a:extLst>
                </p:cNvPr>
                <p:cNvSpPr/>
                <p:nvPr/>
              </p:nvSpPr>
              <p:spPr>
                <a:xfrm>
                  <a:off x="5527226" y="3720601"/>
                  <a:ext cx="1861066" cy="576416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−=1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DD5151D3-FDF9-4B2C-A64E-2969D765C7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7226" y="3720601"/>
                  <a:ext cx="1861066" cy="57641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6E62202-8730-4266-BB96-D67614EB1D31}"/>
                </a:ext>
              </a:extLst>
            </p:cNvPr>
            <p:cNvSpPr txBox="1"/>
            <p:nvPr/>
          </p:nvSpPr>
          <p:spPr>
            <a:xfrm>
              <a:off x="5628100" y="3117752"/>
              <a:ext cx="980681" cy="508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Yes</a:t>
              </a:r>
              <a:endParaRPr lang="LID4096" dirty="0"/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7127B2CC-D884-4973-91E6-590C2FF0A72C}"/>
                </a:ext>
              </a:extLst>
            </p:cNvPr>
            <p:cNvCxnSpPr>
              <a:cxnSpLocks/>
            </p:cNvCxnSpPr>
            <p:nvPr/>
          </p:nvCxnSpPr>
          <p:spPr>
            <a:xfrm>
              <a:off x="6451566" y="3136575"/>
              <a:ext cx="0" cy="5840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C2751D2C-37A2-487E-A466-4C56FD48D153}"/>
                </a:ext>
              </a:extLst>
            </p:cNvPr>
            <p:cNvCxnSpPr>
              <a:cxnSpLocks/>
            </p:cNvCxnSpPr>
            <p:nvPr/>
          </p:nvCxnSpPr>
          <p:spPr>
            <a:xfrm>
              <a:off x="6451566" y="4297017"/>
              <a:ext cx="0" cy="3496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9D2079-DA9D-964E-BA1F-DAB670A30B83}"/>
              </a:ext>
            </a:extLst>
          </p:cNvPr>
          <p:cNvGrpSpPr/>
          <p:nvPr/>
        </p:nvGrpSpPr>
        <p:grpSpPr>
          <a:xfrm>
            <a:off x="5628100" y="2126581"/>
            <a:ext cx="4579921" cy="3086598"/>
            <a:chOff x="5628100" y="2126581"/>
            <a:chExt cx="4579921" cy="308659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0A3E8F-76AE-44F5-A661-7CBAFE74C50E}"/>
                </a:ext>
              </a:extLst>
            </p:cNvPr>
            <p:cNvSpPr txBox="1"/>
            <p:nvPr/>
          </p:nvSpPr>
          <p:spPr>
            <a:xfrm>
              <a:off x="9227340" y="2942017"/>
              <a:ext cx="980681" cy="508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</a:t>
              </a:r>
              <a:endParaRPr lang="LID4096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4F7A716-99DE-5E45-8E61-C6B50F88C95A}"/>
                </a:ext>
              </a:extLst>
            </p:cNvPr>
            <p:cNvGrpSpPr/>
            <p:nvPr/>
          </p:nvGrpSpPr>
          <p:grpSpPr>
            <a:xfrm>
              <a:off x="5628100" y="2126581"/>
              <a:ext cx="4123192" cy="3086598"/>
              <a:chOff x="5628100" y="2126581"/>
              <a:chExt cx="4123192" cy="3086598"/>
            </a:xfrm>
          </p:grpSpPr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590910EA-336A-4738-A012-DD16147B07E8}"/>
                  </a:ext>
                </a:extLst>
              </p:cNvPr>
              <p:cNvCxnSpPr>
                <a:cxnSpLocks/>
                <a:endCxn id="33" idx="3"/>
              </p:cNvCxnSpPr>
              <p:nvPr/>
            </p:nvCxnSpPr>
            <p:spPr>
              <a:xfrm flipH="1" flipV="1">
                <a:off x="8614720" y="2774633"/>
                <a:ext cx="1072286" cy="92686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18E8AAF-B81D-7B41-A50F-3228D911BEF7}"/>
                  </a:ext>
                </a:extLst>
              </p:cNvPr>
              <p:cNvGrpSpPr/>
              <p:nvPr/>
            </p:nvGrpSpPr>
            <p:grpSpPr>
              <a:xfrm>
                <a:off x="5628100" y="2126581"/>
                <a:ext cx="4123192" cy="3086598"/>
                <a:chOff x="5628100" y="2126581"/>
                <a:chExt cx="4123192" cy="3086598"/>
              </a:xfrm>
            </p:grpSpPr>
            <p:cxnSp>
              <p:nvCxnSpPr>
                <p:cNvPr id="65" name="Straight Arrow Connector 64">
                  <a:extLst>
                    <a:ext uri="{FF2B5EF4-FFF2-40B4-BE49-F238E27FC236}">
                      <a16:creationId xmlns:a16="http://schemas.microsoft.com/office/drawing/2014/main" id="{5839C066-8827-4089-9B44-D184BAAC75D3}"/>
                    </a:ext>
                  </a:extLst>
                </p:cNvPr>
                <p:cNvCxnSpPr>
                  <a:cxnSpLocks/>
                  <a:stCxn id="58" idx="3"/>
                </p:cNvCxnSpPr>
                <p:nvPr/>
              </p:nvCxnSpPr>
              <p:spPr>
                <a:xfrm flipV="1">
                  <a:off x="8333332" y="4322289"/>
                  <a:ext cx="1417960" cy="61190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041BCA8-22D7-4DDA-9028-DF8E8C8753FE}"/>
                    </a:ext>
                  </a:extLst>
                </p:cNvPr>
                <p:cNvSpPr txBox="1"/>
                <p:nvPr/>
              </p:nvSpPr>
              <p:spPr>
                <a:xfrm>
                  <a:off x="7622036" y="3117752"/>
                  <a:ext cx="980681" cy="5086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No</a:t>
                  </a:r>
                  <a:endParaRPr lang="LID4096" dirty="0"/>
                </a:p>
              </p:txBody>
            </p:sp>
            <p:sp>
              <p:nvSpPr>
                <p:cNvPr id="33" name="Diamond 32">
                  <a:extLst>
                    <a:ext uri="{FF2B5EF4-FFF2-40B4-BE49-F238E27FC236}">
                      <a16:creationId xmlns:a16="http://schemas.microsoft.com/office/drawing/2014/main" id="{9DFCB5A5-9B55-42F5-837E-97114B33FDD3}"/>
                    </a:ext>
                  </a:extLst>
                </p:cNvPr>
                <p:cNvSpPr/>
                <p:nvPr/>
              </p:nvSpPr>
              <p:spPr>
                <a:xfrm>
                  <a:off x="5628100" y="2126581"/>
                  <a:ext cx="2986620" cy="1296104"/>
                </a:xfrm>
                <a:prstGeom prst="diamond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Channel free?</a:t>
                  </a:r>
                  <a:endParaRPr lang="LID4096" dirty="0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F1ED5A8C-D5A2-47D8-9C8D-EE30856A2F9F}"/>
                    </a:ext>
                  </a:extLst>
                </p:cNvPr>
                <p:cNvSpPr/>
                <p:nvPr/>
              </p:nvSpPr>
              <p:spPr>
                <a:xfrm>
                  <a:off x="5909487" y="4655202"/>
                  <a:ext cx="2423845" cy="557977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Skip slot</a:t>
                  </a:r>
                  <a:endParaRPr lang="LID4096" dirty="0"/>
                </a:p>
              </p:txBody>
            </p:sp>
            <p:cxnSp>
              <p:nvCxnSpPr>
                <p:cNvPr id="62" name="Straight Arrow Connector 61">
                  <a:extLst>
                    <a:ext uri="{FF2B5EF4-FFF2-40B4-BE49-F238E27FC236}">
                      <a16:creationId xmlns:a16="http://schemas.microsoft.com/office/drawing/2014/main" id="{86F66427-94CE-4B7D-94B3-4A1F6CFFFD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19536" y="3214369"/>
                  <a:ext cx="0" cy="143232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77A48DF-D421-4710-9B1A-862526585E4F}"/>
              </a:ext>
            </a:extLst>
          </p:cNvPr>
          <p:cNvGrpSpPr/>
          <p:nvPr/>
        </p:nvGrpSpPr>
        <p:grpSpPr>
          <a:xfrm>
            <a:off x="4038600" y="504608"/>
            <a:ext cx="6478303" cy="945339"/>
            <a:chOff x="1905171" y="2017196"/>
            <a:chExt cx="4704070" cy="686436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0822A14-6FCD-40B0-9B1E-0218B2DBC8EB}"/>
                </a:ext>
              </a:extLst>
            </p:cNvPr>
            <p:cNvSpPr/>
            <p:nvPr/>
          </p:nvSpPr>
          <p:spPr>
            <a:xfrm>
              <a:off x="1905171" y="2017196"/>
              <a:ext cx="4200279" cy="32657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47500" lnSpcReduction="20000"/>
            </a:bodyPr>
            <a:lstStyle/>
            <a:p>
              <a:pPr algn="ctr"/>
              <a:r>
                <a:rPr lang="en-US" sz="4800" dirty="0"/>
                <a:t>Starts with a back-off, regardless of collision</a:t>
              </a:r>
            </a:p>
          </p:txBody>
        </p:sp>
        <p:cxnSp>
          <p:nvCxnSpPr>
            <p:cNvPr id="107" name="Connector: Elbow 106">
              <a:extLst>
                <a:ext uri="{FF2B5EF4-FFF2-40B4-BE49-F238E27FC236}">
                  <a16:creationId xmlns:a16="http://schemas.microsoft.com/office/drawing/2014/main" id="{F0A1748E-20F6-40EB-AE79-E66E37BA25CC}"/>
                </a:ext>
              </a:extLst>
            </p:cNvPr>
            <p:cNvCxnSpPr>
              <a:cxnSpLocks/>
              <a:stCxn id="105" idx="3"/>
              <a:endCxn id="38" idx="0"/>
            </p:cNvCxnSpPr>
            <p:nvPr/>
          </p:nvCxnSpPr>
          <p:spPr>
            <a:xfrm>
              <a:off x="6105450" y="2180485"/>
              <a:ext cx="503791" cy="523147"/>
            </a:xfrm>
            <a:prstGeom prst="bentConnector2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D6D7C84-7034-44A4-BEE7-FE17E6C8086B}"/>
              </a:ext>
            </a:extLst>
          </p:cNvPr>
          <p:cNvGrpSpPr/>
          <p:nvPr/>
        </p:nvGrpSpPr>
        <p:grpSpPr>
          <a:xfrm>
            <a:off x="612447" y="2934453"/>
            <a:ext cx="5015653" cy="872251"/>
            <a:chOff x="-1115336" y="1079426"/>
            <a:chExt cx="6724783" cy="379418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555B74EF-01FA-43B8-B9DC-5C1CB4E455E8}"/>
                </a:ext>
              </a:extLst>
            </p:cNvPr>
            <p:cNvSpPr/>
            <p:nvPr/>
          </p:nvSpPr>
          <p:spPr>
            <a:xfrm>
              <a:off x="-1115336" y="1079426"/>
              <a:ext cx="4322740" cy="3794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r>
                <a:rPr lang="en-US" sz="2800" dirty="0"/>
                <a:t>Countdown paused when other channel is occupied</a:t>
              </a:r>
            </a:p>
          </p:txBody>
        </p:sp>
        <p:cxnSp>
          <p:nvCxnSpPr>
            <p:cNvPr id="112" name="Connector: Elbow 111">
              <a:extLst>
                <a:ext uri="{FF2B5EF4-FFF2-40B4-BE49-F238E27FC236}">
                  <a16:creationId xmlns:a16="http://schemas.microsoft.com/office/drawing/2014/main" id="{B00E2D76-17A3-4F1D-9489-7AC79E36B0CD}"/>
                </a:ext>
              </a:extLst>
            </p:cNvPr>
            <p:cNvCxnSpPr>
              <a:cxnSpLocks/>
              <a:stCxn id="111" idx="3"/>
              <a:endCxn id="37" idx="1"/>
            </p:cNvCxnSpPr>
            <p:nvPr/>
          </p:nvCxnSpPr>
          <p:spPr>
            <a:xfrm>
              <a:off x="3207404" y="1269135"/>
              <a:ext cx="2402043" cy="648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0D1161-2BC5-2848-8EF0-3E4A4E186C62}"/>
                  </a:ext>
                </a:extLst>
              </p:cNvPr>
              <p:cNvSpPr txBox="1"/>
              <p:nvPr/>
            </p:nvSpPr>
            <p:spPr>
              <a:xfrm>
                <a:off x="243671" y="5648374"/>
                <a:ext cx="54414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L" sz="2400" dirty="0"/>
                  <a:t>Backoff by selecting and counting down </a:t>
                </a:r>
                <a14:m>
                  <m:oMath xmlns:m="http://schemas.openxmlformats.org/officeDocument/2006/math">
                    <m:r>
                      <a:rPr lang="en-NL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NL" sz="24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0D1161-2BC5-2848-8EF0-3E4A4E186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71" y="5648374"/>
                <a:ext cx="5441490" cy="461665"/>
              </a:xfrm>
              <a:prstGeom prst="rect">
                <a:avLst/>
              </a:prstGeom>
              <a:blipFill>
                <a:blip r:embed="rId5"/>
                <a:stretch>
                  <a:fillRect l="-1628" t="-5405" r="-698" b="-2973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169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D59A-468F-427C-BE1A-88C7C613F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CSMA/CA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E5AC0-E5FB-4173-827E-72FFCACD9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6421CD-3D07-40DF-9C2B-04102B049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68</a:t>
            </a:fld>
            <a:endParaRPr lang="LID4096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D38E87-6C10-46BE-8868-BFC89E72D3BF}"/>
              </a:ext>
            </a:extLst>
          </p:cNvPr>
          <p:cNvSpPr/>
          <p:nvPr/>
        </p:nvSpPr>
        <p:spPr>
          <a:xfrm>
            <a:off x="4466461" y="2204632"/>
            <a:ext cx="1589193" cy="3195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1AEA6D-CF12-4CC6-8702-B017C82B2140}"/>
              </a:ext>
            </a:extLst>
          </p:cNvPr>
          <p:cNvGrpSpPr/>
          <p:nvPr/>
        </p:nvGrpSpPr>
        <p:grpSpPr>
          <a:xfrm>
            <a:off x="1747681" y="2072075"/>
            <a:ext cx="1627067" cy="3858439"/>
            <a:chOff x="223680" y="3162748"/>
            <a:chExt cx="1260421" cy="2988972"/>
          </a:xfrm>
        </p:grpSpPr>
        <p:pic>
          <p:nvPicPr>
            <p:cNvPr id="10" name="Picture 2" descr="https://www.iconexperience.com/_img/g_collection_png/standard/512x512/smartphone.png">
              <a:extLst>
                <a:ext uri="{FF2B5EF4-FFF2-40B4-BE49-F238E27FC236}">
                  <a16:creationId xmlns:a16="http://schemas.microsoft.com/office/drawing/2014/main" id="{0D8366DB-07D8-47C5-A1E1-35E5B5231D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711" y="5399330"/>
              <a:ext cx="752390" cy="752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s://www.iconexperience.com/_img/g_collection_png/standard/512x512/smartphone.png">
              <a:extLst>
                <a:ext uri="{FF2B5EF4-FFF2-40B4-BE49-F238E27FC236}">
                  <a16:creationId xmlns:a16="http://schemas.microsoft.com/office/drawing/2014/main" id="{5BC0843E-B75F-4936-B524-F6C338ADA6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711" y="4281039"/>
              <a:ext cx="752390" cy="752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s://www.iconexperience.com/_img/g_collection_png/standard/512x512/smartphone.png">
              <a:extLst>
                <a:ext uri="{FF2B5EF4-FFF2-40B4-BE49-F238E27FC236}">
                  <a16:creationId xmlns:a16="http://schemas.microsoft.com/office/drawing/2014/main" id="{50B35EFC-AA94-4178-BB66-3AFA8F71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710" y="3162748"/>
              <a:ext cx="752390" cy="752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5031A0-DEC8-4E93-9A83-1415AF446568}"/>
                </a:ext>
              </a:extLst>
            </p:cNvPr>
            <p:cNvSpPr txBox="1"/>
            <p:nvPr/>
          </p:nvSpPr>
          <p:spPr>
            <a:xfrm>
              <a:off x="228876" y="3310915"/>
              <a:ext cx="534252" cy="453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6F2341-699B-4E3F-B655-65138DD010E6}"/>
                </a:ext>
              </a:extLst>
            </p:cNvPr>
            <p:cNvSpPr txBox="1"/>
            <p:nvPr/>
          </p:nvSpPr>
          <p:spPr>
            <a:xfrm>
              <a:off x="228876" y="4427804"/>
              <a:ext cx="534252" cy="453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B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1E35EE-64C6-4851-9855-8AD80878F63C}"/>
                </a:ext>
              </a:extLst>
            </p:cNvPr>
            <p:cNvSpPr txBox="1"/>
            <p:nvPr/>
          </p:nvSpPr>
          <p:spPr>
            <a:xfrm>
              <a:off x="223680" y="5544692"/>
              <a:ext cx="534252" cy="453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C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99C9358-49EF-4199-B08E-1E13C18EC3AC}"/>
              </a:ext>
            </a:extLst>
          </p:cNvPr>
          <p:cNvSpPr/>
          <p:nvPr/>
        </p:nvSpPr>
        <p:spPr>
          <a:xfrm>
            <a:off x="6060770" y="2204632"/>
            <a:ext cx="398156" cy="3195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 dirty="0"/>
          </a:p>
        </p:txBody>
      </p:sp>
      <p:pic>
        <p:nvPicPr>
          <p:cNvPr id="18" name="Picture 2" descr="http://en.xn--icne-wqa.com/images/icones/7/0/network-wireless-router.png">
            <a:extLst>
              <a:ext uri="{FF2B5EF4-FFF2-40B4-BE49-F238E27FC236}">
                <a16:creationId xmlns:a16="http://schemas.microsoft.com/office/drawing/2014/main" id="{ECB9CCCC-5926-44BC-A7B2-83C924D6A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704828"/>
            <a:ext cx="1367246" cy="136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711DD26-3593-4505-9E24-DFAB9308C8F8}"/>
              </a:ext>
            </a:extLst>
          </p:cNvPr>
          <p:cNvSpPr txBox="1"/>
          <p:nvPr/>
        </p:nvSpPr>
        <p:spPr>
          <a:xfrm>
            <a:off x="9349197" y="1353850"/>
            <a:ext cx="689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6CE40C7-7F9C-413C-9DD1-4CFB2C707B8A}"/>
              </a:ext>
            </a:extLst>
          </p:cNvPr>
          <p:cNvGrpSpPr/>
          <p:nvPr/>
        </p:nvGrpSpPr>
        <p:grpSpPr>
          <a:xfrm>
            <a:off x="2889120" y="2522300"/>
            <a:ext cx="1240221" cy="717280"/>
            <a:chOff x="1365119" y="2848117"/>
            <a:chExt cx="1240221" cy="71728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072554F-92C6-44F5-BDF7-7C3A4E22BBB9}"/>
                </a:ext>
              </a:extLst>
            </p:cNvPr>
            <p:cNvCxnSpPr/>
            <p:nvPr/>
          </p:nvCxnSpPr>
          <p:spPr>
            <a:xfrm flipV="1">
              <a:off x="1985229" y="2848117"/>
              <a:ext cx="0" cy="35753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C5FAF06-53AC-47D8-88A4-957927387685}"/>
                </a:ext>
              </a:extLst>
            </p:cNvPr>
            <p:cNvSpPr txBox="1"/>
            <p:nvPr/>
          </p:nvSpPr>
          <p:spPr>
            <a:xfrm>
              <a:off x="1365119" y="3196065"/>
              <a:ext cx="12402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Ready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C73287-AF66-435E-8A2F-516B8BFB3E82}"/>
              </a:ext>
            </a:extLst>
          </p:cNvPr>
          <p:cNvGrpSpPr/>
          <p:nvPr/>
        </p:nvGrpSpPr>
        <p:grpSpPr>
          <a:xfrm>
            <a:off x="4403354" y="5430303"/>
            <a:ext cx="1240221" cy="717280"/>
            <a:chOff x="1365119" y="2848117"/>
            <a:chExt cx="1240221" cy="717280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2A37A70-BE56-4310-84C5-7E8348343660}"/>
                </a:ext>
              </a:extLst>
            </p:cNvPr>
            <p:cNvCxnSpPr/>
            <p:nvPr/>
          </p:nvCxnSpPr>
          <p:spPr>
            <a:xfrm flipV="1">
              <a:off x="1985229" y="2848117"/>
              <a:ext cx="0" cy="35753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61EEDB-4679-4182-9DB1-D6D3FC84350A}"/>
                </a:ext>
              </a:extLst>
            </p:cNvPr>
            <p:cNvSpPr txBox="1"/>
            <p:nvPr/>
          </p:nvSpPr>
          <p:spPr>
            <a:xfrm>
              <a:off x="1365119" y="3196065"/>
              <a:ext cx="12402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Ready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C05288F-170A-4E38-8FB8-844F24F94190}"/>
              </a:ext>
            </a:extLst>
          </p:cNvPr>
          <p:cNvGrpSpPr/>
          <p:nvPr/>
        </p:nvGrpSpPr>
        <p:grpSpPr>
          <a:xfrm>
            <a:off x="5187317" y="3985736"/>
            <a:ext cx="1240221" cy="717280"/>
            <a:chOff x="1365119" y="2848117"/>
            <a:chExt cx="1240221" cy="717280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EC64FD1-13B2-43C0-A698-9F9C9882630B}"/>
                </a:ext>
              </a:extLst>
            </p:cNvPr>
            <p:cNvCxnSpPr/>
            <p:nvPr/>
          </p:nvCxnSpPr>
          <p:spPr>
            <a:xfrm flipV="1">
              <a:off x="1985229" y="2848117"/>
              <a:ext cx="0" cy="35753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49553E3-F74C-4F97-BED7-5D33B7B80B73}"/>
                </a:ext>
              </a:extLst>
            </p:cNvPr>
            <p:cNvSpPr txBox="1"/>
            <p:nvPr/>
          </p:nvSpPr>
          <p:spPr>
            <a:xfrm>
              <a:off x="1365119" y="3196065"/>
              <a:ext cx="12402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Ready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7980425-1AB0-491D-8F23-A559867385CE}"/>
              </a:ext>
            </a:extLst>
          </p:cNvPr>
          <p:cNvSpPr/>
          <p:nvPr/>
        </p:nvSpPr>
        <p:spPr>
          <a:xfrm>
            <a:off x="5807427" y="3652011"/>
            <a:ext cx="651500" cy="319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Wait</a:t>
            </a:r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548F22-29E9-472E-AC18-C96C36F365E8}"/>
              </a:ext>
            </a:extLst>
          </p:cNvPr>
          <p:cNvSpPr/>
          <p:nvPr/>
        </p:nvSpPr>
        <p:spPr>
          <a:xfrm>
            <a:off x="5039692" y="5062073"/>
            <a:ext cx="1419235" cy="319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Wait</a:t>
            </a:r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6DB3DA-AE09-4966-BBF6-A518B8655EC5}"/>
              </a:ext>
            </a:extLst>
          </p:cNvPr>
          <p:cNvSpPr/>
          <p:nvPr/>
        </p:nvSpPr>
        <p:spPr>
          <a:xfrm>
            <a:off x="6474343" y="5062073"/>
            <a:ext cx="1066477" cy="319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Backoff</a:t>
            </a:r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E4027D-60B6-47A6-9706-110648234026}"/>
              </a:ext>
            </a:extLst>
          </p:cNvPr>
          <p:cNvSpPr/>
          <p:nvPr/>
        </p:nvSpPr>
        <p:spPr>
          <a:xfrm>
            <a:off x="7556236" y="5062073"/>
            <a:ext cx="1339021" cy="3195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EA5C309-65B8-4B0F-9D74-BB9F4981E016}"/>
              </a:ext>
            </a:extLst>
          </p:cNvPr>
          <p:cNvSpPr/>
          <p:nvPr/>
        </p:nvSpPr>
        <p:spPr>
          <a:xfrm>
            <a:off x="8910671" y="5062073"/>
            <a:ext cx="398156" cy="3195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7DA35C6-A301-4AFE-A82F-8E59BA296ADF}"/>
              </a:ext>
            </a:extLst>
          </p:cNvPr>
          <p:cNvSpPr/>
          <p:nvPr/>
        </p:nvSpPr>
        <p:spPr>
          <a:xfrm>
            <a:off x="6486597" y="3652011"/>
            <a:ext cx="1066477" cy="319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Backoff</a:t>
            </a:r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34E1379-7B64-49AF-940B-FEDEB68B14E4}"/>
              </a:ext>
            </a:extLst>
          </p:cNvPr>
          <p:cNvSpPr/>
          <p:nvPr/>
        </p:nvSpPr>
        <p:spPr>
          <a:xfrm>
            <a:off x="7580743" y="3648889"/>
            <a:ext cx="1741383" cy="319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Wait</a:t>
            </a:r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553B242-0A72-4B5F-A911-AA0FEA800B03}"/>
              </a:ext>
            </a:extLst>
          </p:cNvPr>
          <p:cNvSpPr/>
          <p:nvPr/>
        </p:nvSpPr>
        <p:spPr>
          <a:xfrm>
            <a:off x="9349795" y="3652011"/>
            <a:ext cx="871607" cy="319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Backoff</a:t>
            </a:r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5EA77B4-58C6-4FD3-BA3E-42A4369471B5}"/>
              </a:ext>
            </a:extLst>
          </p:cNvPr>
          <p:cNvSpPr/>
          <p:nvPr/>
        </p:nvSpPr>
        <p:spPr>
          <a:xfrm>
            <a:off x="10249070" y="3648889"/>
            <a:ext cx="1763523" cy="3195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46EC374-A46C-4229-806E-7764AFDDFDB6}"/>
              </a:ext>
            </a:extLst>
          </p:cNvPr>
          <p:cNvGrpSpPr/>
          <p:nvPr/>
        </p:nvGrpSpPr>
        <p:grpSpPr>
          <a:xfrm>
            <a:off x="6390283" y="5430303"/>
            <a:ext cx="2312282" cy="717280"/>
            <a:chOff x="829089" y="2848117"/>
            <a:chExt cx="2312282" cy="717280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E2EF203-D089-48EF-A068-582EFF065DB4}"/>
                </a:ext>
              </a:extLst>
            </p:cNvPr>
            <p:cNvCxnSpPr/>
            <p:nvPr/>
          </p:nvCxnSpPr>
          <p:spPr>
            <a:xfrm flipV="1">
              <a:off x="1985229" y="2848117"/>
              <a:ext cx="0" cy="35753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DBC3F53-7DED-4092-8F5A-471ECA62B8B2}"/>
                </a:ext>
              </a:extLst>
            </p:cNvPr>
            <p:cNvSpPr txBox="1"/>
            <p:nvPr/>
          </p:nvSpPr>
          <p:spPr>
            <a:xfrm>
              <a:off x="829089" y="3196065"/>
              <a:ext cx="23122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Backoff complete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4B0DBD-FEBB-4A93-9C52-DFD80C1C76A0}"/>
              </a:ext>
            </a:extLst>
          </p:cNvPr>
          <p:cNvGrpSpPr/>
          <p:nvPr/>
        </p:nvGrpSpPr>
        <p:grpSpPr>
          <a:xfrm>
            <a:off x="9354203" y="3985737"/>
            <a:ext cx="1597571" cy="994279"/>
            <a:chOff x="1112866" y="2848117"/>
            <a:chExt cx="1597571" cy="994279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1E5F6BC-0B14-401F-9ABA-1D19134C59F4}"/>
                </a:ext>
              </a:extLst>
            </p:cNvPr>
            <p:cNvCxnSpPr/>
            <p:nvPr/>
          </p:nvCxnSpPr>
          <p:spPr>
            <a:xfrm flipV="1">
              <a:off x="1985229" y="2848117"/>
              <a:ext cx="0" cy="35753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85E361B-D373-4E8C-B66B-98DD32757DCB}"/>
                </a:ext>
              </a:extLst>
            </p:cNvPr>
            <p:cNvSpPr txBox="1"/>
            <p:nvPr/>
          </p:nvSpPr>
          <p:spPr>
            <a:xfrm>
              <a:off x="1112866" y="3196065"/>
              <a:ext cx="1597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Backoff</a:t>
              </a:r>
              <a:r>
                <a:rPr lang="en-US" dirty="0"/>
                <a:t> complete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B03E063F-541D-47A4-A907-C95BB28AF8D1}"/>
              </a:ext>
            </a:extLst>
          </p:cNvPr>
          <p:cNvSpPr/>
          <p:nvPr/>
        </p:nvSpPr>
        <p:spPr>
          <a:xfrm>
            <a:off x="3507375" y="2204632"/>
            <a:ext cx="949626" cy="319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Backoff</a:t>
            </a:r>
            <a:endParaRPr lang="LID4096" dirty="0">
              <a:solidFill>
                <a:schemeClr val="tx1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FF7CDE7-D4E2-4581-A8CF-AE6D5FE13171}"/>
              </a:ext>
            </a:extLst>
          </p:cNvPr>
          <p:cNvGrpSpPr/>
          <p:nvPr/>
        </p:nvGrpSpPr>
        <p:grpSpPr>
          <a:xfrm>
            <a:off x="4728111" y="2522300"/>
            <a:ext cx="1240221" cy="717280"/>
            <a:chOff x="1365119" y="2848117"/>
            <a:chExt cx="1240221" cy="717280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664B0FC2-AD38-4F4F-B887-B90BA46B0471}"/>
                </a:ext>
              </a:extLst>
            </p:cNvPr>
            <p:cNvCxnSpPr/>
            <p:nvPr/>
          </p:nvCxnSpPr>
          <p:spPr>
            <a:xfrm flipV="1">
              <a:off x="1985229" y="2848117"/>
              <a:ext cx="0" cy="357538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5A181D4-2A8A-4179-AB30-867CF1D8DFFD}"/>
                </a:ext>
              </a:extLst>
            </p:cNvPr>
            <p:cNvSpPr txBox="1"/>
            <p:nvPr/>
          </p:nvSpPr>
          <p:spPr>
            <a:xfrm>
              <a:off x="1365119" y="3196065"/>
              <a:ext cx="12402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 to D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F4B0D42-5BDB-4F7D-861C-FB205D4D470D}"/>
              </a:ext>
            </a:extLst>
          </p:cNvPr>
          <p:cNvGrpSpPr/>
          <p:nvPr/>
        </p:nvGrpSpPr>
        <p:grpSpPr>
          <a:xfrm>
            <a:off x="5639732" y="2522300"/>
            <a:ext cx="1240221" cy="717280"/>
            <a:chOff x="1365119" y="2848117"/>
            <a:chExt cx="1240221" cy="717280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206A3404-6E02-4BDF-855E-EA62F44F2FD9}"/>
                </a:ext>
              </a:extLst>
            </p:cNvPr>
            <p:cNvCxnSpPr/>
            <p:nvPr/>
          </p:nvCxnSpPr>
          <p:spPr>
            <a:xfrm flipV="1">
              <a:off x="1985229" y="2848117"/>
              <a:ext cx="0" cy="357538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3AFC627-BE6B-4389-8300-A36CB9F1A373}"/>
                </a:ext>
              </a:extLst>
            </p:cNvPr>
            <p:cNvSpPr txBox="1"/>
            <p:nvPr/>
          </p:nvSpPr>
          <p:spPr>
            <a:xfrm>
              <a:off x="1365119" y="3196065"/>
              <a:ext cx="12402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 to A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9955E4B-8515-448B-B93E-2E89D3E2D630}"/>
              </a:ext>
            </a:extLst>
          </p:cNvPr>
          <p:cNvGrpSpPr/>
          <p:nvPr/>
        </p:nvGrpSpPr>
        <p:grpSpPr>
          <a:xfrm>
            <a:off x="3589746" y="2522301"/>
            <a:ext cx="1597571" cy="994279"/>
            <a:chOff x="1112866" y="2848117"/>
            <a:chExt cx="1597571" cy="994279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9BEE4DBB-C779-4657-95CD-BD36BBD89C11}"/>
                </a:ext>
              </a:extLst>
            </p:cNvPr>
            <p:cNvCxnSpPr/>
            <p:nvPr/>
          </p:nvCxnSpPr>
          <p:spPr>
            <a:xfrm flipV="1">
              <a:off x="1985229" y="2848117"/>
              <a:ext cx="0" cy="35753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D586D52-F429-4563-80C3-97D6DCDF899D}"/>
                </a:ext>
              </a:extLst>
            </p:cNvPr>
            <p:cNvSpPr txBox="1"/>
            <p:nvPr/>
          </p:nvSpPr>
          <p:spPr>
            <a:xfrm>
              <a:off x="1112866" y="3196065"/>
              <a:ext cx="1597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Backoff</a:t>
              </a:r>
              <a:r>
                <a:rPr lang="en-US" dirty="0"/>
                <a:t> complete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CEE96C6-2E32-B24A-ABE5-F130088B4111}"/>
              </a:ext>
            </a:extLst>
          </p:cNvPr>
          <p:cNvGrpSpPr/>
          <p:nvPr/>
        </p:nvGrpSpPr>
        <p:grpSpPr>
          <a:xfrm>
            <a:off x="6820001" y="2276083"/>
            <a:ext cx="4926902" cy="1372804"/>
            <a:chOff x="4313083" y="3534562"/>
            <a:chExt cx="3577556" cy="996830"/>
          </a:xfrm>
        </p:grpSpPr>
        <p:cxnSp>
          <p:nvCxnSpPr>
            <p:cNvPr id="54" name="Connector: Elbow 106">
              <a:extLst>
                <a:ext uri="{FF2B5EF4-FFF2-40B4-BE49-F238E27FC236}">
                  <a16:creationId xmlns:a16="http://schemas.microsoft.com/office/drawing/2014/main" id="{3021F41D-8301-9449-A18F-0CC85968FBB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043665" y="4116868"/>
              <a:ext cx="818046" cy="11002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8C27426-C6CA-9840-8CD0-0D6ED6536215}"/>
                </a:ext>
              </a:extLst>
            </p:cNvPr>
            <p:cNvSpPr/>
            <p:nvPr/>
          </p:nvSpPr>
          <p:spPr>
            <a:xfrm>
              <a:off x="4313083" y="3534562"/>
              <a:ext cx="3577556" cy="44074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40000" lnSpcReduction="20000"/>
            </a:bodyPr>
            <a:lstStyle/>
            <a:p>
              <a:pPr algn="ctr"/>
              <a:r>
                <a:rPr lang="en-US" sz="4800" dirty="0"/>
                <a:t>Starts with a back-off, regardless of collision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540DB4A-589B-A34C-A3EE-B58ACB754F15}"/>
              </a:ext>
            </a:extLst>
          </p:cNvPr>
          <p:cNvGrpSpPr/>
          <p:nvPr/>
        </p:nvGrpSpPr>
        <p:grpSpPr>
          <a:xfrm>
            <a:off x="3350623" y="524099"/>
            <a:ext cx="4926902" cy="1547974"/>
            <a:chOff x="4313083" y="3534562"/>
            <a:chExt cx="3577556" cy="1124026"/>
          </a:xfrm>
        </p:grpSpPr>
        <p:cxnSp>
          <p:nvCxnSpPr>
            <p:cNvPr id="59" name="Connector: Elbow 106">
              <a:extLst>
                <a:ext uri="{FF2B5EF4-FFF2-40B4-BE49-F238E27FC236}">
                  <a16:creationId xmlns:a16="http://schemas.microsoft.com/office/drawing/2014/main" id="{A1A7C3A6-A624-254A-AEE7-2276F84BB86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873757" y="4244064"/>
              <a:ext cx="818046" cy="11002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DA5B640-2220-8847-8D3D-579096FE7E6A}"/>
                </a:ext>
              </a:extLst>
            </p:cNvPr>
            <p:cNvSpPr/>
            <p:nvPr/>
          </p:nvSpPr>
          <p:spPr>
            <a:xfrm>
              <a:off x="4313083" y="3534562"/>
              <a:ext cx="3577556" cy="44074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40000" lnSpcReduction="20000"/>
            </a:bodyPr>
            <a:lstStyle/>
            <a:p>
              <a:pPr algn="ctr"/>
              <a:r>
                <a:rPr lang="en-US" sz="4800" dirty="0"/>
                <a:t>Virtual channel sensing: B and C keep waiting after A is done sending its frame. Expecting Ack.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013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D19E2-2045-4D65-882D-AB251C53E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saving in 802.11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4E4D9-49AF-4D49-984D-96B91C40B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Multiple methods possible</a:t>
            </a:r>
          </a:p>
          <a:p>
            <a:r>
              <a:rPr lang="en-US" dirty="0"/>
              <a:t>Beacon frames</a:t>
            </a:r>
          </a:p>
          <a:p>
            <a:r>
              <a:rPr lang="en-US" dirty="0"/>
              <a:t>Automatic Power Save Delivery (APSD)</a:t>
            </a:r>
          </a:p>
          <a:p>
            <a:r>
              <a:rPr lang="en-US" dirty="0"/>
              <a:t>…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8701E-D28A-4343-B823-1D55F170E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BCCA91-BD08-4BB1-A6A5-247919CF3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69</a:t>
            </a:fld>
            <a:endParaRPr lang="LID4096"/>
          </a:p>
        </p:txBody>
      </p:sp>
      <p:pic>
        <p:nvPicPr>
          <p:cNvPr id="6" name="Picture 4" descr="https://marketplace.canva.com/MAB3FdqQ1wE/1/thumbnail/canva-laptop-icon-gadget-design-MAB3FdqQ1wE.png">
            <a:extLst>
              <a:ext uri="{FF2B5EF4-FFF2-40B4-BE49-F238E27FC236}">
                <a16:creationId xmlns:a16="http://schemas.microsoft.com/office/drawing/2014/main" id="{DAD04B05-48DB-41D1-B8EE-BDF9AC719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875" y="4692649"/>
            <a:ext cx="19050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en.xn--icne-wqa.com/images/icones/7/0/network-wireless-router.png">
            <a:extLst>
              <a:ext uri="{FF2B5EF4-FFF2-40B4-BE49-F238E27FC236}">
                <a16:creationId xmlns:a16="http://schemas.microsoft.com/office/drawing/2014/main" id="{04D7F312-0EF1-476F-A68C-30EAB17C9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155" y="4705322"/>
            <a:ext cx="1367246" cy="136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4ADEAC7-2842-4FB7-92D7-63B13253C29B}"/>
              </a:ext>
            </a:extLst>
          </p:cNvPr>
          <p:cNvSpPr/>
          <p:nvPr/>
        </p:nvSpPr>
        <p:spPr>
          <a:xfrm>
            <a:off x="3364076" y="3738832"/>
            <a:ext cx="5743467" cy="5249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4800" dirty="0"/>
              <a:t>APSD example: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240E76-0561-4AF1-8F2C-B9C10ADA40F3}"/>
              </a:ext>
            </a:extLst>
          </p:cNvPr>
          <p:cNvSpPr/>
          <p:nvPr/>
        </p:nvSpPr>
        <p:spPr>
          <a:xfrm>
            <a:off x="7346571" y="5651872"/>
            <a:ext cx="367861" cy="3827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D1A3A2-AD45-4AA2-A6D4-3C34C0EFA82E}"/>
              </a:ext>
            </a:extLst>
          </p:cNvPr>
          <p:cNvSpPr/>
          <p:nvPr/>
        </p:nvSpPr>
        <p:spPr>
          <a:xfrm>
            <a:off x="7715237" y="5651872"/>
            <a:ext cx="367861" cy="3827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FBDB59-490E-4EEF-9821-0EEF5A41CED1}"/>
              </a:ext>
            </a:extLst>
          </p:cNvPr>
          <p:cNvSpPr/>
          <p:nvPr/>
        </p:nvSpPr>
        <p:spPr>
          <a:xfrm>
            <a:off x="7346571" y="5269116"/>
            <a:ext cx="367861" cy="3827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939979-95CE-4D04-B523-2C5F542C8C7E}"/>
              </a:ext>
            </a:extLst>
          </p:cNvPr>
          <p:cNvSpPr/>
          <p:nvPr/>
        </p:nvSpPr>
        <p:spPr>
          <a:xfrm>
            <a:off x="7715237" y="5269116"/>
            <a:ext cx="367861" cy="3827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3828A7-062F-4A58-908A-566CDEAD290A}"/>
              </a:ext>
            </a:extLst>
          </p:cNvPr>
          <p:cNvSpPr/>
          <p:nvPr/>
        </p:nvSpPr>
        <p:spPr>
          <a:xfrm>
            <a:off x="4027050" y="4514994"/>
            <a:ext cx="367861" cy="3827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6684C2-3681-4F39-86DB-D5D8BF20977E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4394910" y="4706372"/>
            <a:ext cx="3355932" cy="109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7B58F0A-F763-439F-9F2A-4780D53CD5F7}"/>
              </a:ext>
            </a:extLst>
          </p:cNvPr>
          <p:cNvSpPr/>
          <p:nvPr/>
        </p:nvSpPr>
        <p:spPr>
          <a:xfrm>
            <a:off x="7750843" y="4525934"/>
            <a:ext cx="367861" cy="3827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8042BC2-1FBD-422C-B49D-88DA8CBEDF09}"/>
              </a:ext>
            </a:extLst>
          </p:cNvPr>
          <p:cNvCxnSpPr>
            <a:cxnSpLocks/>
          </p:cNvCxnSpPr>
          <p:nvPr/>
        </p:nvCxnSpPr>
        <p:spPr>
          <a:xfrm flipH="1">
            <a:off x="4726668" y="5651014"/>
            <a:ext cx="2617678" cy="6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5437A20-2C92-42C1-9D17-C29DD32FCC2E}"/>
              </a:ext>
            </a:extLst>
          </p:cNvPr>
          <p:cNvSpPr/>
          <p:nvPr/>
        </p:nvSpPr>
        <p:spPr>
          <a:xfrm>
            <a:off x="3997622" y="5656582"/>
            <a:ext cx="367861" cy="3827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198FDD-2BB8-4E2B-964B-403DB41F5719}"/>
              </a:ext>
            </a:extLst>
          </p:cNvPr>
          <p:cNvSpPr/>
          <p:nvPr/>
        </p:nvSpPr>
        <p:spPr>
          <a:xfrm>
            <a:off x="4366288" y="5656582"/>
            <a:ext cx="367861" cy="3827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822072-DA12-4B45-AA5B-B412B2CAAFDF}"/>
              </a:ext>
            </a:extLst>
          </p:cNvPr>
          <p:cNvSpPr/>
          <p:nvPr/>
        </p:nvSpPr>
        <p:spPr>
          <a:xfrm>
            <a:off x="3997622" y="5273826"/>
            <a:ext cx="367861" cy="3827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7C333A-9251-49F7-8320-F2A9C3E61257}"/>
              </a:ext>
            </a:extLst>
          </p:cNvPr>
          <p:cNvSpPr/>
          <p:nvPr/>
        </p:nvSpPr>
        <p:spPr>
          <a:xfrm>
            <a:off x="4366288" y="5273826"/>
            <a:ext cx="367861" cy="3827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22522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38FCF22-4156-7D06-7180-2EA673A6201C}"/>
              </a:ext>
            </a:extLst>
          </p:cNvPr>
          <p:cNvSpPr/>
          <p:nvPr/>
        </p:nvSpPr>
        <p:spPr>
          <a:xfrm>
            <a:off x="8463099" y="3143191"/>
            <a:ext cx="635182" cy="28551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B8A18E-21A3-9265-A407-A9D84C075342}"/>
              </a:ext>
            </a:extLst>
          </p:cNvPr>
          <p:cNvSpPr/>
          <p:nvPr/>
        </p:nvSpPr>
        <p:spPr>
          <a:xfrm>
            <a:off x="7993380" y="2786799"/>
            <a:ext cx="2438400" cy="28551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A25F84-4F0D-43EC-0998-8A7DF3724253}"/>
              </a:ext>
            </a:extLst>
          </p:cNvPr>
          <p:cNvSpPr/>
          <p:nvPr/>
        </p:nvSpPr>
        <p:spPr>
          <a:xfrm>
            <a:off x="1257300" y="2800054"/>
            <a:ext cx="1497330" cy="28551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A3F932-B41F-8B55-FCF3-9E54E5049B60}"/>
              </a:ext>
            </a:extLst>
          </p:cNvPr>
          <p:cNvSpPr/>
          <p:nvPr/>
        </p:nvSpPr>
        <p:spPr>
          <a:xfrm>
            <a:off x="4168140" y="2025203"/>
            <a:ext cx="937260" cy="27640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FBA8A8-AF19-6F44-BA71-B844081D5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Two Approaches: Contend or Coordinate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F85ADD-7E63-D445-8C41-E568ACEB6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D27B2-3A4A-1543-943F-22F965DE1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7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42D5A0-A0FD-3946-BDCD-9C3118D60E72}"/>
              </a:ext>
            </a:extLst>
          </p:cNvPr>
          <p:cNvSpPr/>
          <p:nvPr/>
        </p:nvSpPr>
        <p:spPr>
          <a:xfrm>
            <a:off x="914400" y="1573829"/>
            <a:ext cx="487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L" sz="2400" b="1" dirty="0"/>
              <a:t>Contend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sz="2400" dirty="0"/>
              <a:t>If there is data to send, send it!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sz="2400" dirty="0"/>
              <a:t>Collisions are a fact of life.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sz="2400" dirty="0"/>
              <a:t>Keep trying until sending succeeds.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8D5EFD-4BA1-004D-AAB8-4E108DD389B0}"/>
              </a:ext>
            </a:extLst>
          </p:cNvPr>
          <p:cNvSpPr/>
          <p:nvPr/>
        </p:nvSpPr>
        <p:spPr>
          <a:xfrm>
            <a:off x="6976654" y="1573829"/>
            <a:ext cx="411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L" sz="2400" b="1" dirty="0"/>
              <a:t>Coordinate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sz="2400" dirty="0"/>
              <a:t>If there is data to send, let other stations know.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sz="2400" dirty="0"/>
              <a:t>Send when it is your turn.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sz="2400" dirty="0"/>
              <a:t>Patiently wait while other stations are sending.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8EEB4CE-F37A-3E44-96AA-2E5B13265D66}"/>
              </a:ext>
            </a:extLst>
          </p:cNvPr>
          <p:cNvGrpSpPr/>
          <p:nvPr/>
        </p:nvGrpSpPr>
        <p:grpSpPr>
          <a:xfrm>
            <a:off x="1383030" y="4225290"/>
            <a:ext cx="9425940" cy="205740"/>
            <a:chOff x="1383030" y="4225290"/>
            <a:chExt cx="9425940" cy="20574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E1EA0F9-1D3E-B14E-9C51-F6D6F15AC15F}"/>
                </a:ext>
              </a:extLst>
            </p:cNvPr>
            <p:cNvCxnSpPr/>
            <p:nvPr/>
          </p:nvCxnSpPr>
          <p:spPr>
            <a:xfrm>
              <a:off x="1485900" y="4328160"/>
              <a:ext cx="922020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FEB9E48-9310-284F-821B-81EAE640BA13}"/>
                </a:ext>
              </a:extLst>
            </p:cNvPr>
            <p:cNvSpPr/>
            <p:nvPr/>
          </p:nvSpPr>
          <p:spPr>
            <a:xfrm>
              <a:off x="1383030" y="4225290"/>
              <a:ext cx="205740" cy="2057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E8977D2-B1D4-9D45-97B2-40D86B5EC272}"/>
                </a:ext>
              </a:extLst>
            </p:cNvPr>
            <p:cNvSpPr/>
            <p:nvPr/>
          </p:nvSpPr>
          <p:spPr>
            <a:xfrm>
              <a:off x="10603230" y="4225290"/>
              <a:ext cx="205740" cy="2057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BC386FB-47B0-B14B-B42E-4751898BBED1}"/>
              </a:ext>
            </a:extLst>
          </p:cNvPr>
          <p:cNvGrpSpPr/>
          <p:nvPr/>
        </p:nvGrpSpPr>
        <p:grpSpPr>
          <a:xfrm>
            <a:off x="-496203" y="4568082"/>
            <a:ext cx="13184406" cy="1136500"/>
            <a:chOff x="-496203" y="4568082"/>
            <a:chExt cx="13184406" cy="1136500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49A932C-8EBD-C542-A962-2CEE1D116796}"/>
                </a:ext>
              </a:extLst>
            </p:cNvPr>
            <p:cNvCxnSpPr/>
            <p:nvPr/>
          </p:nvCxnSpPr>
          <p:spPr>
            <a:xfrm flipV="1">
              <a:off x="2042160" y="4568082"/>
              <a:ext cx="0" cy="59923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EA82C12-A165-6F4D-9E53-2F6F3B307470}"/>
                </a:ext>
              </a:extLst>
            </p:cNvPr>
            <p:cNvCxnSpPr/>
            <p:nvPr/>
          </p:nvCxnSpPr>
          <p:spPr>
            <a:xfrm flipV="1">
              <a:off x="4792980" y="4568082"/>
              <a:ext cx="0" cy="59923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5BD783E-FAE5-6640-9A5E-D6AE6FD481CE}"/>
                </a:ext>
              </a:extLst>
            </p:cNvPr>
            <p:cNvCxnSpPr/>
            <p:nvPr/>
          </p:nvCxnSpPr>
          <p:spPr>
            <a:xfrm flipV="1">
              <a:off x="7543800" y="4568082"/>
              <a:ext cx="0" cy="59923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E5CA5AB-D938-8B42-B267-272AE3A68792}"/>
                </a:ext>
              </a:extLst>
            </p:cNvPr>
            <p:cNvCxnSpPr/>
            <p:nvPr/>
          </p:nvCxnSpPr>
          <p:spPr>
            <a:xfrm flipV="1">
              <a:off x="10294620" y="4568082"/>
              <a:ext cx="0" cy="59923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1D08B85-C900-634B-A0A9-FEEE7F09718A}"/>
                </a:ext>
              </a:extLst>
            </p:cNvPr>
            <p:cNvSpPr/>
            <p:nvPr/>
          </p:nvSpPr>
          <p:spPr>
            <a:xfrm>
              <a:off x="-496203" y="5014436"/>
              <a:ext cx="13184406" cy="69014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NL" sz="2800" dirty="0"/>
                <a:t>Protocols somewhere along the spectrum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FB059685-FE39-5646-A7C1-42BF6E764425}"/>
              </a:ext>
            </a:extLst>
          </p:cNvPr>
          <p:cNvSpPr/>
          <p:nvPr/>
        </p:nvSpPr>
        <p:spPr>
          <a:xfrm>
            <a:off x="914400" y="3285947"/>
            <a:ext cx="5288818" cy="6059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When to apply which strategy?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90128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 animBg="1"/>
      <p:bldP spid="8" grpId="0" animBg="1"/>
      <p:bldP spid="3" grpId="0" animBg="1"/>
      <p:bldP spid="6" grpId="0"/>
      <p:bldP spid="7" grpId="0"/>
      <p:bldP spid="2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4348237-39BC-4CFB-AB31-EE64D5F71825}"/>
              </a:ext>
            </a:extLst>
          </p:cNvPr>
          <p:cNvCxnSpPr>
            <a:cxnSpLocks/>
          </p:cNvCxnSpPr>
          <p:nvPr/>
        </p:nvCxnSpPr>
        <p:spPr>
          <a:xfrm flipH="1">
            <a:off x="8355874" y="2203183"/>
            <a:ext cx="1683476" cy="10407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856ACC5-05FB-44C0-85F3-117FFD4DFF44}"/>
              </a:ext>
            </a:extLst>
          </p:cNvPr>
          <p:cNvCxnSpPr/>
          <p:nvPr/>
        </p:nvCxnSpPr>
        <p:spPr>
          <a:xfrm>
            <a:off x="4754880" y="3091543"/>
            <a:ext cx="344859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5A7C3F1-DFED-4465-82A3-8FF1E1A3C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</a:t>
            </a:r>
            <a:br>
              <a:rPr lang="en-US" dirty="0"/>
            </a:br>
            <a:r>
              <a:rPr lang="en-US" dirty="0"/>
              <a:t>Infrastructure mode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68CE10-30B7-491F-BA0E-FC255D70A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10514-97E9-44F3-84D6-24FAFAA86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70</a:t>
            </a:fld>
            <a:endParaRPr lang="LID4096"/>
          </a:p>
        </p:txBody>
      </p:sp>
      <p:pic>
        <p:nvPicPr>
          <p:cNvPr id="7" name="Picture 4" descr="https://marketplace.canva.com/MAB3FdqQ1wE/1/thumbnail/canva-laptop-icon-gadget-design-MAB3FdqQ1wE.png">
            <a:extLst>
              <a:ext uri="{FF2B5EF4-FFF2-40B4-BE49-F238E27FC236}">
                <a16:creationId xmlns:a16="http://schemas.microsoft.com/office/drawing/2014/main" id="{52B37D44-5379-44CD-AE2D-25D459088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2" y="3674746"/>
            <a:ext cx="19050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marketplace.canva.com/MAB3FdqQ1wE/1/thumbnail/canva-laptop-icon-gadget-design-MAB3FdqQ1wE.png">
            <a:extLst>
              <a:ext uri="{FF2B5EF4-FFF2-40B4-BE49-F238E27FC236}">
                <a16:creationId xmlns:a16="http://schemas.microsoft.com/office/drawing/2014/main" id="{4C1B8221-2BD4-4ED7-9A55-51CF7A613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4" y="3674746"/>
            <a:ext cx="19050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en.xn--icne-wqa.com/images/icones/7/0/network-wireless-router.png">
            <a:extLst>
              <a:ext uri="{FF2B5EF4-FFF2-40B4-BE49-F238E27FC236}">
                <a16:creationId xmlns:a16="http://schemas.microsoft.com/office/drawing/2014/main" id="{E14BC70A-0B2E-4AE2-B5C5-6C3F99AFD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102" y="2203182"/>
            <a:ext cx="1367246" cy="136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en.xn--icne-wqa.com/images/icones/7/0/network-wireless-router.png">
            <a:extLst>
              <a:ext uri="{FF2B5EF4-FFF2-40B4-BE49-F238E27FC236}">
                <a16:creationId xmlns:a16="http://schemas.microsoft.com/office/drawing/2014/main" id="{54D66627-1125-4BA0-A744-1A4454AAB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404" y="2203182"/>
            <a:ext cx="1367246" cy="136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B7ECE9E-A841-442B-BBC5-73D96CA07BD5}"/>
              </a:ext>
            </a:extLst>
          </p:cNvPr>
          <p:cNvCxnSpPr>
            <a:cxnSpLocks/>
          </p:cNvCxnSpPr>
          <p:nvPr/>
        </p:nvCxnSpPr>
        <p:spPr>
          <a:xfrm flipH="1">
            <a:off x="3283132" y="3500846"/>
            <a:ext cx="522514" cy="31350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7354C01-0A23-4CF9-8418-A3DE6E40752A}"/>
              </a:ext>
            </a:extLst>
          </p:cNvPr>
          <p:cNvCxnSpPr>
            <a:cxnSpLocks/>
          </p:cNvCxnSpPr>
          <p:nvPr/>
        </p:nvCxnSpPr>
        <p:spPr>
          <a:xfrm>
            <a:off x="4537166" y="3674747"/>
            <a:ext cx="0" cy="90596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FBD264E-F280-49DF-8A6E-902B369F9044}"/>
              </a:ext>
            </a:extLst>
          </p:cNvPr>
          <p:cNvCxnSpPr>
            <a:cxnSpLocks/>
          </p:cNvCxnSpPr>
          <p:nvPr/>
        </p:nvCxnSpPr>
        <p:spPr>
          <a:xfrm>
            <a:off x="5341349" y="3570429"/>
            <a:ext cx="197303" cy="32230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BACA251-FD4D-47CD-A6A0-E994661BE3E2}"/>
              </a:ext>
            </a:extLst>
          </p:cNvPr>
          <p:cNvCxnSpPr>
            <a:cxnSpLocks/>
          </p:cNvCxnSpPr>
          <p:nvPr/>
        </p:nvCxnSpPr>
        <p:spPr>
          <a:xfrm>
            <a:off x="8334103" y="3674746"/>
            <a:ext cx="209006" cy="67954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6D9D3CC-3250-4B79-9168-2DE93804D205}"/>
              </a:ext>
            </a:extLst>
          </p:cNvPr>
          <p:cNvSpPr txBox="1"/>
          <p:nvPr/>
        </p:nvSpPr>
        <p:spPr>
          <a:xfrm>
            <a:off x="9103791" y="1449703"/>
            <a:ext cx="1428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Other networks</a:t>
            </a:r>
            <a:endParaRPr lang="LID4096" dirty="0"/>
          </a:p>
        </p:txBody>
      </p:sp>
      <p:pic>
        <p:nvPicPr>
          <p:cNvPr id="19" name="Picture 2" descr="https://www.iconexperience.com/_img/g_collection_png/standard/512x512/smartphone.png">
            <a:extLst>
              <a:ext uri="{FF2B5EF4-FFF2-40B4-BE49-F238E27FC236}">
                <a16:creationId xmlns:a16="http://schemas.microsoft.com/office/drawing/2014/main" id="{543FA3F5-6567-49FB-A382-EB480532B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539" y="4809776"/>
            <a:ext cx="971254" cy="97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www.iconexperience.com/_img/g_collection_png/standard/512x512/smartphone.png">
            <a:extLst>
              <a:ext uri="{FF2B5EF4-FFF2-40B4-BE49-F238E27FC236}">
                <a16:creationId xmlns:a16="http://schemas.microsoft.com/office/drawing/2014/main" id="{A72FF5A6-110F-4012-AB52-EF6ED3F60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4509861"/>
            <a:ext cx="971254" cy="97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1127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A5400-5579-4FC3-9A94-C727D14F3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</a:t>
            </a:r>
            <a:br>
              <a:rPr lang="en-US" dirty="0"/>
            </a:br>
            <a:r>
              <a:rPr lang="en-US" dirty="0"/>
              <a:t>Ad-hoc networks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E4152-FE56-4F29-9BD2-6C5BB84F7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E99ED2-858F-4E3C-B708-A06354462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14D5CF-06CB-4943-98C8-DF74C9EE8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71</a:t>
            </a:fld>
            <a:endParaRPr lang="LID4096"/>
          </a:p>
        </p:txBody>
      </p:sp>
      <p:pic>
        <p:nvPicPr>
          <p:cNvPr id="1028" name="Picture 4" descr="https://marketplace.canva.com/MAB3FdqQ1wE/1/thumbnail/canva-laptop-icon-gadget-design-MAB3FdqQ1wE.png">
            <a:extLst>
              <a:ext uri="{FF2B5EF4-FFF2-40B4-BE49-F238E27FC236}">
                <a16:creationId xmlns:a16="http://schemas.microsoft.com/office/drawing/2014/main" id="{D9701871-F9DF-4CB2-AF81-4246AED02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2" y="4105820"/>
            <a:ext cx="19050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marketplace.canva.com/MAB3FdqQ1wE/1/thumbnail/canva-laptop-icon-gadget-design-MAB3FdqQ1wE.png">
            <a:extLst>
              <a:ext uri="{FF2B5EF4-FFF2-40B4-BE49-F238E27FC236}">
                <a16:creationId xmlns:a16="http://schemas.microsoft.com/office/drawing/2014/main" id="{EBF1EB2E-7501-4FE1-B19A-5F3998BE6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968" y="3296195"/>
            <a:ext cx="19050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marketplace.canva.com/MAB3FdqQ1wE/1/thumbnail/canva-laptop-icon-gadget-design-MAB3FdqQ1wE.png">
            <a:extLst>
              <a:ext uri="{FF2B5EF4-FFF2-40B4-BE49-F238E27FC236}">
                <a16:creationId xmlns:a16="http://schemas.microsoft.com/office/drawing/2014/main" id="{94C476EB-C4E1-4C18-BBF9-A5DBD1B4C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2" y="2197464"/>
            <a:ext cx="19050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6C34F6A-0286-4F41-8F5A-2D30F417B259}"/>
              </a:ext>
            </a:extLst>
          </p:cNvPr>
          <p:cNvCxnSpPr/>
          <p:nvPr/>
        </p:nvCxnSpPr>
        <p:spPr>
          <a:xfrm flipH="1" flipV="1">
            <a:off x="5067300" y="4580709"/>
            <a:ext cx="347663" cy="33473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6601A4-ABFB-4963-8468-A999C7256D3E}"/>
              </a:ext>
            </a:extLst>
          </p:cNvPr>
          <p:cNvCxnSpPr>
            <a:cxnSpLocks/>
            <a:stCxn id="9" idx="1"/>
            <a:endCxn id="8" idx="3"/>
          </p:cNvCxnSpPr>
          <p:nvPr/>
        </p:nvCxnSpPr>
        <p:spPr>
          <a:xfrm flipH="1">
            <a:off x="5136968" y="3007090"/>
            <a:ext cx="1987734" cy="109873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7EAC070-E5AF-476B-A236-B0D698B224FD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7319962" y="3816715"/>
            <a:ext cx="757240" cy="109873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1BCE831-C345-4B99-B695-AF7A22D6D5CC}"/>
              </a:ext>
            </a:extLst>
          </p:cNvPr>
          <p:cNvSpPr/>
          <p:nvPr/>
        </p:nvSpPr>
        <p:spPr>
          <a:xfrm>
            <a:off x="6769320" y="622686"/>
            <a:ext cx="3270030" cy="7866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sz="2800" dirty="0"/>
              <a:t>Q: Can you think of a (dis)advantage?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185148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8257FE0-17DF-4BAE-A504-BD3E9CA8CADA}"/>
              </a:ext>
            </a:extLst>
          </p:cNvPr>
          <p:cNvGrpSpPr/>
          <p:nvPr/>
        </p:nvGrpSpPr>
        <p:grpSpPr>
          <a:xfrm>
            <a:off x="1741028" y="2956108"/>
            <a:ext cx="8819464" cy="1903173"/>
            <a:chOff x="217028" y="2956107"/>
            <a:chExt cx="8819464" cy="190317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3B97D12-4E4D-4B8B-A3D6-B28FF8AE7A63}"/>
                </a:ext>
              </a:extLst>
            </p:cNvPr>
            <p:cNvGrpSpPr/>
            <p:nvPr/>
          </p:nvGrpSpPr>
          <p:grpSpPr>
            <a:xfrm>
              <a:off x="217028" y="2956107"/>
              <a:ext cx="8819464" cy="1903173"/>
              <a:chOff x="217028" y="2956107"/>
              <a:chExt cx="8819464" cy="1903173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66B0369-5A56-45E3-82BB-8C44AE9318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047" y="2956107"/>
                <a:ext cx="0" cy="124803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DDAAD6A-FE2F-45B1-9AC7-28013DC5CB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975" y="2956107"/>
                <a:ext cx="7760978" cy="125684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572F50F-2AB9-4CA0-8187-E6077C4E2839}"/>
                  </a:ext>
                </a:extLst>
              </p:cNvPr>
              <p:cNvSpPr/>
              <p:nvPr/>
            </p:nvSpPr>
            <p:spPr>
              <a:xfrm>
                <a:off x="217028" y="4212950"/>
                <a:ext cx="927948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Version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122A359-D75E-48D5-B4FC-9AA5B24161B7}"/>
                  </a:ext>
                </a:extLst>
              </p:cNvPr>
              <p:cNvSpPr/>
              <p:nvPr/>
            </p:nvSpPr>
            <p:spPr>
              <a:xfrm>
                <a:off x="2597975" y="4212950"/>
                <a:ext cx="1289323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To DS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FD83CD1-2B08-43A2-97FC-72BC9A5EE207}"/>
                  </a:ext>
                </a:extLst>
              </p:cNvPr>
              <p:cNvSpPr/>
              <p:nvPr/>
            </p:nvSpPr>
            <p:spPr>
              <a:xfrm>
                <a:off x="3900742" y="4212950"/>
                <a:ext cx="1154738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From DS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C426654-F973-4823-B9C4-D0616CD4C230}"/>
                  </a:ext>
                </a:extLst>
              </p:cNvPr>
              <p:cNvSpPr/>
              <p:nvPr/>
            </p:nvSpPr>
            <p:spPr>
              <a:xfrm>
                <a:off x="5055479" y="4212950"/>
                <a:ext cx="1537191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Power Management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61ACAC-ED59-426B-8E68-4DCC70195592}"/>
                  </a:ext>
                </a:extLst>
              </p:cNvPr>
              <p:cNvSpPr/>
              <p:nvPr/>
            </p:nvSpPr>
            <p:spPr>
              <a:xfrm>
                <a:off x="1150855" y="4212950"/>
                <a:ext cx="1055305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Type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919C84B-6AC9-4D0C-A11D-29945C857A25}"/>
                  </a:ext>
                </a:extLst>
              </p:cNvPr>
              <p:cNvSpPr/>
              <p:nvPr/>
            </p:nvSpPr>
            <p:spPr>
              <a:xfrm>
                <a:off x="6918741" y="4212950"/>
                <a:ext cx="956189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More data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DBC2BBD-282C-4FBF-AF72-806B174033E8}"/>
                  </a:ext>
                </a:extLst>
              </p:cNvPr>
              <p:cNvSpPr/>
              <p:nvPr/>
            </p:nvSpPr>
            <p:spPr>
              <a:xfrm>
                <a:off x="7881754" y="4212950"/>
                <a:ext cx="1154738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Protected</a:t>
                </a:r>
              </a:p>
            </p:txBody>
          </p:sp>
        </p:grpSp>
        <p:sp>
          <p:nvSpPr>
            <p:cNvPr id="39" name="Content Placeholder 2">
              <a:extLst>
                <a:ext uri="{FF2B5EF4-FFF2-40B4-BE49-F238E27FC236}">
                  <a16:creationId xmlns:a16="http://schemas.microsoft.com/office/drawing/2014/main" id="{024996E3-4431-4120-97FE-148C175EBA1D}"/>
                </a:ext>
              </a:extLst>
            </p:cNvPr>
            <p:cNvSpPr txBox="1">
              <a:spLocks/>
            </p:cNvSpPr>
            <p:nvPr/>
          </p:nvSpPr>
          <p:spPr>
            <a:xfrm>
              <a:off x="2219603" y="4247738"/>
              <a:ext cx="343557" cy="5108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/>
                <a:t>…</a:t>
              </a:r>
            </a:p>
          </p:txBody>
        </p:sp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09C26896-2598-47C2-AB14-9970C9F99131}"/>
                </a:ext>
              </a:extLst>
            </p:cNvPr>
            <p:cNvSpPr txBox="1">
              <a:spLocks/>
            </p:cNvSpPr>
            <p:nvPr/>
          </p:nvSpPr>
          <p:spPr>
            <a:xfrm>
              <a:off x="6583927" y="4247738"/>
              <a:ext cx="343557" cy="5108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/>
                <a:t>…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B643EA-5568-4C47-8EDA-B9DC2C2F4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frames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5E0529-270D-40E6-B4C3-F95D3974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004DA-73FF-4C45-A023-DA402DA3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72</a:t>
            </a:fld>
            <a:endParaRPr lang="LID4096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53930D-25AA-4AD8-A06D-62CB5107F500}"/>
              </a:ext>
            </a:extLst>
          </p:cNvPr>
          <p:cNvGrpSpPr/>
          <p:nvPr/>
        </p:nvGrpSpPr>
        <p:grpSpPr>
          <a:xfrm>
            <a:off x="1741028" y="1825625"/>
            <a:ext cx="8760039" cy="1130482"/>
            <a:chOff x="217027" y="1825625"/>
            <a:chExt cx="8760039" cy="113048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A7D2F9A-EEA8-4414-BC33-9A5F03CA9158}"/>
                </a:ext>
              </a:extLst>
            </p:cNvPr>
            <p:cNvSpPr/>
            <p:nvPr/>
          </p:nvSpPr>
          <p:spPr>
            <a:xfrm>
              <a:off x="6298239" y="2309777"/>
              <a:ext cx="1734374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4444AF-5B64-4B71-89FB-3C6D8EEDB7FE}"/>
                </a:ext>
              </a:extLst>
            </p:cNvPr>
            <p:cNvSpPr/>
            <p:nvPr/>
          </p:nvSpPr>
          <p:spPr>
            <a:xfrm>
              <a:off x="217027" y="2309777"/>
              <a:ext cx="927948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Frame control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1D99A5-F942-44CE-9D57-11E3CE876A2F}"/>
                </a:ext>
              </a:extLst>
            </p:cNvPr>
            <p:cNvSpPr/>
            <p:nvPr/>
          </p:nvSpPr>
          <p:spPr>
            <a:xfrm>
              <a:off x="2219603" y="2309777"/>
              <a:ext cx="1289323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Address 1</a:t>
              </a:r>
            </a:p>
            <a:p>
              <a:pPr algn="ctr"/>
              <a:r>
                <a:rPr lang="en-GB" dirty="0"/>
                <a:t>Destination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1E5943-2489-41FC-875F-A0554F5768A4}"/>
                </a:ext>
              </a:extLst>
            </p:cNvPr>
            <p:cNvSpPr/>
            <p:nvPr/>
          </p:nvSpPr>
          <p:spPr>
            <a:xfrm>
              <a:off x="3522370" y="2309777"/>
              <a:ext cx="1154738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Address 2</a:t>
              </a:r>
            </a:p>
            <a:p>
              <a:pPr algn="ctr"/>
              <a:r>
                <a:rPr lang="en-GB" dirty="0"/>
                <a:t>Source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FC1DC8-C884-48A8-8817-1955BA165C69}"/>
                </a:ext>
              </a:extLst>
            </p:cNvPr>
            <p:cNvSpPr/>
            <p:nvPr/>
          </p:nvSpPr>
          <p:spPr>
            <a:xfrm>
              <a:off x="4677108" y="2309777"/>
              <a:ext cx="1094574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Address 3</a:t>
              </a:r>
            </a:p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047D1A6-3643-41D7-88CD-CC7AB860AE3B}"/>
                </a:ext>
              </a:extLst>
            </p:cNvPr>
            <p:cNvSpPr/>
            <p:nvPr/>
          </p:nvSpPr>
          <p:spPr>
            <a:xfrm>
              <a:off x="8032613" y="2309777"/>
              <a:ext cx="944453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CRC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F6906C-7B97-4669-8670-DF0DF671F2F2}"/>
                </a:ext>
              </a:extLst>
            </p:cNvPr>
            <p:cNvSpPr/>
            <p:nvPr/>
          </p:nvSpPr>
          <p:spPr>
            <a:xfrm>
              <a:off x="1150854" y="2309777"/>
              <a:ext cx="1055305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Duration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50AE189-A220-4410-9358-02175A37AC27}"/>
                </a:ext>
              </a:extLst>
            </p:cNvPr>
            <p:cNvSpPr/>
            <p:nvPr/>
          </p:nvSpPr>
          <p:spPr>
            <a:xfrm>
              <a:off x="5771682" y="2309777"/>
              <a:ext cx="526557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Seq</a:t>
              </a:r>
              <a:endParaRPr lang="en-GB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AEB3F40-10EB-4706-9638-8735A8DD4D73}"/>
                </a:ext>
              </a:extLst>
            </p:cNvPr>
            <p:cNvSpPr/>
            <p:nvPr/>
          </p:nvSpPr>
          <p:spPr>
            <a:xfrm>
              <a:off x="6718490" y="1951231"/>
              <a:ext cx="893872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0-2312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4BB07F-DBD5-4A7C-B194-D75B54FD22AD}"/>
                </a:ext>
              </a:extLst>
            </p:cNvPr>
            <p:cNvSpPr/>
            <p:nvPr/>
          </p:nvSpPr>
          <p:spPr>
            <a:xfrm>
              <a:off x="305604" y="1825625"/>
              <a:ext cx="750793" cy="43970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GB" dirty="0">
                  <a:solidFill>
                    <a:schemeClr val="tx1"/>
                  </a:solidFill>
                </a:rPr>
                <a:t>Bytes:</a:t>
              </a:r>
            </a:p>
            <a:p>
              <a:r>
                <a:rPr lang="en-GB" dirty="0">
                  <a:solidFill>
                    <a:schemeClr val="tx1"/>
                  </a:solidFill>
                </a:rPr>
                <a:t>    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4C14980-B6B5-430D-BF54-DC08D0400F10}"/>
                </a:ext>
              </a:extLst>
            </p:cNvPr>
            <p:cNvSpPr/>
            <p:nvPr/>
          </p:nvSpPr>
          <p:spPr>
            <a:xfrm>
              <a:off x="2101641" y="1951232"/>
              <a:ext cx="1416679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F5FF77B-E430-44D5-9B8F-4DA314C6107F}"/>
                </a:ext>
              </a:extLst>
            </p:cNvPr>
            <p:cNvSpPr/>
            <p:nvPr/>
          </p:nvSpPr>
          <p:spPr>
            <a:xfrm>
              <a:off x="3535157" y="1951232"/>
              <a:ext cx="1416679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4EAD501-11AB-4F73-B672-DE14D8458C57}"/>
                </a:ext>
              </a:extLst>
            </p:cNvPr>
            <p:cNvSpPr/>
            <p:nvPr/>
          </p:nvSpPr>
          <p:spPr>
            <a:xfrm>
              <a:off x="4968673" y="1951232"/>
              <a:ext cx="472226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5D70217-2EF5-4196-94EF-4435C1577913}"/>
                </a:ext>
              </a:extLst>
            </p:cNvPr>
            <p:cNvSpPr/>
            <p:nvPr/>
          </p:nvSpPr>
          <p:spPr>
            <a:xfrm>
              <a:off x="8032612" y="1951231"/>
              <a:ext cx="944453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0596F5D-F504-4115-9D1E-1A389A314037}"/>
                </a:ext>
              </a:extLst>
            </p:cNvPr>
            <p:cNvSpPr/>
            <p:nvPr/>
          </p:nvSpPr>
          <p:spPr>
            <a:xfrm>
              <a:off x="1303405" y="1825625"/>
              <a:ext cx="750793" cy="43970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479BCFE-D9CB-4029-A522-993D23C1BE23}"/>
                </a:ext>
              </a:extLst>
            </p:cNvPr>
            <p:cNvSpPr/>
            <p:nvPr/>
          </p:nvSpPr>
          <p:spPr>
            <a:xfrm>
              <a:off x="5788519" y="1951231"/>
              <a:ext cx="492882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1F039E12-CB45-4CFB-BAC2-C2FFCE555577}"/>
              </a:ext>
            </a:extLst>
          </p:cNvPr>
          <p:cNvSpPr txBox="1">
            <a:spLocks/>
          </p:cNvSpPr>
          <p:nvPr/>
        </p:nvSpPr>
        <p:spPr>
          <a:xfrm>
            <a:off x="2152650" y="5334620"/>
            <a:ext cx="8378716" cy="842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5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8257FE0-17DF-4BAE-A504-BD3E9CA8CADA}"/>
              </a:ext>
            </a:extLst>
          </p:cNvPr>
          <p:cNvGrpSpPr/>
          <p:nvPr/>
        </p:nvGrpSpPr>
        <p:grpSpPr>
          <a:xfrm>
            <a:off x="1741028" y="2956108"/>
            <a:ext cx="8819464" cy="1903173"/>
            <a:chOff x="217028" y="2956107"/>
            <a:chExt cx="8819464" cy="190317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3B97D12-4E4D-4B8B-A3D6-B28FF8AE7A63}"/>
                </a:ext>
              </a:extLst>
            </p:cNvPr>
            <p:cNvGrpSpPr/>
            <p:nvPr/>
          </p:nvGrpSpPr>
          <p:grpSpPr>
            <a:xfrm>
              <a:off x="217028" y="2956107"/>
              <a:ext cx="8819464" cy="1903173"/>
              <a:chOff x="217028" y="2956107"/>
              <a:chExt cx="8819464" cy="1903173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66B0369-5A56-45E3-82BB-8C44AE9318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047" y="2956107"/>
                <a:ext cx="0" cy="124803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DDAAD6A-FE2F-45B1-9AC7-28013DC5CB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975" y="2956107"/>
                <a:ext cx="7760978" cy="125684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572F50F-2AB9-4CA0-8187-E6077C4E2839}"/>
                  </a:ext>
                </a:extLst>
              </p:cNvPr>
              <p:cNvSpPr/>
              <p:nvPr/>
            </p:nvSpPr>
            <p:spPr>
              <a:xfrm>
                <a:off x="217028" y="4212950"/>
                <a:ext cx="927948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Version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122A359-D75E-48D5-B4FC-9AA5B24161B7}"/>
                  </a:ext>
                </a:extLst>
              </p:cNvPr>
              <p:cNvSpPr/>
              <p:nvPr/>
            </p:nvSpPr>
            <p:spPr>
              <a:xfrm>
                <a:off x="2597975" y="4212950"/>
                <a:ext cx="1289323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To DS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FD83CD1-2B08-43A2-97FC-72BC9A5EE207}"/>
                  </a:ext>
                </a:extLst>
              </p:cNvPr>
              <p:cNvSpPr/>
              <p:nvPr/>
            </p:nvSpPr>
            <p:spPr>
              <a:xfrm>
                <a:off x="3900742" y="4212950"/>
                <a:ext cx="1154738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From DS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C426654-F973-4823-B9C4-D0616CD4C230}"/>
                  </a:ext>
                </a:extLst>
              </p:cNvPr>
              <p:cNvSpPr/>
              <p:nvPr/>
            </p:nvSpPr>
            <p:spPr>
              <a:xfrm>
                <a:off x="5055479" y="4212950"/>
                <a:ext cx="1537191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Power Management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61ACAC-ED59-426B-8E68-4DCC70195592}"/>
                  </a:ext>
                </a:extLst>
              </p:cNvPr>
              <p:cNvSpPr/>
              <p:nvPr/>
            </p:nvSpPr>
            <p:spPr>
              <a:xfrm>
                <a:off x="1150855" y="4212950"/>
                <a:ext cx="1055305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Type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919C84B-6AC9-4D0C-A11D-29945C857A25}"/>
                  </a:ext>
                </a:extLst>
              </p:cNvPr>
              <p:cNvSpPr/>
              <p:nvPr/>
            </p:nvSpPr>
            <p:spPr>
              <a:xfrm>
                <a:off x="6918741" y="4212950"/>
                <a:ext cx="956189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More data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DBC2BBD-282C-4FBF-AF72-806B174033E8}"/>
                  </a:ext>
                </a:extLst>
              </p:cNvPr>
              <p:cNvSpPr/>
              <p:nvPr/>
            </p:nvSpPr>
            <p:spPr>
              <a:xfrm>
                <a:off x="7881754" y="4212950"/>
                <a:ext cx="1154738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Protected</a:t>
                </a:r>
              </a:p>
            </p:txBody>
          </p:sp>
        </p:grpSp>
        <p:sp>
          <p:nvSpPr>
            <p:cNvPr id="39" name="Content Placeholder 2">
              <a:extLst>
                <a:ext uri="{FF2B5EF4-FFF2-40B4-BE49-F238E27FC236}">
                  <a16:creationId xmlns:a16="http://schemas.microsoft.com/office/drawing/2014/main" id="{024996E3-4431-4120-97FE-148C175EBA1D}"/>
                </a:ext>
              </a:extLst>
            </p:cNvPr>
            <p:cNvSpPr txBox="1">
              <a:spLocks/>
            </p:cNvSpPr>
            <p:nvPr/>
          </p:nvSpPr>
          <p:spPr>
            <a:xfrm>
              <a:off x="2219603" y="4247738"/>
              <a:ext cx="343557" cy="5108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/>
                <a:t>…</a:t>
              </a:r>
            </a:p>
          </p:txBody>
        </p:sp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09C26896-2598-47C2-AB14-9970C9F99131}"/>
                </a:ext>
              </a:extLst>
            </p:cNvPr>
            <p:cNvSpPr txBox="1">
              <a:spLocks/>
            </p:cNvSpPr>
            <p:nvPr/>
          </p:nvSpPr>
          <p:spPr>
            <a:xfrm>
              <a:off x="6583927" y="4247738"/>
              <a:ext cx="343557" cy="5108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/>
                <a:t>…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B643EA-5568-4C47-8EDA-B9DC2C2F4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frames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5E0529-270D-40E6-B4C3-F95D3974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004DA-73FF-4C45-A023-DA402DA3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73</a:t>
            </a:fld>
            <a:endParaRPr lang="LID4096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53930D-25AA-4AD8-A06D-62CB5107F500}"/>
              </a:ext>
            </a:extLst>
          </p:cNvPr>
          <p:cNvGrpSpPr/>
          <p:nvPr/>
        </p:nvGrpSpPr>
        <p:grpSpPr>
          <a:xfrm>
            <a:off x="1741028" y="1825625"/>
            <a:ext cx="8760039" cy="1130482"/>
            <a:chOff x="217027" y="1825625"/>
            <a:chExt cx="8760039" cy="113048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A7D2F9A-EEA8-4414-BC33-9A5F03CA9158}"/>
                </a:ext>
              </a:extLst>
            </p:cNvPr>
            <p:cNvSpPr/>
            <p:nvPr/>
          </p:nvSpPr>
          <p:spPr>
            <a:xfrm>
              <a:off x="6298239" y="2309777"/>
              <a:ext cx="1734374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4444AF-5B64-4B71-89FB-3C6D8EEDB7FE}"/>
                </a:ext>
              </a:extLst>
            </p:cNvPr>
            <p:cNvSpPr/>
            <p:nvPr/>
          </p:nvSpPr>
          <p:spPr>
            <a:xfrm>
              <a:off x="217027" y="2309777"/>
              <a:ext cx="927948" cy="646330"/>
            </a:xfrm>
            <a:prstGeom prst="rect">
              <a:avLst/>
            </a:prstGeom>
            <a:solidFill>
              <a:srgbClr val="70AD47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Frame control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1D99A5-F942-44CE-9D57-11E3CE876A2F}"/>
                </a:ext>
              </a:extLst>
            </p:cNvPr>
            <p:cNvSpPr/>
            <p:nvPr/>
          </p:nvSpPr>
          <p:spPr>
            <a:xfrm>
              <a:off x="2219603" y="2309777"/>
              <a:ext cx="1289323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Address 1</a:t>
              </a:r>
            </a:p>
            <a:p>
              <a:pPr algn="ctr"/>
              <a:r>
                <a:rPr lang="en-GB" dirty="0"/>
                <a:t>Destination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1E5943-2489-41FC-875F-A0554F5768A4}"/>
                </a:ext>
              </a:extLst>
            </p:cNvPr>
            <p:cNvSpPr/>
            <p:nvPr/>
          </p:nvSpPr>
          <p:spPr>
            <a:xfrm>
              <a:off x="3522370" y="2309777"/>
              <a:ext cx="1154738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Address 2</a:t>
              </a:r>
            </a:p>
            <a:p>
              <a:pPr algn="ctr"/>
              <a:r>
                <a:rPr lang="en-GB" dirty="0"/>
                <a:t>Source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FC1DC8-C884-48A8-8817-1955BA165C69}"/>
                </a:ext>
              </a:extLst>
            </p:cNvPr>
            <p:cNvSpPr/>
            <p:nvPr/>
          </p:nvSpPr>
          <p:spPr>
            <a:xfrm>
              <a:off x="4677108" y="2309777"/>
              <a:ext cx="1094574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Address 3</a:t>
              </a:r>
            </a:p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047D1A6-3643-41D7-88CD-CC7AB860AE3B}"/>
                </a:ext>
              </a:extLst>
            </p:cNvPr>
            <p:cNvSpPr/>
            <p:nvPr/>
          </p:nvSpPr>
          <p:spPr>
            <a:xfrm>
              <a:off x="8032613" y="2309777"/>
              <a:ext cx="944453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CRC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F6906C-7B97-4669-8670-DF0DF671F2F2}"/>
                </a:ext>
              </a:extLst>
            </p:cNvPr>
            <p:cNvSpPr/>
            <p:nvPr/>
          </p:nvSpPr>
          <p:spPr>
            <a:xfrm>
              <a:off x="1150854" y="2309777"/>
              <a:ext cx="1055305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Duration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50AE189-A220-4410-9358-02175A37AC27}"/>
                </a:ext>
              </a:extLst>
            </p:cNvPr>
            <p:cNvSpPr/>
            <p:nvPr/>
          </p:nvSpPr>
          <p:spPr>
            <a:xfrm>
              <a:off x="5771682" y="2309777"/>
              <a:ext cx="526557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Seq</a:t>
              </a:r>
              <a:endParaRPr lang="en-GB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AEB3F40-10EB-4706-9638-8735A8DD4D73}"/>
                </a:ext>
              </a:extLst>
            </p:cNvPr>
            <p:cNvSpPr/>
            <p:nvPr/>
          </p:nvSpPr>
          <p:spPr>
            <a:xfrm>
              <a:off x="6718490" y="1951231"/>
              <a:ext cx="893872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0-2312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4BB07F-DBD5-4A7C-B194-D75B54FD22AD}"/>
                </a:ext>
              </a:extLst>
            </p:cNvPr>
            <p:cNvSpPr/>
            <p:nvPr/>
          </p:nvSpPr>
          <p:spPr>
            <a:xfrm>
              <a:off x="305604" y="1825625"/>
              <a:ext cx="750793" cy="43970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GB" dirty="0">
                  <a:solidFill>
                    <a:schemeClr val="tx1"/>
                  </a:solidFill>
                </a:rPr>
                <a:t>Bytes:</a:t>
              </a:r>
            </a:p>
            <a:p>
              <a:r>
                <a:rPr lang="en-GB" dirty="0">
                  <a:solidFill>
                    <a:schemeClr val="tx1"/>
                  </a:solidFill>
                </a:rPr>
                <a:t>    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4C14980-B6B5-430D-BF54-DC08D0400F10}"/>
                </a:ext>
              </a:extLst>
            </p:cNvPr>
            <p:cNvSpPr/>
            <p:nvPr/>
          </p:nvSpPr>
          <p:spPr>
            <a:xfrm>
              <a:off x="2101641" y="1951232"/>
              <a:ext cx="1416679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F5FF77B-E430-44D5-9B8F-4DA314C6107F}"/>
                </a:ext>
              </a:extLst>
            </p:cNvPr>
            <p:cNvSpPr/>
            <p:nvPr/>
          </p:nvSpPr>
          <p:spPr>
            <a:xfrm>
              <a:off x="3535157" y="1951232"/>
              <a:ext cx="1416679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4EAD501-11AB-4F73-B672-DE14D8458C57}"/>
                </a:ext>
              </a:extLst>
            </p:cNvPr>
            <p:cNvSpPr/>
            <p:nvPr/>
          </p:nvSpPr>
          <p:spPr>
            <a:xfrm>
              <a:off x="4968673" y="1951232"/>
              <a:ext cx="472226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5D70217-2EF5-4196-94EF-4435C1577913}"/>
                </a:ext>
              </a:extLst>
            </p:cNvPr>
            <p:cNvSpPr/>
            <p:nvPr/>
          </p:nvSpPr>
          <p:spPr>
            <a:xfrm>
              <a:off x="8032613" y="1951231"/>
              <a:ext cx="944453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0596F5D-F504-4115-9D1E-1A389A314037}"/>
                </a:ext>
              </a:extLst>
            </p:cNvPr>
            <p:cNvSpPr/>
            <p:nvPr/>
          </p:nvSpPr>
          <p:spPr>
            <a:xfrm>
              <a:off x="1303405" y="1825625"/>
              <a:ext cx="750793" cy="43970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479BCFE-D9CB-4029-A522-993D23C1BE23}"/>
                </a:ext>
              </a:extLst>
            </p:cNvPr>
            <p:cNvSpPr/>
            <p:nvPr/>
          </p:nvSpPr>
          <p:spPr>
            <a:xfrm>
              <a:off x="5788519" y="1951231"/>
              <a:ext cx="492882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1F039E12-CB45-4CFB-BAC2-C2FFCE555577}"/>
              </a:ext>
            </a:extLst>
          </p:cNvPr>
          <p:cNvSpPr txBox="1">
            <a:spLocks/>
          </p:cNvSpPr>
          <p:nvPr/>
        </p:nvSpPr>
        <p:spPr>
          <a:xfrm>
            <a:off x="2152650" y="5334620"/>
            <a:ext cx="8378716" cy="8423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Available for other types of frames in</a:t>
            </a:r>
            <a:br>
              <a:rPr lang="en-US" dirty="0"/>
            </a:br>
            <a:r>
              <a:rPr lang="en-US" dirty="0"/>
              <a:t>future versions of the protocol.</a:t>
            </a:r>
          </a:p>
        </p:txBody>
      </p:sp>
    </p:spTree>
    <p:extLst>
      <p:ext uri="{BB962C8B-B14F-4D97-AF65-F5344CB8AC3E}">
        <p14:creationId xmlns:p14="http://schemas.microsoft.com/office/powerpoint/2010/main" val="34908709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8257FE0-17DF-4BAE-A504-BD3E9CA8CADA}"/>
              </a:ext>
            </a:extLst>
          </p:cNvPr>
          <p:cNvGrpSpPr/>
          <p:nvPr/>
        </p:nvGrpSpPr>
        <p:grpSpPr>
          <a:xfrm>
            <a:off x="1741028" y="2956108"/>
            <a:ext cx="8819464" cy="1903173"/>
            <a:chOff x="217028" y="2956107"/>
            <a:chExt cx="8819464" cy="190317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3B97D12-4E4D-4B8B-A3D6-B28FF8AE7A63}"/>
                </a:ext>
              </a:extLst>
            </p:cNvPr>
            <p:cNvGrpSpPr/>
            <p:nvPr/>
          </p:nvGrpSpPr>
          <p:grpSpPr>
            <a:xfrm>
              <a:off x="217028" y="2956107"/>
              <a:ext cx="8819464" cy="1903173"/>
              <a:chOff x="217028" y="2956107"/>
              <a:chExt cx="8819464" cy="1903173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66B0369-5A56-45E3-82BB-8C44AE9318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047" y="2956107"/>
                <a:ext cx="0" cy="124803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DDAAD6A-FE2F-45B1-9AC7-28013DC5CB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975" y="2956107"/>
                <a:ext cx="7760978" cy="125684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572F50F-2AB9-4CA0-8187-E6077C4E2839}"/>
                  </a:ext>
                </a:extLst>
              </p:cNvPr>
              <p:cNvSpPr/>
              <p:nvPr/>
            </p:nvSpPr>
            <p:spPr>
              <a:xfrm>
                <a:off x="217028" y="4212950"/>
                <a:ext cx="927948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Version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122A359-D75E-48D5-B4FC-9AA5B24161B7}"/>
                  </a:ext>
                </a:extLst>
              </p:cNvPr>
              <p:cNvSpPr/>
              <p:nvPr/>
            </p:nvSpPr>
            <p:spPr>
              <a:xfrm>
                <a:off x="2597975" y="4212950"/>
                <a:ext cx="1289323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To DS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FD83CD1-2B08-43A2-97FC-72BC9A5EE207}"/>
                  </a:ext>
                </a:extLst>
              </p:cNvPr>
              <p:cNvSpPr/>
              <p:nvPr/>
            </p:nvSpPr>
            <p:spPr>
              <a:xfrm>
                <a:off x="3900742" y="4212950"/>
                <a:ext cx="1154738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From DS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C426654-F973-4823-B9C4-D0616CD4C230}"/>
                  </a:ext>
                </a:extLst>
              </p:cNvPr>
              <p:cNvSpPr/>
              <p:nvPr/>
            </p:nvSpPr>
            <p:spPr>
              <a:xfrm>
                <a:off x="5055479" y="4212950"/>
                <a:ext cx="1537191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Power Management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61ACAC-ED59-426B-8E68-4DCC70195592}"/>
                  </a:ext>
                </a:extLst>
              </p:cNvPr>
              <p:cNvSpPr/>
              <p:nvPr/>
            </p:nvSpPr>
            <p:spPr>
              <a:xfrm>
                <a:off x="1150855" y="4212950"/>
                <a:ext cx="1055305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Type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919C84B-6AC9-4D0C-A11D-29945C857A25}"/>
                  </a:ext>
                </a:extLst>
              </p:cNvPr>
              <p:cNvSpPr/>
              <p:nvPr/>
            </p:nvSpPr>
            <p:spPr>
              <a:xfrm>
                <a:off x="6918741" y="4212950"/>
                <a:ext cx="956189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More data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DBC2BBD-282C-4FBF-AF72-806B174033E8}"/>
                  </a:ext>
                </a:extLst>
              </p:cNvPr>
              <p:cNvSpPr/>
              <p:nvPr/>
            </p:nvSpPr>
            <p:spPr>
              <a:xfrm>
                <a:off x="7881754" y="4212950"/>
                <a:ext cx="1154738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Protected</a:t>
                </a:r>
              </a:p>
            </p:txBody>
          </p:sp>
        </p:grpSp>
        <p:sp>
          <p:nvSpPr>
            <p:cNvPr id="39" name="Content Placeholder 2">
              <a:extLst>
                <a:ext uri="{FF2B5EF4-FFF2-40B4-BE49-F238E27FC236}">
                  <a16:creationId xmlns:a16="http://schemas.microsoft.com/office/drawing/2014/main" id="{024996E3-4431-4120-97FE-148C175EBA1D}"/>
                </a:ext>
              </a:extLst>
            </p:cNvPr>
            <p:cNvSpPr txBox="1">
              <a:spLocks/>
            </p:cNvSpPr>
            <p:nvPr/>
          </p:nvSpPr>
          <p:spPr>
            <a:xfrm>
              <a:off x="2219603" y="4247738"/>
              <a:ext cx="343557" cy="5108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/>
                <a:t>…</a:t>
              </a:r>
            </a:p>
          </p:txBody>
        </p:sp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09C26896-2598-47C2-AB14-9970C9F99131}"/>
                </a:ext>
              </a:extLst>
            </p:cNvPr>
            <p:cNvSpPr txBox="1">
              <a:spLocks/>
            </p:cNvSpPr>
            <p:nvPr/>
          </p:nvSpPr>
          <p:spPr>
            <a:xfrm>
              <a:off x="6583927" y="4247738"/>
              <a:ext cx="343557" cy="5108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/>
                <a:t>…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B643EA-5568-4C47-8EDA-B9DC2C2F4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frames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5E0529-270D-40E6-B4C3-F95D3974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004DA-73FF-4C45-A023-DA402DA3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74</a:t>
            </a:fld>
            <a:endParaRPr lang="LID4096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53930D-25AA-4AD8-A06D-62CB5107F500}"/>
              </a:ext>
            </a:extLst>
          </p:cNvPr>
          <p:cNvGrpSpPr/>
          <p:nvPr/>
        </p:nvGrpSpPr>
        <p:grpSpPr>
          <a:xfrm>
            <a:off x="1741028" y="1825625"/>
            <a:ext cx="8760039" cy="1130482"/>
            <a:chOff x="217027" y="1825625"/>
            <a:chExt cx="8760039" cy="113048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A7D2F9A-EEA8-4414-BC33-9A5F03CA9158}"/>
                </a:ext>
              </a:extLst>
            </p:cNvPr>
            <p:cNvSpPr/>
            <p:nvPr/>
          </p:nvSpPr>
          <p:spPr>
            <a:xfrm>
              <a:off x="6298239" y="2309777"/>
              <a:ext cx="1734374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4444AF-5B64-4B71-89FB-3C6D8EEDB7FE}"/>
                </a:ext>
              </a:extLst>
            </p:cNvPr>
            <p:cNvSpPr/>
            <p:nvPr/>
          </p:nvSpPr>
          <p:spPr>
            <a:xfrm>
              <a:off x="217027" y="2309777"/>
              <a:ext cx="927948" cy="646330"/>
            </a:xfrm>
            <a:prstGeom prst="rect">
              <a:avLst/>
            </a:prstGeom>
            <a:solidFill>
              <a:srgbClr val="70AD47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Frame control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1D99A5-F942-44CE-9D57-11E3CE876A2F}"/>
                </a:ext>
              </a:extLst>
            </p:cNvPr>
            <p:cNvSpPr/>
            <p:nvPr/>
          </p:nvSpPr>
          <p:spPr>
            <a:xfrm>
              <a:off x="2219603" y="2309777"/>
              <a:ext cx="1289323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Address 1</a:t>
              </a:r>
            </a:p>
            <a:p>
              <a:pPr algn="ctr"/>
              <a:r>
                <a:rPr lang="en-GB" dirty="0"/>
                <a:t>Destination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1E5943-2489-41FC-875F-A0554F5768A4}"/>
                </a:ext>
              </a:extLst>
            </p:cNvPr>
            <p:cNvSpPr/>
            <p:nvPr/>
          </p:nvSpPr>
          <p:spPr>
            <a:xfrm>
              <a:off x="3522370" y="2309777"/>
              <a:ext cx="1154738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Address 2</a:t>
              </a:r>
            </a:p>
            <a:p>
              <a:pPr algn="ctr"/>
              <a:r>
                <a:rPr lang="en-GB" dirty="0"/>
                <a:t>Source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FC1DC8-C884-48A8-8817-1955BA165C69}"/>
                </a:ext>
              </a:extLst>
            </p:cNvPr>
            <p:cNvSpPr/>
            <p:nvPr/>
          </p:nvSpPr>
          <p:spPr>
            <a:xfrm>
              <a:off x="4677108" y="2309777"/>
              <a:ext cx="1094574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Address 3</a:t>
              </a:r>
            </a:p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047D1A6-3643-41D7-88CD-CC7AB860AE3B}"/>
                </a:ext>
              </a:extLst>
            </p:cNvPr>
            <p:cNvSpPr/>
            <p:nvPr/>
          </p:nvSpPr>
          <p:spPr>
            <a:xfrm>
              <a:off x="8032613" y="2309777"/>
              <a:ext cx="944453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CRC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F6906C-7B97-4669-8670-DF0DF671F2F2}"/>
                </a:ext>
              </a:extLst>
            </p:cNvPr>
            <p:cNvSpPr/>
            <p:nvPr/>
          </p:nvSpPr>
          <p:spPr>
            <a:xfrm>
              <a:off x="1150854" y="2309777"/>
              <a:ext cx="1055305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Duration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50AE189-A220-4410-9358-02175A37AC27}"/>
                </a:ext>
              </a:extLst>
            </p:cNvPr>
            <p:cNvSpPr/>
            <p:nvPr/>
          </p:nvSpPr>
          <p:spPr>
            <a:xfrm>
              <a:off x="5771682" y="2309777"/>
              <a:ext cx="526557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Seq</a:t>
              </a:r>
              <a:endParaRPr lang="en-GB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AEB3F40-10EB-4706-9638-8735A8DD4D73}"/>
                </a:ext>
              </a:extLst>
            </p:cNvPr>
            <p:cNvSpPr/>
            <p:nvPr/>
          </p:nvSpPr>
          <p:spPr>
            <a:xfrm>
              <a:off x="6718490" y="1951231"/>
              <a:ext cx="893872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0-2312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4BB07F-DBD5-4A7C-B194-D75B54FD22AD}"/>
                </a:ext>
              </a:extLst>
            </p:cNvPr>
            <p:cNvSpPr/>
            <p:nvPr/>
          </p:nvSpPr>
          <p:spPr>
            <a:xfrm>
              <a:off x="305604" y="1825625"/>
              <a:ext cx="750793" cy="43970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GB" dirty="0">
                  <a:solidFill>
                    <a:schemeClr val="tx1"/>
                  </a:solidFill>
                </a:rPr>
                <a:t>Bytes:</a:t>
              </a:r>
            </a:p>
            <a:p>
              <a:r>
                <a:rPr lang="en-GB" dirty="0">
                  <a:solidFill>
                    <a:schemeClr val="tx1"/>
                  </a:solidFill>
                </a:rPr>
                <a:t>    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4C14980-B6B5-430D-BF54-DC08D0400F10}"/>
                </a:ext>
              </a:extLst>
            </p:cNvPr>
            <p:cNvSpPr/>
            <p:nvPr/>
          </p:nvSpPr>
          <p:spPr>
            <a:xfrm>
              <a:off x="2101641" y="1951232"/>
              <a:ext cx="1416679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F5FF77B-E430-44D5-9B8F-4DA314C6107F}"/>
                </a:ext>
              </a:extLst>
            </p:cNvPr>
            <p:cNvSpPr/>
            <p:nvPr/>
          </p:nvSpPr>
          <p:spPr>
            <a:xfrm>
              <a:off x="3535157" y="1951232"/>
              <a:ext cx="1416679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4EAD501-11AB-4F73-B672-DE14D8458C57}"/>
                </a:ext>
              </a:extLst>
            </p:cNvPr>
            <p:cNvSpPr/>
            <p:nvPr/>
          </p:nvSpPr>
          <p:spPr>
            <a:xfrm>
              <a:off x="4968673" y="1951232"/>
              <a:ext cx="472226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5D70217-2EF5-4196-94EF-4435C1577913}"/>
                </a:ext>
              </a:extLst>
            </p:cNvPr>
            <p:cNvSpPr/>
            <p:nvPr/>
          </p:nvSpPr>
          <p:spPr>
            <a:xfrm>
              <a:off x="8032612" y="1951231"/>
              <a:ext cx="944453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0596F5D-F504-4115-9D1E-1A389A314037}"/>
                </a:ext>
              </a:extLst>
            </p:cNvPr>
            <p:cNvSpPr/>
            <p:nvPr/>
          </p:nvSpPr>
          <p:spPr>
            <a:xfrm>
              <a:off x="1303405" y="1825625"/>
              <a:ext cx="750793" cy="43970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479BCFE-D9CB-4029-A522-993D23C1BE23}"/>
                </a:ext>
              </a:extLst>
            </p:cNvPr>
            <p:cNvSpPr/>
            <p:nvPr/>
          </p:nvSpPr>
          <p:spPr>
            <a:xfrm>
              <a:off x="5788519" y="1951231"/>
              <a:ext cx="492882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1F039E12-CB45-4CFB-BAC2-C2FFCE555577}"/>
              </a:ext>
            </a:extLst>
          </p:cNvPr>
          <p:cNvSpPr txBox="1">
            <a:spLocks/>
          </p:cNvSpPr>
          <p:nvPr/>
        </p:nvSpPr>
        <p:spPr>
          <a:xfrm>
            <a:off x="2152650" y="5334620"/>
            <a:ext cx="8378716" cy="842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Indicates a control, management, or data frame.</a:t>
            </a:r>
          </a:p>
        </p:txBody>
      </p:sp>
    </p:spTree>
    <p:extLst>
      <p:ext uri="{BB962C8B-B14F-4D97-AF65-F5344CB8AC3E}">
        <p14:creationId xmlns:p14="http://schemas.microsoft.com/office/powerpoint/2010/main" val="37396375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8257FE0-17DF-4BAE-A504-BD3E9CA8CADA}"/>
              </a:ext>
            </a:extLst>
          </p:cNvPr>
          <p:cNvGrpSpPr/>
          <p:nvPr/>
        </p:nvGrpSpPr>
        <p:grpSpPr>
          <a:xfrm>
            <a:off x="1741028" y="2956108"/>
            <a:ext cx="8819464" cy="1903173"/>
            <a:chOff x="217028" y="2956107"/>
            <a:chExt cx="8819464" cy="190317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3B97D12-4E4D-4B8B-A3D6-B28FF8AE7A63}"/>
                </a:ext>
              </a:extLst>
            </p:cNvPr>
            <p:cNvGrpSpPr/>
            <p:nvPr/>
          </p:nvGrpSpPr>
          <p:grpSpPr>
            <a:xfrm>
              <a:off x="217028" y="2956107"/>
              <a:ext cx="8819464" cy="1903173"/>
              <a:chOff x="217028" y="2956107"/>
              <a:chExt cx="8819464" cy="1903173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66B0369-5A56-45E3-82BB-8C44AE9318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047" y="2956107"/>
                <a:ext cx="0" cy="124803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DDAAD6A-FE2F-45B1-9AC7-28013DC5CB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975" y="2956107"/>
                <a:ext cx="7760978" cy="125684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572F50F-2AB9-4CA0-8187-E6077C4E2839}"/>
                  </a:ext>
                </a:extLst>
              </p:cNvPr>
              <p:cNvSpPr/>
              <p:nvPr/>
            </p:nvSpPr>
            <p:spPr>
              <a:xfrm>
                <a:off x="217028" y="4212950"/>
                <a:ext cx="927948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Version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122A359-D75E-48D5-B4FC-9AA5B24161B7}"/>
                  </a:ext>
                </a:extLst>
              </p:cNvPr>
              <p:cNvSpPr/>
              <p:nvPr/>
            </p:nvSpPr>
            <p:spPr>
              <a:xfrm>
                <a:off x="2597975" y="4212950"/>
                <a:ext cx="1289323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To DS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FD83CD1-2B08-43A2-97FC-72BC9A5EE207}"/>
                  </a:ext>
                </a:extLst>
              </p:cNvPr>
              <p:cNvSpPr/>
              <p:nvPr/>
            </p:nvSpPr>
            <p:spPr>
              <a:xfrm>
                <a:off x="3900742" y="4212950"/>
                <a:ext cx="1154738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From DS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C426654-F973-4823-B9C4-D0616CD4C230}"/>
                  </a:ext>
                </a:extLst>
              </p:cNvPr>
              <p:cNvSpPr/>
              <p:nvPr/>
            </p:nvSpPr>
            <p:spPr>
              <a:xfrm>
                <a:off x="5055479" y="4212950"/>
                <a:ext cx="1537191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Power Management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61ACAC-ED59-426B-8E68-4DCC70195592}"/>
                  </a:ext>
                </a:extLst>
              </p:cNvPr>
              <p:cNvSpPr/>
              <p:nvPr/>
            </p:nvSpPr>
            <p:spPr>
              <a:xfrm>
                <a:off x="1150855" y="4212950"/>
                <a:ext cx="1055305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Type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919C84B-6AC9-4D0C-A11D-29945C857A25}"/>
                  </a:ext>
                </a:extLst>
              </p:cNvPr>
              <p:cNvSpPr/>
              <p:nvPr/>
            </p:nvSpPr>
            <p:spPr>
              <a:xfrm>
                <a:off x="6918741" y="4212950"/>
                <a:ext cx="956189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More data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DBC2BBD-282C-4FBF-AF72-806B174033E8}"/>
                  </a:ext>
                </a:extLst>
              </p:cNvPr>
              <p:cNvSpPr/>
              <p:nvPr/>
            </p:nvSpPr>
            <p:spPr>
              <a:xfrm>
                <a:off x="7881754" y="4212950"/>
                <a:ext cx="1154738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Protected</a:t>
                </a:r>
              </a:p>
            </p:txBody>
          </p:sp>
        </p:grpSp>
        <p:sp>
          <p:nvSpPr>
            <p:cNvPr id="39" name="Content Placeholder 2">
              <a:extLst>
                <a:ext uri="{FF2B5EF4-FFF2-40B4-BE49-F238E27FC236}">
                  <a16:creationId xmlns:a16="http://schemas.microsoft.com/office/drawing/2014/main" id="{024996E3-4431-4120-97FE-148C175EBA1D}"/>
                </a:ext>
              </a:extLst>
            </p:cNvPr>
            <p:cNvSpPr txBox="1">
              <a:spLocks/>
            </p:cNvSpPr>
            <p:nvPr/>
          </p:nvSpPr>
          <p:spPr>
            <a:xfrm>
              <a:off x="2219603" y="4247738"/>
              <a:ext cx="343557" cy="5108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/>
                <a:t>…</a:t>
              </a:r>
            </a:p>
          </p:txBody>
        </p:sp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09C26896-2598-47C2-AB14-9970C9F99131}"/>
                </a:ext>
              </a:extLst>
            </p:cNvPr>
            <p:cNvSpPr txBox="1">
              <a:spLocks/>
            </p:cNvSpPr>
            <p:nvPr/>
          </p:nvSpPr>
          <p:spPr>
            <a:xfrm>
              <a:off x="6583927" y="4247738"/>
              <a:ext cx="343557" cy="5108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/>
                <a:t>…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B643EA-5568-4C47-8EDA-B9DC2C2F4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frames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5E0529-270D-40E6-B4C3-F95D3974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004DA-73FF-4C45-A023-DA402DA3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75</a:t>
            </a:fld>
            <a:endParaRPr lang="LID4096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53930D-25AA-4AD8-A06D-62CB5107F500}"/>
              </a:ext>
            </a:extLst>
          </p:cNvPr>
          <p:cNvGrpSpPr/>
          <p:nvPr/>
        </p:nvGrpSpPr>
        <p:grpSpPr>
          <a:xfrm>
            <a:off x="1741028" y="1825625"/>
            <a:ext cx="8760039" cy="1130482"/>
            <a:chOff x="217027" y="1825625"/>
            <a:chExt cx="8760039" cy="113048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A7D2F9A-EEA8-4414-BC33-9A5F03CA9158}"/>
                </a:ext>
              </a:extLst>
            </p:cNvPr>
            <p:cNvSpPr/>
            <p:nvPr/>
          </p:nvSpPr>
          <p:spPr>
            <a:xfrm>
              <a:off x="6298239" y="2309777"/>
              <a:ext cx="1734374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4444AF-5B64-4B71-89FB-3C6D8EEDB7FE}"/>
                </a:ext>
              </a:extLst>
            </p:cNvPr>
            <p:cNvSpPr/>
            <p:nvPr/>
          </p:nvSpPr>
          <p:spPr>
            <a:xfrm>
              <a:off x="217027" y="2309777"/>
              <a:ext cx="927948" cy="646330"/>
            </a:xfrm>
            <a:prstGeom prst="rect">
              <a:avLst/>
            </a:prstGeom>
            <a:solidFill>
              <a:srgbClr val="70AD47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Frame control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1D99A5-F942-44CE-9D57-11E3CE876A2F}"/>
                </a:ext>
              </a:extLst>
            </p:cNvPr>
            <p:cNvSpPr/>
            <p:nvPr/>
          </p:nvSpPr>
          <p:spPr>
            <a:xfrm>
              <a:off x="2219603" y="2309777"/>
              <a:ext cx="1289323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Address 1</a:t>
              </a:r>
            </a:p>
            <a:p>
              <a:pPr algn="ctr"/>
              <a:r>
                <a:rPr lang="en-GB" dirty="0"/>
                <a:t>Destination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1E5943-2489-41FC-875F-A0554F5768A4}"/>
                </a:ext>
              </a:extLst>
            </p:cNvPr>
            <p:cNvSpPr/>
            <p:nvPr/>
          </p:nvSpPr>
          <p:spPr>
            <a:xfrm>
              <a:off x="3522370" y="2309777"/>
              <a:ext cx="1154738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Address 2</a:t>
              </a:r>
            </a:p>
            <a:p>
              <a:pPr algn="ctr"/>
              <a:r>
                <a:rPr lang="en-GB" dirty="0"/>
                <a:t>Source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FC1DC8-C884-48A8-8817-1955BA165C69}"/>
                </a:ext>
              </a:extLst>
            </p:cNvPr>
            <p:cNvSpPr/>
            <p:nvPr/>
          </p:nvSpPr>
          <p:spPr>
            <a:xfrm>
              <a:off x="4677108" y="2309777"/>
              <a:ext cx="1094574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Address 3</a:t>
              </a:r>
            </a:p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047D1A6-3643-41D7-88CD-CC7AB860AE3B}"/>
                </a:ext>
              </a:extLst>
            </p:cNvPr>
            <p:cNvSpPr/>
            <p:nvPr/>
          </p:nvSpPr>
          <p:spPr>
            <a:xfrm>
              <a:off x="8032613" y="2309777"/>
              <a:ext cx="944453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CRC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F6906C-7B97-4669-8670-DF0DF671F2F2}"/>
                </a:ext>
              </a:extLst>
            </p:cNvPr>
            <p:cNvSpPr/>
            <p:nvPr/>
          </p:nvSpPr>
          <p:spPr>
            <a:xfrm>
              <a:off x="1150854" y="2309777"/>
              <a:ext cx="1055305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Duration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50AE189-A220-4410-9358-02175A37AC27}"/>
                </a:ext>
              </a:extLst>
            </p:cNvPr>
            <p:cNvSpPr/>
            <p:nvPr/>
          </p:nvSpPr>
          <p:spPr>
            <a:xfrm>
              <a:off x="5771682" y="2309777"/>
              <a:ext cx="526557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Seq</a:t>
              </a:r>
              <a:endParaRPr lang="en-GB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AEB3F40-10EB-4706-9638-8735A8DD4D73}"/>
                </a:ext>
              </a:extLst>
            </p:cNvPr>
            <p:cNvSpPr/>
            <p:nvPr/>
          </p:nvSpPr>
          <p:spPr>
            <a:xfrm>
              <a:off x="6718490" y="1951231"/>
              <a:ext cx="893872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0-2312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4BB07F-DBD5-4A7C-B194-D75B54FD22AD}"/>
                </a:ext>
              </a:extLst>
            </p:cNvPr>
            <p:cNvSpPr/>
            <p:nvPr/>
          </p:nvSpPr>
          <p:spPr>
            <a:xfrm>
              <a:off x="305604" y="1825625"/>
              <a:ext cx="750793" cy="43970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GB" dirty="0">
                  <a:solidFill>
                    <a:schemeClr val="tx1"/>
                  </a:solidFill>
                </a:rPr>
                <a:t>Bytes:</a:t>
              </a:r>
            </a:p>
            <a:p>
              <a:r>
                <a:rPr lang="en-GB" dirty="0">
                  <a:solidFill>
                    <a:schemeClr val="tx1"/>
                  </a:solidFill>
                </a:rPr>
                <a:t>    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4C14980-B6B5-430D-BF54-DC08D0400F10}"/>
                </a:ext>
              </a:extLst>
            </p:cNvPr>
            <p:cNvSpPr/>
            <p:nvPr/>
          </p:nvSpPr>
          <p:spPr>
            <a:xfrm>
              <a:off x="2101641" y="1951232"/>
              <a:ext cx="1416679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F5FF77B-E430-44D5-9B8F-4DA314C6107F}"/>
                </a:ext>
              </a:extLst>
            </p:cNvPr>
            <p:cNvSpPr/>
            <p:nvPr/>
          </p:nvSpPr>
          <p:spPr>
            <a:xfrm>
              <a:off x="3535157" y="1951232"/>
              <a:ext cx="1416679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4EAD501-11AB-4F73-B672-DE14D8458C57}"/>
                </a:ext>
              </a:extLst>
            </p:cNvPr>
            <p:cNvSpPr/>
            <p:nvPr/>
          </p:nvSpPr>
          <p:spPr>
            <a:xfrm>
              <a:off x="4968673" y="1951232"/>
              <a:ext cx="472226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5D70217-2EF5-4196-94EF-4435C1577913}"/>
                </a:ext>
              </a:extLst>
            </p:cNvPr>
            <p:cNvSpPr/>
            <p:nvPr/>
          </p:nvSpPr>
          <p:spPr>
            <a:xfrm>
              <a:off x="8032613" y="1951231"/>
              <a:ext cx="944453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0596F5D-F504-4115-9D1E-1A389A314037}"/>
                </a:ext>
              </a:extLst>
            </p:cNvPr>
            <p:cNvSpPr/>
            <p:nvPr/>
          </p:nvSpPr>
          <p:spPr>
            <a:xfrm>
              <a:off x="1303405" y="1825625"/>
              <a:ext cx="750793" cy="43970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479BCFE-D9CB-4029-A522-993D23C1BE23}"/>
                </a:ext>
              </a:extLst>
            </p:cNvPr>
            <p:cNvSpPr/>
            <p:nvPr/>
          </p:nvSpPr>
          <p:spPr>
            <a:xfrm>
              <a:off x="5788519" y="1951231"/>
              <a:ext cx="492882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1F039E12-CB45-4CFB-BAC2-C2FFCE555577}"/>
              </a:ext>
            </a:extLst>
          </p:cNvPr>
          <p:cNvSpPr txBox="1">
            <a:spLocks/>
          </p:cNvSpPr>
          <p:nvPr/>
        </p:nvSpPr>
        <p:spPr>
          <a:xfrm>
            <a:off x="2152650" y="5334620"/>
            <a:ext cx="8378716" cy="8423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Indicates frames to and from the access points (distribution system) respectively.</a:t>
            </a:r>
          </a:p>
        </p:txBody>
      </p:sp>
    </p:spTree>
    <p:extLst>
      <p:ext uri="{BB962C8B-B14F-4D97-AF65-F5344CB8AC3E}">
        <p14:creationId xmlns:p14="http://schemas.microsoft.com/office/powerpoint/2010/main" val="325946908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8257FE0-17DF-4BAE-A504-BD3E9CA8CADA}"/>
              </a:ext>
            </a:extLst>
          </p:cNvPr>
          <p:cNvGrpSpPr/>
          <p:nvPr/>
        </p:nvGrpSpPr>
        <p:grpSpPr>
          <a:xfrm>
            <a:off x="1741028" y="2956108"/>
            <a:ext cx="8819464" cy="1903173"/>
            <a:chOff x="217028" y="2956107"/>
            <a:chExt cx="8819464" cy="190317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3B97D12-4E4D-4B8B-A3D6-B28FF8AE7A63}"/>
                </a:ext>
              </a:extLst>
            </p:cNvPr>
            <p:cNvGrpSpPr/>
            <p:nvPr/>
          </p:nvGrpSpPr>
          <p:grpSpPr>
            <a:xfrm>
              <a:off x="217028" y="2956107"/>
              <a:ext cx="8819464" cy="1903173"/>
              <a:chOff x="217028" y="2956107"/>
              <a:chExt cx="8819464" cy="1903173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66B0369-5A56-45E3-82BB-8C44AE9318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047" y="2956107"/>
                <a:ext cx="0" cy="124803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DDAAD6A-FE2F-45B1-9AC7-28013DC5CB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975" y="2956107"/>
                <a:ext cx="7760978" cy="125684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572F50F-2AB9-4CA0-8187-E6077C4E2839}"/>
                  </a:ext>
                </a:extLst>
              </p:cNvPr>
              <p:cNvSpPr/>
              <p:nvPr/>
            </p:nvSpPr>
            <p:spPr>
              <a:xfrm>
                <a:off x="217028" y="4212950"/>
                <a:ext cx="927948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Version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122A359-D75E-48D5-B4FC-9AA5B24161B7}"/>
                  </a:ext>
                </a:extLst>
              </p:cNvPr>
              <p:cNvSpPr/>
              <p:nvPr/>
            </p:nvSpPr>
            <p:spPr>
              <a:xfrm>
                <a:off x="2597975" y="4212950"/>
                <a:ext cx="1289323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To DS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FD83CD1-2B08-43A2-97FC-72BC9A5EE207}"/>
                  </a:ext>
                </a:extLst>
              </p:cNvPr>
              <p:cNvSpPr/>
              <p:nvPr/>
            </p:nvSpPr>
            <p:spPr>
              <a:xfrm>
                <a:off x="3900742" y="4212950"/>
                <a:ext cx="1154738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From DS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C426654-F973-4823-B9C4-D0616CD4C230}"/>
                  </a:ext>
                </a:extLst>
              </p:cNvPr>
              <p:cNvSpPr/>
              <p:nvPr/>
            </p:nvSpPr>
            <p:spPr>
              <a:xfrm>
                <a:off x="5055479" y="4212950"/>
                <a:ext cx="1537191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Power Management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61ACAC-ED59-426B-8E68-4DCC70195592}"/>
                  </a:ext>
                </a:extLst>
              </p:cNvPr>
              <p:cNvSpPr/>
              <p:nvPr/>
            </p:nvSpPr>
            <p:spPr>
              <a:xfrm>
                <a:off x="1150855" y="4212950"/>
                <a:ext cx="1055305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Type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919C84B-6AC9-4D0C-A11D-29945C857A25}"/>
                  </a:ext>
                </a:extLst>
              </p:cNvPr>
              <p:cNvSpPr/>
              <p:nvPr/>
            </p:nvSpPr>
            <p:spPr>
              <a:xfrm>
                <a:off x="6918741" y="4212950"/>
                <a:ext cx="956189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More data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DBC2BBD-282C-4FBF-AF72-806B174033E8}"/>
                  </a:ext>
                </a:extLst>
              </p:cNvPr>
              <p:cNvSpPr/>
              <p:nvPr/>
            </p:nvSpPr>
            <p:spPr>
              <a:xfrm>
                <a:off x="7881754" y="4212950"/>
                <a:ext cx="1154738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Protected</a:t>
                </a:r>
              </a:p>
            </p:txBody>
          </p:sp>
        </p:grpSp>
        <p:sp>
          <p:nvSpPr>
            <p:cNvPr id="39" name="Content Placeholder 2">
              <a:extLst>
                <a:ext uri="{FF2B5EF4-FFF2-40B4-BE49-F238E27FC236}">
                  <a16:creationId xmlns:a16="http://schemas.microsoft.com/office/drawing/2014/main" id="{024996E3-4431-4120-97FE-148C175EBA1D}"/>
                </a:ext>
              </a:extLst>
            </p:cNvPr>
            <p:cNvSpPr txBox="1">
              <a:spLocks/>
            </p:cNvSpPr>
            <p:nvPr/>
          </p:nvSpPr>
          <p:spPr>
            <a:xfrm>
              <a:off x="2219603" y="4247738"/>
              <a:ext cx="343557" cy="5108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/>
                <a:t>…</a:t>
              </a:r>
            </a:p>
          </p:txBody>
        </p:sp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09C26896-2598-47C2-AB14-9970C9F99131}"/>
                </a:ext>
              </a:extLst>
            </p:cNvPr>
            <p:cNvSpPr txBox="1">
              <a:spLocks/>
            </p:cNvSpPr>
            <p:nvPr/>
          </p:nvSpPr>
          <p:spPr>
            <a:xfrm>
              <a:off x="6583927" y="4247738"/>
              <a:ext cx="343557" cy="5108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/>
                <a:t>…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B643EA-5568-4C47-8EDA-B9DC2C2F4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frames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5E0529-270D-40E6-B4C3-F95D3974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004DA-73FF-4C45-A023-DA402DA3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76</a:t>
            </a:fld>
            <a:endParaRPr lang="LID4096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53930D-25AA-4AD8-A06D-62CB5107F500}"/>
              </a:ext>
            </a:extLst>
          </p:cNvPr>
          <p:cNvGrpSpPr/>
          <p:nvPr/>
        </p:nvGrpSpPr>
        <p:grpSpPr>
          <a:xfrm>
            <a:off x="1741028" y="1825625"/>
            <a:ext cx="8760039" cy="1130482"/>
            <a:chOff x="217027" y="1825625"/>
            <a:chExt cx="8760039" cy="113048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A7D2F9A-EEA8-4414-BC33-9A5F03CA9158}"/>
                </a:ext>
              </a:extLst>
            </p:cNvPr>
            <p:cNvSpPr/>
            <p:nvPr/>
          </p:nvSpPr>
          <p:spPr>
            <a:xfrm>
              <a:off x="6298239" y="2309777"/>
              <a:ext cx="1734374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4444AF-5B64-4B71-89FB-3C6D8EEDB7FE}"/>
                </a:ext>
              </a:extLst>
            </p:cNvPr>
            <p:cNvSpPr/>
            <p:nvPr/>
          </p:nvSpPr>
          <p:spPr>
            <a:xfrm>
              <a:off x="217027" y="2309777"/>
              <a:ext cx="927948" cy="646330"/>
            </a:xfrm>
            <a:prstGeom prst="rect">
              <a:avLst/>
            </a:prstGeom>
            <a:solidFill>
              <a:srgbClr val="70AD47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Frame control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1D99A5-F942-44CE-9D57-11E3CE876A2F}"/>
                </a:ext>
              </a:extLst>
            </p:cNvPr>
            <p:cNvSpPr/>
            <p:nvPr/>
          </p:nvSpPr>
          <p:spPr>
            <a:xfrm>
              <a:off x="2219603" y="2309777"/>
              <a:ext cx="1289323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Address 1</a:t>
              </a:r>
            </a:p>
            <a:p>
              <a:pPr algn="ctr"/>
              <a:r>
                <a:rPr lang="en-GB" dirty="0"/>
                <a:t>Destination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1E5943-2489-41FC-875F-A0554F5768A4}"/>
                </a:ext>
              </a:extLst>
            </p:cNvPr>
            <p:cNvSpPr/>
            <p:nvPr/>
          </p:nvSpPr>
          <p:spPr>
            <a:xfrm>
              <a:off x="3522370" y="2309777"/>
              <a:ext cx="1154738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Address 2</a:t>
              </a:r>
            </a:p>
            <a:p>
              <a:pPr algn="ctr"/>
              <a:r>
                <a:rPr lang="en-GB" dirty="0"/>
                <a:t>Source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FC1DC8-C884-48A8-8817-1955BA165C69}"/>
                </a:ext>
              </a:extLst>
            </p:cNvPr>
            <p:cNvSpPr/>
            <p:nvPr/>
          </p:nvSpPr>
          <p:spPr>
            <a:xfrm>
              <a:off x="4677108" y="2309777"/>
              <a:ext cx="1094574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Address 3</a:t>
              </a:r>
            </a:p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047D1A6-3643-41D7-88CD-CC7AB860AE3B}"/>
                </a:ext>
              </a:extLst>
            </p:cNvPr>
            <p:cNvSpPr/>
            <p:nvPr/>
          </p:nvSpPr>
          <p:spPr>
            <a:xfrm>
              <a:off x="8032613" y="2309777"/>
              <a:ext cx="944453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CRC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F6906C-7B97-4669-8670-DF0DF671F2F2}"/>
                </a:ext>
              </a:extLst>
            </p:cNvPr>
            <p:cNvSpPr/>
            <p:nvPr/>
          </p:nvSpPr>
          <p:spPr>
            <a:xfrm>
              <a:off x="1150854" y="2309777"/>
              <a:ext cx="1055305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Duration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50AE189-A220-4410-9358-02175A37AC27}"/>
                </a:ext>
              </a:extLst>
            </p:cNvPr>
            <p:cNvSpPr/>
            <p:nvPr/>
          </p:nvSpPr>
          <p:spPr>
            <a:xfrm>
              <a:off x="5771682" y="2309777"/>
              <a:ext cx="526557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Seq</a:t>
              </a:r>
              <a:endParaRPr lang="en-GB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AEB3F40-10EB-4706-9638-8735A8DD4D73}"/>
                </a:ext>
              </a:extLst>
            </p:cNvPr>
            <p:cNvSpPr/>
            <p:nvPr/>
          </p:nvSpPr>
          <p:spPr>
            <a:xfrm>
              <a:off x="6718490" y="1951231"/>
              <a:ext cx="893872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0-2312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4BB07F-DBD5-4A7C-B194-D75B54FD22AD}"/>
                </a:ext>
              </a:extLst>
            </p:cNvPr>
            <p:cNvSpPr/>
            <p:nvPr/>
          </p:nvSpPr>
          <p:spPr>
            <a:xfrm>
              <a:off x="305604" y="1825625"/>
              <a:ext cx="750793" cy="43970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GB" dirty="0">
                  <a:solidFill>
                    <a:schemeClr val="tx1"/>
                  </a:solidFill>
                </a:rPr>
                <a:t>Bytes:</a:t>
              </a:r>
            </a:p>
            <a:p>
              <a:r>
                <a:rPr lang="en-GB" dirty="0">
                  <a:solidFill>
                    <a:schemeClr val="tx1"/>
                  </a:solidFill>
                </a:rPr>
                <a:t>    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4C14980-B6B5-430D-BF54-DC08D0400F10}"/>
                </a:ext>
              </a:extLst>
            </p:cNvPr>
            <p:cNvSpPr/>
            <p:nvPr/>
          </p:nvSpPr>
          <p:spPr>
            <a:xfrm>
              <a:off x="2101641" y="1951232"/>
              <a:ext cx="1416679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F5FF77B-E430-44D5-9B8F-4DA314C6107F}"/>
                </a:ext>
              </a:extLst>
            </p:cNvPr>
            <p:cNvSpPr/>
            <p:nvPr/>
          </p:nvSpPr>
          <p:spPr>
            <a:xfrm>
              <a:off x="3535157" y="1951232"/>
              <a:ext cx="1416679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4EAD501-11AB-4F73-B672-DE14D8458C57}"/>
                </a:ext>
              </a:extLst>
            </p:cNvPr>
            <p:cNvSpPr/>
            <p:nvPr/>
          </p:nvSpPr>
          <p:spPr>
            <a:xfrm>
              <a:off x="4968673" y="1951232"/>
              <a:ext cx="472226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5D70217-2EF5-4196-94EF-4435C1577913}"/>
                </a:ext>
              </a:extLst>
            </p:cNvPr>
            <p:cNvSpPr/>
            <p:nvPr/>
          </p:nvSpPr>
          <p:spPr>
            <a:xfrm>
              <a:off x="8032612" y="1951231"/>
              <a:ext cx="944453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0596F5D-F504-4115-9D1E-1A389A314037}"/>
                </a:ext>
              </a:extLst>
            </p:cNvPr>
            <p:cNvSpPr/>
            <p:nvPr/>
          </p:nvSpPr>
          <p:spPr>
            <a:xfrm>
              <a:off x="1303405" y="1825625"/>
              <a:ext cx="750793" cy="43970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479BCFE-D9CB-4029-A522-993D23C1BE23}"/>
                </a:ext>
              </a:extLst>
            </p:cNvPr>
            <p:cNvSpPr/>
            <p:nvPr/>
          </p:nvSpPr>
          <p:spPr>
            <a:xfrm>
              <a:off x="5788519" y="1951231"/>
              <a:ext cx="492882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1F039E12-CB45-4CFB-BAC2-C2FFCE555577}"/>
              </a:ext>
            </a:extLst>
          </p:cNvPr>
          <p:cNvSpPr txBox="1">
            <a:spLocks/>
          </p:cNvSpPr>
          <p:nvPr/>
        </p:nvSpPr>
        <p:spPr>
          <a:xfrm>
            <a:off x="2152650" y="5334620"/>
            <a:ext cx="8378716" cy="842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Indicates that the sender will enter power save mode.</a:t>
            </a:r>
          </a:p>
        </p:txBody>
      </p:sp>
    </p:spTree>
    <p:extLst>
      <p:ext uri="{BB962C8B-B14F-4D97-AF65-F5344CB8AC3E}">
        <p14:creationId xmlns:p14="http://schemas.microsoft.com/office/powerpoint/2010/main" val="95442897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8257FE0-17DF-4BAE-A504-BD3E9CA8CADA}"/>
              </a:ext>
            </a:extLst>
          </p:cNvPr>
          <p:cNvGrpSpPr/>
          <p:nvPr/>
        </p:nvGrpSpPr>
        <p:grpSpPr>
          <a:xfrm>
            <a:off x="1741028" y="2956108"/>
            <a:ext cx="8819464" cy="1903173"/>
            <a:chOff x="217028" y="2956107"/>
            <a:chExt cx="8819464" cy="190317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3B97D12-4E4D-4B8B-A3D6-B28FF8AE7A63}"/>
                </a:ext>
              </a:extLst>
            </p:cNvPr>
            <p:cNvGrpSpPr/>
            <p:nvPr/>
          </p:nvGrpSpPr>
          <p:grpSpPr>
            <a:xfrm>
              <a:off x="217028" y="2956107"/>
              <a:ext cx="8819464" cy="1903173"/>
              <a:chOff x="217028" y="2956107"/>
              <a:chExt cx="8819464" cy="1903173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66B0369-5A56-45E3-82BB-8C44AE9318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047" y="2956107"/>
                <a:ext cx="0" cy="124803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DDAAD6A-FE2F-45B1-9AC7-28013DC5CB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975" y="2956107"/>
                <a:ext cx="7760978" cy="125684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572F50F-2AB9-4CA0-8187-E6077C4E2839}"/>
                  </a:ext>
                </a:extLst>
              </p:cNvPr>
              <p:cNvSpPr/>
              <p:nvPr/>
            </p:nvSpPr>
            <p:spPr>
              <a:xfrm>
                <a:off x="217028" y="4212950"/>
                <a:ext cx="927948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Version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122A359-D75E-48D5-B4FC-9AA5B24161B7}"/>
                  </a:ext>
                </a:extLst>
              </p:cNvPr>
              <p:cNvSpPr/>
              <p:nvPr/>
            </p:nvSpPr>
            <p:spPr>
              <a:xfrm>
                <a:off x="2597975" y="4212950"/>
                <a:ext cx="1289323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To DS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FD83CD1-2B08-43A2-97FC-72BC9A5EE207}"/>
                  </a:ext>
                </a:extLst>
              </p:cNvPr>
              <p:cNvSpPr/>
              <p:nvPr/>
            </p:nvSpPr>
            <p:spPr>
              <a:xfrm>
                <a:off x="3900742" y="4212950"/>
                <a:ext cx="1154738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From DS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C426654-F973-4823-B9C4-D0616CD4C230}"/>
                  </a:ext>
                </a:extLst>
              </p:cNvPr>
              <p:cNvSpPr/>
              <p:nvPr/>
            </p:nvSpPr>
            <p:spPr>
              <a:xfrm>
                <a:off x="5055479" y="4212950"/>
                <a:ext cx="1537191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Power Management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61ACAC-ED59-426B-8E68-4DCC70195592}"/>
                  </a:ext>
                </a:extLst>
              </p:cNvPr>
              <p:cNvSpPr/>
              <p:nvPr/>
            </p:nvSpPr>
            <p:spPr>
              <a:xfrm>
                <a:off x="1150855" y="4212950"/>
                <a:ext cx="1055305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Type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919C84B-6AC9-4D0C-A11D-29945C857A25}"/>
                  </a:ext>
                </a:extLst>
              </p:cNvPr>
              <p:cNvSpPr/>
              <p:nvPr/>
            </p:nvSpPr>
            <p:spPr>
              <a:xfrm>
                <a:off x="6918741" y="4212950"/>
                <a:ext cx="956189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More data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DBC2BBD-282C-4FBF-AF72-806B174033E8}"/>
                  </a:ext>
                </a:extLst>
              </p:cNvPr>
              <p:cNvSpPr/>
              <p:nvPr/>
            </p:nvSpPr>
            <p:spPr>
              <a:xfrm>
                <a:off x="7881754" y="4212950"/>
                <a:ext cx="1154738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Protected</a:t>
                </a:r>
              </a:p>
            </p:txBody>
          </p:sp>
        </p:grpSp>
        <p:sp>
          <p:nvSpPr>
            <p:cNvPr id="39" name="Content Placeholder 2">
              <a:extLst>
                <a:ext uri="{FF2B5EF4-FFF2-40B4-BE49-F238E27FC236}">
                  <a16:creationId xmlns:a16="http://schemas.microsoft.com/office/drawing/2014/main" id="{024996E3-4431-4120-97FE-148C175EBA1D}"/>
                </a:ext>
              </a:extLst>
            </p:cNvPr>
            <p:cNvSpPr txBox="1">
              <a:spLocks/>
            </p:cNvSpPr>
            <p:nvPr/>
          </p:nvSpPr>
          <p:spPr>
            <a:xfrm>
              <a:off x="2219603" y="4247738"/>
              <a:ext cx="343557" cy="5108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/>
                <a:t>…</a:t>
              </a:r>
            </a:p>
          </p:txBody>
        </p:sp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09C26896-2598-47C2-AB14-9970C9F99131}"/>
                </a:ext>
              </a:extLst>
            </p:cNvPr>
            <p:cNvSpPr txBox="1">
              <a:spLocks/>
            </p:cNvSpPr>
            <p:nvPr/>
          </p:nvSpPr>
          <p:spPr>
            <a:xfrm>
              <a:off x="6583927" y="4247738"/>
              <a:ext cx="343557" cy="5108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/>
                <a:t>…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B643EA-5568-4C47-8EDA-B9DC2C2F4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frames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5E0529-270D-40E6-B4C3-F95D3974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004DA-73FF-4C45-A023-DA402DA3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77</a:t>
            </a:fld>
            <a:endParaRPr lang="LID4096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53930D-25AA-4AD8-A06D-62CB5107F500}"/>
              </a:ext>
            </a:extLst>
          </p:cNvPr>
          <p:cNvGrpSpPr/>
          <p:nvPr/>
        </p:nvGrpSpPr>
        <p:grpSpPr>
          <a:xfrm>
            <a:off x="1741028" y="1825625"/>
            <a:ext cx="8760039" cy="1130482"/>
            <a:chOff x="217027" y="1825625"/>
            <a:chExt cx="8760039" cy="113048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A7D2F9A-EEA8-4414-BC33-9A5F03CA9158}"/>
                </a:ext>
              </a:extLst>
            </p:cNvPr>
            <p:cNvSpPr/>
            <p:nvPr/>
          </p:nvSpPr>
          <p:spPr>
            <a:xfrm>
              <a:off x="6298239" y="2309777"/>
              <a:ext cx="1734374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4444AF-5B64-4B71-89FB-3C6D8EEDB7FE}"/>
                </a:ext>
              </a:extLst>
            </p:cNvPr>
            <p:cNvSpPr/>
            <p:nvPr/>
          </p:nvSpPr>
          <p:spPr>
            <a:xfrm>
              <a:off x="217027" y="2309777"/>
              <a:ext cx="927948" cy="646330"/>
            </a:xfrm>
            <a:prstGeom prst="rect">
              <a:avLst/>
            </a:prstGeom>
            <a:solidFill>
              <a:srgbClr val="70AD47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Frame control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1D99A5-F942-44CE-9D57-11E3CE876A2F}"/>
                </a:ext>
              </a:extLst>
            </p:cNvPr>
            <p:cNvSpPr/>
            <p:nvPr/>
          </p:nvSpPr>
          <p:spPr>
            <a:xfrm>
              <a:off x="2219603" y="2309777"/>
              <a:ext cx="1289323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Address 1</a:t>
              </a:r>
            </a:p>
            <a:p>
              <a:pPr algn="ctr"/>
              <a:r>
                <a:rPr lang="en-GB" dirty="0"/>
                <a:t>Destination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1E5943-2489-41FC-875F-A0554F5768A4}"/>
                </a:ext>
              </a:extLst>
            </p:cNvPr>
            <p:cNvSpPr/>
            <p:nvPr/>
          </p:nvSpPr>
          <p:spPr>
            <a:xfrm>
              <a:off x="3522370" y="2309777"/>
              <a:ext cx="1154738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Address 2</a:t>
              </a:r>
            </a:p>
            <a:p>
              <a:pPr algn="ctr"/>
              <a:r>
                <a:rPr lang="en-GB" dirty="0"/>
                <a:t>Source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FC1DC8-C884-48A8-8817-1955BA165C69}"/>
                </a:ext>
              </a:extLst>
            </p:cNvPr>
            <p:cNvSpPr/>
            <p:nvPr/>
          </p:nvSpPr>
          <p:spPr>
            <a:xfrm>
              <a:off x="4677108" y="2309777"/>
              <a:ext cx="1094574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Address 3</a:t>
              </a:r>
            </a:p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047D1A6-3643-41D7-88CD-CC7AB860AE3B}"/>
                </a:ext>
              </a:extLst>
            </p:cNvPr>
            <p:cNvSpPr/>
            <p:nvPr/>
          </p:nvSpPr>
          <p:spPr>
            <a:xfrm>
              <a:off x="8032613" y="2309777"/>
              <a:ext cx="944453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CRC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F6906C-7B97-4669-8670-DF0DF671F2F2}"/>
                </a:ext>
              </a:extLst>
            </p:cNvPr>
            <p:cNvSpPr/>
            <p:nvPr/>
          </p:nvSpPr>
          <p:spPr>
            <a:xfrm>
              <a:off x="1150854" y="2309777"/>
              <a:ext cx="1055305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Duration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50AE189-A220-4410-9358-02175A37AC27}"/>
                </a:ext>
              </a:extLst>
            </p:cNvPr>
            <p:cNvSpPr/>
            <p:nvPr/>
          </p:nvSpPr>
          <p:spPr>
            <a:xfrm>
              <a:off x="5771682" y="2309777"/>
              <a:ext cx="526557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Seq</a:t>
              </a:r>
              <a:endParaRPr lang="en-GB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AEB3F40-10EB-4706-9638-8735A8DD4D73}"/>
                </a:ext>
              </a:extLst>
            </p:cNvPr>
            <p:cNvSpPr/>
            <p:nvPr/>
          </p:nvSpPr>
          <p:spPr>
            <a:xfrm>
              <a:off x="6718490" y="1951231"/>
              <a:ext cx="893872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0-2312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4BB07F-DBD5-4A7C-B194-D75B54FD22AD}"/>
                </a:ext>
              </a:extLst>
            </p:cNvPr>
            <p:cNvSpPr/>
            <p:nvPr/>
          </p:nvSpPr>
          <p:spPr>
            <a:xfrm>
              <a:off x="305604" y="1825625"/>
              <a:ext cx="750793" cy="43970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GB" dirty="0">
                  <a:solidFill>
                    <a:schemeClr val="tx1"/>
                  </a:solidFill>
                </a:rPr>
                <a:t>Bytes:</a:t>
              </a:r>
            </a:p>
            <a:p>
              <a:r>
                <a:rPr lang="en-GB" dirty="0">
                  <a:solidFill>
                    <a:schemeClr val="tx1"/>
                  </a:solidFill>
                </a:rPr>
                <a:t>    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4C14980-B6B5-430D-BF54-DC08D0400F10}"/>
                </a:ext>
              </a:extLst>
            </p:cNvPr>
            <p:cNvSpPr/>
            <p:nvPr/>
          </p:nvSpPr>
          <p:spPr>
            <a:xfrm>
              <a:off x="2101641" y="1951232"/>
              <a:ext cx="1416679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F5FF77B-E430-44D5-9B8F-4DA314C6107F}"/>
                </a:ext>
              </a:extLst>
            </p:cNvPr>
            <p:cNvSpPr/>
            <p:nvPr/>
          </p:nvSpPr>
          <p:spPr>
            <a:xfrm>
              <a:off x="3535157" y="1951232"/>
              <a:ext cx="1416679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4EAD501-11AB-4F73-B672-DE14D8458C57}"/>
                </a:ext>
              </a:extLst>
            </p:cNvPr>
            <p:cNvSpPr/>
            <p:nvPr/>
          </p:nvSpPr>
          <p:spPr>
            <a:xfrm>
              <a:off x="4968673" y="1951232"/>
              <a:ext cx="472226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5D70217-2EF5-4196-94EF-4435C1577913}"/>
                </a:ext>
              </a:extLst>
            </p:cNvPr>
            <p:cNvSpPr/>
            <p:nvPr/>
          </p:nvSpPr>
          <p:spPr>
            <a:xfrm>
              <a:off x="8032613" y="1951231"/>
              <a:ext cx="944453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0596F5D-F504-4115-9D1E-1A389A314037}"/>
                </a:ext>
              </a:extLst>
            </p:cNvPr>
            <p:cNvSpPr/>
            <p:nvPr/>
          </p:nvSpPr>
          <p:spPr>
            <a:xfrm>
              <a:off x="1303405" y="1825625"/>
              <a:ext cx="750793" cy="43970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479BCFE-D9CB-4029-A522-993D23C1BE23}"/>
                </a:ext>
              </a:extLst>
            </p:cNvPr>
            <p:cNvSpPr/>
            <p:nvPr/>
          </p:nvSpPr>
          <p:spPr>
            <a:xfrm>
              <a:off x="5788519" y="1951231"/>
              <a:ext cx="492882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1F039E12-CB45-4CFB-BAC2-C2FFCE555577}"/>
              </a:ext>
            </a:extLst>
          </p:cNvPr>
          <p:cNvSpPr txBox="1">
            <a:spLocks/>
          </p:cNvSpPr>
          <p:nvPr/>
        </p:nvSpPr>
        <p:spPr>
          <a:xfrm>
            <a:off x="2152650" y="5334620"/>
            <a:ext cx="8378716" cy="8423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Indicates that the sender has more</a:t>
            </a:r>
            <a:br>
              <a:rPr lang="en-US" dirty="0"/>
            </a:br>
            <a:r>
              <a:rPr lang="en-US" dirty="0"/>
              <a:t>frames for the receiver.</a:t>
            </a:r>
          </a:p>
        </p:txBody>
      </p:sp>
    </p:spTree>
    <p:extLst>
      <p:ext uri="{BB962C8B-B14F-4D97-AF65-F5344CB8AC3E}">
        <p14:creationId xmlns:p14="http://schemas.microsoft.com/office/powerpoint/2010/main" val="12406630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8257FE0-17DF-4BAE-A504-BD3E9CA8CADA}"/>
              </a:ext>
            </a:extLst>
          </p:cNvPr>
          <p:cNvGrpSpPr/>
          <p:nvPr/>
        </p:nvGrpSpPr>
        <p:grpSpPr>
          <a:xfrm>
            <a:off x="1741028" y="2956108"/>
            <a:ext cx="8819464" cy="1903173"/>
            <a:chOff x="217028" y="2956107"/>
            <a:chExt cx="8819464" cy="190317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3B97D12-4E4D-4B8B-A3D6-B28FF8AE7A63}"/>
                </a:ext>
              </a:extLst>
            </p:cNvPr>
            <p:cNvGrpSpPr/>
            <p:nvPr/>
          </p:nvGrpSpPr>
          <p:grpSpPr>
            <a:xfrm>
              <a:off x="217028" y="2956107"/>
              <a:ext cx="8819464" cy="1903173"/>
              <a:chOff x="217028" y="2956107"/>
              <a:chExt cx="8819464" cy="1903173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66B0369-5A56-45E3-82BB-8C44AE9318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047" y="2956107"/>
                <a:ext cx="0" cy="124803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DDAAD6A-FE2F-45B1-9AC7-28013DC5CB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975" y="2956107"/>
                <a:ext cx="7760978" cy="125684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572F50F-2AB9-4CA0-8187-E6077C4E2839}"/>
                  </a:ext>
                </a:extLst>
              </p:cNvPr>
              <p:cNvSpPr/>
              <p:nvPr/>
            </p:nvSpPr>
            <p:spPr>
              <a:xfrm>
                <a:off x="217028" y="4212950"/>
                <a:ext cx="927948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Version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122A359-D75E-48D5-B4FC-9AA5B24161B7}"/>
                  </a:ext>
                </a:extLst>
              </p:cNvPr>
              <p:cNvSpPr/>
              <p:nvPr/>
            </p:nvSpPr>
            <p:spPr>
              <a:xfrm>
                <a:off x="2597975" y="4212950"/>
                <a:ext cx="1289323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To DS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FD83CD1-2B08-43A2-97FC-72BC9A5EE207}"/>
                  </a:ext>
                </a:extLst>
              </p:cNvPr>
              <p:cNvSpPr/>
              <p:nvPr/>
            </p:nvSpPr>
            <p:spPr>
              <a:xfrm>
                <a:off x="3900742" y="4212950"/>
                <a:ext cx="1154738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From DS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C426654-F973-4823-B9C4-D0616CD4C230}"/>
                  </a:ext>
                </a:extLst>
              </p:cNvPr>
              <p:cNvSpPr/>
              <p:nvPr/>
            </p:nvSpPr>
            <p:spPr>
              <a:xfrm>
                <a:off x="5055479" y="4212950"/>
                <a:ext cx="1537191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Power Management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61ACAC-ED59-426B-8E68-4DCC70195592}"/>
                  </a:ext>
                </a:extLst>
              </p:cNvPr>
              <p:cNvSpPr/>
              <p:nvPr/>
            </p:nvSpPr>
            <p:spPr>
              <a:xfrm>
                <a:off x="1150855" y="4212950"/>
                <a:ext cx="1055305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Type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919C84B-6AC9-4D0C-A11D-29945C857A25}"/>
                  </a:ext>
                </a:extLst>
              </p:cNvPr>
              <p:cNvSpPr/>
              <p:nvPr/>
            </p:nvSpPr>
            <p:spPr>
              <a:xfrm>
                <a:off x="6918741" y="4212950"/>
                <a:ext cx="956189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More data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DBC2BBD-282C-4FBF-AF72-806B174033E8}"/>
                  </a:ext>
                </a:extLst>
              </p:cNvPr>
              <p:cNvSpPr/>
              <p:nvPr/>
            </p:nvSpPr>
            <p:spPr>
              <a:xfrm>
                <a:off x="7881754" y="4212950"/>
                <a:ext cx="1154738" cy="6463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Protected</a:t>
                </a:r>
              </a:p>
            </p:txBody>
          </p:sp>
        </p:grpSp>
        <p:sp>
          <p:nvSpPr>
            <p:cNvPr id="39" name="Content Placeholder 2">
              <a:extLst>
                <a:ext uri="{FF2B5EF4-FFF2-40B4-BE49-F238E27FC236}">
                  <a16:creationId xmlns:a16="http://schemas.microsoft.com/office/drawing/2014/main" id="{024996E3-4431-4120-97FE-148C175EBA1D}"/>
                </a:ext>
              </a:extLst>
            </p:cNvPr>
            <p:cNvSpPr txBox="1">
              <a:spLocks/>
            </p:cNvSpPr>
            <p:nvPr/>
          </p:nvSpPr>
          <p:spPr>
            <a:xfrm>
              <a:off x="2219603" y="4247738"/>
              <a:ext cx="343557" cy="5108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/>
                <a:t>…</a:t>
              </a:r>
            </a:p>
          </p:txBody>
        </p:sp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09C26896-2598-47C2-AB14-9970C9F99131}"/>
                </a:ext>
              </a:extLst>
            </p:cNvPr>
            <p:cNvSpPr txBox="1">
              <a:spLocks/>
            </p:cNvSpPr>
            <p:nvPr/>
          </p:nvSpPr>
          <p:spPr>
            <a:xfrm>
              <a:off x="6583927" y="4247738"/>
              <a:ext cx="343557" cy="5108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/>
                <a:t>…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B643EA-5568-4C47-8EDA-B9DC2C2F4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frames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5E0529-270D-40E6-B4C3-F95D3974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004DA-73FF-4C45-A023-DA402DA3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78</a:t>
            </a:fld>
            <a:endParaRPr lang="LID4096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53930D-25AA-4AD8-A06D-62CB5107F500}"/>
              </a:ext>
            </a:extLst>
          </p:cNvPr>
          <p:cNvGrpSpPr/>
          <p:nvPr/>
        </p:nvGrpSpPr>
        <p:grpSpPr>
          <a:xfrm>
            <a:off x="1741028" y="1825625"/>
            <a:ext cx="8760039" cy="1130482"/>
            <a:chOff x="217027" y="1825625"/>
            <a:chExt cx="8760039" cy="113048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A7D2F9A-EEA8-4414-BC33-9A5F03CA9158}"/>
                </a:ext>
              </a:extLst>
            </p:cNvPr>
            <p:cNvSpPr/>
            <p:nvPr/>
          </p:nvSpPr>
          <p:spPr>
            <a:xfrm>
              <a:off x="6298239" y="2309777"/>
              <a:ext cx="1734374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4444AF-5B64-4B71-89FB-3C6D8EEDB7FE}"/>
                </a:ext>
              </a:extLst>
            </p:cNvPr>
            <p:cNvSpPr/>
            <p:nvPr/>
          </p:nvSpPr>
          <p:spPr>
            <a:xfrm>
              <a:off x="217027" y="2309777"/>
              <a:ext cx="927948" cy="646330"/>
            </a:xfrm>
            <a:prstGeom prst="rect">
              <a:avLst/>
            </a:prstGeom>
            <a:solidFill>
              <a:srgbClr val="70AD47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Frame control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1D99A5-F942-44CE-9D57-11E3CE876A2F}"/>
                </a:ext>
              </a:extLst>
            </p:cNvPr>
            <p:cNvSpPr/>
            <p:nvPr/>
          </p:nvSpPr>
          <p:spPr>
            <a:xfrm>
              <a:off x="2219603" y="2309777"/>
              <a:ext cx="1289323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Address 1</a:t>
              </a:r>
            </a:p>
            <a:p>
              <a:pPr algn="ctr"/>
              <a:r>
                <a:rPr lang="en-GB" dirty="0"/>
                <a:t>Destination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1E5943-2489-41FC-875F-A0554F5768A4}"/>
                </a:ext>
              </a:extLst>
            </p:cNvPr>
            <p:cNvSpPr/>
            <p:nvPr/>
          </p:nvSpPr>
          <p:spPr>
            <a:xfrm>
              <a:off x="3522370" y="2309777"/>
              <a:ext cx="1154738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Address 2</a:t>
              </a:r>
            </a:p>
            <a:p>
              <a:pPr algn="ctr"/>
              <a:r>
                <a:rPr lang="en-GB" dirty="0"/>
                <a:t>Source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FC1DC8-C884-48A8-8817-1955BA165C69}"/>
                </a:ext>
              </a:extLst>
            </p:cNvPr>
            <p:cNvSpPr/>
            <p:nvPr/>
          </p:nvSpPr>
          <p:spPr>
            <a:xfrm>
              <a:off x="4677108" y="2309777"/>
              <a:ext cx="1094574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Address 3</a:t>
              </a:r>
            </a:p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047D1A6-3643-41D7-88CD-CC7AB860AE3B}"/>
                </a:ext>
              </a:extLst>
            </p:cNvPr>
            <p:cNvSpPr/>
            <p:nvPr/>
          </p:nvSpPr>
          <p:spPr>
            <a:xfrm>
              <a:off x="8032613" y="2309777"/>
              <a:ext cx="944453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CRC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F6906C-7B97-4669-8670-DF0DF671F2F2}"/>
                </a:ext>
              </a:extLst>
            </p:cNvPr>
            <p:cNvSpPr/>
            <p:nvPr/>
          </p:nvSpPr>
          <p:spPr>
            <a:xfrm>
              <a:off x="1150854" y="2309777"/>
              <a:ext cx="1055305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Duration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50AE189-A220-4410-9358-02175A37AC27}"/>
                </a:ext>
              </a:extLst>
            </p:cNvPr>
            <p:cNvSpPr/>
            <p:nvPr/>
          </p:nvSpPr>
          <p:spPr>
            <a:xfrm>
              <a:off x="5771682" y="2309777"/>
              <a:ext cx="526557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Seq</a:t>
              </a:r>
              <a:endParaRPr lang="en-GB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AEB3F40-10EB-4706-9638-8735A8DD4D73}"/>
                </a:ext>
              </a:extLst>
            </p:cNvPr>
            <p:cNvSpPr/>
            <p:nvPr/>
          </p:nvSpPr>
          <p:spPr>
            <a:xfrm>
              <a:off x="6718490" y="1951231"/>
              <a:ext cx="893872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0-2312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4BB07F-DBD5-4A7C-B194-D75B54FD22AD}"/>
                </a:ext>
              </a:extLst>
            </p:cNvPr>
            <p:cNvSpPr/>
            <p:nvPr/>
          </p:nvSpPr>
          <p:spPr>
            <a:xfrm>
              <a:off x="305604" y="1825625"/>
              <a:ext cx="750793" cy="43970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GB" dirty="0">
                  <a:solidFill>
                    <a:schemeClr val="tx1"/>
                  </a:solidFill>
                </a:rPr>
                <a:t>Bytes:</a:t>
              </a:r>
            </a:p>
            <a:p>
              <a:r>
                <a:rPr lang="en-GB" dirty="0">
                  <a:solidFill>
                    <a:schemeClr val="tx1"/>
                  </a:solidFill>
                </a:rPr>
                <a:t>    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4C14980-B6B5-430D-BF54-DC08D0400F10}"/>
                </a:ext>
              </a:extLst>
            </p:cNvPr>
            <p:cNvSpPr/>
            <p:nvPr/>
          </p:nvSpPr>
          <p:spPr>
            <a:xfrm>
              <a:off x="2101641" y="1951232"/>
              <a:ext cx="1416679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F5FF77B-E430-44D5-9B8F-4DA314C6107F}"/>
                </a:ext>
              </a:extLst>
            </p:cNvPr>
            <p:cNvSpPr/>
            <p:nvPr/>
          </p:nvSpPr>
          <p:spPr>
            <a:xfrm>
              <a:off x="3535157" y="1951232"/>
              <a:ext cx="1416679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4EAD501-11AB-4F73-B672-DE14D8458C57}"/>
                </a:ext>
              </a:extLst>
            </p:cNvPr>
            <p:cNvSpPr/>
            <p:nvPr/>
          </p:nvSpPr>
          <p:spPr>
            <a:xfrm>
              <a:off x="4968673" y="1951232"/>
              <a:ext cx="472226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5D70217-2EF5-4196-94EF-4435C1577913}"/>
                </a:ext>
              </a:extLst>
            </p:cNvPr>
            <p:cNvSpPr/>
            <p:nvPr/>
          </p:nvSpPr>
          <p:spPr>
            <a:xfrm>
              <a:off x="8032612" y="1951231"/>
              <a:ext cx="944453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0596F5D-F504-4115-9D1E-1A389A314037}"/>
                </a:ext>
              </a:extLst>
            </p:cNvPr>
            <p:cNvSpPr/>
            <p:nvPr/>
          </p:nvSpPr>
          <p:spPr>
            <a:xfrm>
              <a:off x="1303405" y="1825625"/>
              <a:ext cx="750793" cy="43970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479BCFE-D9CB-4029-A522-993D23C1BE23}"/>
                </a:ext>
              </a:extLst>
            </p:cNvPr>
            <p:cNvSpPr/>
            <p:nvPr/>
          </p:nvSpPr>
          <p:spPr>
            <a:xfrm>
              <a:off x="5788519" y="1951231"/>
              <a:ext cx="492882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1F039E12-CB45-4CFB-BAC2-C2FFCE555577}"/>
              </a:ext>
            </a:extLst>
          </p:cNvPr>
          <p:cNvSpPr txBox="1">
            <a:spLocks/>
          </p:cNvSpPr>
          <p:nvPr/>
        </p:nvSpPr>
        <p:spPr>
          <a:xfrm>
            <a:off x="2152650" y="5334620"/>
            <a:ext cx="8378716" cy="842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Indicates that the data is encrypted.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2AE2968-CAA1-4429-ABFF-B3F2B6751F4A}"/>
              </a:ext>
            </a:extLst>
          </p:cNvPr>
          <p:cNvSpPr/>
          <p:nvPr/>
        </p:nvSpPr>
        <p:spPr>
          <a:xfrm>
            <a:off x="1168260" y="104584"/>
            <a:ext cx="9855480" cy="5141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000" dirty="0"/>
              <a:t>WPA2 uses encryptions based on AES (Advanced Encryption Standard)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A75590-2F24-45A6-BDEB-BAD4549807E9}"/>
              </a:ext>
            </a:extLst>
          </p:cNvPr>
          <p:cNvSpPr/>
          <p:nvPr/>
        </p:nvSpPr>
        <p:spPr>
          <a:xfrm>
            <a:off x="6096000" y="718099"/>
            <a:ext cx="49168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Authentication uses </a:t>
            </a:r>
            <a:r>
              <a:rPr lang="en-US" sz="2000" dirty="0" err="1"/>
              <a:t>username+password</a:t>
            </a:r>
            <a:r>
              <a:rPr lang="en-US" sz="2000" dirty="0"/>
              <a:t> (e.g., </a:t>
            </a:r>
            <a:r>
              <a:rPr lang="en-US" sz="2000" dirty="0" err="1"/>
              <a:t>Eduroam</a:t>
            </a:r>
            <a:r>
              <a:rPr lang="en-US" sz="2000" dirty="0"/>
              <a:t>), or only a password</a:t>
            </a:r>
            <a:br>
              <a:rPr lang="en-US" sz="2000" dirty="0"/>
            </a:br>
            <a:r>
              <a:rPr lang="en-US" sz="2000" dirty="0"/>
              <a:t>(e.g., your wireless network at home).</a:t>
            </a:r>
          </a:p>
        </p:txBody>
      </p:sp>
    </p:spTree>
    <p:extLst>
      <p:ext uri="{BB962C8B-B14F-4D97-AF65-F5344CB8AC3E}">
        <p14:creationId xmlns:p14="http://schemas.microsoft.com/office/powerpoint/2010/main" val="18388536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643EA-5568-4C47-8EDA-B9DC2C2F4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frames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5E0529-270D-40E6-B4C3-F95D3974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004DA-73FF-4C45-A023-DA402DA3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79</a:t>
            </a:fld>
            <a:endParaRPr lang="LID4096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53930D-25AA-4AD8-A06D-62CB5107F500}"/>
              </a:ext>
            </a:extLst>
          </p:cNvPr>
          <p:cNvGrpSpPr/>
          <p:nvPr/>
        </p:nvGrpSpPr>
        <p:grpSpPr>
          <a:xfrm>
            <a:off x="1741028" y="1825625"/>
            <a:ext cx="8760039" cy="1130482"/>
            <a:chOff x="217027" y="1825625"/>
            <a:chExt cx="8760039" cy="113048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A7D2F9A-EEA8-4414-BC33-9A5F03CA9158}"/>
                </a:ext>
              </a:extLst>
            </p:cNvPr>
            <p:cNvSpPr/>
            <p:nvPr/>
          </p:nvSpPr>
          <p:spPr>
            <a:xfrm>
              <a:off x="6298239" y="2309777"/>
              <a:ext cx="1734374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4444AF-5B64-4B71-89FB-3C6D8EEDB7FE}"/>
                </a:ext>
              </a:extLst>
            </p:cNvPr>
            <p:cNvSpPr/>
            <p:nvPr/>
          </p:nvSpPr>
          <p:spPr>
            <a:xfrm>
              <a:off x="217027" y="2309777"/>
              <a:ext cx="927948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Frame control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1D99A5-F942-44CE-9D57-11E3CE876A2F}"/>
                </a:ext>
              </a:extLst>
            </p:cNvPr>
            <p:cNvSpPr/>
            <p:nvPr/>
          </p:nvSpPr>
          <p:spPr>
            <a:xfrm>
              <a:off x="2219603" y="2309777"/>
              <a:ext cx="1289323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Address 1</a:t>
              </a:r>
            </a:p>
            <a:p>
              <a:pPr algn="ctr"/>
              <a:r>
                <a:rPr lang="en-GB" dirty="0"/>
                <a:t>Destination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1E5943-2489-41FC-875F-A0554F5768A4}"/>
                </a:ext>
              </a:extLst>
            </p:cNvPr>
            <p:cNvSpPr/>
            <p:nvPr/>
          </p:nvSpPr>
          <p:spPr>
            <a:xfrm>
              <a:off x="3522370" y="2309777"/>
              <a:ext cx="1154738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Address 2</a:t>
              </a:r>
            </a:p>
            <a:p>
              <a:pPr algn="ctr"/>
              <a:r>
                <a:rPr lang="en-GB" dirty="0"/>
                <a:t>Source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FC1DC8-C884-48A8-8817-1955BA165C69}"/>
                </a:ext>
              </a:extLst>
            </p:cNvPr>
            <p:cNvSpPr/>
            <p:nvPr/>
          </p:nvSpPr>
          <p:spPr>
            <a:xfrm>
              <a:off x="4677108" y="2309777"/>
              <a:ext cx="1094574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Address 3</a:t>
              </a:r>
            </a:p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047D1A6-3643-41D7-88CD-CC7AB860AE3B}"/>
                </a:ext>
              </a:extLst>
            </p:cNvPr>
            <p:cNvSpPr/>
            <p:nvPr/>
          </p:nvSpPr>
          <p:spPr>
            <a:xfrm>
              <a:off x="8032613" y="2309777"/>
              <a:ext cx="944453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CRC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F6906C-7B97-4669-8670-DF0DF671F2F2}"/>
                </a:ext>
              </a:extLst>
            </p:cNvPr>
            <p:cNvSpPr/>
            <p:nvPr/>
          </p:nvSpPr>
          <p:spPr>
            <a:xfrm>
              <a:off x="1150854" y="2309777"/>
              <a:ext cx="1055305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Duration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50AE189-A220-4410-9358-02175A37AC27}"/>
                </a:ext>
              </a:extLst>
            </p:cNvPr>
            <p:cNvSpPr/>
            <p:nvPr/>
          </p:nvSpPr>
          <p:spPr>
            <a:xfrm>
              <a:off x="5771682" y="2309777"/>
              <a:ext cx="526557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Seq</a:t>
              </a:r>
              <a:endParaRPr lang="en-GB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AEB3F40-10EB-4706-9638-8735A8DD4D73}"/>
                </a:ext>
              </a:extLst>
            </p:cNvPr>
            <p:cNvSpPr/>
            <p:nvPr/>
          </p:nvSpPr>
          <p:spPr>
            <a:xfrm>
              <a:off x="6718490" y="1951231"/>
              <a:ext cx="893872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0-2312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4BB07F-DBD5-4A7C-B194-D75B54FD22AD}"/>
                </a:ext>
              </a:extLst>
            </p:cNvPr>
            <p:cNvSpPr/>
            <p:nvPr/>
          </p:nvSpPr>
          <p:spPr>
            <a:xfrm>
              <a:off x="305604" y="1825625"/>
              <a:ext cx="750793" cy="43970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GB" dirty="0">
                  <a:solidFill>
                    <a:schemeClr val="tx1"/>
                  </a:solidFill>
                </a:rPr>
                <a:t>Bytes:</a:t>
              </a:r>
            </a:p>
            <a:p>
              <a:r>
                <a:rPr lang="en-GB" dirty="0">
                  <a:solidFill>
                    <a:schemeClr val="tx1"/>
                  </a:solidFill>
                </a:rPr>
                <a:t>    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4C14980-B6B5-430D-BF54-DC08D0400F10}"/>
                </a:ext>
              </a:extLst>
            </p:cNvPr>
            <p:cNvSpPr/>
            <p:nvPr/>
          </p:nvSpPr>
          <p:spPr>
            <a:xfrm>
              <a:off x="2101641" y="1951232"/>
              <a:ext cx="1416679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F5FF77B-E430-44D5-9B8F-4DA314C6107F}"/>
                </a:ext>
              </a:extLst>
            </p:cNvPr>
            <p:cNvSpPr/>
            <p:nvPr/>
          </p:nvSpPr>
          <p:spPr>
            <a:xfrm>
              <a:off x="3535157" y="1951232"/>
              <a:ext cx="1416679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4EAD501-11AB-4F73-B672-DE14D8458C57}"/>
                </a:ext>
              </a:extLst>
            </p:cNvPr>
            <p:cNvSpPr/>
            <p:nvPr/>
          </p:nvSpPr>
          <p:spPr>
            <a:xfrm>
              <a:off x="4968673" y="1951232"/>
              <a:ext cx="472226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5D70217-2EF5-4196-94EF-4435C1577913}"/>
                </a:ext>
              </a:extLst>
            </p:cNvPr>
            <p:cNvSpPr/>
            <p:nvPr/>
          </p:nvSpPr>
          <p:spPr>
            <a:xfrm>
              <a:off x="8032613" y="1951231"/>
              <a:ext cx="944453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0596F5D-F504-4115-9D1E-1A389A314037}"/>
                </a:ext>
              </a:extLst>
            </p:cNvPr>
            <p:cNvSpPr/>
            <p:nvPr/>
          </p:nvSpPr>
          <p:spPr>
            <a:xfrm>
              <a:off x="1303405" y="1825625"/>
              <a:ext cx="750793" cy="43970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479BCFE-D9CB-4029-A522-993D23C1BE23}"/>
                </a:ext>
              </a:extLst>
            </p:cNvPr>
            <p:cNvSpPr/>
            <p:nvPr/>
          </p:nvSpPr>
          <p:spPr>
            <a:xfrm>
              <a:off x="5788519" y="1951231"/>
              <a:ext cx="492882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1F039E12-CB45-4CFB-BAC2-C2FFCE555577}"/>
              </a:ext>
            </a:extLst>
          </p:cNvPr>
          <p:cNvSpPr txBox="1">
            <a:spLocks/>
          </p:cNvSpPr>
          <p:nvPr/>
        </p:nvSpPr>
        <p:spPr>
          <a:xfrm>
            <a:off x="2152650" y="5334620"/>
            <a:ext cx="8378716" cy="8423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Stations use the duration to update their Network Allocation Vector (NAV).</a:t>
            </a:r>
          </a:p>
        </p:txBody>
      </p:sp>
    </p:spTree>
    <p:extLst>
      <p:ext uri="{BB962C8B-B14F-4D97-AF65-F5344CB8AC3E}">
        <p14:creationId xmlns:p14="http://schemas.microsoft.com/office/powerpoint/2010/main" val="1268733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13F0A8-9C19-6E42-A1E6-31D51A81F8CA}"/>
              </a:ext>
            </a:extLst>
          </p:cNvPr>
          <p:cNvSpPr/>
          <p:nvPr/>
        </p:nvSpPr>
        <p:spPr>
          <a:xfrm>
            <a:off x="-133792" y="-138854"/>
            <a:ext cx="12577252" cy="7225454"/>
          </a:xfrm>
          <a:prstGeom prst="rect">
            <a:avLst/>
          </a:prstGeom>
          <a:solidFill>
            <a:srgbClr val="FBE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7B945-86A6-4D78-8241-94A8E8E4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0FD6EB-211B-42D6-84DE-43CD86D8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8</a:t>
            </a:fld>
            <a:endParaRPr lang="LID4096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370F24-8744-424C-BF6A-3326E042B09D}"/>
              </a:ext>
            </a:extLst>
          </p:cNvPr>
          <p:cNvGrpSpPr/>
          <p:nvPr/>
        </p:nvGrpSpPr>
        <p:grpSpPr>
          <a:xfrm>
            <a:off x="1513840" y="0"/>
            <a:ext cx="9164320" cy="6873240"/>
            <a:chOff x="3403999" y="2021217"/>
            <a:chExt cx="5384003" cy="4038003"/>
          </a:xfrm>
        </p:grpSpPr>
        <p:pic>
          <p:nvPicPr>
            <p:cNvPr id="7170" name="Picture 2" descr="https://c2.staticflickr.com/6/5029/5575997228_12e5a58413_b.jpg">
              <a:extLst>
                <a:ext uri="{FF2B5EF4-FFF2-40B4-BE49-F238E27FC236}">
                  <a16:creationId xmlns:a16="http://schemas.microsoft.com/office/drawing/2014/main" id="{DEED0907-E4EF-4293-975F-BB0CC0F95F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403999" y="2021217"/>
              <a:ext cx="5384003" cy="4038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s://img00.deviantart.net/2cc1/i/2016/255/a/7/radiowaves_hazard_symbol_by_jmk_prime-dahezxu.png">
              <a:extLst>
                <a:ext uri="{FF2B5EF4-FFF2-40B4-BE49-F238E27FC236}">
                  <a16:creationId xmlns:a16="http://schemas.microsoft.com/office/drawing/2014/main" id="{28120025-F76E-48AE-922B-693CE81EBD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7589" y="4284450"/>
              <a:ext cx="891135" cy="750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s://img00.deviantart.net/2cc1/i/2016/255/a/7/radiowaves_hazard_symbol_by_jmk_prime-dahezxu.png">
              <a:extLst>
                <a:ext uri="{FF2B5EF4-FFF2-40B4-BE49-F238E27FC236}">
                  <a16:creationId xmlns:a16="http://schemas.microsoft.com/office/drawing/2014/main" id="{350EF57B-F934-4D04-822E-843DD28E4A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4364" y="2642353"/>
              <a:ext cx="1305411" cy="1098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A079253D-899C-904C-9A01-CC4632F34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11" name="Picture 4" descr="https://img00.deviantart.net/2cc1/i/2016/255/a/7/radiowaves_hazard_symbol_by_jmk_prime-dahezxu.png">
            <a:extLst>
              <a:ext uri="{FF2B5EF4-FFF2-40B4-BE49-F238E27FC236}">
                <a16:creationId xmlns:a16="http://schemas.microsoft.com/office/drawing/2014/main" id="{F51734C2-9D33-8A32-E288-A810368F4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382" y="2108266"/>
            <a:ext cx="1516835" cy="127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80166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643EA-5568-4C47-8EDA-B9DC2C2F4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frames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5E0529-270D-40E6-B4C3-F95D3974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004DA-73FF-4C45-A023-DA402DA3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80</a:t>
            </a:fld>
            <a:endParaRPr lang="LID4096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53930D-25AA-4AD8-A06D-62CB5107F500}"/>
              </a:ext>
            </a:extLst>
          </p:cNvPr>
          <p:cNvGrpSpPr/>
          <p:nvPr/>
        </p:nvGrpSpPr>
        <p:grpSpPr>
          <a:xfrm>
            <a:off x="1741028" y="1825625"/>
            <a:ext cx="8760039" cy="1130482"/>
            <a:chOff x="217027" y="1825625"/>
            <a:chExt cx="8760039" cy="113048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A7D2F9A-EEA8-4414-BC33-9A5F03CA9158}"/>
                </a:ext>
              </a:extLst>
            </p:cNvPr>
            <p:cNvSpPr/>
            <p:nvPr/>
          </p:nvSpPr>
          <p:spPr>
            <a:xfrm>
              <a:off x="6298239" y="2309777"/>
              <a:ext cx="1734374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4444AF-5B64-4B71-89FB-3C6D8EEDB7FE}"/>
                </a:ext>
              </a:extLst>
            </p:cNvPr>
            <p:cNvSpPr/>
            <p:nvPr/>
          </p:nvSpPr>
          <p:spPr>
            <a:xfrm>
              <a:off x="217027" y="2309777"/>
              <a:ext cx="927948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Frame control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1D99A5-F942-44CE-9D57-11E3CE876A2F}"/>
                </a:ext>
              </a:extLst>
            </p:cNvPr>
            <p:cNvSpPr/>
            <p:nvPr/>
          </p:nvSpPr>
          <p:spPr>
            <a:xfrm>
              <a:off x="2219603" y="2309777"/>
              <a:ext cx="1289323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Address 1</a:t>
              </a:r>
            </a:p>
            <a:p>
              <a:pPr algn="ctr"/>
              <a:r>
                <a:rPr lang="en-GB" dirty="0"/>
                <a:t>Destination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1E5943-2489-41FC-875F-A0554F5768A4}"/>
                </a:ext>
              </a:extLst>
            </p:cNvPr>
            <p:cNvSpPr/>
            <p:nvPr/>
          </p:nvSpPr>
          <p:spPr>
            <a:xfrm>
              <a:off x="3522370" y="2309777"/>
              <a:ext cx="1154738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Address 2</a:t>
              </a:r>
            </a:p>
            <a:p>
              <a:pPr algn="ctr"/>
              <a:r>
                <a:rPr lang="en-GB" dirty="0"/>
                <a:t>Source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FC1DC8-C884-48A8-8817-1955BA165C69}"/>
                </a:ext>
              </a:extLst>
            </p:cNvPr>
            <p:cNvSpPr/>
            <p:nvPr/>
          </p:nvSpPr>
          <p:spPr>
            <a:xfrm>
              <a:off x="4677108" y="2309777"/>
              <a:ext cx="1094574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Address 3</a:t>
              </a:r>
            </a:p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047D1A6-3643-41D7-88CD-CC7AB860AE3B}"/>
                </a:ext>
              </a:extLst>
            </p:cNvPr>
            <p:cNvSpPr/>
            <p:nvPr/>
          </p:nvSpPr>
          <p:spPr>
            <a:xfrm>
              <a:off x="8032613" y="2309777"/>
              <a:ext cx="944453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CRC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F6906C-7B97-4669-8670-DF0DF671F2F2}"/>
                </a:ext>
              </a:extLst>
            </p:cNvPr>
            <p:cNvSpPr/>
            <p:nvPr/>
          </p:nvSpPr>
          <p:spPr>
            <a:xfrm>
              <a:off x="1150854" y="2309777"/>
              <a:ext cx="1055305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Duration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50AE189-A220-4410-9358-02175A37AC27}"/>
                </a:ext>
              </a:extLst>
            </p:cNvPr>
            <p:cNvSpPr/>
            <p:nvPr/>
          </p:nvSpPr>
          <p:spPr>
            <a:xfrm>
              <a:off x="5771682" y="2309777"/>
              <a:ext cx="526557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Seq</a:t>
              </a:r>
              <a:endParaRPr lang="en-GB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AEB3F40-10EB-4706-9638-8735A8DD4D73}"/>
                </a:ext>
              </a:extLst>
            </p:cNvPr>
            <p:cNvSpPr/>
            <p:nvPr/>
          </p:nvSpPr>
          <p:spPr>
            <a:xfrm>
              <a:off x="6718490" y="1951231"/>
              <a:ext cx="893872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0-2312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4BB07F-DBD5-4A7C-B194-D75B54FD22AD}"/>
                </a:ext>
              </a:extLst>
            </p:cNvPr>
            <p:cNvSpPr/>
            <p:nvPr/>
          </p:nvSpPr>
          <p:spPr>
            <a:xfrm>
              <a:off x="305604" y="1825625"/>
              <a:ext cx="750793" cy="43970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GB" dirty="0">
                  <a:solidFill>
                    <a:schemeClr val="tx1"/>
                  </a:solidFill>
                </a:rPr>
                <a:t>Bytes:</a:t>
              </a:r>
            </a:p>
            <a:p>
              <a:r>
                <a:rPr lang="en-GB" dirty="0">
                  <a:solidFill>
                    <a:schemeClr val="tx1"/>
                  </a:solidFill>
                </a:rPr>
                <a:t>    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4C14980-B6B5-430D-BF54-DC08D0400F10}"/>
                </a:ext>
              </a:extLst>
            </p:cNvPr>
            <p:cNvSpPr/>
            <p:nvPr/>
          </p:nvSpPr>
          <p:spPr>
            <a:xfrm>
              <a:off x="2101641" y="1951232"/>
              <a:ext cx="1416679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F5FF77B-E430-44D5-9B8F-4DA314C6107F}"/>
                </a:ext>
              </a:extLst>
            </p:cNvPr>
            <p:cNvSpPr/>
            <p:nvPr/>
          </p:nvSpPr>
          <p:spPr>
            <a:xfrm>
              <a:off x="3535157" y="1951232"/>
              <a:ext cx="1416679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4EAD501-11AB-4F73-B672-DE14D8458C57}"/>
                </a:ext>
              </a:extLst>
            </p:cNvPr>
            <p:cNvSpPr/>
            <p:nvPr/>
          </p:nvSpPr>
          <p:spPr>
            <a:xfrm>
              <a:off x="4968673" y="1951232"/>
              <a:ext cx="472226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5D70217-2EF5-4196-94EF-4435C1577913}"/>
                </a:ext>
              </a:extLst>
            </p:cNvPr>
            <p:cNvSpPr/>
            <p:nvPr/>
          </p:nvSpPr>
          <p:spPr>
            <a:xfrm>
              <a:off x="8032612" y="1951231"/>
              <a:ext cx="944453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0596F5D-F504-4115-9D1E-1A389A314037}"/>
                </a:ext>
              </a:extLst>
            </p:cNvPr>
            <p:cNvSpPr/>
            <p:nvPr/>
          </p:nvSpPr>
          <p:spPr>
            <a:xfrm>
              <a:off x="1303405" y="1825625"/>
              <a:ext cx="750793" cy="43970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479BCFE-D9CB-4029-A522-993D23C1BE23}"/>
                </a:ext>
              </a:extLst>
            </p:cNvPr>
            <p:cNvSpPr/>
            <p:nvPr/>
          </p:nvSpPr>
          <p:spPr>
            <a:xfrm>
              <a:off x="5788519" y="1951231"/>
              <a:ext cx="492882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0B97876-706E-4B5C-9C9F-FF857B863F5C}"/>
              </a:ext>
            </a:extLst>
          </p:cNvPr>
          <p:cNvSpPr/>
          <p:nvPr/>
        </p:nvSpPr>
        <p:spPr>
          <a:xfrm>
            <a:off x="1167513" y="5134209"/>
            <a:ext cx="9856973" cy="5313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Q: Why a third address?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149076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52A8C95-8944-4573-BFE0-AC67650D0F9F}"/>
              </a:ext>
            </a:extLst>
          </p:cNvPr>
          <p:cNvCxnSpPr>
            <a:cxnSpLocks/>
          </p:cNvCxnSpPr>
          <p:nvPr/>
        </p:nvCxnSpPr>
        <p:spPr>
          <a:xfrm flipV="1">
            <a:off x="4624551" y="3784624"/>
            <a:ext cx="748342" cy="13865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B9DBB8D-B53F-4CC0-809C-B6939A76B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point forwards frame</a:t>
            </a:r>
            <a:br>
              <a:rPr lang="en-US" dirty="0"/>
            </a:br>
            <a:r>
              <a:rPr lang="en-US" dirty="0"/>
              <a:t>to recipient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346D74-FC00-4B70-ACC4-56C6C6A52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D45CC-557E-4250-988A-5F5B4162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81</a:t>
            </a:fld>
            <a:endParaRPr lang="LID4096"/>
          </a:p>
        </p:txBody>
      </p:sp>
      <p:pic>
        <p:nvPicPr>
          <p:cNvPr id="6" name="Picture 4" descr="https://marketplace.canva.com/MAB3FdqQ1wE/1/thumbnail/canva-laptop-icon-gadget-design-MAB3FdqQ1wE.png">
            <a:extLst>
              <a:ext uri="{FF2B5EF4-FFF2-40B4-BE49-F238E27FC236}">
                <a16:creationId xmlns:a16="http://schemas.microsoft.com/office/drawing/2014/main" id="{CCD24034-004F-4DB2-9AD6-305BCDEE1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379" y="4487891"/>
            <a:ext cx="19050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en.xn--icne-wqa.com/images/icones/7/0/network-wireless-router.png">
            <a:extLst>
              <a:ext uri="{FF2B5EF4-FFF2-40B4-BE49-F238E27FC236}">
                <a16:creationId xmlns:a16="http://schemas.microsoft.com/office/drawing/2014/main" id="{6557AF33-F113-4C2D-A5A9-2ECE95ADA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377" y="2417377"/>
            <a:ext cx="1367246" cy="136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4A97EB1-F880-4E18-AF93-8A1DC609256E}"/>
              </a:ext>
            </a:extLst>
          </p:cNvPr>
          <p:cNvCxnSpPr>
            <a:cxnSpLocks/>
          </p:cNvCxnSpPr>
          <p:nvPr/>
        </p:nvCxnSpPr>
        <p:spPr>
          <a:xfrm>
            <a:off x="6992289" y="3998636"/>
            <a:ext cx="668799" cy="131074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s://www.iconexperience.com/_img/g_collection_png/standard/512x512/smartphone.png">
            <a:extLst>
              <a:ext uri="{FF2B5EF4-FFF2-40B4-BE49-F238E27FC236}">
                <a16:creationId xmlns:a16="http://schemas.microsoft.com/office/drawing/2014/main" id="{AB6AFA73-E1B3-4F75-A4D9-85EC9F4AE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988" y="4747434"/>
            <a:ext cx="971254" cy="97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B6CD932-786A-4D63-AA4D-B03DBEB9CBFC}"/>
              </a:ext>
            </a:extLst>
          </p:cNvPr>
          <p:cNvSpPr txBox="1">
            <a:spLocks/>
          </p:cNvSpPr>
          <p:nvPr/>
        </p:nvSpPr>
        <p:spPr>
          <a:xfrm>
            <a:off x="1819276" y="4876346"/>
            <a:ext cx="1634772" cy="8423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Address 2</a:t>
            </a:r>
          </a:p>
          <a:p>
            <a:pPr marL="0" indent="0" algn="ctr">
              <a:buNone/>
            </a:pPr>
            <a:r>
              <a:rPr lang="en-US" dirty="0"/>
              <a:t>Source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0A29B30-674C-47A1-B7FE-73046D8FA55F}"/>
              </a:ext>
            </a:extLst>
          </p:cNvPr>
          <p:cNvSpPr txBox="1">
            <a:spLocks/>
          </p:cNvSpPr>
          <p:nvPr/>
        </p:nvSpPr>
        <p:spPr>
          <a:xfrm>
            <a:off x="9033228" y="4907424"/>
            <a:ext cx="1634772" cy="52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Address 3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A23910-0344-465B-91B3-7960D82557D1}"/>
              </a:ext>
            </a:extLst>
          </p:cNvPr>
          <p:cNvSpPr/>
          <p:nvPr/>
        </p:nvSpPr>
        <p:spPr>
          <a:xfrm>
            <a:off x="4382155" y="5033735"/>
            <a:ext cx="527563" cy="5275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</a:t>
            </a:r>
            <a:endParaRPr lang="LID4096" sz="28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22F898B-6635-4030-820F-22BE3D941D3A}"/>
              </a:ext>
            </a:extLst>
          </p:cNvPr>
          <p:cNvSpPr/>
          <p:nvPr/>
        </p:nvSpPr>
        <p:spPr>
          <a:xfrm>
            <a:off x="6789372" y="3734855"/>
            <a:ext cx="527563" cy="5275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</a:t>
            </a:r>
            <a:endParaRPr lang="LID4096" sz="28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7528E3D-2927-428D-B4FE-902E8BB96397}"/>
              </a:ext>
            </a:extLst>
          </p:cNvPr>
          <p:cNvCxnSpPr>
            <a:cxnSpLocks/>
            <a:stCxn id="21" idx="3"/>
            <a:endCxn id="6" idx="1"/>
          </p:cNvCxnSpPr>
          <p:nvPr/>
        </p:nvCxnSpPr>
        <p:spPr>
          <a:xfrm>
            <a:off x="4909717" y="5297516"/>
            <a:ext cx="2591662" cy="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0FC935B2-897D-47EE-982F-04FE940246C0}"/>
              </a:ext>
            </a:extLst>
          </p:cNvPr>
          <p:cNvSpPr txBox="1">
            <a:spLocks/>
          </p:cNvSpPr>
          <p:nvPr/>
        </p:nvSpPr>
        <p:spPr>
          <a:xfrm>
            <a:off x="3738121" y="2799132"/>
            <a:ext cx="1634772" cy="8423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Address 1</a:t>
            </a:r>
          </a:p>
          <a:p>
            <a:pPr marL="0" indent="0" algn="ctr">
              <a:buNone/>
            </a:pPr>
            <a:r>
              <a:rPr lang="en-US" dirty="0"/>
              <a:t>Destination </a:t>
            </a:r>
          </a:p>
        </p:txBody>
      </p:sp>
    </p:spTree>
    <p:extLst>
      <p:ext uri="{BB962C8B-B14F-4D97-AF65-F5344CB8AC3E}">
        <p14:creationId xmlns:p14="http://schemas.microsoft.com/office/powerpoint/2010/main" val="376172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 animBg="1"/>
      <p:bldP spid="27" grpId="0" animBg="1"/>
      <p:bldP spid="38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CABC47-9615-4376-B812-418F66B13616}"/>
              </a:ext>
            </a:extLst>
          </p:cNvPr>
          <p:cNvCxnSpPr>
            <a:cxnSpLocks/>
          </p:cNvCxnSpPr>
          <p:nvPr/>
        </p:nvCxnSpPr>
        <p:spPr>
          <a:xfrm flipH="1">
            <a:off x="6243146" y="3346143"/>
            <a:ext cx="4614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52A8C95-8944-4573-BFE0-AC67650D0F9F}"/>
              </a:ext>
            </a:extLst>
          </p:cNvPr>
          <p:cNvCxnSpPr>
            <a:cxnSpLocks/>
          </p:cNvCxnSpPr>
          <p:nvPr/>
        </p:nvCxnSpPr>
        <p:spPr>
          <a:xfrm flipV="1">
            <a:off x="4624551" y="3784624"/>
            <a:ext cx="748342" cy="13865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B9DBB8D-B53F-4CC0-809C-B6939A76B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point forwards frame</a:t>
            </a:r>
            <a:br>
              <a:rPr lang="en-US" dirty="0"/>
            </a:br>
            <a:r>
              <a:rPr lang="en-US" dirty="0"/>
              <a:t>to recipient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346D74-FC00-4B70-ACC4-56C6C6A52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D45CC-557E-4250-988A-5F5B4162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82</a:t>
            </a:fld>
            <a:endParaRPr lang="LID4096"/>
          </a:p>
        </p:txBody>
      </p:sp>
      <p:pic>
        <p:nvPicPr>
          <p:cNvPr id="7" name="Picture 2" descr="http://en.xn--icne-wqa.com/images/icones/7/0/network-wireless-router.png">
            <a:extLst>
              <a:ext uri="{FF2B5EF4-FFF2-40B4-BE49-F238E27FC236}">
                <a16:creationId xmlns:a16="http://schemas.microsoft.com/office/drawing/2014/main" id="{6557AF33-F113-4C2D-A5A9-2ECE95ADA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377" y="2417377"/>
            <a:ext cx="1367246" cy="136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4A97EB1-F880-4E18-AF93-8A1DC609256E}"/>
              </a:ext>
            </a:extLst>
          </p:cNvPr>
          <p:cNvCxnSpPr>
            <a:cxnSpLocks/>
          </p:cNvCxnSpPr>
          <p:nvPr/>
        </p:nvCxnSpPr>
        <p:spPr>
          <a:xfrm flipV="1">
            <a:off x="7013308" y="2932778"/>
            <a:ext cx="2247506" cy="1482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s://www.iconexperience.com/_img/g_collection_png/standard/512x512/smartphone.png">
            <a:extLst>
              <a:ext uri="{FF2B5EF4-FFF2-40B4-BE49-F238E27FC236}">
                <a16:creationId xmlns:a16="http://schemas.microsoft.com/office/drawing/2014/main" id="{AB6AFA73-E1B3-4F75-A4D9-85EC9F4AE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988" y="4747434"/>
            <a:ext cx="971254" cy="97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B6CD932-786A-4D63-AA4D-B03DBEB9CBFC}"/>
              </a:ext>
            </a:extLst>
          </p:cNvPr>
          <p:cNvSpPr txBox="1">
            <a:spLocks/>
          </p:cNvSpPr>
          <p:nvPr/>
        </p:nvSpPr>
        <p:spPr>
          <a:xfrm>
            <a:off x="1819276" y="4876346"/>
            <a:ext cx="1634772" cy="8423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Address 2</a:t>
            </a:r>
          </a:p>
          <a:p>
            <a:pPr marL="0" indent="0" algn="ctr">
              <a:buNone/>
            </a:pPr>
            <a:r>
              <a:rPr lang="en-US" dirty="0"/>
              <a:t>Source 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E77E4C2-06FF-4A11-8E12-EBE54BC480C0}"/>
              </a:ext>
            </a:extLst>
          </p:cNvPr>
          <p:cNvSpPr txBox="1">
            <a:spLocks/>
          </p:cNvSpPr>
          <p:nvPr/>
        </p:nvSpPr>
        <p:spPr>
          <a:xfrm>
            <a:off x="3738121" y="2799132"/>
            <a:ext cx="1634772" cy="8423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Address 1</a:t>
            </a:r>
          </a:p>
          <a:p>
            <a:pPr marL="0" indent="0" algn="ctr">
              <a:buNone/>
            </a:pPr>
            <a:r>
              <a:rPr lang="en-US" dirty="0"/>
              <a:t>Destination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0A29B30-674C-47A1-B7FE-73046D8FA55F}"/>
              </a:ext>
            </a:extLst>
          </p:cNvPr>
          <p:cNvSpPr txBox="1">
            <a:spLocks/>
          </p:cNvSpPr>
          <p:nvPr/>
        </p:nvSpPr>
        <p:spPr>
          <a:xfrm>
            <a:off x="9136511" y="2901438"/>
            <a:ext cx="1634772" cy="52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Address 3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A23910-0344-465B-91B3-7960D82557D1}"/>
              </a:ext>
            </a:extLst>
          </p:cNvPr>
          <p:cNvSpPr/>
          <p:nvPr/>
        </p:nvSpPr>
        <p:spPr>
          <a:xfrm>
            <a:off x="4382155" y="5033735"/>
            <a:ext cx="527563" cy="5275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</a:t>
            </a:r>
            <a:endParaRPr lang="LID4096" sz="28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22F898B-6635-4030-820F-22BE3D941D3A}"/>
              </a:ext>
            </a:extLst>
          </p:cNvPr>
          <p:cNvSpPr/>
          <p:nvPr/>
        </p:nvSpPr>
        <p:spPr>
          <a:xfrm>
            <a:off x="6810392" y="2683826"/>
            <a:ext cx="527563" cy="5275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</a:t>
            </a:r>
            <a:endParaRPr lang="LID4096" sz="28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7528E3D-2927-428D-B4FE-902E8BB96397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4909717" y="3564126"/>
            <a:ext cx="5600628" cy="1733391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C437BD6-6350-4C97-ADA7-1FFB26BA2BD3}"/>
              </a:ext>
            </a:extLst>
          </p:cNvPr>
          <p:cNvSpPr txBox="1"/>
          <p:nvPr/>
        </p:nvSpPr>
        <p:spPr>
          <a:xfrm>
            <a:off x="7889215" y="2016427"/>
            <a:ext cx="274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Internet-connected router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257886558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643EA-5568-4C47-8EDA-B9DC2C2F4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frames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5E0529-270D-40E6-B4C3-F95D3974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004DA-73FF-4C45-A023-DA402DA3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83</a:t>
            </a:fld>
            <a:endParaRPr lang="LID4096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53930D-25AA-4AD8-A06D-62CB5107F500}"/>
              </a:ext>
            </a:extLst>
          </p:cNvPr>
          <p:cNvGrpSpPr/>
          <p:nvPr/>
        </p:nvGrpSpPr>
        <p:grpSpPr>
          <a:xfrm>
            <a:off x="1741028" y="1825625"/>
            <a:ext cx="8760039" cy="1130482"/>
            <a:chOff x="217027" y="1825625"/>
            <a:chExt cx="8760039" cy="113048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A7D2F9A-EEA8-4414-BC33-9A5F03CA9158}"/>
                </a:ext>
              </a:extLst>
            </p:cNvPr>
            <p:cNvSpPr/>
            <p:nvPr/>
          </p:nvSpPr>
          <p:spPr>
            <a:xfrm>
              <a:off x="6298239" y="2309777"/>
              <a:ext cx="1734374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4444AF-5B64-4B71-89FB-3C6D8EEDB7FE}"/>
                </a:ext>
              </a:extLst>
            </p:cNvPr>
            <p:cNvSpPr/>
            <p:nvPr/>
          </p:nvSpPr>
          <p:spPr>
            <a:xfrm>
              <a:off x="217027" y="2309777"/>
              <a:ext cx="927948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Frame control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1D99A5-F942-44CE-9D57-11E3CE876A2F}"/>
                </a:ext>
              </a:extLst>
            </p:cNvPr>
            <p:cNvSpPr/>
            <p:nvPr/>
          </p:nvSpPr>
          <p:spPr>
            <a:xfrm>
              <a:off x="2219603" y="2309777"/>
              <a:ext cx="1289323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Address 1</a:t>
              </a:r>
            </a:p>
            <a:p>
              <a:pPr algn="ctr"/>
              <a:r>
                <a:rPr lang="en-GB" dirty="0"/>
                <a:t>Destination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1E5943-2489-41FC-875F-A0554F5768A4}"/>
                </a:ext>
              </a:extLst>
            </p:cNvPr>
            <p:cNvSpPr/>
            <p:nvPr/>
          </p:nvSpPr>
          <p:spPr>
            <a:xfrm>
              <a:off x="3522370" y="2309777"/>
              <a:ext cx="1154738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Address 2</a:t>
              </a:r>
            </a:p>
            <a:p>
              <a:pPr algn="ctr"/>
              <a:r>
                <a:rPr lang="en-GB" dirty="0"/>
                <a:t>Source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FC1DC8-C884-48A8-8817-1955BA165C69}"/>
                </a:ext>
              </a:extLst>
            </p:cNvPr>
            <p:cNvSpPr/>
            <p:nvPr/>
          </p:nvSpPr>
          <p:spPr>
            <a:xfrm>
              <a:off x="4677108" y="2309777"/>
              <a:ext cx="1094574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Address 3</a:t>
              </a:r>
            </a:p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047D1A6-3643-41D7-88CD-CC7AB860AE3B}"/>
                </a:ext>
              </a:extLst>
            </p:cNvPr>
            <p:cNvSpPr/>
            <p:nvPr/>
          </p:nvSpPr>
          <p:spPr>
            <a:xfrm>
              <a:off x="8032613" y="2309777"/>
              <a:ext cx="944453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CRC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F6906C-7B97-4669-8670-DF0DF671F2F2}"/>
                </a:ext>
              </a:extLst>
            </p:cNvPr>
            <p:cNvSpPr/>
            <p:nvPr/>
          </p:nvSpPr>
          <p:spPr>
            <a:xfrm>
              <a:off x="1150854" y="2309777"/>
              <a:ext cx="1055305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Duration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50AE189-A220-4410-9358-02175A37AC27}"/>
                </a:ext>
              </a:extLst>
            </p:cNvPr>
            <p:cNvSpPr/>
            <p:nvPr/>
          </p:nvSpPr>
          <p:spPr>
            <a:xfrm>
              <a:off x="5771682" y="2309777"/>
              <a:ext cx="526557" cy="646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Seq</a:t>
              </a:r>
              <a:endParaRPr lang="en-GB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AEB3F40-10EB-4706-9638-8735A8DD4D73}"/>
                </a:ext>
              </a:extLst>
            </p:cNvPr>
            <p:cNvSpPr/>
            <p:nvPr/>
          </p:nvSpPr>
          <p:spPr>
            <a:xfrm>
              <a:off x="6718490" y="1951231"/>
              <a:ext cx="893872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0-2312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4BB07F-DBD5-4A7C-B194-D75B54FD22AD}"/>
                </a:ext>
              </a:extLst>
            </p:cNvPr>
            <p:cNvSpPr/>
            <p:nvPr/>
          </p:nvSpPr>
          <p:spPr>
            <a:xfrm>
              <a:off x="305604" y="1825625"/>
              <a:ext cx="750793" cy="43970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GB" dirty="0">
                  <a:solidFill>
                    <a:schemeClr val="tx1"/>
                  </a:solidFill>
                </a:rPr>
                <a:t>Bytes:</a:t>
              </a:r>
            </a:p>
            <a:p>
              <a:r>
                <a:rPr lang="en-GB" dirty="0">
                  <a:solidFill>
                    <a:schemeClr val="tx1"/>
                  </a:solidFill>
                </a:rPr>
                <a:t>    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4C14980-B6B5-430D-BF54-DC08D0400F10}"/>
                </a:ext>
              </a:extLst>
            </p:cNvPr>
            <p:cNvSpPr/>
            <p:nvPr/>
          </p:nvSpPr>
          <p:spPr>
            <a:xfrm>
              <a:off x="2101641" y="1951232"/>
              <a:ext cx="1416679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F5FF77B-E430-44D5-9B8F-4DA314C6107F}"/>
                </a:ext>
              </a:extLst>
            </p:cNvPr>
            <p:cNvSpPr/>
            <p:nvPr/>
          </p:nvSpPr>
          <p:spPr>
            <a:xfrm>
              <a:off x="3535157" y="1951232"/>
              <a:ext cx="1416679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4EAD501-11AB-4F73-B672-DE14D8458C57}"/>
                </a:ext>
              </a:extLst>
            </p:cNvPr>
            <p:cNvSpPr/>
            <p:nvPr/>
          </p:nvSpPr>
          <p:spPr>
            <a:xfrm>
              <a:off x="4968673" y="1951232"/>
              <a:ext cx="472226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5D70217-2EF5-4196-94EF-4435C1577913}"/>
                </a:ext>
              </a:extLst>
            </p:cNvPr>
            <p:cNvSpPr/>
            <p:nvPr/>
          </p:nvSpPr>
          <p:spPr>
            <a:xfrm>
              <a:off x="8032612" y="1951231"/>
              <a:ext cx="944453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0596F5D-F504-4115-9D1E-1A389A314037}"/>
                </a:ext>
              </a:extLst>
            </p:cNvPr>
            <p:cNvSpPr/>
            <p:nvPr/>
          </p:nvSpPr>
          <p:spPr>
            <a:xfrm>
              <a:off x="1303405" y="1825625"/>
              <a:ext cx="750793" cy="43970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479BCFE-D9CB-4029-A522-993D23C1BE23}"/>
                </a:ext>
              </a:extLst>
            </p:cNvPr>
            <p:cNvSpPr/>
            <p:nvPr/>
          </p:nvSpPr>
          <p:spPr>
            <a:xfrm>
              <a:off x="5788519" y="1951231"/>
              <a:ext cx="492882" cy="3140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0B97876-706E-4B5C-9C9F-FF857B863F5C}"/>
              </a:ext>
            </a:extLst>
          </p:cNvPr>
          <p:cNvSpPr/>
          <p:nvPr/>
        </p:nvSpPr>
        <p:spPr>
          <a:xfrm>
            <a:off x="1167513" y="5134209"/>
            <a:ext cx="9856973" cy="5313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Q: Why a third address?</a:t>
            </a:r>
            <a:endParaRPr lang="LID4096" sz="28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B165EC4-276A-C747-B10A-5FE1C70AD6CB}"/>
              </a:ext>
            </a:extLst>
          </p:cNvPr>
          <p:cNvSpPr/>
          <p:nvPr/>
        </p:nvSpPr>
        <p:spPr>
          <a:xfrm>
            <a:off x="5094718" y="801830"/>
            <a:ext cx="4928486" cy="5313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Q: Reliable delivery?</a:t>
            </a:r>
            <a:endParaRPr lang="LID4096" sz="2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0A0FAF-2640-1242-95D3-2812FA3EDF57}"/>
              </a:ext>
            </a:extLst>
          </p:cNvPr>
          <p:cNvSpPr/>
          <p:nvPr/>
        </p:nvSpPr>
        <p:spPr>
          <a:xfrm>
            <a:off x="6095999" y="3901894"/>
            <a:ext cx="4928486" cy="5313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Q: Error detection/correction?</a:t>
            </a:r>
            <a:endParaRPr lang="LID4096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E8DE1B-9FEE-FD4D-9DBC-95DD4DA41E1E}"/>
              </a:ext>
            </a:extLst>
          </p:cNvPr>
          <p:cNvSpPr/>
          <p:nvPr/>
        </p:nvSpPr>
        <p:spPr>
          <a:xfrm>
            <a:off x="7169203" y="1825625"/>
            <a:ext cx="799140" cy="121725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16780E-0E69-2646-8FA0-2C58FB46FB93}"/>
              </a:ext>
            </a:extLst>
          </p:cNvPr>
          <p:cNvCxnSpPr>
            <a:stCxn id="30" idx="2"/>
            <a:endCxn id="3" idx="0"/>
          </p:cNvCxnSpPr>
          <p:nvPr/>
        </p:nvCxnSpPr>
        <p:spPr>
          <a:xfrm>
            <a:off x="7558961" y="1333188"/>
            <a:ext cx="9812" cy="4924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176D4DD2-4428-DA4E-9B62-FAC341A9206E}"/>
              </a:ext>
            </a:extLst>
          </p:cNvPr>
          <p:cNvSpPr/>
          <p:nvPr/>
        </p:nvSpPr>
        <p:spPr>
          <a:xfrm>
            <a:off x="9431192" y="1825625"/>
            <a:ext cx="1124712" cy="121725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DB0B981-FAA7-5348-81C8-1B32C60BCD1F}"/>
              </a:ext>
            </a:extLst>
          </p:cNvPr>
          <p:cNvCxnSpPr>
            <a:cxnSpLocks/>
          </p:cNvCxnSpPr>
          <p:nvPr/>
        </p:nvCxnSpPr>
        <p:spPr>
          <a:xfrm flipV="1">
            <a:off x="10011490" y="3042877"/>
            <a:ext cx="0" cy="8590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24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" grpId="0" animBg="1"/>
      <p:bldP spid="3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4FC1D-861D-F342-B710-63670087D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MAC Layer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DAEC0-579F-2541-B0F7-9A81A6AC1B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NL" dirty="0"/>
              <a:t>Multiplexing on the link layer</a:t>
            </a:r>
          </a:p>
          <a:p>
            <a:r>
              <a:rPr lang="en-NL" dirty="0"/>
              <a:t>Contention and coordination</a:t>
            </a:r>
          </a:p>
          <a:p>
            <a:r>
              <a:rPr lang="en-NL" dirty="0"/>
              <a:t>Centralized and decentralized protocols</a:t>
            </a:r>
          </a:p>
          <a:p>
            <a:r>
              <a:rPr lang="en-NL" dirty="0"/>
              <a:t>Properties: bandwidth efficiency, latency, complexity.</a:t>
            </a:r>
          </a:p>
          <a:p>
            <a:pPr marL="0" indent="0">
              <a:buNone/>
            </a:pPr>
            <a:r>
              <a:rPr lang="en-NL" dirty="0"/>
              <a:t>Protocols and mechanisms</a:t>
            </a:r>
          </a:p>
          <a:p>
            <a:r>
              <a:rPr lang="en-NL" dirty="0"/>
              <a:t>Carrier Sense</a:t>
            </a:r>
          </a:p>
          <a:p>
            <a:r>
              <a:rPr lang="en-NL" dirty="0"/>
              <a:t>Collision Detection, 1-persistent, nonpersistent, p-persistent</a:t>
            </a:r>
          </a:p>
          <a:p>
            <a:r>
              <a:rPr lang="en-NL" dirty="0"/>
              <a:t>Collision Avoidance, MACA, CSMA/CA</a:t>
            </a:r>
          </a:p>
          <a:p>
            <a:r>
              <a:rPr lang="en-NL" dirty="0"/>
              <a:t>Collision-free protocols, Basic bitmap, Token ring, Binary countdown</a:t>
            </a:r>
          </a:p>
          <a:p>
            <a:endParaRPr lang="en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49337-2A94-3540-A6AF-CF49DF3D8B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NL" dirty="0"/>
              <a:t>Wireless Channels</a:t>
            </a:r>
          </a:p>
          <a:p>
            <a:r>
              <a:rPr lang="en-NL" dirty="0"/>
              <a:t>Limited Radio Range</a:t>
            </a:r>
          </a:p>
          <a:p>
            <a:r>
              <a:rPr lang="en-NL" dirty="0"/>
              <a:t>Hidden terminals and Exposed terminals</a:t>
            </a:r>
          </a:p>
          <a:p>
            <a:pPr marL="0" indent="0">
              <a:buNone/>
            </a:pPr>
            <a:r>
              <a:rPr lang="en-NL" dirty="0"/>
              <a:t>Switching</a:t>
            </a:r>
          </a:p>
          <a:p>
            <a:r>
              <a:rPr lang="en-NL" dirty="0"/>
              <a:t>Routing on the link layer</a:t>
            </a:r>
          </a:p>
          <a:p>
            <a:r>
              <a:rPr lang="en-NL" dirty="0"/>
              <a:t>No MAC protocol needed when used on full-duplex wired channels</a:t>
            </a:r>
          </a:p>
          <a:p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C0CBB-FE73-9E4F-B133-C77BF141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57227-31D1-BE41-B7E2-F9A36BA1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84</a:t>
            </a:fld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7E9AE2-F83F-154F-8FA5-A7DF8949136A}"/>
              </a:ext>
            </a:extLst>
          </p:cNvPr>
          <p:cNvSpPr/>
          <p:nvPr/>
        </p:nvSpPr>
        <p:spPr>
          <a:xfrm>
            <a:off x="4271623" y="1825625"/>
            <a:ext cx="1862477" cy="3207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800" dirty="0"/>
              <a:t>Q: Why useful?</a:t>
            </a:r>
            <a:endParaRPr lang="LID4096" sz="2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81F4CF-2668-0843-B871-FE6A1AB5735D}"/>
              </a:ext>
            </a:extLst>
          </p:cNvPr>
          <p:cNvSpPr/>
          <p:nvPr/>
        </p:nvSpPr>
        <p:spPr>
          <a:xfrm>
            <a:off x="4424023" y="2172079"/>
            <a:ext cx="1748177" cy="3207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en-US" sz="2800" dirty="0"/>
              <a:t>Q: Which is better?</a:t>
            </a:r>
            <a:endParaRPr lang="LID4096" sz="2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114F48-B1D6-7B4A-86F7-58434AD4D06E}"/>
              </a:ext>
            </a:extLst>
          </p:cNvPr>
          <p:cNvSpPr/>
          <p:nvPr/>
        </p:nvSpPr>
        <p:spPr>
          <a:xfrm>
            <a:off x="4835503" y="4168140"/>
            <a:ext cx="1748177" cy="6131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en-US" sz="2800" dirty="0"/>
              <a:t>Q: Why not used on wireless channels?</a:t>
            </a:r>
            <a:endParaRPr lang="LID4096" sz="2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9425B0-2523-4A49-B808-14C8D22C2E44}"/>
              </a:ext>
            </a:extLst>
          </p:cNvPr>
          <p:cNvSpPr/>
          <p:nvPr/>
        </p:nvSpPr>
        <p:spPr>
          <a:xfrm>
            <a:off x="9285583" y="2948940"/>
            <a:ext cx="2685437" cy="6588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Q: How to know where to send frames?</a:t>
            </a:r>
            <a:endParaRPr lang="LID4096" sz="2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4A07FD-8821-B746-B021-725A1FFA8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7" y="3025140"/>
            <a:ext cx="403860" cy="4038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2A154D-90BF-4C4E-ABF6-9A7E58D25C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77" y="3526851"/>
            <a:ext cx="411481" cy="4114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668629-D690-3741-A348-87698FD7D8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4" y="1788539"/>
            <a:ext cx="546766" cy="5467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F71FB7-B3B0-0940-B600-72FD8A110F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591" y="3329448"/>
            <a:ext cx="546766" cy="5467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7DCC42-4D7E-DA4E-89F3-5D65FB35FE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421" y="1829343"/>
            <a:ext cx="465157" cy="465157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E3892DD-2C17-E14F-9E94-D3ABEE5B2531}"/>
              </a:ext>
            </a:extLst>
          </p:cNvPr>
          <p:cNvGrpSpPr/>
          <p:nvPr/>
        </p:nvGrpSpPr>
        <p:grpSpPr>
          <a:xfrm>
            <a:off x="3883296" y="3656044"/>
            <a:ext cx="2174604" cy="440339"/>
            <a:chOff x="1969430" y="3550411"/>
            <a:chExt cx="8253140" cy="167119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0EED797-2A86-C448-B10A-607F1793C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74429" y="3554346"/>
              <a:ext cx="803703" cy="103874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FF56240-F596-F848-B9FD-F208B253A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35215" y="3554346"/>
              <a:ext cx="803703" cy="103874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E1276CB-0D37-5C45-8135-BCFDEAB41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6001" y="3554346"/>
              <a:ext cx="803703" cy="103874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551DE69-2DFC-004F-A447-1D6FAC39D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56788" y="3554346"/>
              <a:ext cx="803703" cy="1038749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617976E-8B51-F642-B621-9E11C64C1C7F}"/>
                </a:ext>
              </a:extLst>
            </p:cNvPr>
            <p:cNvCxnSpPr>
              <a:cxnSpLocks/>
            </p:cNvCxnSpPr>
            <p:nvPr/>
          </p:nvCxnSpPr>
          <p:spPr>
            <a:xfrm>
              <a:off x="1969430" y="5221601"/>
              <a:ext cx="82531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E5D2CBE-B91C-AB40-AF45-D485164BC3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4747" y="4593095"/>
              <a:ext cx="0" cy="6285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E12E3E7-10DB-C544-BBC0-8C9BEB4388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18841" y="4593095"/>
              <a:ext cx="0" cy="6285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FB3B70C-2622-2E41-B7C2-DD74C3F1DF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9627" y="4593095"/>
              <a:ext cx="0" cy="6285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5A34FBC-22BA-C341-83A3-CECDBE0148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34500" y="4593095"/>
              <a:ext cx="0" cy="6285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392DBA8-1383-DF48-80F9-C06313F325F0}"/>
                </a:ext>
              </a:extLst>
            </p:cNvPr>
            <p:cNvSpPr txBox="1"/>
            <p:nvPr/>
          </p:nvSpPr>
          <p:spPr>
            <a:xfrm>
              <a:off x="2572860" y="3550411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dirty="0"/>
                <a:t>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87C9476-2A93-CF48-8731-BA7520CF7BE0}"/>
                </a:ext>
              </a:extLst>
            </p:cNvPr>
            <p:cNvSpPr txBox="1"/>
            <p:nvPr/>
          </p:nvSpPr>
          <p:spPr>
            <a:xfrm>
              <a:off x="4164803" y="3550411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dirty="0"/>
                <a:t>B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A4638C8-5C6F-D84C-9AA7-CB22B508272F}"/>
                </a:ext>
              </a:extLst>
            </p:cNvPr>
            <p:cNvSpPr txBox="1"/>
            <p:nvPr/>
          </p:nvSpPr>
          <p:spPr>
            <a:xfrm>
              <a:off x="5756746" y="3550411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dirty="0"/>
                <a:t>C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1ED38AF-B82A-3446-975C-397C0E3D438E}"/>
                </a:ext>
              </a:extLst>
            </p:cNvPr>
            <p:cNvSpPr txBox="1"/>
            <p:nvPr/>
          </p:nvSpPr>
          <p:spPr>
            <a:xfrm>
              <a:off x="7339071" y="3550411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dirty="0"/>
                <a:t>D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8B92B3C-AA6C-F84C-BDDE-DAE634228DD5}"/>
              </a:ext>
            </a:extLst>
          </p:cNvPr>
          <p:cNvGrpSpPr/>
          <p:nvPr/>
        </p:nvGrpSpPr>
        <p:grpSpPr>
          <a:xfrm>
            <a:off x="9905550" y="3983542"/>
            <a:ext cx="1486350" cy="872715"/>
            <a:chOff x="6217470" y="3773213"/>
            <a:chExt cx="3901468" cy="2290758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6AC8524-CDD4-A34F-8CBF-AA79CD8B6A22}"/>
                </a:ext>
              </a:extLst>
            </p:cNvPr>
            <p:cNvCxnSpPr/>
            <p:nvPr/>
          </p:nvCxnSpPr>
          <p:spPr>
            <a:xfrm>
              <a:off x="6217470" y="4001294"/>
              <a:ext cx="17026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48F6461-6B6E-E346-9A7A-5D362DEED771}"/>
                </a:ext>
              </a:extLst>
            </p:cNvPr>
            <p:cNvCxnSpPr/>
            <p:nvPr/>
          </p:nvCxnSpPr>
          <p:spPr>
            <a:xfrm>
              <a:off x="6217470" y="4301890"/>
              <a:ext cx="17026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DE4CDEF-F49C-3840-AF98-A293B586653D}"/>
                </a:ext>
              </a:extLst>
            </p:cNvPr>
            <p:cNvCxnSpPr/>
            <p:nvPr/>
          </p:nvCxnSpPr>
          <p:spPr>
            <a:xfrm>
              <a:off x="6217470" y="4602486"/>
              <a:ext cx="17026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3D4BBEA-1050-7F43-BDDB-D4BC00DDC237}"/>
                </a:ext>
              </a:extLst>
            </p:cNvPr>
            <p:cNvCxnSpPr/>
            <p:nvPr/>
          </p:nvCxnSpPr>
          <p:spPr>
            <a:xfrm>
              <a:off x="6217470" y="4903082"/>
              <a:ext cx="17026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6321361-2A30-9A40-BA1F-F8352234AA39}"/>
                </a:ext>
              </a:extLst>
            </p:cNvPr>
            <p:cNvCxnSpPr/>
            <p:nvPr/>
          </p:nvCxnSpPr>
          <p:spPr>
            <a:xfrm>
              <a:off x="6217470" y="5504273"/>
              <a:ext cx="17026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E6EC23A-B65C-0349-B56F-796CE61FE05C}"/>
                </a:ext>
              </a:extLst>
            </p:cNvPr>
            <p:cNvSpPr/>
            <p:nvPr/>
          </p:nvSpPr>
          <p:spPr>
            <a:xfrm>
              <a:off x="7828180" y="3773213"/>
              <a:ext cx="2290758" cy="229075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b">
              <a:normAutofit/>
            </a:bodyPr>
            <a:lstStyle/>
            <a:p>
              <a:pPr algn="r"/>
              <a:endParaRPr lang="en-US" sz="24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FE15F4D-9134-D94E-AD75-92727DC9F20B}"/>
                </a:ext>
              </a:extLst>
            </p:cNvPr>
            <p:cNvSpPr/>
            <p:nvPr/>
          </p:nvSpPr>
          <p:spPr>
            <a:xfrm>
              <a:off x="8539194" y="4103796"/>
              <a:ext cx="205176" cy="205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4056CF7-9E4F-3E49-8EA7-449EA55B5846}"/>
                </a:ext>
              </a:extLst>
            </p:cNvPr>
            <p:cNvSpPr/>
            <p:nvPr/>
          </p:nvSpPr>
          <p:spPr>
            <a:xfrm>
              <a:off x="8748999" y="4103796"/>
              <a:ext cx="205176" cy="205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3B038A2-648D-5146-BC77-8949B616C412}"/>
                </a:ext>
              </a:extLst>
            </p:cNvPr>
            <p:cNvSpPr/>
            <p:nvPr/>
          </p:nvSpPr>
          <p:spPr>
            <a:xfrm>
              <a:off x="8958804" y="4103796"/>
              <a:ext cx="205176" cy="205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DD37339-74E0-2243-8105-67A6EEE9305C}"/>
                </a:ext>
              </a:extLst>
            </p:cNvPr>
            <p:cNvSpPr/>
            <p:nvPr/>
          </p:nvSpPr>
          <p:spPr>
            <a:xfrm>
              <a:off x="9168609" y="4103796"/>
              <a:ext cx="205176" cy="205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741FA56-7673-D746-B2B2-19D8C47607D8}"/>
                </a:ext>
              </a:extLst>
            </p:cNvPr>
            <p:cNvSpPr/>
            <p:nvPr/>
          </p:nvSpPr>
          <p:spPr>
            <a:xfrm>
              <a:off x="9378414" y="4103796"/>
              <a:ext cx="205176" cy="205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B31B29D-595F-ED4C-B222-BEBAC7B01D84}"/>
                </a:ext>
              </a:extLst>
            </p:cNvPr>
            <p:cNvSpPr/>
            <p:nvPr/>
          </p:nvSpPr>
          <p:spPr>
            <a:xfrm>
              <a:off x="9588221" y="4103796"/>
              <a:ext cx="205176" cy="205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A258C06-ACBE-CF4A-9E82-C17AD0A2EEFF}"/>
                </a:ext>
              </a:extLst>
            </p:cNvPr>
            <p:cNvGrpSpPr/>
            <p:nvPr/>
          </p:nvGrpSpPr>
          <p:grpSpPr>
            <a:xfrm rot="16200000">
              <a:off x="8736588" y="4615797"/>
              <a:ext cx="834593" cy="898862"/>
              <a:chOff x="8429905" y="3370683"/>
              <a:chExt cx="834593" cy="205176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0227391-2234-1140-B383-EBDECBB5BF60}"/>
                  </a:ext>
                </a:extLst>
              </p:cNvPr>
              <p:cNvSpPr/>
              <p:nvPr/>
            </p:nvSpPr>
            <p:spPr>
              <a:xfrm>
                <a:off x="842990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BE6859E-22B8-FB46-B24B-F36A455FEF19}"/>
                  </a:ext>
                </a:extLst>
              </p:cNvPr>
              <p:cNvSpPr/>
              <p:nvPr/>
            </p:nvSpPr>
            <p:spPr>
              <a:xfrm>
                <a:off x="8639710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2286691-D319-B543-907F-A4CFD350DD98}"/>
                  </a:ext>
                </a:extLst>
              </p:cNvPr>
              <p:cNvSpPr/>
              <p:nvPr/>
            </p:nvSpPr>
            <p:spPr>
              <a:xfrm>
                <a:off x="884951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1E977F9-67FB-6F43-AB1C-2A902C5178B9}"/>
                  </a:ext>
                </a:extLst>
              </p:cNvPr>
              <p:cNvSpPr/>
              <p:nvPr/>
            </p:nvSpPr>
            <p:spPr>
              <a:xfrm>
                <a:off x="9059322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D5F6DC3-41BC-AB41-8430-BB4B2734B106}"/>
                </a:ext>
              </a:extLst>
            </p:cNvPr>
            <p:cNvGrpSpPr/>
            <p:nvPr/>
          </p:nvGrpSpPr>
          <p:grpSpPr>
            <a:xfrm rot="16200000">
              <a:off x="8930798" y="4615798"/>
              <a:ext cx="834593" cy="898861"/>
              <a:chOff x="8429905" y="3370683"/>
              <a:chExt cx="834593" cy="205176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1B6BE46-2301-EE47-83F1-9364F303F70D}"/>
                  </a:ext>
                </a:extLst>
              </p:cNvPr>
              <p:cNvSpPr/>
              <p:nvPr/>
            </p:nvSpPr>
            <p:spPr>
              <a:xfrm>
                <a:off x="842990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C4E1425-8531-6D4D-A638-CF86A1C55167}"/>
                  </a:ext>
                </a:extLst>
              </p:cNvPr>
              <p:cNvSpPr/>
              <p:nvPr/>
            </p:nvSpPr>
            <p:spPr>
              <a:xfrm>
                <a:off x="8639710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1D5E12B-9859-6C4E-8398-CD0AC6AD59C3}"/>
                  </a:ext>
                </a:extLst>
              </p:cNvPr>
              <p:cNvSpPr/>
              <p:nvPr/>
            </p:nvSpPr>
            <p:spPr>
              <a:xfrm>
                <a:off x="8849515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38BC1E5-13B0-DA43-9FC9-ADF16458C561}"/>
                  </a:ext>
                </a:extLst>
              </p:cNvPr>
              <p:cNvSpPr/>
              <p:nvPr/>
            </p:nvSpPr>
            <p:spPr>
              <a:xfrm>
                <a:off x="9059322" y="3370683"/>
                <a:ext cx="205176" cy="205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731A21F-A909-B245-8492-8A67FC8D7450}"/>
              </a:ext>
            </a:extLst>
          </p:cNvPr>
          <p:cNvGrpSpPr/>
          <p:nvPr/>
        </p:nvGrpSpPr>
        <p:grpSpPr>
          <a:xfrm>
            <a:off x="9271393" y="93180"/>
            <a:ext cx="3071018" cy="2239252"/>
            <a:chOff x="5472508" y="1096826"/>
            <a:chExt cx="7039532" cy="5132918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A1DCD90-F486-7D4D-9950-97F9480223A4}"/>
                </a:ext>
              </a:extLst>
            </p:cNvPr>
            <p:cNvGrpSpPr/>
            <p:nvPr/>
          </p:nvGrpSpPr>
          <p:grpSpPr>
            <a:xfrm>
              <a:off x="10441428" y="1740733"/>
              <a:ext cx="2070612" cy="1096206"/>
              <a:chOff x="10441428" y="1740733"/>
              <a:chExt cx="2070612" cy="1096206"/>
            </a:xfrm>
          </p:grpSpPr>
          <p:sp>
            <p:nvSpPr>
              <p:cNvPr id="85" name="Isosceles Triangle 92">
                <a:extLst>
                  <a:ext uri="{FF2B5EF4-FFF2-40B4-BE49-F238E27FC236}">
                    <a16:creationId xmlns:a16="http://schemas.microsoft.com/office/drawing/2014/main" id="{90626842-DCFD-7C41-87F3-8AA1DC7C2760}"/>
                  </a:ext>
                </a:extLst>
              </p:cNvPr>
              <p:cNvSpPr/>
              <p:nvPr/>
            </p:nvSpPr>
            <p:spPr>
              <a:xfrm rot="12968119">
                <a:off x="10465013" y="1889852"/>
                <a:ext cx="166613" cy="143631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LID4096"/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5290CB40-9C53-974D-BB77-6E836B0AE2F7}"/>
                  </a:ext>
                </a:extLst>
              </p:cNvPr>
              <p:cNvGrpSpPr/>
              <p:nvPr/>
            </p:nvGrpSpPr>
            <p:grpSpPr>
              <a:xfrm>
                <a:off x="10441428" y="1740733"/>
                <a:ext cx="2070612" cy="1096206"/>
                <a:chOff x="10441428" y="1740733"/>
                <a:chExt cx="2070612" cy="1096206"/>
              </a:xfrm>
            </p:grpSpPr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F7E04E03-7D36-2E4E-87CA-3DD4967AB216}"/>
                    </a:ext>
                  </a:extLst>
                </p:cNvPr>
                <p:cNvSpPr/>
                <p:nvPr/>
              </p:nvSpPr>
              <p:spPr>
                <a:xfrm>
                  <a:off x="10441428" y="1740733"/>
                  <a:ext cx="1096206" cy="109620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92500" lnSpcReduction="10000"/>
                </a:bodyPr>
                <a:lstStyle/>
                <a:p>
                  <a:pPr algn="ctr"/>
                  <a:endParaRPr lang="LID4096"/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E106FD65-EEB6-F143-BCA5-ADA949202A3F}"/>
                    </a:ext>
                  </a:extLst>
                </p:cNvPr>
                <p:cNvSpPr txBox="1"/>
                <p:nvPr/>
              </p:nvSpPr>
              <p:spPr>
                <a:xfrm>
                  <a:off x="11537634" y="2022628"/>
                  <a:ext cx="974406" cy="5053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55000" lnSpcReduction="20000"/>
                </a:bodyPr>
                <a:lstStyle/>
                <a:p>
                  <a:r>
                    <a:rPr lang="en-US" dirty="0"/>
                    <a:t>No</a:t>
                  </a:r>
                  <a:endParaRPr lang="LID4096" dirty="0"/>
                </a:p>
              </p:txBody>
            </p:sp>
          </p:grp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E6E76EE2-6918-984C-853B-8953FAADEC2C}"/>
                </a:ext>
              </a:extLst>
            </p:cNvPr>
            <p:cNvGrpSpPr/>
            <p:nvPr/>
          </p:nvGrpSpPr>
          <p:grpSpPr>
            <a:xfrm>
              <a:off x="8708532" y="2827847"/>
              <a:ext cx="2011447" cy="1050433"/>
              <a:chOff x="8708532" y="2827847"/>
              <a:chExt cx="2011447" cy="1050433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2C7197EB-7C5A-8747-8342-669994CD920B}"/>
                  </a:ext>
                </a:extLst>
              </p:cNvPr>
              <p:cNvSpPr/>
              <p:nvPr/>
            </p:nvSpPr>
            <p:spPr>
              <a:xfrm>
                <a:off x="8708532" y="3305553"/>
                <a:ext cx="1849157" cy="57272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>
                <a:normAutofit fontScale="62500" lnSpcReduction="20000"/>
              </a:bodyPr>
              <a:lstStyle/>
              <a:p>
                <a:pPr algn="ctr"/>
                <a:r>
                  <a:rPr lang="en-US" dirty="0"/>
                  <a:t>Send</a:t>
                </a:r>
                <a:endParaRPr lang="LID4096" dirty="0"/>
              </a:p>
            </p:txBody>
          </p: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21308403-BDB5-144A-AEDA-2AE68ED093C5}"/>
                  </a:ext>
                </a:extLst>
              </p:cNvPr>
              <p:cNvCxnSpPr>
                <a:stCxn id="104" idx="2"/>
                <a:endCxn id="90" idx="0"/>
              </p:cNvCxnSpPr>
              <p:nvPr/>
            </p:nvCxnSpPr>
            <p:spPr>
              <a:xfrm flipH="1">
                <a:off x="9633111" y="2932740"/>
                <a:ext cx="3" cy="3728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1771350-378F-2243-9082-12B05C1EF7B5}"/>
                  </a:ext>
                </a:extLst>
              </p:cNvPr>
              <p:cNvSpPr txBox="1"/>
              <p:nvPr/>
            </p:nvSpPr>
            <p:spPr>
              <a:xfrm>
                <a:off x="9745573" y="2827847"/>
                <a:ext cx="974406" cy="505378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55000" lnSpcReduction="20000"/>
              </a:bodyPr>
              <a:lstStyle/>
              <a:p>
                <a:r>
                  <a:rPr lang="en-US" dirty="0"/>
                  <a:t>Yes</a:t>
                </a:r>
                <a:endParaRPr lang="LID4096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48842929-2490-E24D-9691-8292E280CF63}"/>
                </a:ext>
              </a:extLst>
            </p:cNvPr>
            <p:cNvGrpSpPr/>
            <p:nvPr/>
          </p:nvGrpSpPr>
          <p:grpSpPr>
            <a:xfrm>
              <a:off x="5472508" y="2288835"/>
              <a:ext cx="3164054" cy="2753956"/>
              <a:chOff x="5472508" y="2288835"/>
              <a:chExt cx="3164054" cy="2753956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1B4D574-CC4E-8746-BEB7-918993631E1B}"/>
                  </a:ext>
                </a:extLst>
              </p:cNvPr>
              <p:cNvSpPr/>
              <p:nvPr/>
            </p:nvSpPr>
            <p:spPr>
              <a:xfrm>
                <a:off x="5472508" y="3045641"/>
                <a:ext cx="1849157" cy="82741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>
                <a:normAutofit fontScale="55000" lnSpcReduction="20000"/>
              </a:bodyPr>
              <a:lstStyle/>
              <a:p>
                <a:pPr algn="ctr"/>
                <a:r>
                  <a:rPr lang="en-US" dirty="0"/>
                  <a:t>Random back-off</a:t>
                </a:r>
                <a:endParaRPr lang="LID4096" dirty="0"/>
              </a:p>
            </p:txBody>
          </p:sp>
          <p:cxnSp>
            <p:nvCxnSpPr>
              <p:cNvPr id="95" name="Connector: Elbow 60">
                <a:extLst>
                  <a:ext uri="{FF2B5EF4-FFF2-40B4-BE49-F238E27FC236}">
                    <a16:creationId xmlns:a16="http://schemas.microsoft.com/office/drawing/2014/main" id="{091B3DFA-8262-1B41-84BA-E9389760ABAD}"/>
                  </a:ext>
                </a:extLst>
              </p:cNvPr>
              <p:cNvCxnSpPr>
                <a:stCxn id="99" idx="1"/>
                <a:endCxn id="94" idx="2"/>
              </p:cNvCxnSpPr>
              <p:nvPr/>
            </p:nvCxnSpPr>
            <p:spPr>
              <a:xfrm rot="10800000">
                <a:off x="6397087" y="3873054"/>
                <a:ext cx="1752272" cy="1099745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ctor: Elbow 62">
                <a:extLst>
                  <a:ext uri="{FF2B5EF4-FFF2-40B4-BE49-F238E27FC236}">
                    <a16:creationId xmlns:a16="http://schemas.microsoft.com/office/drawing/2014/main" id="{A111CFB1-36E1-E643-91F2-3E512654C2C3}"/>
                  </a:ext>
                </a:extLst>
              </p:cNvPr>
              <p:cNvCxnSpPr>
                <a:stCxn id="94" idx="0"/>
                <a:endCxn id="104" idx="1"/>
              </p:cNvCxnSpPr>
              <p:nvPr/>
            </p:nvCxnSpPr>
            <p:spPr>
              <a:xfrm rot="5400000" flipH="1" flipV="1">
                <a:off x="6894820" y="1791102"/>
                <a:ext cx="756806" cy="1752272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84446DDC-427B-7249-A0F4-BAC4866CB3C6}"/>
                  </a:ext>
                </a:extLst>
              </p:cNvPr>
              <p:cNvSpPr txBox="1"/>
              <p:nvPr/>
            </p:nvSpPr>
            <p:spPr>
              <a:xfrm>
                <a:off x="7662156" y="4537413"/>
                <a:ext cx="974406" cy="505378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55000" lnSpcReduction="20000"/>
              </a:bodyPr>
              <a:lstStyle/>
              <a:p>
                <a:r>
                  <a:rPr lang="en-US" dirty="0"/>
                  <a:t>Yes</a:t>
                </a:r>
                <a:endParaRPr lang="LID4096" dirty="0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ACA2128F-BA72-4340-9FA2-CD469E09345B}"/>
                </a:ext>
              </a:extLst>
            </p:cNvPr>
            <p:cNvGrpSpPr/>
            <p:nvPr/>
          </p:nvGrpSpPr>
          <p:grpSpPr>
            <a:xfrm>
              <a:off x="8149360" y="3878279"/>
              <a:ext cx="2967509" cy="2351465"/>
              <a:chOff x="8149360" y="3878279"/>
              <a:chExt cx="2967509" cy="2351465"/>
            </a:xfrm>
          </p:grpSpPr>
          <p:sp>
            <p:nvSpPr>
              <p:cNvPr id="99" name="Diamond 98">
                <a:extLst>
                  <a:ext uri="{FF2B5EF4-FFF2-40B4-BE49-F238E27FC236}">
                    <a16:creationId xmlns:a16="http://schemas.microsoft.com/office/drawing/2014/main" id="{27C6AD21-433B-0742-8EC8-F0A36FBCEC16}"/>
                  </a:ext>
                </a:extLst>
              </p:cNvPr>
              <p:cNvSpPr/>
              <p:nvPr/>
            </p:nvSpPr>
            <p:spPr>
              <a:xfrm>
                <a:off x="8149360" y="4328890"/>
                <a:ext cx="2967509" cy="1287810"/>
              </a:xfrm>
              <a:prstGeom prst="diamond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>
                <a:normAutofit fontScale="47500" lnSpcReduction="20000"/>
              </a:bodyPr>
              <a:lstStyle/>
              <a:p>
                <a:pPr algn="ctr"/>
                <a:r>
                  <a:rPr lang="en-US" dirty="0"/>
                  <a:t>Collision?</a:t>
                </a:r>
                <a:endParaRPr lang="LID4096" dirty="0"/>
              </a:p>
            </p:txBody>
          </p: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4EDFE0A1-0E40-1C43-AA46-5446262E9572}"/>
                  </a:ext>
                </a:extLst>
              </p:cNvPr>
              <p:cNvCxnSpPr>
                <a:stCxn id="90" idx="2"/>
                <a:endCxn id="99" idx="0"/>
              </p:cNvCxnSpPr>
              <p:nvPr/>
            </p:nvCxnSpPr>
            <p:spPr>
              <a:xfrm>
                <a:off x="9633111" y="3878279"/>
                <a:ext cx="3" cy="45061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4B0ECB45-B2B9-8A4D-A7A9-53144BA78012}"/>
                  </a:ext>
                </a:extLst>
              </p:cNvPr>
              <p:cNvCxnSpPr>
                <a:stCxn id="99" idx="2"/>
              </p:cNvCxnSpPr>
              <p:nvPr/>
            </p:nvCxnSpPr>
            <p:spPr>
              <a:xfrm flipH="1">
                <a:off x="9633113" y="5616702"/>
                <a:ext cx="1" cy="61304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3B2A658-E67E-3540-A32E-18F2D6E9091A}"/>
                  </a:ext>
                </a:extLst>
              </p:cNvPr>
              <p:cNvSpPr txBox="1"/>
              <p:nvPr/>
            </p:nvSpPr>
            <p:spPr>
              <a:xfrm>
                <a:off x="9745572" y="5498751"/>
                <a:ext cx="974406" cy="505378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55000" lnSpcReduction="20000"/>
              </a:bodyPr>
              <a:lstStyle/>
              <a:p>
                <a:r>
                  <a:rPr lang="en-US" dirty="0"/>
                  <a:t>No</a:t>
                </a:r>
                <a:endParaRPr lang="LID4096" dirty="0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BF246409-9A55-BA47-9E9B-E63745896D3C}"/>
                </a:ext>
              </a:extLst>
            </p:cNvPr>
            <p:cNvGrpSpPr/>
            <p:nvPr/>
          </p:nvGrpSpPr>
          <p:grpSpPr>
            <a:xfrm>
              <a:off x="8149360" y="1096826"/>
              <a:ext cx="2967509" cy="1835914"/>
              <a:chOff x="8149360" y="1096826"/>
              <a:chExt cx="2967509" cy="1835914"/>
            </a:xfrm>
          </p:grpSpPr>
          <p:sp>
            <p:nvSpPr>
              <p:cNvPr id="104" name="Diamond 103">
                <a:extLst>
                  <a:ext uri="{FF2B5EF4-FFF2-40B4-BE49-F238E27FC236}">
                    <a16:creationId xmlns:a16="http://schemas.microsoft.com/office/drawing/2014/main" id="{ECDE25DE-66AB-7241-BAD8-0483CC466D59}"/>
                  </a:ext>
                </a:extLst>
              </p:cNvPr>
              <p:cNvSpPr/>
              <p:nvPr/>
            </p:nvSpPr>
            <p:spPr>
              <a:xfrm>
                <a:off x="8149360" y="1644930"/>
                <a:ext cx="2967509" cy="1287810"/>
              </a:xfrm>
              <a:prstGeom prst="diamond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>
                <a:normAutofit fontScale="40000" lnSpcReduction="20000"/>
              </a:bodyPr>
              <a:lstStyle/>
              <a:p>
                <a:pPr algn="ctr"/>
                <a:r>
                  <a:rPr lang="en-US" dirty="0"/>
                  <a:t>Channel free?</a:t>
                </a:r>
                <a:endParaRPr lang="LID4096" dirty="0"/>
              </a:p>
            </p:txBody>
          </p: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72A9C4B4-D8F6-E94C-9E76-AF0DEDEAC0F0}"/>
                  </a:ext>
                </a:extLst>
              </p:cNvPr>
              <p:cNvCxnSpPr>
                <a:endCxn id="104" idx="0"/>
              </p:cNvCxnSpPr>
              <p:nvPr/>
            </p:nvCxnSpPr>
            <p:spPr>
              <a:xfrm>
                <a:off x="9633111" y="1096826"/>
                <a:ext cx="3" cy="54810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C68528-72B0-E744-A4A7-F518AD65D78E}"/>
              </a:ext>
            </a:extLst>
          </p:cNvPr>
          <p:cNvGrpSpPr/>
          <p:nvPr/>
        </p:nvGrpSpPr>
        <p:grpSpPr>
          <a:xfrm>
            <a:off x="7147761" y="4224291"/>
            <a:ext cx="2174223" cy="1775749"/>
            <a:chOff x="6890673" y="2223404"/>
            <a:chExt cx="4219607" cy="3446271"/>
          </a:xfrm>
        </p:grpSpPr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64CF0935-1F3F-5545-9F04-436139E94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3056" y="4760191"/>
              <a:ext cx="909484" cy="909484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46658629-24E0-F847-9EFC-9D959A1C3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1620" y="4199802"/>
              <a:ext cx="909484" cy="909484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F269F782-B2A6-B448-A47F-26C2F6FF0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1620" y="2878838"/>
              <a:ext cx="909484" cy="909484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5094F834-C8B5-5242-BD4A-17B2E2F15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5677" y="2223404"/>
              <a:ext cx="909484" cy="909484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5C4253C4-084D-7646-A7B5-55799C9B6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0796" y="2878838"/>
              <a:ext cx="909484" cy="909484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09711474-AE5E-2C42-9C8C-F2E739EB0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0796" y="4143287"/>
              <a:ext cx="909484" cy="909484"/>
            </a:xfrm>
            <a:prstGeom prst="rect">
              <a:avLst/>
            </a:prstGeom>
          </p:spPr>
        </p:pic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FF63DBD9-7F4D-5643-963B-61C52C08826B}"/>
                </a:ext>
              </a:extLst>
            </p:cNvPr>
            <p:cNvCxnSpPr/>
            <p:nvPr/>
          </p:nvCxnSpPr>
          <p:spPr>
            <a:xfrm>
              <a:off x="8711104" y="5052771"/>
              <a:ext cx="301952" cy="30408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11FE05B8-EAD9-AA43-AB3E-609CDCAEE81D}"/>
                </a:ext>
              </a:extLst>
            </p:cNvPr>
            <p:cNvCxnSpPr/>
            <p:nvPr/>
          </p:nvCxnSpPr>
          <p:spPr>
            <a:xfrm flipV="1">
              <a:off x="9935161" y="5109286"/>
              <a:ext cx="216698" cy="23995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3EE002B6-8BFD-FF44-B212-BE27959E0375}"/>
                </a:ext>
              </a:extLst>
            </p:cNvPr>
            <p:cNvCxnSpPr>
              <a:stCxn id="112" idx="0"/>
              <a:endCxn id="111" idx="2"/>
            </p:cNvCxnSpPr>
            <p:nvPr/>
          </p:nvCxnSpPr>
          <p:spPr>
            <a:xfrm flipV="1">
              <a:off x="10655538" y="3788322"/>
              <a:ext cx="0" cy="3549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848749C9-0E7F-3741-8A00-EF29144EB808}"/>
                </a:ext>
              </a:extLst>
            </p:cNvPr>
            <p:cNvCxnSpPr>
              <a:stCxn id="109" idx="2"/>
              <a:endCxn id="108" idx="0"/>
            </p:cNvCxnSpPr>
            <p:nvPr/>
          </p:nvCxnSpPr>
          <p:spPr>
            <a:xfrm>
              <a:off x="8256362" y="3788322"/>
              <a:ext cx="0" cy="4114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1A6AF748-85ED-0548-AB6A-2835AD630D05}"/>
                </a:ext>
              </a:extLst>
            </p:cNvPr>
            <p:cNvCxnSpPr/>
            <p:nvPr/>
          </p:nvCxnSpPr>
          <p:spPr>
            <a:xfrm flipH="1" flipV="1">
              <a:off x="10050780" y="2956560"/>
              <a:ext cx="411480" cy="25146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40A2472D-D136-B94C-A9E9-D4A502D666AB}"/>
                </a:ext>
              </a:extLst>
            </p:cNvPr>
            <p:cNvCxnSpPr/>
            <p:nvPr/>
          </p:nvCxnSpPr>
          <p:spPr>
            <a:xfrm flipH="1">
              <a:off x="8746145" y="2780452"/>
              <a:ext cx="219536" cy="19677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7FC6DAC-A8F5-FD4B-9EFB-ED211796D8A7}"/>
                </a:ext>
              </a:extLst>
            </p:cNvPr>
            <p:cNvSpPr/>
            <p:nvPr/>
          </p:nvSpPr>
          <p:spPr>
            <a:xfrm>
              <a:off x="8489007" y="5277581"/>
              <a:ext cx="243185" cy="24318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700" dirty="0"/>
                <a:t>T</a:t>
              </a:r>
              <a:endParaRPr lang="LID4096" sz="7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CE9640A-6114-8744-B6C5-A21AEC0B4F6F}"/>
                </a:ext>
              </a:extLst>
            </p:cNvPr>
            <p:cNvSpPr/>
            <p:nvPr/>
          </p:nvSpPr>
          <p:spPr>
            <a:xfrm>
              <a:off x="10167994" y="5246308"/>
              <a:ext cx="243185" cy="24318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700" dirty="0"/>
                <a:t>T</a:t>
              </a:r>
              <a:endParaRPr lang="LID4096" sz="700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8FE77AD5-B46B-574A-BC6B-161B889E8903}"/>
                </a:ext>
              </a:extLst>
            </p:cNvPr>
            <p:cNvSpPr/>
            <p:nvPr/>
          </p:nvSpPr>
          <p:spPr>
            <a:xfrm>
              <a:off x="10782043" y="3872469"/>
              <a:ext cx="243185" cy="24318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700" dirty="0"/>
                <a:t>T</a:t>
              </a:r>
              <a:endParaRPr lang="LID4096" sz="700" dirty="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95382A98-A925-474B-9841-957ECE7E1F8B}"/>
                </a:ext>
              </a:extLst>
            </p:cNvPr>
            <p:cNvSpPr/>
            <p:nvPr/>
          </p:nvSpPr>
          <p:spPr>
            <a:xfrm>
              <a:off x="10167994" y="2683070"/>
              <a:ext cx="243185" cy="24318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700" dirty="0"/>
                <a:t>T</a:t>
              </a:r>
              <a:endParaRPr lang="LID4096" sz="700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AA8045C-E12D-094E-AE66-2D89D342FF58}"/>
                </a:ext>
              </a:extLst>
            </p:cNvPr>
            <p:cNvSpPr/>
            <p:nvPr/>
          </p:nvSpPr>
          <p:spPr>
            <a:xfrm>
              <a:off x="8610600" y="2485276"/>
              <a:ext cx="243185" cy="24318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700" dirty="0"/>
                <a:t>T</a:t>
              </a:r>
              <a:endParaRPr lang="LID4096" sz="700" dirty="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E8F72B41-4050-0E46-9FD7-3345B732F47C}"/>
                </a:ext>
              </a:extLst>
            </p:cNvPr>
            <p:cNvGrpSpPr/>
            <p:nvPr/>
          </p:nvGrpSpPr>
          <p:grpSpPr>
            <a:xfrm>
              <a:off x="6890673" y="3895547"/>
              <a:ext cx="1369469" cy="507718"/>
              <a:chOff x="6890673" y="3895547"/>
              <a:chExt cx="1369469" cy="507718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D5A3D715-E888-F645-AAA2-C554B3954887}"/>
                  </a:ext>
                </a:extLst>
              </p:cNvPr>
              <p:cNvSpPr/>
              <p:nvPr/>
            </p:nvSpPr>
            <p:spPr>
              <a:xfrm>
                <a:off x="7874049" y="3923259"/>
                <a:ext cx="243185" cy="24318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700" dirty="0"/>
                  <a:t>T</a:t>
                </a:r>
                <a:endParaRPr lang="LID4096" sz="700" dirty="0"/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17EEE34B-ED26-6449-91DC-F12EB99A79B6}"/>
                  </a:ext>
                </a:extLst>
              </p:cNvPr>
              <p:cNvSpPr txBox="1"/>
              <p:nvPr/>
            </p:nvSpPr>
            <p:spPr>
              <a:xfrm>
                <a:off x="6890673" y="3895547"/>
                <a:ext cx="1369469" cy="507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L" sz="1100" dirty="0"/>
                  <a:t>Token </a:t>
                </a:r>
                <a:r>
                  <a:rPr lang="en-NL" sz="1100" dirty="0">
                    <a:sym typeface="Wingdings" pitchFamily="2" charset="2"/>
                  </a:rPr>
                  <a:t></a:t>
                </a:r>
                <a:endParaRPr lang="en-NL" sz="1100" dirty="0"/>
              </a:p>
            </p:txBody>
          </p:sp>
        </p:grp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B84E4115-4E1F-7844-8584-CC3B9075E7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55294" y="3798267"/>
              <a:ext cx="1206373" cy="986915"/>
            </a:xfrm>
            <a:prstGeom prst="straightConnector1">
              <a:avLst/>
            </a:prstGeom>
            <a:ln w="38100"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3F22E57C-B3C9-5D43-B773-EF7EBD93556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76739" y="3730057"/>
              <a:ext cx="1129561" cy="962434"/>
            </a:xfrm>
            <a:prstGeom prst="straightConnector1">
              <a:avLst/>
            </a:prstGeom>
            <a:ln w="38100"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FF02CDD5-20F4-0446-8DA4-43F4992B11D6}"/>
                </a:ext>
              </a:extLst>
            </p:cNvPr>
            <p:cNvSpPr/>
            <p:nvPr/>
          </p:nvSpPr>
          <p:spPr>
            <a:xfrm>
              <a:off x="8721015" y="4480619"/>
              <a:ext cx="687387" cy="24318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700" dirty="0"/>
                <a:t>M</a:t>
              </a:r>
              <a:endParaRPr lang="LID4096" sz="700" dirty="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1A3FBA00-4029-9C40-B20F-D0A7FAFB5A36}"/>
                </a:ext>
              </a:extLst>
            </p:cNvPr>
            <p:cNvSpPr/>
            <p:nvPr/>
          </p:nvSpPr>
          <p:spPr>
            <a:xfrm>
              <a:off x="9697169" y="4421955"/>
              <a:ext cx="687387" cy="24318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700" dirty="0"/>
                <a:t>M</a:t>
              </a:r>
              <a:endParaRPr lang="LID4096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8942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7E381-02E7-4A70-9E4A-86BE9692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9335"/>
          </a:xfrm>
        </p:spPr>
        <p:txBody>
          <a:bodyPr/>
          <a:lstStyle/>
          <a:p>
            <a:r>
              <a:rPr lang="en-US" dirty="0"/>
              <a:t>MAC Sublayer Outline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685A3-FFDB-4EF5-B082-9A8348BCE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7C684-AC54-485B-BA13-EE97ACB04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85</a:t>
            </a:fld>
            <a:endParaRPr lang="LID4096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7B872713-F010-05C4-41AD-D79D31231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3701"/>
            <a:ext cx="47853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ALOHA &amp; Slotted ALOHA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CSMA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1-persistent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nonpersistent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p-persistent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CSMA/CD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802.3 Ethernet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Ethernet Switching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Content Placeholder 17">
            <a:extLst>
              <a:ext uri="{FF2B5EF4-FFF2-40B4-BE49-F238E27FC236}">
                <a16:creationId xmlns:a16="http://schemas.microsoft.com/office/drawing/2014/main" id="{A0D2D986-B0BA-5DE3-B08F-23E5B1A749DA}"/>
              </a:ext>
            </a:extLst>
          </p:cNvPr>
          <p:cNvSpPr txBox="1">
            <a:spLocks/>
          </p:cNvSpPr>
          <p:nvPr/>
        </p:nvSpPr>
        <p:spPr>
          <a:xfrm>
            <a:off x="6850380" y="1673701"/>
            <a:ext cx="47853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MAC for Wireless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Hidden Terminal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Exposed Terminal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CSMA/CA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802.11 </a:t>
            </a:r>
            <a:r>
              <a:rPr lang="en-US" b="1" dirty="0" err="1">
                <a:solidFill>
                  <a:schemeClr val="bg1">
                    <a:lumMod val="75000"/>
                  </a:schemeClr>
                </a:solidFill>
              </a:rPr>
              <a:t>WiFi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Collision-Free Protocols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Basic Bit-Map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Token Ring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Binary Countdown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9349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B9DA1-971B-4DCF-B418-24FC98FF0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Collision-Free Protocols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292E4-DC26-419B-92E1-0E3024C7E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2825"/>
            <a:ext cx="10656570" cy="37979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Instead of detecting collisions, why not prevent collisions?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Protocol examples:</a:t>
            </a:r>
          </a:p>
          <a:p>
            <a:pPr marL="514350" indent="-514350">
              <a:buAutoNum type="arabicPeriod"/>
            </a:pPr>
            <a:r>
              <a:rPr lang="en-US" dirty="0"/>
              <a:t>Basic Bit-Map Protocol</a:t>
            </a:r>
          </a:p>
          <a:p>
            <a:pPr marL="514350" indent="-514350">
              <a:buAutoNum type="arabicPeriod"/>
            </a:pPr>
            <a:r>
              <a:rPr lang="en-US" dirty="0"/>
              <a:t>Token Ring</a:t>
            </a:r>
          </a:p>
          <a:p>
            <a:pPr marL="514350" indent="-514350">
              <a:buAutoNum type="arabicPeriod"/>
            </a:pPr>
            <a:r>
              <a:rPr lang="en-US" dirty="0"/>
              <a:t>Binary Countdown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F849A-114B-4DB9-86CE-57E77A62C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ABB459-53F9-4B7E-8429-79E7BBC6D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86</a:t>
            </a:fld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3DD523-82A5-A34C-9C50-EDBC7F10521F}"/>
              </a:ext>
            </a:extLst>
          </p:cNvPr>
          <p:cNvSpPr/>
          <p:nvPr/>
        </p:nvSpPr>
        <p:spPr>
          <a:xfrm>
            <a:off x="891540" y="1479551"/>
            <a:ext cx="6172200" cy="5854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en-US" sz="4800" dirty="0"/>
              <a:t>Replacing </a:t>
            </a:r>
            <a:r>
              <a:rPr lang="en-US" sz="4800" i="1" dirty="0"/>
              <a:t>contention</a:t>
            </a:r>
            <a:r>
              <a:rPr lang="en-US" sz="4800" dirty="0"/>
              <a:t> with </a:t>
            </a:r>
            <a:r>
              <a:rPr lang="en-US" sz="4800" i="1" dirty="0"/>
              <a:t>coordination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8F3670-D783-5842-9F22-B51D6B03E09A}"/>
              </a:ext>
            </a:extLst>
          </p:cNvPr>
          <p:cNvGrpSpPr/>
          <p:nvPr/>
        </p:nvGrpSpPr>
        <p:grpSpPr>
          <a:xfrm>
            <a:off x="9257348" y="1381443"/>
            <a:ext cx="1251584" cy="1251584"/>
            <a:chOff x="9692640" y="1479551"/>
            <a:chExt cx="1251584" cy="125158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AB1CFC1-C879-4147-A0AD-1DDCE4EC476D}"/>
                </a:ext>
              </a:extLst>
            </p:cNvPr>
            <p:cNvSpPr/>
            <p:nvPr/>
          </p:nvSpPr>
          <p:spPr>
            <a:xfrm>
              <a:off x="10242232" y="2130425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A953670-EB67-8143-AB9C-C3A1AB21FB64}"/>
                </a:ext>
              </a:extLst>
            </p:cNvPr>
            <p:cNvSpPr/>
            <p:nvPr/>
          </p:nvSpPr>
          <p:spPr>
            <a:xfrm>
              <a:off x="10242232" y="1619885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0730ABB-FC9A-7846-B363-C4DA69E21138}"/>
                </a:ext>
              </a:extLst>
            </p:cNvPr>
            <p:cNvSpPr/>
            <p:nvPr/>
          </p:nvSpPr>
          <p:spPr>
            <a:xfrm>
              <a:off x="10242232" y="1869123"/>
              <a:ext cx="152400" cy="1524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D686E40-2275-884F-B5AC-AFDC602F2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2640" y="1479551"/>
              <a:ext cx="1251584" cy="1251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251065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F4C49-59A2-488F-83B0-2A846EFC1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 Bit-Map Protocol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BEA87-6E90-42E4-BEC5-43D1C195C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example of a </a:t>
            </a:r>
            <a:r>
              <a:rPr lang="en-US" i="1" dirty="0"/>
              <a:t>collision-free </a:t>
            </a:r>
            <a:r>
              <a:rPr lang="en-US" dirty="0"/>
              <a:t>protocol.</a:t>
            </a:r>
          </a:p>
          <a:p>
            <a:pPr marL="0" indent="0">
              <a:buNone/>
            </a:pPr>
            <a:r>
              <a:rPr lang="en-US" dirty="0"/>
              <a:t>Stations that want to transmit send a ‘1’ in their slot.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2BAF95-33AC-4410-BA80-525BAD2C1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0F113E-663D-41D7-AC05-0F5144389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87</a:t>
            </a:fld>
            <a:endParaRPr lang="LID4096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85D390-79BF-CD40-BCA2-888E0923FAED}"/>
              </a:ext>
            </a:extLst>
          </p:cNvPr>
          <p:cNvGrpSpPr/>
          <p:nvPr/>
        </p:nvGrpSpPr>
        <p:grpSpPr>
          <a:xfrm>
            <a:off x="1165273" y="3811350"/>
            <a:ext cx="1854925" cy="2315202"/>
            <a:chOff x="1790113" y="3811350"/>
            <a:chExt cx="1854925" cy="23152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8833C45-47F4-4AE3-8528-E5E6B731EC80}"/>
                </a:ext>
              </a:extLst>
            </p:cNvPr>
            <p:cNvSpPr/>
            <p:nvPr/>
          </p:nvSpPr>
          <p:spPr>
            <a:xfrm>
              <a:off x="1863865" y="3811350"/>
              <a:ext cx="1707420" cy="9038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2468D38-C9A3-4847-8A3D-E865F6F95B30}"/>
                </a:ext>
              </a:extLst>
            </p:cNvPr>
            <p:cNvSpPr/>
            <p:nvPr/>
          </p:nvSpPr>
          <p:spPr>
            <a:xfrm>
              <a:off x="1790113" y="5054575"/>
              <a:ext cx="1854925" cy="10719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1900" dirty="0"/>
                <a:t>If a station wants to transmit, it sends a 1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9EBBB9E-2875-4AC7-B1F6-76A5E39CC9EF}"/>
                </a:ext>
              </a:extLst>
            </p:cNvPr>
            <p:cNvCxnSpPr>
              <a:cxnSpLocks/>
              <a:stCxn id="8" idx="0"/>
              <a:endCxn id="7" idx="2"/>
            </p:cNvCxnSpPr>
            <p:nvPr/>
          </p:nvCxnSpPr>
          <p:spPr>
            <a:xfrm flipV="1">
              <a:off x="2717575" y="4715180"/>
              <a:ext cx="0" cy="3393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7321D2-B2D3-B341-AAB8-20C1CE74D79F}"/>
              </a:ext>
            </a:extLst>
          </p:cNvPr>
          <p:cNvGrpSpPr/>
          <p:nvPr/>
        </p:nvGrpSpPr>
        <p:grpSpPr>
          <a:xfrm>
            <a:off x="2637321" y="3811350"/>
            <a:ext cx="4032548" cy="2315202"/>
            <a:chOff x="2637321" y="3811350"/>
            <a:chExt cx="4032548" cy="231520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54E9C8A-7539-4798-9199-591C7638449A}"/>
                </a:ext>
              </a:extLst>
            </p:cNvPr>
            <p:cNvSpPr/>
            <p:nvPr/>
          </p:nvSpPr>
          <p:spPr>
            <a:xfrm>
              <a:off x="2637321" y="3811350"/>
              <a:ext cx="4032548" cy="9038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ED61E17-E8CF-42F6-AD81-1F961320333B}"/>
                </a:ext>
              </a:extLst>
            </p:cNvPr>
            <p:cNvSpPr/>
            <p:nvPr/>
          </p:nvSpPr>
          <p:spPr>
            <a:xfrm>
              <a:off x="3726133" y="5054575"/>
              <a:ext cx="1854925" cy="10719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1900" dirty="0"/>
                <a:t>Stations transmit their frames in order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43068ED-75E6-4F96-A118-FBFB02EB2C02}"/>
                </a:ext>
              </a:extLst>
            </p:cNvPr>
            <p:cNvCxnSpPr>
              <a:cxnSpLocks/>
              <a:stCxn id="18" idx="0"/>
              <a:endCxn id="17" idx="2"/>
            </p:cNvCxnSpPr>
            <p:nvPr/>
          </p:nvCxnSpPr>
          <p:spPr>
            <a:xfrm flipH="1" flipV="1">
              <a:off x="4653595" y="4715181"/>
              <a:ext cx="1" cy="3393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D6AC3A5-BAD7-4836-B785-82CED2946ED1}"/>
              </a:ext>
            </a:extLst>
          </p:cNvPr>
          <p:cNvSpPr/>
          <p:nvPr/>
        </p:nvSpPr>
        <p:spPr>
          <a:xfrm>
            <a:off x="8036389" y="316036"/>
            <a:ext cx="3816002" cy="10719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Q: What is the efficiency of this protocol?</a:t>
            </a:r>
            <a:endParaRPr lang="LID4096" sz="2800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DD157E6-51B2-1345-91E2-14F6C200FC71}"/>
              </a:ext>
            </a:extLst>
          </p:cNvPr>
          <p:cNvGrpSpPr/>
          <p:nvPr/>
        </p:nvGrpSpPr>
        <p:grpSpPr>
          <a:xfrm>
            <a:off x="6673174" y="3603753"/>
            <a:ext cx="3219310" cy="980982"/>
            <a:chOff x="6673174" y="3603753"/>
            <a:chExt cx="3219310" cy="98098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DE5325C-6DD6-4449-935A-B71BED1495D0}"/>
                </a:ext>
              </a:extLst>
            </p:cNvPr>
            <p:cNvSpPr/>
            <p:nvPr/>
          </p:nvSpPr>
          <p:spPr>
            <a:xfrm>
              <a:off x="7990111" y="3944753"/>
              <a:ext cx="1902373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Frame from 0</a:t>
              </a:r>
              <a:endParaRPr lang="en-GB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53204F0-F7BA-614F-B661-8EC22E811C3F}"/>
                </a:ext>
              </a:extLst>
            </p:cNvPr>
            <p:cNvSpPr/>
            <p:nvPr/>
          </p:nvSpPr>
          <p:spPr>
            <a:xfrm>
              <a:off x="6674345" y="3946232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BC7240B-AC92-6745-B991-1924C456DC94}"/>
                </a:ext>
              </a:extLst>
            </p:cNvPr>
            <p:cNvSpPr/>
            <p:nvPr/>
          </p:nvSpPr>
          <p:spPr>
            <a:xfrm>
              <a:off x="7005421" y="3944753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4600C1D-759F-6A48-B13E-7937C550A447}"/>
                </a:ext>
              </a:extLst>
            </p:cNvPr>
            <p:cNvSpPr/>
            <p:nvPr/>
          </p:nvSpPr>
          <p:spPr>
            <a:xfrm>
              <a:off x="7332228" y="3946232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8E06718-AEDC-B846-B53E-BC1484BF0F8F}"/>
                </a:ext>
              </a:extLst>
            </p:cNvPr>
            <p:cNvSpPr/>
            <p:nvPr/>
          </p:nvSpPr>
          <p:spPr>
            <a:xfrm>
              <a:off x="7663304" y="3944753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AD65DD7-FFD7-EF4B-B0A0-242D560B7A86}"/>
                </a:ext>
              </a:extLst>
            </p:cNvPr>
            <p:cNvSpPr/>
            <p:nvPr/>
          </p:nvSpPr>
          <p:spPr>
            <a:xfrm>
              <a:off x="7988940" y="3603753"/>
              <a:ext cx="1902373" cy="2919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Frame from 0</a:t>
              </a:r>
              <a:endParaRPr lang="en-GB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01DD421-48DF-4245-ABB5-D7E4D431906B}"/>
                </a:ext>
              </a:extLst>
            </p:cNvPr>
            <p:cNvSpPr/>
            <p:nvPr/>
          </p:nvSpPr>
          <p:spPr>
            <a:xfrm>
              <a:off x="6673174" y="3604429"/>
              <a:ext cx="241738" cy="2919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0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FFD9A3F-A611-7C44-960C-F5F47F86027B}"/>
                </a:ext>
              </a:extLst>
            </p:cNvPr>
            <p:cNvSpPr/>
            <p:nvPr/>
          </p:nvSpPr>
          <p:spPr>
            <a:xfrm>
              <a:off x="7004250" y="3603753"/>
              <a:ext cx="241738" cy="2919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C2407D9-FC50-384D-950C-A746AD16DFF0}"/>
                </a:ext>
              </a:extLst>
            </p:cNvPr>
            <p:cNvSpPr/>
            <p:nvPr/>
          </p:nvSpPr>
          <p:spPr>
            <a:xfrm>
              <a:off x="7331057" y="3604429"/>
              <a:ext cx="241738" cy="2919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41A3C81-70A3-5345-A2A2-842C184373B5}"/>
                </a:ext>
              </a:extLst>
            </p:cNvPr>
            <p:cNvSpPr/>
            <p:nvPr/>
          </p:nvSpPr>
          <p:spPr>
            <a:xfrm>
              <a:off x="7662133" y="3603753"/>
              <a:ext cx="241738" cy="2919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603B55A-55CA-8842-8F1E-0BA6772D7328}"/>
              </a:ext>
            </a:extLst>
          </p:cNvPr>
          <p:cNvGrpSpPr/>
          <p:nvPr/>
        </p:nvGrpSpPr>
        <p:grpSpPr>
          <a:xfrm>
            <a:off x="2694223" y="3603076"/>
            <a:ext cx="3890783" cy="981660"/>
            <a:chOff x="2694223" y="3603076"/>
            <a:chExt cx="3890783" cy="9816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2350AC4-3FF1-544D-BFFE-6AA7809C2209}"/>
                </a:ext>
              </a:extLst>
            </p:cNvPr>
            <p:cNvSpPr/>
            <p:nvPr/>
          </p:nvSpPr>
          <p:spPr>
            <a:xfrm>
              <a:off x="4682633" y="3946233"/>
              <a:ext cx="1902373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Frame from 3</a:t>
              </a:r>
              <a:endParaRPr lang="en-GB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149B0CF-537E-734A-9FD6-583ECDA1E0C4}"/>
                </a:ext>
              </a:extLst>
            </p:cNvPr>
            <p:cNvSpPr/>
            <p:nvPr/>
          </p:nvSpPr>
          <p:spPr>
            <a:xfrm>
              <a:off x="2695394" y="3943273"/>
              <a:ext cx="1902373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Frame from 1</a:t>
              </a:r>
              <a:endParaRPr lang="en-GB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6FA1DE7-A250-CD4B-BECB-5D600F6B827F}"/>
                </a:ext>
              </a:extLst>
            </p:cNvPr>
            <p:cNvSpPr/>
            <p:nvPr/>
          </p:nvSpPr>
          <p:spPr>
            <a:xfrm>
              <a:off x="4681462" y="3604429"/>
              <a:ext cx="1902373" cy="2919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Frame from 3</a:t>
              </a:r>
              <a:endParaRPr lang="en-GB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38585D3-21B4-AB44-BB74-54EF993EB0BC}"/>
                </a:ext>
              </a:extLst>
            </p:cNvPr>
            <p:cNvSpPr/>
            <p:nvPr/>
          </p:nvSpPr>
          <p:spPr>
            <a:xfrm>
              <a:off x="2694223" y="3603076"/>
              <a:ext cx="1902373" cy="2919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Frame from 1</a:t>
              </a:r>
              <a:endParaRPr lang="en-GB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8B02EC0-94B8-C244-B6DD-D5AFE6E5BCE7}"/>
              </a:ext>
            </a:extLst>
          </p:cNvPr>
          <p:cNvGrpSpPr/>
          <p:nvPr/>
        </p:nvGrpSpPr>
        <p:grpSpPr>
          <a:xfrm>
            <a:off x="1376325" y="3602400"/>
            <a:ext cx="1231868" cy="979376"/>
            <a:chOff x="1376325" y="3602400"/>
            <a:chExt cx="1231868" cy="97937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1A7CF3A-E5C6-3640-9502-5FD9FD312B14}"/>
                </a:ext>
              </a:extLst>
            </p:cNvPr>
            <p:cNvSpPr/>
            <p:nvPr/>
          </p:nvSpPr>
          <p:spPr>
            <a:xfrm>
              <a:off x="1377496" y="3943273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4A794FB-C87D-5841-8F38-D3BF150F690E}"/>
                </a:ext>
              </a:extLst>
            </p:cNvPr>
            <p:cNvSpPr/>
            <p:nvPr/>
          </p:nvSpPr>
          <p:spPr>
            <a:xfrm>
              <a:off x="1708572" y="3941794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803C33B-B5CA-5442-B70F-9CA90BB4D350}"/>
                </a:ext>
              </a:extLst>
            </p:cNvPr>
            <p:cNvSpPr/>
            <p:nvPr/>
          </p:nvSpPr>
          <p:spPr>
            <a:xfrm>
              <a:off x="2035379" y="3943273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1770454-D3DA-E94A-981D-EB200DC28F9E}"/>
                </a:ext>
              </a:extLst>
            </p:cNvPr>
            <p:cNvSpPr/>
            <p:nvPr/>
          </p:nvSpPr>
          <p:spPr>
            <a:xfrm>
              <a:off x="2366455" y="3941794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8B831F6-DA10-1E46-A8AC-28AE42AE52D2}"/>
                </a:ext>
              </a:extLst>
            </p:cNvPr>
            <p:cNvSpPr/>
            <p:nvPr/>
          </p:nvSpPr>
          <p:spPr>
            <a:xfrm>
              <a:off x="1376325" y="3603076"/>
              <a:ext cx="241738" cy="2919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0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6270CBA-C954-6F48-B34B-5A79713DEC33}"/>
                </a:ext>
              </a:extLst>
            </p:cNvPr>
            <p:cNvSpPr/>
            <p:nvPr/>
          </p:nvSpPr>
          <p:spPr>
            <a:xfrm>
              <a:off x="1707401" y="3602400"/>
              <a:ext cx="241738" cy="2919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93B51F9-5852-8041-8104-76A2CB105E7F}"/>
                </a:ext>
              </a:extLst>
            </p:cNvPr>
            <p:cNvSpPr/>
            <p:nvPr/>
          </p:nvSpPr>
          <p:spPr>
            <a:xfrm>
              <a:off x="2034208" y="3603076"/>
              <a:ext cx="241738" cy="2919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C103C16-2E60-D041-B717-4D10B6A4A94D}"/>
                </a:ext>
              </a:extLst>
            </p:cNvPr>
            <p:cNvSpPr/>
            <p:nvPr/>
          </p:nvSpPr>
          <p:spPr>
            <a:xfrm>
              <a:off x="2365284" y="3602400"/>
              <a:ext cx="241738" cy="2919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BAC4832-072E-E246-B4CF-670504224393}"/>
              </a:ext>
            </a:extLst>
          </p:cNvPr>
          <p:cNvGrpSpPr/>
          <p:nvPr/>
        </p:nvGrpSpPr>
        <p:grpSpPr>
          <a:xfrm>
            <a:off x="5864857" y="4716548"/>
            <a:ext cx="1854925" cy="1411371"/>
            <a:chOff x="5864857" y="4716548"/>
            <a:chExt cx="1854925" cy="1411371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BF03DCB-517B-3B43-B135-2800C0E46600}"/>
                </a:ext>
              </a:extLst>
            </p:cNvPr>
            <p:cNvSpPr/>
            <p:nvPr/>
          </p:nvSpPr>
          <p:spPr>
            <a:xfrm>
              <a:off x="5864857" y="5055942"/>
              <a:ext cx="1854925" cy="10719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1900" dirty="0"/>
                <a:t>Contention slot takes 1 time unit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09275E1A-3438-454E-A727-33F1D2C6B4EA}"/>
                </a:ext>
              </a:extLst>
            </p:cNvPr>
            <p:cNvCxnSpPr>
              <a:cxnSpLocks/>
              <a:stCxn id="48" idx="0"/>
            </p:cNvCxnSpPr>
            <p:nvPr/>
          </p:nvCxnSpPr>
          <p:spPr>
            <a:xfrm flipH="1" flipV="1">
              <a:off x="6792319" y="4716548"/>
              <a:ext cx="1" cy="3393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39C0AA8-CBDA-3F43-ADFD-63624866A90A}"/>
              </a:ext>
            </a:extLst>
          </p:cNvPr>
          <p:cNvGrpSpPr/>
          <p:nvPr/>
        </p:nvGrpSpPr>
        <p:grpSpPr>
          <a:xfrm>
            <a:off x="8036388" y="4715180"/>
            <a:ext cx="1854925" cy="1411371"/>
            <a:chOff x="8036388" y="4715180"/>
            <a:chExt cx="1854925" cy="14113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EFA585D-08F0-8A42-9FE6-28F0076B1A98}"/>
                    </a:ext>
                  </a:extLst>
                </p:cNvPr>
                <p:cNvSpPr/>
                <p:nvPr/>
              </p:nvSpPr>
              <p:spPr>
                <a:xfrm>
                  <a:off x="8036388" y="5054574"/>
                  <a:ext cx="1854925" cy="1071977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/>
                  <a:r>
                    <a:rPr lang="en-US" sz="1900" dirty="0"/>
                    <a:t>Sending frame takes </a:t>
                  </a:r>
                  <a14:m>
                    <m:oMath xmlns:m="http://schemas.openxmlformats.org/officeDocument/2006/math">
                      <m:r>
                        <a:rPr lang="en-US" sz="1900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US" sz="1900" dirty="0"/>
                    <a:t> contention slots</a:t>
                  </a: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EFA585D-08F0-8A42-9FE6-28F0076B1A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6388" y="5054574"/>
                  <a:ext cx="1854925" cy="1071977"/>
                </a:xfrm>
                <a:prstGeom prst="rect">
                  <a:avLst/>
                </a:prstGeom>
                <a:blipFill>
                  <a:blip r:embed="rId3"/>
                  <a:stretch>
                    <a:fillRect b="-2299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5245270E-C166-D946-94DE-3A4D2002A4C8}"/>
                </a:ext>
              </a:extLst>
            </p:cNvPr>
            <p:cNvCxnSpPr>
              <a:cxnSpLocks/>
              <a:stCxn id="50" idx="0"/>
            </p:cNvCxnSpPr>
            <p:nvPr/>
          </p:nvCxnSpPr>
          <p:spPr>
            <a:xfrm flipH="1" flipV="1">
              <a:off x="8963850" y="4715180"/>
              <a:ext cx="1" cy="3393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3878990-1A98-4145-8C39-00A57313B6DB}"/>
              </a:ext>
            </a:extLst>
          </p:cNvPr>
          <p:cNvGrpSpPr/>
          <p:nvPr/>
        </p:nvGrpSpPr>
        <p:grpSpPr>
          <a:xfrm>
            <a:off x="5864857" y="1496544"/>
            <a:ext cx="6368111" cy="1998679"/>
            <a:chOff x="5864857" y="1496544"/>
            <a:chExt cx="6368111" cy="19986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2542E1C-1C69-BD4C-A243-7379D6FC2E38}"/>
                    </a:ext>
                  </a:extLst>
                </p:cNvPr>
                <p:cNvSpPr txBox="1"/>
                <p:nvPr/>
              </p:nvSpPr>
              <p:spPr>
                <a:xfrm>
                  <a:off x="8947333" y="1496544"/>
                  <a:ext cx="3285635" cy="15746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0" dirty="0"/>
                    <a:t>With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2800" b="0" dirty="0"/>
                    <a:t> stations,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𝑛𝑑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𝑛𝑑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a14:m>
                  <a:endParaRPr lang="en-US" sz="2800" b="0" dirty="0"/>
                </a:p>
                <a:p>
                  <a:r>
                    <a:rPr lang="en-NL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2542E1C-1C69-BD4C-A243-7379D6FC2E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7333" y="1496544"/>
                  <a:ext cx="3285635" cy="1574662"/>
                </a:xfrm>
                <a:prstGeom prst="rect">
                  <a:avLst/>
                </a:prstGeom>
                <a:blipFill>
                  <a:blip r:embed="rId4"/>
                  <a:stretch>
                    <a:fillRect l="-3846" t="-4000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F7319D84-D17D-FA49-9081-B847E036485B}"/>
                    </a:ext>
                  </a:extLst>
                </p:cNvPr>
                <p:cNvSpPr/>
                <p:nvPr/>
              </p:nvSpPr>
              <p:spPr>
                <a:xfrm>
                  <a:off x="5864857" y="2765780"/>
                  <a:ext cx="6164953" cy="729443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/>
                  <a:r>
                    <a:rPr lang="en-US" sz="1900" dirty="0"/>
                    <a:t>Efficiency increases if frame size increases/contention slot size decreases (</a:t>
                  </a:r>
                  <a14:m>
                    <m:oMath xmlns:m="http://schemas.openxmlformats.org/officeDocument/2006/math">
                      <m:r>
                        <a:rPr lang="en-US" sz="1900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US" sz="1900" dirty="0"/>
                    <a:t> increases)</a:t>
                  </a: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F7319D84-D17D-FA49-9081-B847E03648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4857" y="2765780"/>
                  <a:ext cx="6164953" cy="729443"/>
                </a:xfrm>
                <a:prstGeom prst="rect">
                  <a:avLst/>
                </a:prstGeom>
                <a:blipFill>
                  <a:blip r:embed="rId5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EE5DDA-B6EB-2893-78B0-1A00D435D6E2}"/>
                  </a:ext>
                </a:extLst>
              </p:cNvPr>
              <p:cNvSpPr txBox="1"/>
              <p:nvPr/>
            </p:nvSpPr>
            <p:spPr>
              <a:xfrm>
                <a:off x="9958346" y="4243576"/>
                <a:ext cx="2249164" cy="9432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NL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EE5DDA-B6EB-2893-78B0-1A00D435D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8346" y="4243576"/>
                <a:ext cx="2249164" cy="943207"/>
              </a:xfrm>
              <a:prstGeom prst="rect">
                <a:avLst/>
              </a:prstGeom>
              <a:blipFill>
                <a:blip r:embed="rId6"/>
                <a:stretch>
                  <a:fillRect t="-1333" b="-1333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1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EA9A6-00F0-4571-84E0-E0243D6C2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 Ring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45000-58EC-4B2E-98E5-055720F5F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i="1" dirty="0"/>
              <a:t>collision-free </a:t>
            </a:r>
            <a:r>
              <a:rPr lang="en-US" dirty="0"/>
              <a:t>protocol.</a:t>
            </a:r>
          </a:p>
          <a:p>
            <a:pPr marL="0" indent="0">
              <a:buNone/>
            </a:pPr>
            <a:r>
              <a:rPr lang="en-US" dirty="0"/>
              <a:t>Similar to the basic bit-map protocol.</a:t>
            </a:r>
          </a:p>
          <a:p>
            <a:pPr marL="0" indent="0">
              <a:buNone/>
            </a:pPr>
            <a:r>
              <a:rPr lang="en-US" dirty="0"/>
              <a:t>All stations send in a predefined order.</a:t>
            </a:r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B06468-9D7B-4DE8-B448-279C790BC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8654DC-156A-44D5-98F7-1A3C32447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88</a:t>
            </a:fld>
            <a:endParaRPr lang="LID4096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BB1BFD-3996-477C-BE36-8DFCCB298FC6}"/>
              </a:ext>
            </a:extLst>
          </p:cNvPr>
          <p:cNvSpPr/>
          <p:nvPr/>
        </p:nvSpPr>
        <p:spPr>
          <a:xfrm>
            <a:off x="3825241" y="679451"/>
            <a:ext cx="5486468" cy="7945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en-US" sz="4800" dirty="0"/>
              <a:t>Station with token is allowed to send frame, pass on token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806983-B616-B94D-A606-F618C8DD0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056" y="4760191"/>
            <a:ext cx="909484" cy="9094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048873-0B0B-EF47-8D43-8666E1FD9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620" y="4199802"/>
            <a:ext cx="909484" cy="9094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5E5D3A-EDD3-2748-848A-630C6F784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620" y="2878838"/>
            <a:ext cx="909484" cy="9094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0C78B0-98DD-FF48-9359-A83DFA1B9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677" y="2223404"/>
            <a:ext cx="909484" cy="9094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083DCB-C41C-194E-A670-237901B37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796" y="2878838"/>
            <a:ext cx="909484" cy="9094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D02BA5-3D77-E34E-A43B-B3A0C302E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796" y="4143287"/>
            <a:ext cx="909484" cy="909484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5741DA4-03C8-4B4D-93B4-2432F7625C20}"/>
              </a:ext>
            </a:extLst>
          </p:cNvPr>
          <p:cNvCxnSpPr/>
          <p:nvPr/>
        </p:nvCxnSpPr>
        <p:spPr>
          <a:xfrm>
            <a:off x="8711104" y="5052771"/>
            <a:ext cx="301952" cy="3040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B5DB2E8-0AD2-334A-BB47-1E8863B0B7A4}"/>
              </a:ext>
            </a:extLst>
          </p:cNvPr>
          <p:cNvCxnSpPr/>
          <p:nvPr/>
        </p:nvCxnSpPr>
        <p:spPr>
          <a:xfrm flipV="1">
            <a:off x="9935161" y="5109286"/>
            <a:ext cx="216698" cy="2399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3E38B26-C745-AA40-9039-AC05A2D75EF8}"/>
              </a:ext>
            </a:extLst>
          </p:cNvPr>
          <p:cNvCxnSpPr>
            <a:stCxn id="18" idx="0"/>
            <a:endCxn id="17" idx="2"/>
          </p:cNvCxnSpPr>
          <p:nvPr/>
        </p:nvCxnSpPr>
        <p:spPr>
          <a:xfrm flipV="1">
            <a:off x="10655538" y="3788322"/>
            <a:ext cx="0" cy="3549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CA7F6B4-27A0-C144-A609-7997CD632B0B}"/>
              </a:ext>
            </a:extLst>
          </p:cNvPr>
          <p:cNvCxnSpPr>
            <a:stCxn id="14" idx="2"/>
            <a:endCxn id="13" idx="0"/>
          </p:cNvCxnSpPr>
          <p:nvPr/>
        </p:nvCxnSpPr>
        <p:spPr>
          <a:xfrm>
            <a:off x="8256362" y="3788322"/>
            <a:ext cx="0" cy="4114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6FD8EF2-6611-4A43-8228-4728C3AF07ED}"/>
              </a:ext>
            </a:extLst>
          </p:cNvPr>
          <p:cNvCxnSpPr/>
          <p:nvPr/>
        </p:nvCxnSpPr>
        <p:spPr>
          <a:xfrm flipH="1" flipV="1">
            <a:off x="10050780" y="2956560"/>
            <a:ext cx="411480" cy="2514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A46CEEC-B7B5-3549-A9C5-5CA50B9F2D11}"/>
              </a:ext>
            </a:extLst>
          </p:cNvPr>
          <p:cNvCxnSpPr/>
          <p:nvPr/>
        </p:nvCxnSpPr>
        <p:spPr>
          <a:xfrm flipH="1">
            <a:off x="8746145" y="2780452"/>
            <a:ext cx="219536" cy="1967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D50FD4B6-F3D6-DD4E-AA1F-081C7F59B4FC}"/>
              </a:ext>
            </a:extLst>
          </p:cNvPr>
          <p:cNvSpPr/>
          <p:nvPr/>
        </p:nvSpPr>
        <p:spPr>
          <a:xfrm>
            <a:off x="8489007" y="5277581"/>
            <a:ext cx="243185" cy="2431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r>
              <a:rPr lang="en-US" sz="2800" dirty="0"/>
              <a:t>T</a:t>
            </a:r>
            <a:endParaRPr lang="LID4096" sz="28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B5EF5F3-297B-8043-A682-EB6884D9E9AF}"/>
              </a:ext>
            </a:extLst>
          </p:cNvPr>
          <p:cNvSpPr/>
          <p:nvPr/>
        </p:nvSpPr>
        <p:spPr>
          <a:xfrm>
            <a:off x="10167994" y="5246308"/>
            <a:ext cx="243185" cy="2431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r>
              <a:rPr lang="en-US" sz="2800" dirty="0"/>
              <a:t>T</a:t>
            </a:r>
            <a:endParaRPr lang="LID4096" sz="28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2460663-7766-B348-B252-A2AC129A62C7}"/>
              </a:ext>
            </a:extLst>
          </p:cNvPr>
          <p:cNvSpPr/>
          <p:nvPr/>
        </p:nvSpPr>
        <p:spPr>
          <a:xfrm>
            <a:off x="10782043" y="3872469"/>
            <a:ext cx="243185" cy="2431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r>
              <a:rPr lang="en-US" sz="2800" dirty="0"/>
              <a:t>T</a:t>
            </a:r>
            <a:endParaRPr lang="LID4096" sz="28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952FF21-4B66-F24D-A264-921442E76F33}"/>
              </a:ext>
            </a:extLst>
          </p:cNvPr>
          <p:cNvSpPr/>
          <p:nvPr/>
        </p:nvSpPr>
        <p:spPr>
          <a:xfrm>
            <a:off x="10167994" y="2683070"/>
            <a:ext cx="243185" cy="2431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r>
              <a:rPr lang="en-US" sz="2800" dirty="0"/>
              <a:t>T</a:t>
            </a:r>
            <a:endParaRPr lang="LID4096" sz="28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CA7BC96-3DF6-A04C-A567-75A0B098E388}"/>
              </a:ext>
            </a:extLst>
          </p:cNvPr>
          <p:cNvSpPr/>
          <p:nvPr/>
        </p:nvSpPr>
        <p:spPr>
          <a:xfrm>
            <a:off x="8610600" y="2485276"/>
            <a:ext cx="243185" cy="2431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r>
              <a:rPr lang="en-US" sz="2800" dirty="0"/>
              <a:t>T</a:t>
            </a:r>
            <a:endParaRPr lang="LID4096" sz="28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142E579-9579-6E4A-8D4D-06AF32CA45BF}"/>
              </a:ext>
            </a:extLst>
          </p:cNvPr>
          <p:cNvSpPr/>
          <p:nvPr/>
        </p:nvSpPr>
        <p:spPr>
          <a:xfrm>
            <a:off x="1187989" y="3367948"/>
            <a:ext cx="4515072" cy="4251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r>
              <a:rPr lang="en-US" sz="4800" dirty="0"/>
              <a:t>Physical network layout need not be a ring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EC6DD0-765E-0449-B07C-D641E2C5A14B}"/>
              </a:ext>
            </a:extLst>
          </p:cNvPr>
          <p:cNvGrpSpPr/>
          <p:nvPr/>
        </p:nvGrpSpPr>
        <p:grpSpPr>
          <a:xfrm>
            <a:off x="6890673" y="3895547"/>
            <a:ext cx="1226561" cy="369332"/>
            <a:chOff x="6890673" y="3895547"/>
            <a:chExt cx="1226561" cy="369332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97A77FE-A924-E247-94B3-43451B072E41}"/>
                </a:ext>
              </a:extLst>
            </p:cNvPr>
            <p:cNvSpPr/>
            <p:nvPr/>
          </p:nvSpPr>
          <p:spPr>
            <a:xfrm>
              <a:off x="7874049" y="3923259"/>
              <a:ext cx="243185" cy="24318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>
              <a:normAutofit fontScale="40000" lnSpcReduction="20000"/>
            </a:bodyPr>
            <a:lstStyle/>
            <a:p>
              <a:pPr algn="ctr"/>
              <a:r>
                <a:rPr lang="en-US" sz="2800" dirty="0"/>
                <a:t>T</a:t>
              </a:r>
              <a:endParaRPr lang="LID4096" sz="28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C72B88-A812-6843-A74D-A918810138D5}"/>
                </a:ext>
              </a:extLst>
            </p:cNvPr>
            <p:cNvSpPr txBox="1"/>
            <p:nvPr/>
          </p:nvSpPr>
          <p:spPr>
            <a:xfrm>
              <a:off x="6890673" y="3895547"/>
              <a:ext cx="1011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dirty="0"/>
                <a:t>Token </a:t>
              </a:r>
              <a:r>
                <a:rPr lang="en-NL" dirty="0">
                  <a:sym typeface="Wingdings" pitchFamily="2" charset="2"/>
                </a:rPr>
                <a:t></a:t>
              </a:r>
              <a:endParaRPr lang="en-NL" dirty="0"/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C3D0E14-2020-934D-88E4-895C743EE8E9}"/>
              </a:ext>
            </a:extLst>
          </p:cNvPr>
          <p:cNvCxnSpPr>
            <a:cxnSpLocks/>
          </p:cNvCxnSpPr>
          <p:nvPr/>
        </p:nvCxnSpPr>
        <p:spPr>
          <a:xfrm flipV="1">
            <a:off x="8855294" y="3798267"/>
            <a:ext cx="1206373" cy="986915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4434DE0-3C38-894A-96E4-EBC5C19FD015}"/>
              </a:ext>
            </a:extLst>
          </p:cNvPr>
          <p:cNvCxnSpPr>
            <a:cxnSpLocks/>
          </p:cNvCxnSpPr>
          <p:nvPr/>
        </p:nvCxnSpPr>
        <p:spPr>
          <a:xfrm flipH="1" flipV="1">
            <a:off x="8976739" y="3730057"/>
            <a:ext cx="1129561" cy="96243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4DE43D7-D2C6-264F-BD0A-B883F8386240}"/>
              </a:ext>
            </a:extLst>
          </p:cNvPr>
          <p:cNvGrpSpPr/>
          <p:nvPr/>
        </p:nvGrpSpPr>
        <p:grpSpPr>
          <a:xfrm>
            <a:off x="559765" y="4143287"/>
            <a:ext cx="6236412" cy="2018219"/>
            <a:chOff x="588690" y="3757846"/>
            <a:chExt cx="6236412" cy="201821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11CB301-0DB0-694C-9028-B99C91728B26}"/>
                </a:ext>
              </a:extLst>
            </p:cNvPr>
            <p:cNvGrpSpPr/>
            <p:nvPr/>
          </p:nvGrpSpPr>
          <p:grpSpPr>
            <a:xfrm>
              <a:off x="588690" y="3757846"/>
              <a:ext cx="6236412" cy="1262821"/>
              <a:chOff x="1969430" y="3550411"/>
              <a:chExt cx="8253140" cy="1671191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23D34B5E-F7A8-0B47-A66B-CE127BADF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4429" y="3554346"/>
                <a:ext cx="803703" cy="1038749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57503036-6661-9B4E-830F-2D20785022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35215" y="3554346"/>
                <a:ext cx="803703" cy="1038749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F781BD31-C9CD-D844-9BC5-DC52D5D5C3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6001" y="3554346"/>
                <a:ext cx="803703" cy="1038749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B30A7ACC-5DFC-AC4D-9ABA-2802DD1EB2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56788" y="3554346"/>
                <a:ext cx="803703" cy="1038749"/>
              </a:xfrm>
              <a:prstGeom prst="rect">
                <a:avLst/>
              </a:prstGeom>
            </p:spPr>
          </p:pic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A04A18D6-C482-7249-B323-DBB9A3E187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69430" y="5221601"/>
                <a:ext cx="825314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44B1573-CCB5-A44D-B39D-89D797C1C5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74747" y="4593095"/>
                <a:ext cx="0" cy="62850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730161D1-64A1-8B45-906F-DC4A4A17DE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18841" y="4593095"/>
                <a:ext cx="0" cy="62850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CEFC63C8-9EC5-5445-A3FE-A8B3C32FF8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79627" y="4593095"/>
                <a:ext cx="0" cy="62850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950AAD5A-F4D2-7641-BAE1-3F2283769A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34500" y="4593095"/>
                <a:ext cx="0" cy="62850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AFABE2E-A609-6648-AF27-5472B420F35C}"/>
                  </a:ext>
                </a:extLst>
              </p:cNvPr>
              <p:cNvSpPr txBox="1"/>
              <p:nvPr/>
            </p:nvSpPr>
            <p:spPr>
              <a:xfrm>
                <a:off x="2572860" y="3550411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L" dirty="0"/>
                  <a:t>A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55853B-5F75-AE45-87BD-EAB52885C476}"/>
                  </a:ext>
                </a:extLst>
              </p:cNvPr>
              <p:cNvSpPr txBox="1"/>
              <p:nvPr/>
            </p:nvSpPr>
            <p:spPr>
              <a:xfrm>
                <a:off x="4164803" y="3550411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L" dirty="0"/>
                  <a:t>B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6DC1364-655E-CF4C-8A18-0A07E48948FE}"/>
                  </a:ext>
                </a:extLst>
              </p:cNvPr>
              <p:cNvSpPr txBox="1"/>
              <p:nvPr/>
            </p:nvSpPr>
            <p:spPr>
              <a:xfrm>
                <a:off x="5756746" y="3550411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L" dirty="0"/>
                  <a:t>C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F90B13F-FB44-F34D-B1B9-7C81041273EF}"/>
                  </a:ext>
                </a:extLst>
              </p:cNvPr>
              <p:cNvSpPr txBox="1"/>
              <p:nvPr/>
            </p:nvSpPr>
            <p:spPr>
              <a:xfrm>
                <a:off x="7339071" y="3550411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L" dirty="0"/>
                  <a:t>D</a:t>
                </a:r>
              </a:p>
            </p:txBody>
          </p:sp>
        </p:grp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2186A3C8-FD9C-6F44-B016-91DAAF152A6A}"/>
                </a:ext>
              </a:extLst>
            </p:cNvPr>
            <p:cNvSpPr/>
            <p:nvPr/>
          </p:nvSpPr>
          <p:spPr>
            <a:xfrm>
              <a:off x="1650605" y="5229263"/>
              <a:ext cx="3521101" cy="440412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B1DD946-E1B5-DE45-9958-9F23B67A6352}"/>
                </a:ext>
              </a:extLst>
            </p:cNvPr>
            <p:cNvSpPr/>
            <p:nvPr/>
          </p:nvSpPr>
          <p:spPr>
            <a:xfrm>
              <a:off x="2042223" y="5103264"/>
              <a:ext cx="243185" cy="24318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>
              <a:normAutofit fontScale="40000" lnSpcReduction="20000"/>
            </a:bodyPr>
            <a:lstStyle/>
            <a:p>
              <a:pPr algn="ctr"/>
              <a:r>
                <a:rPr lang="en-US" sz="2800" dirty="0"/>
                <a:t>T</a:t>
              </a:r>
              <a:endParaRPr lang="LID4096" sz="2800" dirty="0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E044EA38-EF2F-024A-809F-DBA401CC5C98}"/>
                </a:ext>
              </a:extLst>
            </p:cNvPr>
            <p:cNvSpPr/>
            <p:nvPr/>
          </p:nvSpPr>
          <p:spPr>
            <a:xfrm rot="5400000">
              <a:off x="2662695" y="5137204"/>
              <a:ext cx="207790" cy="179129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69" name="Triangle 68">
              <a:extLst>
                <a:ext uri="{FF2B5EF4-FFF2-40B4-BE49-F238E27FC236}">
                  <a16:creationId xmlns:a16="http://schemas.microsoft.com/office/drawing/2014/main" id="{EA3E7B18-5B52-ED4B-85B7-5C440CFEAF37}"/>
                </a:ext>
              </a:extLst>
            </p:cNvPr>
            <p:cNvSpPr/>
            <p:nvPr/>
          </p:nvSpPr>
          <p:spPr>
            <a:xfrm rot="16200000">
              <a:off x="3845141" y="5582605"/>
              <a:ext cx="207790" cy="179129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EADB6890-F05E-7648-8BB6-971B47243CA1}"/>
              </a:ext>
            </a:extLst>
          </p:cNvPr>
          <p:cNvSpPr/>
          <p:nvPr/>
        </p:nvSpPr>
        <p:spPr>
          <a:xfrm>
            <a:off x="9467798" y="674513"/>
            <a:ext cx="2609331" cy="13194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800" dirty="0"/>
              <a:t>Q: What is the efficiency of this protocol?</a:t>
            </a:r>
            <a:endParaRPr lang="LID4096" sz="28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92F1004-55A5-D74C-8FE0-AD939D5AEC24}"/>
              </a:ext>
            </a:extLst>
          </p:cNvPr>
          <p:cNvSpPr/>
          <p:nvPr/>
        </p:nvSpPr>
        <p:spPr>
          <a:xfrm>
            <a:off x="8721015" y="4480619"/>
            <a:ext cx="687387" cy="2431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r>
              <a:rPr lang="en-US" sz="2800" dirty="0"/>
              <a:t>M</a:t>
            </a:r>
            <a:endParaRPr lang="LID4096" sz="2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D1CB482-1217-3140-BACA-9093D9941562}"/>
              </a:ext>
            </a:extLst>
          </p:cNvPr>
          <p:cNvSpPr/>
          <p:nvPr/>
        </p:nvSpPr>
        <p:spPr>
          <a:xfrm>
            <a:off x="9697169" y="4421955"/>
            <a:ext cx="687387" cy="2431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r>
              <a:rPr lang="en-US" sz="2800" dirty="0"/>
              <a:t>M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151585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9" grpId="0" animBg="1"/>
      <p:bldP spid="44" grpId="0" animBg="1"/>
      <p:bldP spid="47" grpId="0" animBg="1"/>
      <p:bldP spid="49" grpId="0" animBg="1"/>
      <p:bldP spid="70" grpId="0" animBg="1"/>
      <p:bldP spid="36" grpId="0" animBg="1"/>
      <p:bldP spid="41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53423-C361-4EC4-8006-6B49E48BE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countdown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96A623-94A6-441A-8F43-0F43D064F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CFCF03-DC8D-46E2-AE4D-069A7BD8A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89</a:t>
            </a:fld>
            <a:endParaRPr lang="LID4096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C778DA-FAD7-4D14-B56B-78333EF55F02}"/>
              </a:ext>
            </a:extLst>
          </p:cNvPr>
          <p:cNvSpPr/>
          <p:nvPr/>
        </p:nvSpPr>
        <p:spPr>
          <a:xfrm>
            <a:off x="5277062" y="520237"/>
            <a:ext cx="3325375" cy="9002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2800" dirty="0"/>
              <a:t>Q: What is the trade-off these protocols make?</a:t>
            </a:r>
            <a:endParaRPr lang="LID4096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1C3FF49-9770-4629-8F9D-78E86C6C1933}"/>
                  </a:ext>
                </a:extLst>
              </p:cNvPr>
              <p:cNvSpPr/>
              <p:nvPr/>
            </p:nvSpPr>
            <p:spPr>
              <a:xfrm>
                <a:off x="8750858" y="520237"/>
                <a:ext cx="3262326" cy="132556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 fontScale="55000" lnSpcReduction="20000"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sz="4800" smtClean="0">
                            <a:latin typeface="Cambria Math" panose="02040503050406030204" pitchFamily="18" charset="0"/>
                          </a:rPr>
                          <m:t>og</m:t>
                        </m:r>
                      </m:e>
                      <m:sub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/>
                  <a:t> overhead,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8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1C3FF49-9770-4629-8F9D-78E86C6C19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0858" y="520237"/>
                <a:ext cx="3262326" cy="1325563"/>
              </a:xfrm>
              <a:prstGeom prst="rect">
                <a:avLst/>
              </a:prstGeom>
              <a:blipFill>
                <a:blip r:embed="rId3"/>
                <a:stretch>
                  <a:fillRect t="-4673" b="-280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>
            <a:extLst>
              <a:ext uri="{FF2B5EF4-FFF2-40B4-BE49-F238E27FC236}">
                <a16:creationId xmlns:a16="http://schemas.microsoft.com/office/drawing/2014/main" id="{79D353EA-DB1C-A742-9381-7FCAAB13961D}"/>
              </a:ext>
            </a:extLst>
          </p:cNvPr>
          <p:cNvSpPr/>
          <p:nvPr/>
        </p:nvSpPr>
        <p:spPr>
          <a:xfrm>
            <a:off x="6439011" y="4719389"/>
            <a:ext cx="1902373" cy="6385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frame</a:t>
            </a:r>
            <a:endParaRPr lang="en-GB" dirty="0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98D6211-52CB-1C4F-B3C1-3D40827071AC}"/>
              </a:ext>
            </a:extLst>
          </p:cNvPr>
          <p:cNvGrpSpPr/>
          <p:nvPr/>
        </p:nvGrpSpPr>
        <p:grpSpPr>
          <a:xfrm>
            <a:off x="5784181" y="3358939"/>
            <a:ext cx="249060" cy="2661526"/>
            <a:chOff x="5784181" y="3358939"/>
            <a:chExt cx="249060" cy="266152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DCC7C08-9A39-EF48-BDE1-48D69CFC3393}"/>
                </a:ext>
              </a:extLst>
            </p:cNvPr>
            <p:cNvSpPr/>
            <p:nvPr/>
          </p:nvSpPr>
          <p:spPr>
            <a:xfrm>
              <a:off x="5786523" y="3358939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0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F60BA20-99A0-B142-9EA3-2F179C3CE5C4}"/>
                </a:ext>
              </a:extLst>
            </p:cNvPr>
            <p:cNvSpPr/>
            <p:nvPr/>
          </p:nvSpPr>
          <p:spPr>
            <a:xfrm>
              <a:off x="5784181" y="4044925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6FA6A28-7B13-1242-A94D-5CB4C4C4B744}"/>
                </a:ext>
              </a:extLst>
            </p:cNvPr>
            <p:cNvSpPr/>
            <p:nvPr/>
          </p:nvSpPr>
          <p:spPr>
            <a:xfrm>
              <a:off x="5784181" y="4719389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4A18F32-A7C0-404A-B2B6-372FAC39232E}"/>
                </a:ext>
              </a:extLst>
            </p:cNvPr>
            <p:cNvSpPr/>
            <p:nvPr/>
          </p:nvSpPr>
          <p:spPr>
            <a:xfrm>
              <a:off x="5791503" y="5381962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99BB8263-6D42-5949-BD4F-FD409B7F83A4}"/>
              </a:ext>
            </a:extLst>
          </p:cNvPr>
          <p:cNvGrpSpPr/>
          <p:nvPr/>
        </p:nvGrpSpPr>
        <p:grpSpPr>
          <a:xfrm>
            <a:off x="6115257" y="3358939"/>
            <a:ext cx="249060" cy="2661526"/>
            <a:chOff x="6115257" y="3358939"/>
            <a:chExt cx="249060" cy="266152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2432D4A-6ED6-C141-946F-3BB28AFAB5B6}"/>
                </a:ext>
              </a:extLst>
            </p:cNvPr>
            <p:cNvSpPr/>
            <p:nvPr/>
          </p:nvSpPr>
          <p:spPr>
            <a:xfrm>
              <a:off x="6117599" y="3358939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F2CE80A-9DF0-D241-A1CC-EF777B765822}"/>
                </a:ext>
              </a:extLst>
            </p:cNvPr>
            <p:cNvSpPr/>
            <p:nvPr/>
          </p:nvSpPr>
          <p:spPr>
            <a:xfrm>
              <a:off x="6115257" y="4044925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AD5FAFD-C5F6-3949-947C-E04233BACD34}"/>
                </a:ext>
              </a:extLst>
            </p:cNvPr>
            <p:cNvSpPr/>
            <p:nvPr/>
          </p:nvSpPr>
          <p:spPr>
            <a:xfrm>
              <a:off x="6115257" y="4719389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0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6596E40-2FDD-A34D-AC71-EFA5F9C1ED1A}"/>
                </a:ext>
              </a:extLst>
            </p:cNvPr>
            <p:cNvSpPr/>
            <p:nvPr/>
          </p:nvSpPr>
          <p:spPr>
            <a:xfrm>
              <a:off x="6122579" y="5381962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6A33FEDE-AD93-3E45-8BBA-003CF8A16418}"/>
              </a:ext>
            </a:extLst>
          </p:cNvPr>
          <p:cNvSpPr/>
          <p:nvPr/>
        </p:nvSpPr>
        <p:spPr>
          <a:xfrm>
            <a:off x="3830348" y="5381962"/>
            <a:ext cx="1902373" cy="6385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frame</a:t>
            </a:r>
            <a:endParaRPr lang="en-GB" dirty="0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2E0ECA1-95AE-2D48-BFA6-C9EB08A16C1A}"/>
              </a:ext>
            </a:extLst>
          </p:cNvPr>
          <p:cNvGrpSpPr/>
          <p:nvPr/>
        </p:nvGrpSpPr>
        <p:grpSpPr>
          <a:xfrm>
            <a:off x="3165854" y="3358939"/>
            <a:ext cx="249060" cy="2661526"/>
            <a:chOff x="3165854" y="3358939"/>
            <a:chExt cx="249060" cy="266152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0320DA5-8176-F548-B895-D031D2117085}"/>
                </a:ext>
              </a:extLst>
            </p:cNvPr>
            <p:cNvSpPr/>
            <p:nvPr/>
          </p:nvSpPr>
          <p:spPr>
            <a:xfrm>
              <a:off x="3168196" y="3358939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0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882BC5B-2336-AB45-BF00-7C3CF8CBA99B}"/>
                </a:ext>
              </a:extLst>
            </p:cNvPr>
            <p:cNvSpPr/>
            <p:nvPr/>
          </p:nvSpPr>
          <p:spPr>
            <a:xfrm>
              <a:off x="3165854" y="4044925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F55846F-E0DF-ED47-958F-65279888BBAE}"/>
                </a:ext>
              </a:extLst>
            </p:cNvPr>
            <p:cNvSpPr/>
            <p:nvPr/>
          </p:nvSpPr>
          <p:spPr>
            <a:xfrm>
              <a:off x="3165854" y="4719389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118CB56-AAF8-2241-ABFB-877D3678D4BF}"/>
                </a:ext>
              </a:extLst>
            </p:cNvPr>
            <p:cNvSpPr/>
            <p:nvPr/>
          </p:nvSpPr>
          <p:spPr>
            <a:xfrm>
              <a:off x="3173176" y="5381962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948127B-DFAE-3A45-B1D7-1BDE0B39E207}"/>
              </a:ext>
            </a:extLst>
          </p:cNvPr>
          <p:cNvGrpSpPr/>
          <p:nvPr/>
        </p:nvGrpSpPr>
        <p:grpSpPr>
          <a:xfrm>
            <a:off x="3496930" y="3358939"/>
            <a:ext cx="249060" cy="2661526"/>
            <a:chOff x="3496930" y="3358939"/>
            <a:chExt cx="249060" cy="266152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186F493-B027-1448-B1FE-569097376C12}"/>
                </a:ext>
              </a:extLst>
            </p:cNvPr>
            <p:cNvSpPr/>
            <p:nvPr/>
          </p:nvSpPr>
          <p:spPr>
            <a:xfrm>
              <a:off x="3499272" y="3358939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6CEE1FD-FE5B-1147-BCA8-2440BF07B3A8}"/>
                </a:ext>
              </a:extLst>
            </p:cNvPr>
            <p:cNvSpPr/>
            <p:nvPr/>
          </p:nvSpPr>
          <p:spPr>
            <a:xfrm>
              <a:off x="3496930" y="4044925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576E90A-836B-EA4D-8760-C2966E42177C}"/>
                </a:ext>
              </a:extLst>
            </p:cNvPr>
            <p:cNvSpPr/>
            <p:nvPr/>
          </p:nvSpPr>
          <p:spPr>
            <a:xfrm>
              <a:off x="3496930" y="4719389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0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9902FE4-672D-C444-B024-0C00ED1EA98E}"/>
                </a:ext>
              </a:extLst>
            </p:cNvPr>
            <p:cNvSpPr/>
            <p:nvPr/>
          </p:nvSpPr>
          <p:spPr>
            <a:xfrm>
              <a:off x="3504252" y="5381962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4B98888-EC72-0244-99FF-F88497D9FFA6}"/>
              </a:ext>
            </a:extLst>
          </p:cNvPr>
          <p:cNvGrpSpPr/>
          <p:nvPr/>
        </p:nvGrpSpPr>
        <p:grpSpPr>
          <a:xfrm>
            <a:off x="1427674" y="3493524"/>
            <a:ext cx="1444498" cy="2392355"/>
            <a:chOff x="1427674" y="3493524"/>
            <a:chExt cx="1444498" cy="23923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9E8C7CF-9588-DA44-8859-5D6B3BD2FF12}"/>
                </a:ext>
              </a:extLst>
            </p:cNvPr>
            <p:cNvSpPr txBox="1"/>
            <p:nvPr/>
          </p:nvSpPr>
          <p:spPr>
            <a:xfrm>
              <a:off x="1427674" y="3493524"/>
              <a:ext cx="1444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dirty="0"/>
                <a:t>Station 0 (00)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EC32926-419A-6E46-AF5E-D9A9C6A74F07}"/>
                </a:ext>
              </a:extLst>
            </p:cNvPr>
            <p:cNvSpPr txBox="1"/>
            <p:nvPr/>
          </p:nvSpPr>
          <p:spPr>
            <a:xfrm>
              <a:off x="1427674" y="4179510"/>
              <a:ext cx="1444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dirty="0"/>
                <a:t>Station 1 (01)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CF67A0C-2FAB-3844-A3B6-6210BD9B03F2}"/>
                </a:ext>
              </a:extLst>
            </p:cNvPr>
            <p:cNvSpPr txBox="1"/>
            <p:nvPr/>
          </p:nvSpPr>
          <p:spPr>
            <a:xfrm>
              <a:off x="1427674" y="4853974"/>
              <a:ext cx="1444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dirty="0"/>
                <a:t>Station 2 (10)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F22BEEA-972F-F444-8183-C536ED177D95}"/>
                </a:ext>
              </a:extLst>
            </p:cNvPr>
            <p:cNvSpPr txBox="1"/>
            <p:nvPr/>
          </p:nvSpPr>
          <p:spPr>
            <a:xfrm>
              <a:off x="1427674" y="5516547"/>
              <a:ext cx="1444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dirty="0"/>
                <a:t>Station 3 (11)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4D83967-DC33-9449-9BF9-91DD1CA70BD8}"/>
              </a:ext>
            </a:extLst>
          </p:cNvPr>
          <p:cNvSpPr txBox="1"/>
          <p:nvPr/>
        </p:nvSpPr>
        <p:spPr>
          <a:xfrm>
            <a:off x="909577" y="1733622"/>
            <a:ext cx="6480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Example: </a:t>
            </a:r>
            <a:r>
              <a:rPr lang="en-US" sz="2400" dirty="0"/>
              <a:t>Stations 0, 2, and 3 want to send a frame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EEB4787-475D-9345-B8A1-70106C1DD67C}"/>
              </a:ext>
            </a:extLst>
          </p:cNvPr>
          <p:cNvGrpSpPr/>
          <p:nvPr/>
        </p:nvGrpSpPr>
        <p:grpSpPr>
          <a:xfrm>
            <a:off x="8412460" y="3358939"/>
            <a:ext cx="2559545" cy="2661526"/>
            <a:chOff x="8412460" y="3358939"/>
            <a:chExt cx="2559545" cy="2661526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E1A234C-7A5E-C14D-BEC1-1708A2651C14}"/>
                </a:ext>
              </a:extLst>
            </p:cNvPr>
            <p:cNvSpPr/>
            <p:nvPr/>
          </p:nvSpPr>
          <p:spPr>
            <a:xfrm>
              <a:off x="9069632" y="3358939"/>
              <a:ext cx="1902373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frame</a:t>
              </a:r>
              <a:endParaRPr lang="en-GB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8BFDC66-5823-E046-88B1-878EA74C2711}"/>
                </a:ext>
              </a:extLst>
            </p:cNvPr>
            <p:cNvSpPr/>
            <p:nvPr/>
          </p:nvSpPr>
          <p:spPr>
            <a:xfrm>
              <a:off x="8414802" y="3358939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0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B79ED6E-A9B1-A54B-A731-95FE0DC09F8B}"/>
                </a:ext>
              </a:extLst>
            </p:cNvPr>
            <p:cNvSpPr/>
            <p:nvPr/>
          </p:nvSpPr>
          <p:spPr>
            <a:xfrm>
              <a:off x="8745878" y="3358939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0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2644F65-5605-9649-A983-174509E6A6E9}"/>
                </a:ext>
              </a:extLst>
            </p:cNvPr>
            <p:cNvSpPr/>
            <p:nvPr/>
          </p:nvSpPr>
          <p:spPr>
            <a:xfrm>
              <a:off x="8412460" y="4044925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97A4613-F3CE-A840-938E-BED6E508A4F8}"/>
                </a:ext>
              </a:extLst>
            </p:cNvPr>
            <p:cNvSpPr/>
            <p:nvPr/>
          </p:nvSpPr>
          <p:spPr>
            <a:xfrm>
              <a:off x="8743536" y="4044925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06248FE-6215-874F-9844-1ECE2E78467C}"/>
                </a:ext>
              </a:extLst>
            </p:cNvPr>
            <p:cNvSpPr/>
            <p:nvPr/>
          </p:nvSpPr>
          <p:spPr>
            <a:xfrm>
              <a:off x="8412460" y="4719389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7F562AD-C955-7641-9256-26013B46C8C4}"/>
                </a:ext>
              </a:extLst>
            </p:cNvPr>
            <p:cNvSpPr/>
            <p:nvPr/>
          </p:nvSpPr>
          <p:spPr>
            <a:xfrm>
              <a:off x="8743536" y="4719389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97C29AA3-D102-9A4A-B792-8D19704601E4}"/>
                </a:ext>
              </a:extLst>
            </p:cNvPr>
            <p:cNvSpPr/>
            <p:nvPr/>
          </p:nvSpPr>
          <p:spPr>
            <a:xfrm>
              <a:off x="8419782" y="5381962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CBF9658-7A75-7446-9FA8-5AB966B14D71}"/>
                </a:ext>
              </a:extLst>
            </p:cNvPr>
            <p:cNvSpPr/>
            <p:nvPr/>
          </p:nvSpPr>
          <p:spPr>
            <a:xfrm>
              <a:off x="8750858" y="5381962"/>
              <a:ext cx="241738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5AFF0D8-97FF-714A-93AA-5095E1462D16}"/>
              </a:ext>
            </a:extLst>
          </p:cNvPr>
          <p:cNvGrpSpPr/>
          <p:nvPr/>
        </p:nvGrpSpPr>
        <p:grpSpPr>
          <a:xfrm>
            <a:off x="3738668" y="4054650"/>
            <a:ext cx="1994054" cy="983991"/>
            <a:chOff x="3738668" y="4054650"/>
            <a:chExt cx="1994054" cy="983991"/>
          </a:xfrm>
        </p:grpSpPr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EF4B19F0-950B-F349-87B4-0E719FFB31E2}"/>
                </a:ext>
              </a:extLst>
            </p:cNvPr>
            <p:cNvCxnSpPr>
              <a:cxnSpLocks/>
              <a:stCxn id="99" idx="2"/>
              <a:endCxn id="64" idx="3"/>
            </p:cNvCxnSpPr>
            <p:nvPr/>
          </p:nvCxnSpPr>
          <p:spPr>
            <a:xfrm flipH="1">
              <a:off x="3738668" y="4673701"/>
              <a:ext cx="1017464" cy="36494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00B278A-98A5-4D4F-ADCE-F5CFB5749D6C}"/>
                </a:ext>
              </a:extLst>
            </p:cNvPr>
            <p:cNvSpPr/>
            <p:nvPr/>
          </p:nvSpPr>
          <p:spPr>
            <a:xfrm>
              <a:off x="3779542" y="4054650"/>
              <a:ext cx="1953180" cy="61905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40000" lnSpcReduction="20000"/>
            </a:bodyPr>
            <a:lstStyle/>
            <a:p>
              <a:pPr algn="ctr"/>
              <a:r>
                <a:rPr lang="en-US" sz="4800" dirty="0"/>
                <a:t>Station 2 gives up </a:t>
              </a:r>
            </a:p>
          </p:txBody>
        </p:sp>
      </p:grp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E39BB887-7507-C74E-9178-482C7C7A4D5B}"/>
              </a:ext>
            </a:extLst>
          </p:cNvPr>
          <p:cNvCxnSpPr>
            <a:cxnSpLocks/>
          </p:cNvCxnSpPr>
          <p:nvPr/>
        </p:nvCxnSpPr>
        <p:spPr>
          <a:xfrm>
            <a:off x="5905050" y="2766060"/>
            <a:ext cx="0" cy="5928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768B900-2FD1-8248-A7F3-37778285ABB6}"/>
              </a:ext>
            </a:extLst>
          </p:cNvPr>
          <p:cNvGrpSpPr/>
          <p:nvPr/>
        </p:nvGrpSpPr>
        <p:grpSpPr>
          <a:xfrm>
            <a:off x="2520410" y="2274324"/>
            <a:ext cx="4192810" cy="1084615"/>
            <a:chOff x="2520410" y="2274324"/>
            <a:chExt cx="4192810" cy="1084615"/>
          </a:xfrm>
        </p:grpSpPr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E5397261-6134-F24A-9E4A-A2763DCD5A16}"/>
                </a:ext>
              </a:extLst>
            </p:cNvPr>
            <p:cNvCxnSpPr>
              <a:cxnSpLocks/>
              <a:endCxn id="27" idx="0"/>
            </p:cNvCxnSpPr>
            <p:nvPr/>
          </p:nvCxnSpPr>
          <p:spPr>
            <a:xfrm>
              <a:off x="3289065" y="2766060"/>
              <a:ext cx="0" cy="59287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AB381FB-B87F-A442-888A-D9F8E2F9C036}"/>
                </a:ext>
              </a:extLst>
            </p:cNvPr>
            <p:cNvSpPr/>
            <p:nvPr/>
          </p:nvSpPr>
          <p:spPr>
            <a:xfrm>
              <a:off x="2520410" y="2274324"/>
              <a:ext cx="4192810" cy="77145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47500" lnSpcReduction="20000"/>
            </a:bodyPr>
            <a:lstStyle/>
            <a:p>
              <a:pPr algn="ctr"/>
              <a:r>
                <a:rPr lang="en-US" sz="4800" dirty="0"/>
                <a:t>Station 0 gives up. Higher numbered station wants to send.</a:t>
              </a:r>
            </a:p>
          </p:txBody>
        </p: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A4DF88C-0FCD-7C4C-B86A-7695B7F251E2}"/>
              </a:ext>
            </a:extLst>
          </p:cNvPr>
          <p:cNvSpPr/>
          <p:nvPr/>
        </p:nvSpPr>
        <p:spPr>
          <a:xfrm>
            <a:off x="8743536" y="1967585"/>
            <a:ext cx="3262327" cy="9002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800" dirty="0"/>
              <a:t>Q: Disadvantage of this protocol?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16196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7" grpId="0" animBg="1"/>
      <p:bldP spid="74" grpId="0" animBg="1"/>
      <p:bldP spid="1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8885F-00AE-40CD-B405-EE879FEF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ALOHA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474D8-3981-486A-AD00-B35EE74C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pure ALOHA, users transmit frames </a:t>
            </a:r>
            <a:r>
              <a:rPr lang="en-US" i="1" dirty="0"/>
              <a:t>whenever they have data</a:t>
            </a:r>
            <a:r>
              <a:rPr lang="en-US" dirty="0"/>
              <a:t>; if a collision occurs, </a:t>
            </a:r>
            <a:r>
              <a:rPr lang="en-US" i="1" dirty="0"/>
              <a:t>users retry after a random delay.</a:t>
            </a:r>
          </a:p>
          <a:p>
            <a:pPr marL="0" indent="0">
              <a:buNone/>
            </a:pPr>
            <a:endParaRPr lang="LID4096" dirty="0"/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4B349-3E74-464A-BB72-2535E17D5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8BBA8-5C40-4298-8772-4B0A0E42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9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C6CFCB-0484-402B-8576-A5E52C064EFF}"/>
              </a:ext>
            </a:extLst>
          </p:cNvPr>
          <p:cNvSpPr/>
          <p:nvPr/>
        </p:nvSpPr>
        <p:spPr>
          <a:xfrm>
            <a:off x="4944982" y="3220010"/>
            <a:ext cx="1176817" cy="4222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</a:t>
            </a:r>
            <a:endParaRPr lang="LID4096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708D84-9DF3-4C4D-ADF2-1B48D76F6859}"/>
              </a:ext>
            </a:extLst>
          </p:cNvPr>
          <p:cNvSpPr/>
          <p:nvPr/>
        </p:nvSpPr>
        <p:spPr>
          <a:xfrm>
            <a:off x="6769470" y="3701472"/>
            <a:ext cx="1176817" cy="4222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</a:t>
            </a:r>
            <a:endParaRPr lang="LID4096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CB977A-40B2-4B85-9C70-EF866A100406}"/>
              </a:ext>
            </a:extLst>
          </p:cNvPr>
          <p:cNvSpPr/>
          <p:nvPr/>
        </p:nvSpPr>
        <p:spPr>
          <a:xfrm>
            <a:off x="7727590" y="5067027"/>
            <a:ext cx="1176817" cy="4222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</a:t>
            </a:r>
            <a:endParaRPr lang="LID4096" sz="16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C58CEA-BB65-431D-A454-FCADCB006A59}"/>
              </a:ext>
            </a:extLst>
          </p:cNvPr>
          <p:cNvCxnSpPr/>
          <p:nvPr/>
        </p:nvCxnSpPr>
        <p:spPr>
          <a:xfrm>
            <a:off x="4190436" y="3673429"/>
            <a:ext cx="57733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5CFD74-52E4-4C61-84AC-70AB389067F5}"/>
              </a:ext>
            </a:extLst>
          </p:cNvPr>
          <p:cNvCxnSpPr/>
          <p:nvPr/>
        </p:nvCxnSpPr>
        <p:spPr>
          <a:xfrm>
            <a:off x="4190435" y="4131320"/>
            <a:ext cx="57733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8126FE-8879-41F5-A445-E1D5677D4BCE}"/>
              </a:ext>
            </a:extLst>
          </p:cNvPr>
          <p:cNvCxnSpPr/>
          <p:nvPr/>
        </p:nvCxnSpPr>
        <p:spPr>
          <a:xfrm>
            <a:off x="4190434" y="4589210"/>
            <a:ext cx="57733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31667E-B8B5-4E27-A0ED-4668E615434F}"/>
              </a:ext>
            </a:extLst>
          </p:cNvPr>
          <p:cNvCxnSpPr/>
          <p:nvPr/>
        </p:nvCxnSpPr>
        <p:spPr>
          <a:xfrm>
            <a:off x="4190433" y="5047101"/>
            <a:ext cx="57733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BE1F77-6804-4376-94C8-0023BEFE4CCB}"/>
              </a:ext>
            </a:extLst>
          </p:cNvPr>
          <p:cNvCxnSpPr/>
          <p:nvPr/>
        </p:nvCxnSpPr>
        <p:spPr>
          <a:xfrm>
            <a:off x="4190432" y="5504992"/>
            <a:ext cx="57733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FADB379-FDC1-46C8-9637-F70D3A88307C}"/>
              </a:ext>
            </a:extLst>
          </p:cNvPr>
          <p:cNvCxnSpPr/>
          <p:nvPr/>
        </p:nvCxnSpPr>
        <p:spPr>
          <a:xfrm>
            <a:off x="4944981" y="6028344"/>
            <a:ext cx="41119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492D64E-0037-495B-A2AD-874D4DCEE0DD}"/>
              </a:ext>
            </a:extLst>
          </p:cNvPr>
          <p:cNvSpPr txBox="1"/>
          <p:nvPr/>
        </p:nvSpPr>
        <p:spPr>
          <a:xfrm>
            <a:off x="6748279" y="5708746"/>
            <a:ext cx="657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Time</a:t>
            </a:r>
            <a:endParaRPr lang="LID4096" sz="16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787224E-75FC-48F6-ABCC-2E4711B5FE87}"/>
              </a:ext>
            </a:extLst>
          </p:cNvPr>
          <p:cNvCxnSpPr/>
          <p:nvPr/>
        </p:nvCxnSpPr>
        <p:spPr>
          <a:xfrm>
            <a:off x="3436557" y="3691109"/>
            <a:ext cx="0" cy="152293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6FC8F2F-B199-4F57-B485-D25AE818253B}"/>
              </a:ext>
            </a:extLst>
          </p:cNvPr>
          <p:cNvSpPr txBox="1"/>
          <p:nvPr/>
        </p:nvSpPr>
        <p:spPr>
          <a:xfrm>
            <a:off x="2476729" y="4202451"/>
            <a:ext cx="95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Stations</a:t>
            </a:r>
            <a:endParaRPr lang="LID4096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504B431-6691-4F0E-9387-BC48B75EFF88}"/>
              </a:ext>
            </a:extLst>
          </p:cNvPr>
          <p:cNvSpPr/>
          <p:nvPr/>
        </p:nvSpPr>
        <p:spPr>
          <a:xfrm>
            <a:off x="3415878" y="781615"/>
            <a:ext cx="7313081" cy="4925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When does ALOHA perform well/badly?</a:t>
            </a:r>
            <a:endParaRPr lang="LID4096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C06A74-E91A-4C6E-AB82-A417B60AAAF7}"/>
              </a:ext>
            </a:extLst>
          </p:cNvPr>
          <p:cNvSpPr txBox="1"/>
          <p:nvPr/>
        </p:nvSpPr>
        <p:spPr>
          <a:xfrm>
            <a:off x="3287595" y="3223120"/>
            <a:ext cx="1119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  <a:endParaRPr lang="LID4096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F97599-DD9A-4709-B50F-6BAAFCF615BC}"/>
              </a:ext>
            </a:extLst>
          </p:cNvPr>
          <p:cNvSpPr txBox="1"/>
          <p:nvPr/>
        </p:nvSpPr>
        <p:spPr>
          <a:xfrm>
            <a:off x="3287595" y="3686936"/>
            <a:ext cx="1119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  <a:endParaRPr lang="LID4096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E5A5AC-16C3-4FC7-B401-FFF95841DCB8}"/>
              </a:ext>
            </a:extLst>
          </p:cNvPr>
          <p:cNvSpPr txBox="1"/>
          <p:nvPr/>
        </p:nvSpPr>
        <p:spPr>
          <a:xfrm>
            <a:off x="3287595" y="4150751"/>
            <a:ext cx="1119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  <a:endParaRPr lang="LID4096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1816F0-BDE1-4870-AC75-F7F764B75A95}"/>
              </a:ext>
            </a:extLst>
          </p:cNvPr>
          <p:cNvSpPr txBox="1"/>
          <p:nvPr/>
        </p:nvSpPr>
        <p:spPr>
          <a:xfrm>
            <a:off x="3287595" y="4614566"/>
            <a:ext cx="1119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  <a:endParaRPr lang="LID4096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7CAB68-EC66-4218-82EB-417CB89245F0}"/>
              </a:ext>
            </a:extLst>
          </p:cNvPr>
          <p:cNvSpPr txBox="1"/>
          <p:nvPr/>
        </p:nvSpPr>
        <p:spPr>
          <a:xfrm>
            <a:off x="3287595" y="5078382"/>
            <a:ext cx="1119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  <a:endParaRPr lang="LID4096" sz="2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6BCB31B-25A9-48B5-970C-98C855874F16}"/>
              </a:ext>
            </a:extLst>
          </p:cNvPr>
          <p:cNvSpPr/>
          <p:nvPr/>
        </p:nvSpPr>
        <p:spPr>
          <a:xfrm>
            <a:off x="7718633" y="3712991"/>
            <a:ext cx="216678" cy="1773047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799DE8C-504D-44D8-BD1A-8032F5F91E14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8020060" y="4020182"/>
            <a:ext cx="569212" cy="4284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486643FF-FF7B-46E1-9E25-7624061C7777}"/>
              </a:ext>
            </a:extLst>
          </p:cNvPr>
          <p:cNvSpPr/>
          <p:nvPr/>
        </p:nvSpPr>
        <p:spPr>
          <a:xfrm>
            <a:off x="8589272" y="3768500"/>
            <a:ext cx="1579684" cy="503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4800" dirty="0"/>
              <a:t>Collision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BFB106-A0F9-C544-9304-1B003E08C29D}"/>
              </a:ext>
            </a:extLst>
          </p:cNvPr>
          <p:cNvSpPr txBox="1"/>
          <p:nvPr/>
        </p:nvSpPr>
        <p:spPr>
          <a:xfrm>
            <a:off x="731173" y="4677996"/>
            <a:ext cx="2225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T</a:t>
            </a:r>
            <a:r>
              <a:rPr lang="en-US" dirty="0"/>
              <a:t>h</a:t>
            </a:r>
            <a:r>
              <a:rPr lang="en-NL" dirty="0"/>
              <a:t>ese stations use the same channel </a:t>
            </a:r>
            <a:r>
              <a:rPr lang="en-NL" i="1" dirty="0"/>
              <a:t>without </a:t>
            </a:r>
            <a:r>
              <a:rPr lang="en-NL" dirty="0"/>
              <a:t>mutiplexing on the physical layer.</a:t>
            </a:r>
          </a:p>
        </p:txBody>
      </p:sp>
    </p:spTree>
    <p:extLst>
      <p:ext uri="{BB962C8B-B14F-4D97-AF65-F5344CB8AC3E}">
        <p14:creationId xmlns:p14="http://schemas.microsoft.com/office/powerpoint/2010/main" val="183328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6" grpId="0" animBg="1"/>
      <p:bldP spid="33" grpId="0" animBg="1"/>
      <p:bldP spid="3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14E06-E45B-4491-8400-9F9E71251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911" y="136525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Computer Networks</a:t>
            </a:r>
            <a:b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X_400487</a:t>
            </a:r>
            <a:endParaRPr lang="LID4096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DE709-9033-4B7F-B111-3CC74D562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911" y="2487669"/>
            <a:ext cx="10587894" cy="1655762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Lecture 5</a:t>
            </a:r>
          </a:p>
          <a:p>
            <a:pPr algn="l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Chapter 4: Medium Access Control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2C75E-3905-44C1-8112-3F3BCD836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Vrije Universiteit Amsterdam</a:t>
            </a:r>
            <a:endParaRPr lang="LID4096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318696-7F8B-6D46-8C92-CFCB5BEA6E9D}"/>
              </a:ext>
            </a:extLst>
          </p:cNvPr>
          <p:cNvSpPr txBox="1"/>
          <p:nvPr/>
        </p:nvSpPr>
        <p:spPr>
          <a:xfrm>
            <a:off x="2026717" y="4762745"/>
            <a:ext cx="7129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4000" dirty="0">
                <a:latin typeface="Arial" panose="020B0604020202020204" pitchFamily="34" charset="0"/>
                <a:cs typeface="Arial" panose="020B0604020202020204" pitchFamily="34" charset="0"/>
              </a:rPr>
              <a:t>Lecturer: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Jesse Donkervliet</a:t>
            </a:r>
            <a:endParaRPr lang="en-N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CA0E69D-D9AA-ED42-A86B-A5128D8DD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257" y="5470631"/>
            <a:ext cx="2420806" cy="72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01778F-A689-1CCA-2224-769E022FB7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58" y="4588463"/>
            <a:ext cx="1553012" cy="1529656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A10FE7-9ECB-7079-9789-5A919AB11EA7}"/>
              </a:ext>
            </a:extLst>
          </p:cNvPr>
          <p:cNvSpPr txBox="1"/>
          <p:nvPr/>
        </p:nvSpPr>
        <p:spPr>
          <a:xfrm>
            <a:off x="2026717" y="5364287"/>
            <a:ext cx="7129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Includes slides from Vlad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Cursaru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46273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AEA3D-4F23-BF4B-802B-0A87791E9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Extra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26FB6-722A-AA40-B75E-C7696A00EB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6D9A16-CB3A-5D42-B890-F6C91C0A8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01DB0-AA3A-5B42-9C57-36A46BC58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91</a:t>
            </a:fld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5E9B2F-69BB-6E4C-9301-77CD4B6E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340" y="3686493"/>
            <a:ext cx="769620" cy="76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9885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5C35E-AFE5-4278-A46B-404795A8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 Control</a:t>
            </a:r>
            <a:br>
              <a:rPr lang="en-US" dirty="0"/>
            </a:br>
            <a:r>
              <a:rPr lang="en-US" dirty="0"/>
              <a:t>Bluetooth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CC685-A27A-4704-ADE0-B0522A6A07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CF89AC-BCC8-4CB4-9BA0-03E85DCDB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11DCF5-41B8-4C7B-B5EC-806FD7F83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92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EE7790-A4E4-9D43-962A-C2F255A45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399" y="5437765"/>
            <a:ext cx="678873" cy="6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8324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9B5B1-3FD3-43D4-944E-9D515947B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Protocol Stack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45BDA-564D-44CB-AD02-30BD710A2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50" y="2005012"/>
            <a:ext cx="932307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 fixed set of protocols. Instead, </a:t>
            </a:r>
            <a:r>
              <a:rPr lang="en-US" b="1" dirty="0"/>
              <a:t>profiles</a:t>
            </a:r>
            <a:r>
              <a:rPr lang="en-US" dirty="0"/>
              <a:t> define the set of protocols for a given application.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25 profiles, including headset, intercom, streaming  audio, remote control, personal area network, and others.</a:t>
            </a:r>
          </a:p>
          <a:p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6AD795-1099-4066-833D-4103DA6EA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2F75B-C738-4AB0-84F6-1D9F8DF0D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93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6738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C2D21-24C8-4A83-95B1-E0D9473E1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Protocol Stack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9DDD43-9C9B-4C54-B0F5-B483B49CD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C532CB-FB82-429A-957E-D614C987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94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0B655B-0890-4F5C-AC02-66932E89BA47}"/>
              </a:ext>
            </a:extLst>
          </p:cNvPr>
          <p:cNvSpPr/>
          <p:nvPr/>
        </p:nvSpPr>
        <p:spPr>
          <a:xfrm>
            <a:off x="1524003" y="5395913"/>
            <a:ext cx="9157713" cy="8572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Radio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1BD21B-20BF-40BE-9E8D-3D48F6BDA44B}"/>
              </a:ext>
            </a:extLst>
          </p:cNvPr>
          <p:cNvSpPr/>
          <p:nvPr/>
        </p:nvSpPr>
        <p:spPr>
          <a:xfrm>
            <a:off x="1524002" y="4043363"/>
            <a:ext cx="9157713" cy="13525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Link Control</a:t>
            </a:r>
          </a:p>
          <a:p>
            <a:r>
              <a:rPr lang="en-US" dirty="0"/>
              <a:t>(Baseband)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9EE0FC-B2A5-48BD-994D-7B5E1245397B}"/>
              </a:ext>
            </a:extLst>
          </p:cNvPr>
          <p:cNvSpPr/>
          <p:nvPr/>
        </p:nvSpPr>
        <p:spPr>
          <a:xfrm>
            <a:off x="1524001" y="1323976"/>
            <a:ext cx="9248775" cy="24431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Applications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958074-4E8F-4A5A-AAE7-97A414BD5AD3}"/>
              </a:ext>
            </a:extLst>
          </p:cNvPr>
          <p:cNvSpPr/>
          <p:nvPr/>
        </p:nvSpPr>
        <p:spPr>
          <a:xfrm>
            <a:off x="5019675" y="2906316"/>
            <a:ext cx="5829300" cy="8572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L2CAP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94B862-53C5-4E44-B2F6-2D38830A9AC0}"/>
              </a:ext>
            </a:extLst>
          </p:cNvPr>
          <p:cNvGrpSpPr/>
          <p:nvPr/>
        </p:nvGrpSpPr>
        <p:grpSpPr>
          <a:xfrm>
            <a:off x="6504871" y="2046684"/>
            <a:ext cx="4344105" cy="857250"/>
            <a:chOff x="4980870" y="2046684"/>
            <a:chExt cx="4344105" cy="8572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94B19E-A648-45EF-8686-7D9782491F67}"/>
                </a:ext>
              </a:extLst>
            </p:cNvPr>
            <p:cNvSpPr/>
            <p:nvPr/>
          </p:nvSpPr>
          <p:spPr>
            <a:xfrm>
              <a:off x="7667625" y="2046684"/>
              <a:ext cx="1657350" cy="8572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</a:t>
              </a:r>
            </a:p>
            <a:p>
              <a:pPr algn="ctr"/>
              <a:r>
                <a:rPr lang="en-US" dirty="0"/>
                <a:t>discovery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ED7BB9-61EA-413E-9D96-CBD265A97142}"/>
                </a:ext>
              </a:extLst>
            </p:cNvPr>
            <p:cNvSpPr/>
            <p:nvPr/>
          </p:nvSpPr>
          <p:spPr>
            <a:xfrm>
              <a:off x="4980870" y="2046684"/>
              <a:ext cx="1338263" cy="8572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RFcomm</a:t>
              </a:r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3C6A48-ACA1-4452-A9C2-7D14142D243B}"/>
                </a:ext>
              </a:extLst>
            </p:cNvPr>
            <p:cNvSpPr/>
            <p:nvPr/>
          </p:nvSpPr>
          <p:spPr>
            <a:xfrm>
              <a:off x="6324247" y="2046684"/>
              <a:ext cx="1338263" cy="8572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…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3514837-404F-4DE6-8301-8C09C4DEFF46}"/>
              </a:ext>
            </a:extLst>
          </p:cNvPr>
          <p:cNvSpPr/>
          <p:nvPr/>
        </p:nvSpPr>
        <p:spPr>
          <a:xfrm>
            <a:off x="6600825" y="4040981"/>
            <a:ext cx="4080888" cy="8572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Link Manager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4A26A1F-0120-4D61-BA70-BA2E67B01A2D}"/>
              </a:ext>
            </a:extLst>
          </p:cNvPr>
          <p:cNvGrpSpPr/>
          <p:nvPr/>
        </p:nvGrpSpPr>
        <p:grpSpPr>
          <a:xfrm>
            <a:off x="1200151" y="3726657"/>
            <a:ext cx="9481562" cy="369332"/>
            <a:chOff x="-323849" y="3726657"/>
            <a:chExt cx="9481562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CB7580-B8AC-4B41-BE90-91C2F8C32BD0}"/>
                </a:ext>
              </a:extLst>
            </p:cNvPr>
            <p:cNvSpPr txBox="1"/>
            <p:nvPr/>
          </p:nvSpPr>
          <p:spPr>
            <a:xfrm>
              <a:off x="6595488" y="3726657"/>
              <a:ext cx="2562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Host-controller interface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55B246D-CDD9-49F3-9AAE-8D6AD80E5D92}"/>
                </a:ext>
              </a:extLst>
            </p:cNvPr>
            <p:cNvCxnSpPr>
              <a:stCxn id="14" idx="1"/>
            </p:cNvCxnSpPr>
            <p:nvPr/>
          </p:nvCxnSpPr>
          <p:spPr>
            <a:xfrm flipH="1">
              <a:off x="-323849" y="3911323"/>
              <a:ext cx="691933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833F6B7-547C-4D3B-9F88-2F837BAAB8FB}"/>
              </a:ext>
            </a:extLst>
          </p:cNvPr>
          <p:cNvSpPr/>
          <p:nvPr/>
        </p:nvSpPr>
        <p:spPr>
          <a:xfrm>
            <a:off x="2929945" y="4055509"/>
            <a:ext cx="3459750" cy="10606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47500" lnSpcReduction="20000"/>
          </a:bodyPr>
          <a:lstStyle/>
          <a:p>
            <a:pPr algn="ctr"/>
            <a:r>
              <a:rPr lang="en-US" sz="4800" dirty="0"/>
              <a:t>Host-controller  interface separates chip features from device features.</a:t>
            </a:r>
          </a:p>
        </p:txBody>
      </p:sp>
    </p:spTree>
    <p:extLst>
      <p:ext uri="{BB962C8B-B14F-4D97-AF65-F5344CB8AC3E}">
        <p14:creationId xmlns:p14="http://schemas.microsoft.com/office/powerpoint/2010/main" val="3299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9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C2D21-24C8-4A83-95B1-E0D9473E1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Protocol Stack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9DDD43-9C9B-4C54-B0F5-B483B49CD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C532CB-FB82-429A-957E-D614C987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95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0B655B-0890-4F5C-AC02-66932E89BA47}"/>
              </a:ext>
            </a:extLst>
          </p:cNvPr>
          <p:cNvSpPr/>
          <p:nvPr/>
        </p:nvSpPr>
        <p:spPr>
          <a:xfrm>
            <a:off x="1524003" y="5395913"/>
            <a:ext cx="9157713" cy="8572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Radio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1BD21B-20BF-40BE-9E8D-3D48F6BDA44B}"/>
              </a:ext>
            </a:extLst>
          </p:cNvPr>
          <p:cNvSpPr/>
          <p:nvPr/>
        </p:nvSpPr>
        <p:spPr>
          <a:xfrm>
            <a:off x="1524002" y="4043363"/>
            <a:ext cx="9157713" cy="13525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Link Control</a:t>
            </a:r>
          </a:p>
          <a:p>
            <a:r>
              <a:rPr lang="en-US" dirty="0"/>
              <a:t>(Baseband)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9EE0FC-B2A5-48BD-994D-7B5E1245397B}"/>
              </a:ext>
            </a:extLst>
          </p:cNvPr>
          <p:cNvSpPr/>
          <p:nvPr/>
        </p:nvSpPr>
        <p:spPr>
          <a:xfrm>
            <a:off x="1524001" y="1323976"/>
            <a:ext cx="9248775" cy="24431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Applications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958074-4E8F-4A5A-AAE7-97A414BD5AD3}"/>
              </a:ext>
            </a:extLst>
          </p:cNvPr>
          <p:cNvSpPr/>
          <p:nvPr/>
        </p:nvSpPr>
        <p:spPr>
          <a:xfrm>
            <a:off x="5019675" y="2906316"/>
            <a:ext cx="5829300" cy="8572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L2CAP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94B19E-A648-45EF-8686-7D9782491F67}"/>
              </a:ext>
            </a:extLst>
          </p:cNvPr>
          <p:cNvSpPr/>
          <p:nvPr/>
        </p:nvSpPr>
        <p:spPr>
          <a:xfrm>
            <a:off x="9191625" y="2046684"/>
            <a:ext cx="1657350" cy="8572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  <a:p>
            <a:pPr algn="ctr"/>
            <a:r>
              <a:rPr lang="en-US" dirty="0"/>
              <a:t>discovery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ED7BB9-61EA-413E-9D96-CBD265A97142}"/>
              </a:ext>
            </a:extLst>
          </p:cNvPr>
          <p:cNvSpPr/>
          <p:nvPr/>
        </p:nvSpPr>
        <p:spPr>
          <a:xfrm>
            <a:off x="6504871" y="2046684"/>
            <a:ext cx="1338263" cy="8572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RFcomm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3C6A48-ACA1-4452-A9C2-7D14142D243B}"/>
              </a:ext>
            </a:extLst>
          </p:cNvPr>
          <p:cNvSpPr/>
          <p:nvPr/>
        </p:nvSpPr>
        <p:spPr>
          <a:xfrm>
            <a:off x="7848248" y="2046684"/>
            <a:ext cx="1338263" cy="8572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514837-404F-4DE6-8301-8C09C4DEFF46}"/>
              </a:ext>
            </a:extLst>
          </p:cNvPr>
          <p:cNvSpPr/>
          <p:nvPr/>
        </p:nvSpPr>
        <p:spPr>
          <a:xfrm>
            <a:off x="6600825" y="4040981"/>
            <a:ext cx="4080888" cy="8572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Link Manager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CB7580-B8AC-4B41-BE90-91C2F8C32BD0}"/>
              </a:ext>
            </a:extLst>
          </p:cNvPr>
          <p:cNvSpPr txBox="1"/>
          <p:nvPr/>
        </p:nvSpPr>
        <p:spPr>
          <a:xfrm>
            <a:off x="8119489" y="3726657"/>
            <a:ext cx="256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Host-controller interface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5B246D-CDD9-49F3-9AAE-8D6AD80E5D92}"/>
              </a:ext>
            </a:extLst>
          </p:cNvPr>
          <p:cNvCxnSpPr>
            <a:stCxn id="14" idx="1"/>
          </p:cNvCxnSpPr>
          <p:nvPr/>
        </p:nvCxnSpPr>
        <p:spPr>
          <a:xfrm flipH="1">
            <a:off x="1200152" y="3911323"/>
            <a:ext cx="691933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07CFA8BC-348B-465E-BB07-3912F9BC26DF}"/>
              </a:ext>
            </a:extLst>
          </p:cNvPr>
          <p:cNvSpPr/>
          <p:nvPr/>
        </p:nvSpPr>
        <p:spPr>
          <a:xfrm>
            <a:off x="2790696" y="1596828"/>
            <a:ext cx="1038355" cy="4546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Headset Profile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6487B8-DCB5-4F79-88A7-575C295DFBA7}"/>
              </a:ext>
            </a:extLst>
          </p:cNvPr>
          <p:cNvSpPr/>
          <p:nvPr/>
        </p:nvSpPr>
        <p:spPr>
          <a:xfrm>
            <a:off x="3916609" y="1596828"/>
            <a:ext cx="1038355" cy="4546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Remote Control Profile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D5E32C-3C43-4F6D-BFBD-C021F5AAA77D}"/>
              </a:ext>
            </a:extLst>
          </p:cNvPr>
          <p:cNvSpPr/>
          <p:nvPr/>
        </p:nvSpPr>
        <p:spPr>
          <a:xfrm>
            <a:off x="1768788" y="1404424"/>
            <a:ext cx="4294039" cy="733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en-US" sz="4800" dirty="0"/>
              <a:t>Different profiles for different types of applications.</a:t>
            </a:r>
          </a:p>
        </p:txBody>
      </p:sp>
    </p:spTree>
    <p:extLst>
      <p:ext uri="{BB962C8B-B14F-4D97-AF65-F5344CB8AC3E}">
        <p14:creationId xmlns:p14="http://schemas.microsoft.com/office/powerpoint/2010/main" val="116378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546C3-16F2-4391-8792-9601C07A9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 Control in …</a:t>
            </a:r>
            <a:br>
              <a:rPr lang="en-US" dirty="0"/>
            </a:br>
            <a:r>
              <a:rPr lang="en-US" dirty="0"/>
              <a:t>Bluetooth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8EAD-4ACE-4B85-BB68-74AA530F9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Radio layer</a:t>
            </a:r>
          </a:p>
          <a:p>
            <a:pPr marL="0" indent="0">
              <a:buNone/>
            </a:pPr>
            <a:r>
              <a:rPr lang="en-US" dirty="0"/>
              <a:t>Uses adaptive frequency hopping in 2.4GHz band.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/>
              <a:t>Link layer</a:t>
            </a:r>
          </a:p>
          <a:p>
            <a:pPr marL="0" indent="0">
              <a:buNone/>
            </a:pPr>
            <a:r>
              <a:rPr lang="en-US" dirty="0"/>
              <a:t>TDM with timeslots for master and slaves.</a:t>
            </a:r>
          </a:p>
          <a:p>
            <a:pPr marL="0" indent="0">
              <a:buNone/>
            </a:pPr>
            <a:r>
              <a:rPr lang="en-US" i="1" dirty="0"/>
              <a:t>Synchronous CO </a:t>
            </a:r>
            <a:r>
              <a:rPr lang="en-US" dirty="0"/>
              <a:t>for periodic slots in each direction.</a:t>
            </a:r>
          </a:p>
          <a:p>
            <a:pPr marL="0" indent="0">
              <a:buNone/>
            </a:pPr>
            <a:r>
              <a:rPr lang="en-US" i="1" dirty="0"/>
              <a:t>Asynchronous CL </a:t>
            </a:r>
            <a:r>
              <a:rPr lang="en-US" dirty="0"/>
              <a:t>for packet-switched data.</a:t>
            </a:r>
          </a:p>
          <a:p>
            <a:pPr marL="0" indent="0">
              <a:buNone/>
            </a:pPr>
            <a:r>
              <a:rPr lang="en-US" dirty="0"/>
              <a:t>Links undergo pairing (user confirms passkey/PIN) to authorize them before use.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EBEA9B-2E69-4D3B-9BF0-36D7479BA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146B84-7FDB-4E25-95AE-859991C20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96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32B2D0-6EB2-4636-836B-A2E44EA8B295}"/>
              </a:ext>
            </a:extLst>
          </p:cNvPr>
          <p:cNvSpPr/>
          <p:nvPr/>
        </p:nvSpPr>
        <p:spPr>
          <a:xfrm>
            <a:off x="3920360" y="3019425"/>
            <a:ext cx="6118991" cy="7222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47500" lnSpcReduction="20000"/>
          </a:bodyPr>
          <a:lstStyle/>
          <a:p>
            <a:pPr algn="ctr"/>
            <a:r>
              <a:rPr lang="en-US" sz="4800" dirty="0"/>
              <a:t>Connectionless or connection-oriented depending on the application.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DBAC7C-E7C1-4769-A204-02B395BD0084}"/>
              </a:ext>
            </a:extLst>
          </p:cNvPr>
          <p:cNvSpPr/>
          <p:nvPr/>
        </p:nvSpPr>
        <p:spPr>
          <a:xfrm>
            <a:off x="4171951" y="1921850"/>
            <a:ext cx="5358230" cy="4645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Q: How to prevent interference with 802.11?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204897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546C3-16F2-4391-8792-9601C07A9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 Control in …</a:t>
            </a:r>
            <a:br>
              <a:rPr lang="en-US" dirty="0"/>
            </a:br>
            <a:r>
              <a:rPr lang="en-US" dirty="0"/>
              <a:t>Bluetooth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8EAD-4ACE-4B85-BB68-74AA530F9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814281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Bluetooth network is called a </a:t>
            </a:r>
            <a:r>
              <a:rPr lang="en-US" i="1" dirty="0"/>
              <a:t>piconet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Secondaries may be asleep (parked) to save power. </a:t>
            </a:r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EBEA9B-2E69-4D3B-9BF0-36D7479BA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146B84-7FDB-4E25-95AE-859991C20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97</a:t>
            </a:fld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C9829A-7DA4-4A5E-B839-A16A2839C86A}"/>
              </a:ext>
            </a:extLst>
          </p:cNvPr>
          <p:cNvSpPr/>
          <p:nvPr/>
        </p:nvSpPr>
        <p:spPr>
          <a:xfrm>
            <a:off x="3570787" y="4634162"/>
            <a:ext cx="496389" cy="4963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</a:t>
            </a:r>
            <a:endParaRPr lang="LID4096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072751-D66E-402A-BE1E-8FAA8D1FD735}"/>
              </a:ext>
            </a:extLst>
          </p:cNvPr>
          <p:cNvSpPr/>
          <p:nvPr/>
        </p:nvSpPr>
        <p:spPr>
          <a:xfrm>
            <a:off x="2259602" y="5055916"/>
            <a:ext cx="496389" cy="4963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LID4096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3D2842-8342-40DE-8546-B6A89BE6243E}"/>
              </a:ext>
            </a:extLst>
          </p:cNvPr>
          <p:cNvSpPr/>
          <p:nvPr/>
        </p:nvSpPr>
        <p:spPr>
          <a:xfrm>
            <a:off x="2507796" y="3805487"/>
            <a:ext cx="496389" cy="4963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LID4096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E4A635-1B5F-4D9C-AF3D-9707C8DDF000}"/>
              </a:ext>
            </a:extLst>
          </p:cNvPr>
          <p:cNvSpPr/>
          <p:nvPr/>
        </p:nvSpPr>
        <p:spPr>
          <a:xfrm>
            <a:off x="3484790" y="5680575"/>
            <a:ext cx="496389" cy="4963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LID4096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BC2FC5-8A1A-4295-AC6C-E971F0B8BF7F}"/>
              </a:ext>
            </a:extLst>
          </p:cNvPr>
          <p:cNvSpPr/>
          <p:nvPr/>
        </p:nvSpPr>
        <p:spPr>
          <a:xfrm>
            <a:off x="5076283" y="5432381"/>
            <a:ext cx="496389" cy="4963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LID4096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97D1E6C-55D2-4C90-AD3E-671262697FAE}"/>
              </a:ext>
            </a:extLst>
          </p:cNvPr>
          <p:cNvCxnSpPr>
            <a:cxnSpLocks/>
          </p:cNvCxnSpPr>
          <p:nvPr/>
        </p:nvCxnSpPr>
        <p:spPr>
          <a:xfrm flipH="1" flipV="1">
            <a:off x="3095625" y="4210051"/>
            <a:ext cx="475162" cy="35242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E751D99-FE9D-40E4-B67E-EC93721B045F}"/>
              </a:ext>
            </a:extLst>
          </p:cNvPr>
          <p:cNvCxnSpPr>
            <a:cxnSpLocks/>
          </p:cNvCxnSpPr>
          <p:nvPr/>
        </p:nvCxnSpPr>
        <p:spPr>
          <a:xfrm flipH="1">
            <a:off x="2862943" y="5067890"/>
            <a:ext cx="589189" cy="30182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21CBB4A-9632-45E9-A17D-EC2316CC1F3E}"/>
              </a:ext>
            </a:extLst>
          </p:cNvPr>
          <p:cNvCxnSpPr>
            <a:cxnSpLocks/>
          </p:cNvCxnSpPr>
          <p:nvPr/>
        </p:nvCxnSpPr>
        <p:spPr>
          <a:xfrm>
            <a:off x="3732983" y="5218803"/>
            <a:ext cx="0" cy="40288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02B5E2D-4F6A-4232-9DF3-BF6FAB012039}"/>
              </a:ext>
            </a:extLst>
          </p:cNvPr>
          <p:cNvCxnSpPr>
            <a:cxnSpLocks/>
          </p:cNvCxnSpPr>
          <p:nvPr/>
        </p:nvCxnSpPr>
        <p:spPr>
          <a:xfrm>
            <a:off x="4171951" y="5130550"/>
            <a:ext cx="822414" cy="37063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DC7DBAD-7686-43EC-AFC8-0FC19295CCFE}"/>
              </a:ext>
            </a:extLst>
          </p:cNvPr>
          <p:cNvGrpSpPr/>
          <p:nvPr/>
        </p:nvGrpSpPr>
        <p:grpSpPr>
          <a:xfrm>
            <a:off x="6837722" y="3809704"/>
            <a:ext cx="3457744" cy="2542778"/>
            <a:chOff x="5313722" y="3809704"/>
            <a:chExt cx="3457744" cy="2542778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FEBD309-152A-4647-AAA2-A2F82046AC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39753" y="4223793"/>
              <a:ext cx="475162" cy="35242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B9D006D-E7A6-4186-9CD5-7EA0DFAC01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07070" y="5081632"/>
              <a:ext cx="589189" cy="30182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1D23916-135A-4C12-BE06-821BA6D55A38}"/>
                </a:ext>
              </a:extLst>
            </p:cNvPr>
            <p:cNvCxnSpPr>
              <a:cxnSpLocks/>
            </p:cNvCxnSpPr>
            <p:nvPr/>
          </p:nvCxnSpPr>
          <p:spPr>
            <a:xfrm>
              <a:off x="6677111" y="5232546"/>
              <a:ext cx="0" cy="40288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2B93F89-A06F-4870-963C-F8483B8F8EA1}"/>
                </a:ext>
              </a:extLst>
            </p:cNvPr>
            <p:cNvCxnSpPr>
              <a:cxnSpLocks/>
            </p:cNvCxnSpPr>
            <p:nvPr/>
          </p:nvCxnSpPr>
          <p:spPr>
            <a:xfrm>
              <a:off x="7116079" y="5144293"/>
              <a:ext cx="822414" cy="37063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4" descr="https://marketplace.canva.com/MAB3FdqQ1wE/1/thumbnail/canva-laptop-icon-gadget-design-MAB3FdqQ1wE.png">
              <a:extLst>
                <a:ext uri="{FF2B5EF4-FFF2-40B4-BE49-F238E27FC236}">
                  <a16:creationId xmlns:a16="http://schemas.microsoft.com/office/drawing/2014/main" id="{B6531161-7F4B-4D58-80D7-C3D34F4834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318" y="4541360"/>
              <a:ext cx="897352" cy="762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https://www.iconexperience.com/_img/g_collection_png/standard/512x512/smartphone.png">
              <a:extLst>
                <a:ext uri="{FF2B5EF4-FFF2-40B4-BE49-F238E27FC236}">
                  <a16:creationId xmlns:a16="http://schemas.microsoft.com/office/drawing/2014/main" id="{AD7FA648-596F-49D0-9984-31F17A93EF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923" y="3809704"/>
              <a:ext cx="496389" cy="49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0AAACB6-27D2-43A5-8891-B36EB2A51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3722" y="5088980"/>
              <a:ext cx="496390" cy="49639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95462BC-B944-41FB-8265-90878E4DB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64" y="5657032"/>
              <a:ext cx="575040" cy="57504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2A4F0FD-627D-4A94-A62C-5B33EE8EF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8595" y="5329611"/>
              <a:ext cx="1022871" cy="1022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453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C8C5B-DBB4-473F-B53F-9D1944956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piconet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EFB67-35BB-44EC-A169-93BBBE3BA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piconets can be bridged into a </a:t>
            </a:r>
            <a:r>
              <a:rPr lang="en-US" i="1" dirty="0" err="1"/>
              <a:t>scatternet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DEAB7-5D38-4B9D-8EED-FB94A5B46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FE42CB-C35F-44DC-ADEA-3D89C4A99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98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D5A308-4B7A-4AD6-8439-2A8E8F937615}"/>
              </a:ext>
            </a:extLst>
          </p:cNvPr>
          <p:cNvSpPr/>
          <p:nvPr/>
        </p:nvSpPr>
        <p:spPr>
          <a:xfrm>
            <a:off x="3742237" y="3824537"/>
            <a:ext cx="496389" cy="4963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</a:t>
            </a:r>
            <a:endParaRPr lang="LID4096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9F4700-C2FF-47B0-8ECD-67FB38650442}"/>
              </a:ext>
            </a:extLst>
          </p:cNvPr>
          <p:cNvSpPr/>
          <p:nvPr/>
        </p:nvSpPr>
        <p:spPr>
          <a:xfrm>
            <a:off x="2431052" y="4246291"/>
            <a:ext cx="496389" cy="4963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LID4096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AD0EEC-6999-4996-9B09-616C3EA3A3DC}"/>
              </a:ext>
            </a:extLst>
          </p:cNvPr>
          <p:cNvSpPr/>
          <p:nvPr/>
        </p:nvSpPr>
        <p:spPr>
          <a:xfrm>
            <a:off x="2679246" y="2995862"/>
            <a:ext cx="496389" cy="4963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LID4096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373770-9EDD-4937-9AD5-4129544361A1}"/>
              </a:ext>
            </a:extLst>
          </p:cNvPr>
          <p:cNvSpPr/>
          <p:nvPr/>
        </p:nvSpPr>
        <p:spPr>
          <a:xfrm>
            <a:off x="3656240" y="4870950"/>
            <a:ext cx="496389" cy="4963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LID4096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5EE150-A8B6-47EB-86C8-CF8A2575A2D2}"/>
              </a:ext>
            </a:extLst>
          </p:cNvPr>
          <p:cNvSpPr/>
          <p:nvPr/>
        </p:nvSpPr>
        <p:spPr>
          <a:xfrm>
            <a:off x="5688876" y="3824536"/>
            <a:ext cx="496389" cy="4963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LID4096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425B8FE-70B3-49D8-99C8-424B1DEE0B5F}"/>
              </a:ext>
            </a:extLst>
          </p:cNvPr>
          <p:cNvCxnSpPr>
            <a:cxnSpLocks/>
          </p:cNvCxnSpPr>
          <p:nvPr/>
        </p:nvCxnSpPr>
        <p:spPr>
          <a:xfrm flipH="1" flipV="1">
            <a:off x="3267075" y="3400426"/>
            <a:ext cx="475162" cy="35242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F891E37-FD28-4A7C-BEE9-4E3E490B6E43}"/>
              </a:ext>
            </a:extLst>
          </p:cNvPr>
          <p:cNvCxnSpPr>
            <a:cxnSpLocks/>
          </p:cNvCxnSpPr>
          <p:nvPr/>
        </p:nvCxnSpPr>
        <p:spPr>
          <a:xfrm flipH="1">
            <a:off x="3034393" y="4258265"/>
            <a:ext cx="589189" cy="30182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2520E40-D011-4BC6-BCE6-8FB3A2670EE0}"/>
              </a:ext>
            </a:extLst>
          </p:cNvPr>
          <p:cNvCxnSpPr>
            <a:cxnSpLocks/>
          </p:cNvCxnSpPr>
          <p:nvPr/>
        </p:nvCxnSpPr>
        <p:spPr>
          <a:xfrm>
            <a:off x="3904433" y="4409178"/>
            <a:ext cx="0" cy="40288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01EA488-63D3-48B1-997A-3A23B2C9DC78}"/>
              </a:ext>
            </a:extLst>
          </p:cNvPr>
          <p:cNvSpPr/>
          <p:nvPr/>
        </p:nvSpPr>
        <p:spPr>
          <a:xfrm>
            <a:off x="7820299" y="3824537"/>
            <a:ext cx="496389" cy="4963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</a:t>
            </a:r>
            <a:endParaRPr lang="LID4096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5E39FF-65F3-49C1-AFE8-D75F9FF5B66A}"/>
              </a:ext>
            </a:extLst>
          </p:cNvPr>
          <p:cNvSpPr/>
          <p:nvPr/>
        </p:nvSpPr>
        <p:spPr>
          <a:xfrm>
            <a:off x="6757308" y="2995862"/>
            <a:ext cx="496389" cy="4963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LID4096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992AA2-0401-40E8-A169-2F031DB602DD}"/>
              </a:ext>
            </a:extLst>
          </p:cNvPr>
          <p:cNvSpPr/>
          <p:nvPr/>
        </p:nvSpPr>
        <p:spPr>
          <a:xfrm>
            <a:off x="7734302" y="4870950"/>
            <a:ext cx="496389" cy="4963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LID4096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7DD6A9-E5C4-43A1-B57B-657505065BA8}"/>
              </a:ext>
            </a:extLst>
          </p:cNvPr>
          <p:cNvSpPr/>
          <p:nvPr/>
        </p:nvSpPr>
        <p:spPr>
          <a:xfrm>
            <a:off x="9325795" y="4622756"/>
            <a:ext cx="496389" cy="4963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LID4096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B7FA368-23B5-4229-B44D-FE7BB1A669CF}"/>
              </a:ext>
            </a:extLst>
          </p:cNvPr>
          <p:cNvCxnSpPr>
            <a:cxnSpLocks/>
          </p:cNvCxnSpPr>
          <p:nvPr/>
        </p:nvCxnSpPr>
        <p:spPr>
          <a:xfrm flipH="1" flipV="1">
            <a:off x="7345137" y="3400426"/>
            <a:ext cx="475162" cy="35242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737C94B-C4CA-49AB-A977-CB6F1966BEBD}"/>
              </a:ext>
            </a:extLst>
          </p:cNvPr>
          <p:cNvCxnSpPr>
            <a:cxnSpLocks/>
          </p:cNvCxnSpPr>
          <p:nvPr/>
        </p:nvCxnSpPr>
        <p:spPr>
          <a:xfrm flipH="1">
            <a:off x="6288407" y="4072730"/>
            <a:ext cx="1445895" cy="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5440C14-BF2C-4D5D-82B1-A246CF7960EE}"/>
              </a:ext>
            </a:extLst>
          </p:cNvPr>
          <p:cNvCxnSpPr>
            <a:cxnSpLocks/>
          </p:cNvCxnSpPr>
          <p:nvPr/>
        </p:nvCxnSpPr>
        <p:spPr>
          <a:xfrm>
            <a:off x="7982495" y="4409178"/>
            <a:ext cx="0" cy="40288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19E182C-84DC-47CE-92F2-003F50910C51}"/>
              </a:ext>
            </a:extLst>
          </p:cNvPr>
          <p:cNvCxnSpPr>
            <a:cxnSpLocks/>
          </p:cNvCxnSpPr>
          <p:nvPr/>
        </p:nvCxnSpPr>
        <p:spPr>
          <a:xfrm>
            <a:off x="8421463" y="4320925"/>
            <a:ext cx="822414" cy="37063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EA880F0-E44B-4B80-9075-655B6B50256A}"/>
              </a:ext>
            </a:extLst>
          </p:cNvPr>
          <p:cNvCxnSpPr>
            <a:cxnSpLocks/>
          </p:cNvCxnSpPr>
          <p:nvPr/>
        </p:nvCxnSpPr>
        <p:spPr>
          <a:xfrm flipH="1">
            <a:off x="4372111" y="4072729"/>
            <a:ext cx="113320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D5347AF2-F6CF-4357-8029-44EE977BD9CF}"/>
              </a:ext>
            </a:extLst>
          </p:cNvPr>
          <p:cNvSpPr/>
          <p:nvPr/>
        </p:nvSpPr>
        <p:spPr>
          <a:xfrm>
            <a:off x="4408990" y="4565646"/>
            <a:ext cx="3173729" cy="7294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47500" lnSpcReduction="20000"/>
          </a:bodyPr>
          <a:lstStyle/>
          <a:p>
            <a:pPr algn="ctr"/>
            <a:r>
              <a:rPr lang="en-US" sz="4800" dirty="0"/>
              <a:t>Secondary device used as bridge</a:t>
            </a:r>
          </a:p>
        </p:txBody>
      </p:sp>
    </p:spTree>
    <p:extLst>
      <p:ext uri="{BB962C8B-B14F-4D97-AF65-F5344CB8AC3E}">
        <p14:creationId xmlns:p14="http://schemas.microsoft.com/office/powerpoint/2010/main" val="644614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6B03F-758B-40E1-8A1A-6D5A67981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frames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91928-7BC7-46C1-91C0-0A2C24086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Uses multiple types of frames, similar to 802.16.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5FC19-FF0D-4700-9E70-3BA9467C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968D40-BAB9-4723-A9FE-B02A7ECA5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99</a:t>
            </a:fld>
            <a:endParaRPr lang="LID409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C381FE-7995-4BF8-9439-FB875A52BB17}"/>
              </a:ext>
            </a:extLst>
          </p:cNvPr>
          <p:cNvSpPr/>
          <p:nvPr/>
        </p:nvSpPr>
        <p:spPr>
          <a:xfrm>
            <a:off x="1871582" y="3871264"/>
            <a:ext cx="8925087" cy="44903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Bits:</a:t>
            </a:r>
          </a:p>
          <a:p>
            <a:r>
              <a:rPr lang="en-GB" dirty="0">
                <a:solidFill>
                  <a:schemeClr val="tx1"/>
                </a:solidFill>
              </a:rPr>
              <a:t>		72			54						0-2744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436EFF-968F-49FB-88F1-5A6F97716B80}"/>
              </a:ext>
            </a:extLst>
          </p:cNvPr>
          <p:cNvSpPr txBox="1"/>
          <p:nvPr/>
        </p:nvSpPr>
        <p:spPr>
          <a:xfrm>
            <a:off x="7208927" y="3686598"/>
            <a:ext cx="3697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Bluetooth frame (1x data rate)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E5A56A-A075-4769-A6D3-A927D75F5EC5}"/>
              </a:ext>
            </a:extLst>
          </p:cNvPr>
          <p:cNvGrpSpPr/>
          <p:nvPr/>
        </p:nvGrpSpPr>
        <p:grpSpPr>
          <a:xfrm>
            <a:off x="2318906" y="4339348"/>
            <a:ext cx="7339445" cy="646330"/>
            <a:chOff x="254221" y="2989744"/>
            <a:chExt cx="8392798" cy="63850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07B1FC7-E572-4CF9-AB86-0744DF4E754B}"/>
                </a:ext>
              </a:extLst>
            </p:cNvPr>
            <p:cNvSpPr/>
            <p:nvPr/>
          </p:nvSpPr>
          <p:spPr>
            <a:xfrm>
              <a:off x="254221" y="2989744"/>
              <a:ext cx="1364132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Access code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21D54F9-CC91-4645-B613-A0614646ED2C}"/>
                </a:ext>
              </a:extLst>
            </p:cNvPr>
            <p:cNvSpPr/>
            <p:nvPr/>
          </p:nvSpPr>
          <p:spPr>
            <a:xfrm>
              <a:off x="1624323" y="2989744"/>
              <a:ext cx="1620000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Header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3FA930A-4589-4FBF-9A49-1E35F1C7FA44}"/>
                </a:ext>
              </a:extLst>
            </p:cNvPr>
            <p:cNvSpPr/>
            <p:nvPr/>
          </p:nvSpPr>
          <p:spPr>
            <a:xfrm>
              <a:off x="3244323" y="2989744"/>
              <a:ext cx="5402696" cy="6385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9260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5614</Words>
  <Application>Microsoft Office PowerPoint</Application>
  <PresentationFormat>Widescreen</PresentationFormat>
  <Paragraphs>1771</Paragraphs>
  <Slides>116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24" baseType="lpstr">
      <vt:lpstr>Arial</vt:lpstr>
      <vt:lpstr>Calibri</vt:lpstr>
      <vt:lpstr>Calibri Light</vt:lpstr>
      <vt:lpstr>Cambria Math</vt:lpstr>
      <vt:lpstr>Monaco</vt:lpstr>
      <vt:lpstr>Symbol</vt:lpstr>
      <vt:lpstr>Wingdings</vt:lpstr>
      <vt:lpstr>Office Theme</vt:lpstr>
      <vt:lpstr>Computer Networks X_400487</vt:lpstr>
      <vt:lpstr>PowerPoint Presentation</vt:lpstr>
      <vt:lpstr>The MAC sublayer Medium Access Control</vt:lpstr>
      <vt:lpstr>Didn’t we solve this at the Physical Layer???</vt:lpstr>
      <vt:lpstr>Didn’t we solve this at the Physical Layer???</vt:lpstr>
      <vt:lpstr>MAC Sublayer Outline</vt:lpstr>
      <vt:lpstr>Two Approaches: Contend or Coordinate</vt:lpstr>
      <vt:lpstr>PowerPoint Presentation</vt:lpstr>
      <vt:lpstr>ALOHA</vt:lpstr>
      <vt:lpstr>Collisions in ALOHA</vt:lpstr>
      <vt:lpstr>Collisions in ALOHA</vt:lpstr>
      <vt:lpstr>Collisions in ALOHA</vt:lpstr>
      <vt:lpstr>Pure ALOHA</vt:lpstr>
      <vt:lpstr>Slotted ALOHA</vt:lpstr>
      <vt:lpstr>Carrier Sense Multiple Access</vt:lpstr>
      <vt:lpstr>Carrier-Sense Multiple Access</vt:lpstr>
      <vt:lpstr>1-persistent CSMA</vt:lpstr>
      <vt:lpstr>Nonpersistent CSMA</vt:lpstr>
      <vt:lpstr>p-persistent CSMA</vt:lpstr>
      <vt:lpstr>Behavior of  x-persistent CSMA</vt:lpstr>
      <vt:lpstr>MAC Sublayer Outline</vt:lpstr>
      <vt:lpstr>CSMA/CD</vt:lpstr>
      <vt:lpstr>CSMA/CD: CSMA with Collision Detection</vt:lpstr>
      <vt:lpstr>Collision detection</vt:lpstr>
      <vt:lpstr>Collision detection</vt:lpstr>
      <vt:lpstr>MAC Sublayer Outline</vt:lpstr>
      <vt:lpstr>Medium Access Control Classic Ethernet</vt:lpstr>
      <vt:lpstr>Medium Access Control in … Classic Ethernet</vt:lpstr>
      <vt:lpstr>Medium Access Control in … Classic Ethernet</vt:lpstr>
      <vt:lpstr>Medium Access Control in … Classic Ethernet</vt:lpstr>
      <vt:lpstr>Ethernet performance</vt:lpstr>
      <vt:lpstr>Classic Ethernet Collision detection</vt:lpstr>
      <vt:lpstr>Classic Ethernet Collision detection</vt:lpstr>
      <vt:lpstr>Ethernet frames</vt:lpstr>
      <vt:lpstr>Ethernet frames</vt:lpstr>
      <vt:lpstr>Ethernet frames</vt:lpstr>
      <vt:lpstr>Ethernet frames</vt:lpstr>
      <vt:lpstr>Ethernet frames</vt:lpstr>
      <vt:lpstr>Ethernet frames</vt:lpstr>
      <vt:lpstr>Data Link Layer Switching</vt:lpstr>
      <vt:lpstr>Switching Classic Ethernet</vt:lpstr>
      <vt:lpstr>Switching Classic Ethernet with Hubs</vt:lpstr>
      <vt:lpstr>Switching Classic Ethernet with ✨Switches✨</vt:lpstr>
      <vt:lpstr>Ethernet evolution From hubs to switches</vt:lpstr>
      <vt:lpstr>Ethernet switch</vt:lpstr>
      <vt:lpstr>Learning bridges Backwards learning</vt:lpstr>
      <vt:lpstr>Ethernet Wiring pattern</vt:lpstr>
      <vt:lpstr>Learning bridges Topology with loops</vt:lpstr>
      <vt:lpstr>Spanning tree Example</vt:lpstr>
      <vt:lpstr>Spanning tree Example</vt:lpstr>
      <vt:lpstr>Spanning tree algorithm As a poem</vt:lpstr>
      <vt:lpstr>Spanning tree algorithm As a poem</vt:lpstr>
      <vt:lpstr>MAC Sublayer Outline</vt:lpstr>
      <vt:lpstr>Medium Access Control for Wireless Channels</vt:lpstr>
      <vt:lpstr>Properties of Wireless Channels Affect MAC Protocol Design</vt:lpstr>
      <vt:lpstr>MAC for Wireless Channels: No Collision Detection</vt:lpstr>
      <vt:lpstr>MAC for Wireless Channels: No Collision Detection</vt:lpstr>
      <vt:lpstr>MAC for Wireless Channels: Carrier Sense has Limited Range</vt:lpstr>
      <vt:lpstr>MAC for Wireless Channels: Carrier Sense has Limited Range</vt:lpstr>
      <vt:lpstr>Multiple Access with Collision Avoidance (MACA)</vt:lpstr>
      <vt:lpstr>CSMA/CA (Collision Avoidance)</vt:lpstr>
      <vt:lpstr>CSMA/CA</vt:lpstr>
      <vt:lpstr>CSMA/CA Example</vt:lpstr>
      <vt:lpstr>MAC Sublayer Outline</vt:lpstr>
      <vt:lpstr>Medium Access Control in … 802.11</vt:lpstr>
      <vt:lpstr>Core elements of CSMA/CA</vt:lpstr>
      <vt:lpstr>CSMA/CA</vt:lpstr>
      <vt:lpstr>CSMA/CA Example</vt:lpstr>
      <vt:lpstr>Power saving in 802.11</vt:lpstr>
      <vt:lpstr>802.11 Infrastructure mode</vt:lpstr>
      <vt:lpstr>802.11 Ad-hoc networks</vt:lpstr>
      <vt:lpstr>802.11 frames</vt:lpstr>
      <vt:lpstr>802.11 frames</vt:lpstr>
      <vt:lpstr>802.11 frames</vt:lpstr>
      <vt:lpstr>802.11 frames</vt:lpstr>
      <vt:lpstr>802.11 frames</vt:lpstr>
      <vt:lpstr>802.11 frames</vt:lpstr>
      <vt:lpstr>802.11 frames</vt:lpstr>
      <vt:lpstr>802.11 frames</vt:lpstr>
      <vt:lpstr>802.11 frames</vt:lpstr>
      <vt:lpstr>Access point forwards frame to recipient</vt:lpstr>
      <vt:lpstr>Access point forwards frame to recipient</vt:lpstr>
      <vt:lpstr>802.11 frames</vt:lpstr>
      <vt:lpstr>MAC Layer Summary</vt:lpstr>
      <vt:lpstr>MAC Sublayer Outline</vt:lpstr>
      <vt:lpstr>Collision-Free Protocols</vt:lpstr>
      <vt:lpstr>The Basic Bit-Map Protocol</vt:lpstr>
      <vt:lpstr>Token Ring</vt:lpstr>
      <vt:lpstr>Binary countdown</vt:lpstr>
      <vt:lpstr>Computer Networks X_400487</vt:lpstr>
      <vt:lpstr>Extra Slides</vt:lpstr>
      <vt:lpstr>Medium Access Control Bluetooth</vt:lpstr>
      <vt:lpstr>Bluetooth Protocol Stack</vt:lpstr>
      <vt:lpstr>Bluetooth Protocol Stack</vt:lpstr>
      <vt:lpstr>Bluetooth Protocol Stack</vt:lpstr>
      <vt:lpstr>Medium Access Control in … Bluetooth</vt:lpstr>
      <vt:lpstr>Medium Access Control in … Bluetooth</vt:lpstr>
      <vt:lpstr>Bluetooth piconet</vt:lpstr>
      <vt:lpstr>Bluetooth frames</vt:lpstr>
      <vt:lpstr>Bluetooth frames</vt:lpstr>
      <vt:lpstr>Bluetooth frames</vt:lpstr>
      <vt:lpstr>Bluetooth frames</vt:lpstr>
      <vt:lpstr>Bluetooth frames</vt:lpstr>
      <vt:lpstr>Bluetooth frames</vt:lpstr>
      <vt:lpstr>Bluetooth frames</vt:lpstr>
      <vt:lpstr>Bluetooth frames</vt:lpstr>
      <vt:lpstr>Bluetooth frames</vt:lpstr>
      <vt:lpstr>Medium Access Control RFID</vt:lpstr>
      <vt:lpstr>RFID Readers</vt:lpstr>
      <vt:lpstr>Medium Access Control in … RFID</vt:lpstr>
      <vt:lpstr>Medium Access Control in … RFID</vt:lpstr>
      <vt:lpstr>RFID communication example</vt:lpstr>
      <vt:lpstr>RFID request frame</vt:lpstr>
      <vt:lpstr>RFID request frame</vt:lpstr>
      <vt:lpstr>RFID request frame</vt:lpstr>
      <vt:lpstr>RFID request frame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2024-10-08T13:40:27Z</dcterms:created>
  <dcterms:modified xsi:type="dcterms:W3CDTF">2024-10-08T15:12:46Z</dcterms:modified>
</cp:coreProperties>
</file>