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61"/>
  </p:notesMasterIdLst>
  <p:sldIdLst>
    <p:sldId id="435" r:id="rId2"/>
    <p:sldId id="436" r:id="rId3"/>
    <p:sldId id="437" r:id="rId4"/>
    <p:sldId id="292" r:id="rId5"/>
    <p:sldId id="314" r:id="rId6"/>
    <p:sldId id="309" r:id="rId7"/>
    <p:sldId id="322" r:id="rId8"/>
    <p:sldId id="323" r:id="rId9"/>
    <p:sldId id="294" r:id="rId10"/>
    <p:sldId id="315" r:id="rId11"/>
    <p:sldId id="318" r:id="rId12"/>
    <p:sldId id="376" r:id="rId13"/>
    <p:sldId id="317" r:id="rId14"/>
    <p:sldId id="319" r:id="rId15"/>
    <p:sldId id="320" r:id="rId16"/>
    <p:sldId id="339" r:id="rId17"/>
    <p:sldId id="367" r:id="rId18"/>
    <p:sldId id="422" r:id="rId19"/>
    <p:sldId id="423" r:id="rId20"/>
    <p:sldId id="425" r:id="rId21"/>
    <p:sldId id="424" r:id="rId22"/>
    <p:sldId id="426" r:id="rId23"/>
    <p:sldId id="427" r:id="rId24"/>
    <p:sldId id="316" r:id="rId25"/>
    <p:sldId id="325" r:id="rId26"/>
    <p:sldId id="340" r:id="rId27"/>
    <p:sldId id="343" r:id="rId28"/>
    <p:sldId id="326" r:id="rId29"/>
    <p:sldId id="377" r:id="rId30"/>
    <p:sldId id="291" r:id="rId31"/>
    <p:sldId id="321" r:id="rId32"/>
    <p:sldId id="293" r:id="rId33"/>
    <p:sldId id="439" r:id="rId34"/>
    <p:sldId id="441" r:id="rId35"/>
    <p:sldId id="442" r:id="rId36"/>
    <p:sldId id="324" r:id="rId37"/>
    <p:sldId id="344" r:id="rId38"/>
    <p:sldId id="356" r:id="rId39"/>
    <p:sldId id="383" r:id="rId40"/>
    <p:sldId id="385" r:id="rId41"/>
    <p:sldId id="384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79" r:id="rId50"/>
    <p:sldId id="380" r:id="rId51"/>
    <p:sldId id="381" r:id="rId52"/>
    <p:sldId id="382" r:id="rId53"/>
    <p:sldId id="338" r:id="rId54"/>
    <p:sldId id="397" r:id="rId55"/>
    <p:sldId id="398" r:id="rId56"/>
    <p:sldId id="394" r:id="rId57"/>
    <p:sldId id="395" r:id="rId58"/>
    <p:sldId id="396" r:id="rId59"/>
    <p:sldId id="408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rror detection" id="{200DAE63-0B49-2B4C-8275-D26E2586EC26}">
          <p14:sldIdLst>
            <p14:sldId id="435"/>
            <p14:sldId id="436"/>
            <p14:sldId id="437"/>
            <p14:sldId id="292"/>
            <p14:sldId id="314"/>
            <p14:sldId id="309"/>
            <p14:sldId id="322"/>
            <p14:sldId id="323"/>
            <p14:sldId id="294"/>
            <p14:sldId id="315"/>
            <p14:sldId id="318"/>
            <p14:sldId id="376"/>
            <p14:sldId id="317"/>
            <p14:sldId id="319"/>
            <p14:sldId id="320"/>
            <p14:sldId id="339"/>
            <p14:sldId id="367"/>
            <p14:sldId id="422"/>
            <p14:sldId id="423"/>
            <p14:sldId id="425"/>
            <p14:sldId id="424"/>
            <p14:sldId id="426"/>
            <p14:sldId id="427"/>
            <p14:sldId id="316"/>
            <p14:sldId id="325"/>
            <p14:sldId id="340"/>
            <p14:sldId id="343"/>
            <p14:sldId id="326"/>
            <p14:sldId id="377"/>
          </p14:sldIdLst>
        </p14:section>
        <p14:section name="error correction" id="{EC0D0917-FB56-F24F-B2FC-B1E00BED0614}">
          <p14:sldIdLst>
            <p14:sldId id="291"/>
            <p14:sldId id="321"/>
            <p14:sldId id="293"/>
            <p14:sldId id="439"/>
            <p14:sldId id="441"/>
            <p14:sldId id="442"/>
            <p14:sldId id="324"/>
            <p14:sldId id="344"/>
            <p14:sldId id="356"/>
            <p14:sldId id="383"/>
            <p14:sldId id="385"/>
            <p14:sldId id="384"/>
            <p14:sldId id="349"/>
            <p14:sldId id="350"/>
            <p14:sldId id="351"/>
            <p14:sldId id="352"/>
            <p14:sldId id="353"/>
            <p14:sldId id="354"/>
            <p14:sldId id="355"/>
            <p14:sldId id="379"/>
            <p14:sldId id="380"/>
            <p14:sldId id="381"/>
            <p14:sldId id="382"/>
            <p14:sldId id="338"/>
            <p14:sldId id="397"/>
            <p14:sldId id="398"/>
            <p14:sldId id="394"/>
            <p14:sldId id="395"/>
            <p14:sldId id="396"/>
          </p14:sldIdLst>
        </p14:section>
        <p14:section name="wrap-up" id="{143913B5-E985-FB4B-9A43-7E802AE9A8BF}">
          <p14:sldIdLst>
            <p14:sldId id="4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CD5"/>
    <a:srgbClr val="ED7D31"/>
    <a:srgbClr val="70AD47"/>
    <a:srgbClr val="FFFFFF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96" autoAdjust="0"/>
    <p:restoredTop sz="88815" autoAdjust="0"/>
  </p:normalViewPr>
  <p:slideViewPr>
    <p:cSldViewPr snapToGrid="0">
      <p:cViewPr varScale="1">
        <p:scale>
          <a:sx n="108" d="100"/>
          <a:sy n="108" d="100"/>
        </p:scale>
        <p:origin x="69" y="28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DBAB7-3584-4B7F-8725-798B1F331937}" type="datetimeFigureOut">
              <a:rPr lang="LID4096" smtClean="0"/>
              <a:t>10/08/2024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D1459-CAAC-4A27-B983-569879066D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806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40084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56240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4189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5189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14169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4840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3103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43056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0784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9758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269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26303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57736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6064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9751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61400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5577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03738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50000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41330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31953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823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00255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64067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438570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15054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951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07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0743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839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62230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3975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160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DBDCEF-05C5-4279-8CE9-B6114D2CD81A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28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2D8DD6-7153-4CF4-8D56-EC136A06CFAA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2801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852D6-17C0-4779-ADAB-73B59F81A6CB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8250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4ECDFF-CA32-47DC-A7F5-100B10A91E00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5652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8E36F-0081-43EF-ADA1-8E629BBC23AF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829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9ACFE6-9D2E-416E-97B2-9E29352E44E3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017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6EB35-05F7-4A87-8964-427C37CB3F84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304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95EDA0-8CF6-47F6-8C28-6E4739D1747A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142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B2066-586A-45B0-97CD-3A4E3190A314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676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BF716E-F82F-4694-92F2-064D175225F1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5226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6D9E7-F6B6-40C5-AC1A-522E35085724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977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BFD8-D00C-4252-B25E-A85BD0D8A54B}" type="datetime1">
              <a:rPr lang="LID4096" smtClean="0"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59C21-7589-6642-8F4D-8D1066A07BB3}"/>
              </a:ext>
            </a:extLst>
          </p:cNvPr>
          <p:cNvSpPr/>
          <p:nvPr userDrawn="1"/>
        </p:nvSpPr>
        <p:spPr>
          <a:xfrm>
            <a:off x="-282854" y="6296150"/>
            <a:ext cx="12757708" cy="743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8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215FFE-2851-6951-6328-66ED2C0099BC}"/>
              </a:ext>
            </a:extLst>
          </p:cNvPr>
          <p:cNvSpPr txBox="1">
            <a:spLocks/>
          </p:cNvSpPr>
          <p:nvPr userDrawn="1"/>
        </p:nvSpPr>
        <p:spPr>
          <a:xfrm>
            <a:off x="0" y="6311900"/>
            <a:ext cx="1346826" cy="455448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Copyright Jesse Donkervliet 2024</a:t>
            </a:r>
            <a:endParaRPr lang="en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9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libpng.org/pub/png/spec/1.2/PNG-Structure.html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nasa.gov/webbfirstimag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hyperlink" Target="https://unsplash.com/photos/BXOXnQ26B7o" TargetMode="External"/><Relationship Id="rId9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5" Type="http://schemas.openxmlformats.org/officeDocument/2006/relationships/image" Target="../media/image21.jpg"/><Relationship Id="rId10" Type="http://schemas.openxmlformats.org/officeDocument/2006/relationships/image" Target="../media/image26.emf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4E06-E45B-4491-8400-9F9E71251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911" y="13652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200" dirty="0"/>
              <a:t>Computer Networks</a:t>
            </a:r>
            <a:br>
              <a:rPr lang="en-US" sz="7200" dirty="0"/>
            </a:br>
            <a:r>
              <a:rPr lang="en-US" sz="7200" dirty="0"/>
              <a:t>X_400487</a:t>
            </a:r>
            <a:endParaRPr lang="LID4096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DE709-9033-4B7F-B111-3CC74D562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911" y="248766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Lecture 3</a:t>
            </a:r>
          </a:p>
          <a:p>
            <a:pPr algn="l"/>
            <a:r>
              <a:rPr lang="en-US" sz="4000" dirty="0"/>
              <a:t>Chapter 3: The Data Link Layer—Part 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2C75E-3905-44C1-8112-3F3BCD83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Vrije Universiteit Amsterdam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96E4C-E109-5C4F-B418-86C18CD49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708" y="4500649"/>
            <a:ext cx="1610479" cy="1617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18696-7F8B-6D46-8C92-CFCB5BEA6E9D}"/>
              </a:ext>
            </a:extLst>
          </p:cNvPr>
          <p:cNvSpPr txBox="1"/>
          <p:nvPr/>
        </p:nvSpPr>
        <p:spPr>
          <a:xfrm>
            <a:off x="1916898" y="4875269"/>
            <a:ext cx="712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000" dirty="0"/>
              <a:t>Lecturer: Jesse Donkervliet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CA0E69D-D9AA-ED42-A86B-A5128D8DD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257" y="5470631"/>
            <a:ext cx="2420806" cy="7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309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7A26-B985-4A3F-9185-43BE1CC5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F42686-D5F5-4BCB-98E1-B30A8ED1D2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Add single bit such that:</a:t>
                </a:r>
              </a:p>
              <a:p>
                <a:r>
                  <a:rPr lang="en-US" dirty="0"/>
                  <a:t>The sum of the data bits modulo 2 is 0.</a:t>
                </a:r>
              </a:p>
              <a:p>
                <a:r>
                  <a:rPr lang="en-US" dirty="0"/>
                  <a:t>The number of 1’s is even.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Send example:	1110000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1110000</a:t>
                </a:r>
                <a:r>
                  <a:rPr lang="en-US" b="1" dirty="0"/>
                  <a:t>1</a:t>
                </a:r>
              </a:p>
              <a:p>
                <a:pPr marL="0" indent="0">
                  <a:buNone/>
                </a:pPr>
                <a:r>
                  <a:rPr lang="en-US" dirty="0"/>
                  <a:t>Receive example:	11010101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Easy to detect an </a:t>
                </a:r>
                <a:r>
                  <a:rPr lang="en-US" i="1" dirty="0"/>
                  <a:t>odd </a:t>
                </a:r>
                <a:r>
                  <a:rPr lang="en-US" dirty="0"/>
                  <a:t>number of errors. </a:t>
                </a:r>
                <a:endParaRPr lang="LID4096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F42686-D5F5-4BCB-98E1-B30A8ED1D2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3598D-0EA3-41E8-9739-DB7C0D77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E3F4D-4643-4309-ADA1-14F112D9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10</a:t>
            </a:fld>
            <a:endParaRPr lang="LID4096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A214F7-0E3C-4ED2-BC0D-AF055312247F}"/>
              </a:ext>
            </a:extLst>
          </p:cNvPr>
          <p:cNvCxnSpPr>
            <a:cxnSpLocks/>
          </p:cNvCxnSpPr>
          <p:nvPr/>
        </p:nvCxnSpPr>
        <p:spPr>
          <a:xfrm flipH="1" flipV="1">
            <a:off x="6542352" y="4610747"/>
            <a:ext cx="72067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71BB14-0D7A-4724-BF58-80E5D79534DB}"/>
              </a:ext>
            </a:extLst>
          </p:cNvPr>
          <p:cNvSpPr/>
          <p:nvPr/>
        </p:nvSpPr>
        <p:spPr>
          <a:xfrm>
            <a:off x="6902686" y="132592"/>
            <a:ext cx="3678196" cy="946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How many bit errors can be detected?</a:t>
            </a:r>
            <a:endParaRPr lang="LID4096" sz="2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CC3D44-C6C6-4938-BEFF-021FB774D229}"/>
              </a:ext>
            </a:extLst>
          </p:cNvPr>
          <p:cNvSpPr/>
          <p:nvPr/>
        </p:nvSpPr>
        <p:spPr>
          <a:xfrm>
            <a:off x="7256630" y="4265594"/>
            <a:ext cx="1950072" cy="670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400" dirty="0"/>
              <a:t>Error detected!</a:t>
            </a:r>
          </a:p>
        </p:txBody>
      </p:sp>
    </p:spTree>
    <p:extLst>
      <p:ext uri="{BB962C8B-B14F-4D97-AF65-F5344CB8AC3E}">
        <p14:creationId xmlns:p14="http://schemas.microsoft.com/office/powerpoint/2010/main" val="36169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7A26-B985-4A3F-9185-43BE1CC5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F42686-D5F5-4BCB-98E1-B30A8ED1D2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Add single bit such that:</a:t>
                </a:r>
              </a:p>
              <a:p>
                <a:r>
                  <a:rPr lang="en-US" dirty="0"/>
                  <a:t>The sum of the data bits modulo 2 is </a:t>
                </a:r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number of 1’s is </a:t>
                </a:r>
                <a:r>
                  <a:rPr lang="en-US" dirty="0">
                    <a:solidFill>
                      <a:srgbClr val="FF0000"/>
                    </a:solidFill>
                  </a:rPr>
                  <a:t>odd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Send example:	1110000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1110000</a:t>
                </a:r>
                <a:r>
                  <a:rPr lang="en-US" b="1" dirty="0">
                    <a:solidFill>
                      <a:srgbClr val="FF0000"/>
                    </a:solidFill>
                  </a:rPr>
                  <a:t>0</a:t>
                </a:r>
              </a:p>
              <a:p>
                <a:pPr marL="0" indent="0">
                  <a:buNone/>
                </a:pPr>
                <a:r>
                  <a:rPr lang="en-US" dirty="0"/>
                  <a:t>Receive example:	11010100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Easy to detect an </a:t>
                </a:r>
                <a:r>
                  <a:rPr lang="en-US" i="1" dirty="0"/>
                  <a:t>odd </a:t>
                </a:r>
                <a:r>
                  <a:rPr lang="en-US" dirty="0"/>
                  <a:t>number of errors. </a:t>
                </a:r>
                <a:endParaRPr lang="LID4096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F42686-D5F5-4BCB-98E1-B30A8ED1D2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3598D-0EA3-41E8-9739-DB7C0D77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E3F4D-4643-4309-ADA1-14F112D9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11</a:t>
            </a:fld>
            <a:endParaRPr lang="LID4096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A214F7-0E3C-4ED2-BC0D-AF055312247F}"/>
              </a:ext>
            </a:extLst>
          </p:cNvPr>
          <p:cNvCxnSpPr>
            <a:cxnSpLocks/>
          </p:cNvCxnSpPr>
          <p:nvPr/>
        </p:nvCxnSpPr>
        <p:spPr>
          <a:xfrm flipH="1" flipV="1">
            <a:off x="6542352" y="4610747"/>
            <a:ext cx="72067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71BB14-0D7A-4724-BF58-80E5D79534DB}"/>
              </a:ext>
            </a:extLst>
          </p:cNvPr>
          <p:cNvSpPr/>
          <p:nvPr/>
        </p:nvSpPr>
        <p:spPr>
          <a:xfrm>
            <a:off x="6902686" y="132592"/>
            <a:ext cx="3678196" cy="946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How many bit errors can be detected?</a:t>
            </a:r>
            <a:endParaRPr lang="LID4096" sz="2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87EC6E-5F33-463F-BCD0-92E8E7DFDF52}"/>
              </a:ext>
            </a:extLst>
          </p:cNvPr>
          <p:cNvSpPr/>
          <p:nvPr/>
        </p:nvSpPr>
        <p:spPr>
          <a:xfrm>
            <a:off x="7256630" y="4265594"/>
            <a:ext cx="1950072" cy="670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400" dirty="0"/>
              <a:t>Error detected!</a:t>
            </a:r>
          </a:p>
        </p:txBody>
      </p:sp>
    </p:spTree>
    <p:extLst>
      <p:ext uri="{BB962C8B-B14F-4D97-AF65-F5344CB8AC3E}">
        <p14:creationId xmlns:p14="http://schemas.microsoft.com/office/powerpoint/2010/main" val="160122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7242-3284-4253-8026-C3562F6F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parity bits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1616D-0E04-4A90-A897-D64AB00E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11100000010101110101001010001111000		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FF39E-ECCF-4FCA-B47C-A68948B7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02D7A-41C1-4787-983D-17513C15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12</a:t>
            </a:fld>
            <a:endParaRPr lang="LID4096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1B1C0C-3DE1-46B7-AC84-31CE709AF441}"/>
              </a:ext>
            </a:extLst>
          </p:cNvPr>
          <p:cNvCxnSpPr>
            <a:cxnSpLocks/>
          </p:cNvCxnSpPr>
          <p:nvPr/>
        </p:nvCxnSpPr>
        <p:spPr>
          <a:xfrm>
            <a:off x="2273113" y="1690689"/>
            <a:ext cx="17415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1B7C84F-27E0-4FD5-AB18-7C184689D98E}"/>
              </a:ext>
            </a:extLst>
          </p:cNvPr>
          <p:cNvSpPr txBox="1"/>
          <p:nvPr/>
        </p:nvSpPr>
        <p:spPr>
          <a:xfrm>
            <a:off x="2168521" y="1335821"/>
            <a:ext cx="195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transmit order</a:t>
            </a:r>
            <a:endParaRPr lang="LID4096" sz="2000"/>
          </a:p>
        </p:txBody>
      </p:sp>
    </p:spTree>
    <p:extLst>
      <p:ext uri="{BB962C8B-B14F-4D97-AF65-F5344CB8AC3E}">
        <p14:creationId xmlns:p14="http://schemas.microsoft.com/office/powerpoint/2010/main" val="57341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7242-3284-4253-8026-C3562F6F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parity bits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616D-0E04-4A90-A897-D64AB00E28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1110000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				111</a:t>
                </a:r>
                <a:r>
                  <a:rPr lang="en-US" b="1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000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buNone/>
                </a:pPr>
                <a:r>
                  <a:rPr lang="en-US" dirty="0"/>
                  <a:t>0010101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				0010101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1101010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				1</a:t>
                </a:r>
                <a:r>
                  <a:rPr lang="en-US" b="1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/>
                  <a:t>01010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0101000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				01010</a:t>
                </a:r>
                <a:r>
                  <a:rPr lang="en-US" b="1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1111000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				1</a:t>
                </a:r>
                <a:r>
                  <a:rPr lang="en-US" b="1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/>
                  <a:t>11000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LID4096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616D-0E04-4A90-A897-D64AB00E28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FF39E-ECCF-4FCA-B47C-A68948B7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02D7A-41C1-4787-983D-17513C15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13</a:t>
            </a:fld>
            <a:endParaRPr lang="LID4096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371056-4AEE-B549-BE1F-1460257EC286}"/>
              </a:ext>
            </a:extLst>
          </p:cNvPr>
          <p:cNvGrpSpPr/>
          <p:nvPr/>
        </p:nvGrpSpPr>
        <p:grpSpPr>
          <a:xfrm>
            <a:off x="3840480" y="2381384"/>
            <a:ext cx="2255520" cy="636360"/>
            <a:chOff x="4990011" y="2315846"/>
            <a:chExt cx="2255520" cy="6363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0F0D56-F94E-446F-BAF8-F145EAB41564}"/>
                </a:ext>
              </a:extLst>
            </p:cNvPr>
            <p:cNvSpPr txBox="1"/>
            <p:nvPr/>
          </p:nvSpPr>
          <p:spPr>
            <a:xfrm>
              <a:off x="5120640" y="2315846"/>
              <a:ext cx="1950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channel</a:t>
              </a:r>
              <a:endParaRPr lang="LID4096" sz="280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AF9E9B2-1BC3-42FF-9F84-5914860C63EA}"/>
                </a:ext>
              </a:extLst>
            </p:cNvPr>
            <p:cNvCxnSpPr/>
            <p:nvPr/>
          </p:nvCxnSpPr>
          <p:spPr>
            <a:xfrm>
              <a:off x="4990011" y="2952206"/>
              <a:ext cx="225552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42E0A27-40B5-4CDA-982F-9CE367BFDB09}"/>
              </a:ext>
            </a:extLst>
          </p:cNvPr>
          <p:cNvSpPr/>
          <p:nvPr/>
        </p:nvSpPr>
        <p:spPr>
          <a:xfrm>
            <a:off x="4781006" y="4757034"/>
            <a:ext cx="2629989" cy="1183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Multiple single-bit errors detected.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6C166F-97AB-BE40-88AE-41A58D7A9F16}"/>
              </a:ext>
            </a:extLst>
          </p:cNvPr>
          <p:cNvGrpSpPr/>
          <p:nvPr/>
        </p:nvGrpSpPr>
        <p:grpSpPr>
          <a:xfrm>
            <a:off x="975515" y="1335822"/>
            <a:ext cx="1950720" cy="400110"/>
            <a:chOff x="2168521" y="1335821"/>
            <a:chExt cx="1950720" cy="40011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41B1C0C-3DE1-46B7-AC84-31CE709AF441}"/>
                </a:ext>
              </a:extLst>
            </p:cNvPr>
            <p:cNvCxnSpPr>
              <a:cxnSpLocks/>
            </p:cNvCxnSpPr>
            <p:nvPr/>
          </p:nvCxnSpPr>
          <p:spPr>
            <a:xfrm>
              <a:off x="2273113" y="1690689"/>
              <a:ext cx="174153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B7C84F-27E0-4FD5-AB18-7C184689D98E}"/>
                </a:ext>
              </a:extLst>
            </p:cNvPr>
            <p:cNvSpPr txBox="1"/>
            <p:nvPr/>
          </p:nvSpPr>
          <p:spPr>
            <a:xfrm>
              <a:off x="2168521" y="1335821"/>
              <a:ext cx="1950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transmit order</a:t>
              </a:r>
              <a:endParaRPr lang="LID4096" sz="200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7D8204C-C10F-4054-BB8A-18B5B4BD346B}"/>
              </a:ext>
            </a:extLst>
          </p:cNvPr>
          <p:cNvSpPr/>
          <p:nvPr/>
        </p:nvSpPr>
        <p:spPr>
          <a:xfrm>
            <a:off x="3613115" y="1735932"/>
            <a:ext cx="2574964" cy="284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557692-5728-45A3-B39B-E1A359B4541E}"/>
              </a:ext>
            </a:extLst>
          </p:cNvPr>
          <p:cNvSpPr/>
          <p:nvPr/>
        </p:nvSpPr>
        <p:spPr>
          <a:xfrm>
            <a:off x="6188079" y="1481432"/>
            <a:ext cx="5218016" cy="284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1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7242-3284-4253-8026-C3562F6F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 errors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616D-0E04-4A90-A897-D64AB00E28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1110000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				</a:t>
                </a:r>
                <a:r>
                  <a:rPr lang="en-US" b="1" dirty="0">
                    <a:solidFill>
                      <a:srgbClr val="FF0000"/>
                    </a:solidFill>
                    <a:highlight>
                      <a:srgbClr val="C0C0C0"/>
                    </a:highlight>
                  </a:rPr>
                  <a:t>00</a:t>
                </a:r>
                <a:r>
                  <a:rPr lang="en-US" dirty="0">
                    <a:highlight>
                      <a:srgbClr val="C0C0C0"/>
                    </a:highlight>
                  </a:rPr>
                  <a:t>1</a:t>
                </a:r>
                <a:r>
                  <a:rPr lang="en-US" b="1" dirty="0">
                    <a:solidFill>
                      <a:srgbClr val="FF0000"/>
                    </a:solidFill>
                    <a:highlight>
                      <a:srgbClr val="C0C0C0"/>
                    </a:highlight>
                  </a:rPr>
                  <a:t>11</a:t>
                </a:r>
                <a:r>
                  <a:rPr lang="en-US" dirty="0"/>
                  <a:t>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buNone/>
                </a:pPr>
                <a:r>
                  <a:rPr lang="en-US" dirty="0"/>
                  <a:t>0010101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				0010101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1101010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				1101010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0101000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				0101000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1111000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				1111000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LID4096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616D-0E04-4A90-A897-D64AB00E28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FF39E-ECCF-4FCA-B47C-A68948B7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02D7A-41C1-4787-983D-17513C15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14</a:t>
            </a:fld>
            <a:endParaRPr lang="LID4096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AEBABF-B315-A34D-8E1A-F8BEADBC0A4B}"/>
              </a:ext>
            </a:extLst>
          </p:cNvPr>
          <p:cNvGrpSpPr/>
          <p:nvPr/>
        </p:nvGrpSpPr>
        <p:grpSpPr>
          <a:xfrm>
            <a:off x="3468392" y="2494440"/>
            <a:ext cx="2255520" cy="636360"/>
            <a:chOff x="4990011" y="2315846"/>
            <a:chExt cx="2255520" cy="6363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0F0D56-F94E-446F-BAF8-F145EAB41564}"/>
                </a:ext>
              </a:extLst>
            </p:cNvPr>
            <p:cNvSpPr txBox="1"/>
            <p:nvPr/>
          </p:nvSpPr>
          <p:spPr>
            <a:xfrm>
              <a:off x="5120640" y="2315846"/>
              <a:ext cx="1950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channel</a:t>
              </a:r>
              <a:endParaRPr lang="LID4096" sz="280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AF9E9B2-1BC3-42FF-9F84-5914860C63EA}"/>
                </a:ext>
              </a:extLst>
            </p:cNvPr>
            <p:cNvCxnSpPr/>
            <p:nvPr/>
          </p:nvCxnSpPr>
          <p:spPr>
            <a:xfrm>
              <a:off x="4990011" y="2952206"/>
              <a:ext cx="225552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FFC6FF1-8552-4D80-A0D4-FE1D39648CBD}"/>
              </a:ext>
            </a:extLst>
          </p:cNvPr>
          <p:cNvSpPr/>
          <p:nvPr/>
        </p:nvSpPr>
        <p:spPr>
          <a:xfrm>
            <a:off x="7245531" y="751759"/>
            <a:ext cx="1950072" cy="670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400" dirty="0"/>
              <a:t>Burst error not detected!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3DD77F-F518-4C11-B06E-4B626242DE2F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8220567" y="1422691"/>
            <a:ext cx="0" cy="3866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A3E3D99-295F-1F43-91E0-8B0A49751C6E}"/>
              </a:ext>
            </a:extLst>
          </p:cNvPr>
          <p:cNvGrpSpPr/>
          <p:nvPr/>
        </p:nvGrpSpPr>
        <p:grpSpPr>
          <a:xfrm>
            <a:off x="889790" y="1380272"/>
            <a:ext cx="1950720" cy="400110"/>
            <a:chOff x="2168521" y="1335821"/>
            <a:chExt cx="1950720" cy="40011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2300C15-3CB7-4259-9337-144B25979534}"/>
                </a:ext>
              </a:extLst>
            </p:cNvPr>
            <p:cNvCxnSpPr>
              <a:cxnSpLocks/>
            </p:cNvCxnSpPr>
            <p:nvPr/>
          </p:nvCxnSpPr>
          <p:spPr>
            <a:xfrm>
              <a:off x="2273113" y="1690689"/>
              <a:ext cx="174153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9466D6-1741-4B50-8D81-6DF2B0022265}"/>
                </a:ext>
              </a:extLst>
            </p:cNvPr>
            <p:cNvSpPr txBox="1"/>
            <p:nvPr/>
          </p:nvSpPr>
          <p:spPr>
            <a:xfrm>
              <a:off x="2168521" y="1335821"/>
              <a:ext cx="1950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transmit order</a:t>
              </a:r>
              <a:endParaRPr lang="LID4096" sz="2000"/>
            </a:p>
          </p:txBody>
        </p:sp>
      </p:grpSp>
    </p:spTree>
    <p:extLst>
      <p:ext uri="{BB962C8B-B14F-4D97-AF65-F5344CB8AC3E}">
        <p14:creationId xmlns:p14="http://schemas.microsoft.com/office/powerpoint/2010/main" val="21341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7242-3284-4253-8026-C3562F6F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 errors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616D-0E04-4A90-A897-D64AB00E28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1110000					</a:t>
                </a:r>
                <a:r>
                  <a:rPr lang="en-US" b="1" dirty="0">
                    <a:solidFill>
                      <a:srgbClr val="FF0000"/>
                    </a:solidFill>
                    <a:highlight>
                      <a:srgbClr val="C0C0C0"/>
                    </a:highlight>
                  </a:rPr>
                  <a:t>00</a:t>
                </a:r>
                <a:r>
                  <a:rPr lang="en-US" dirty="0">
                    <a:highlight>
                      <a:srgbClr val="C0C0C0"/>
                    </a:highlight>
                  </a:rPr>
                  <a:t>1</a:t>
                </a:r>
                <a:r>
                  <a:rPr lang="en-US" b="1" dirty="0">
                    <a:solidFill>
                      <a:srgbClr val="FF0000"/>
                    </a:solidFill>
                    <a:highlight>
                      <a:srgbClr val="C0C0C0"/>
                    </a:highlight>
                  </a:rPr>
                  <a:t>11</a:t>
                </a:r>
                <a:r>
                  <a:rPr lang="en-US" dirty="0"/>
                  <a:t>00</a:t>
                </a:r>
              </a:p>
              <a:p>
                <a:pPr marL="0" indent="0">
                  <a:buNone/>
                </a:pPr>
                <a:r>
                  <a:rPr lang="en-US" dirty="0"/>
                  <a:t>0010101					0010101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1101010					1101010</a:t>
                </a:r>
              </a:p>
              <a:p>
                <a:pPr marL="0" indent="0">
                  <a:buNone/>
                </a:pPr>
                <a:r>
                  <a:rPr lang="en-US" dirty="0"/>
                  <a:t>0101000					0101000</a:t>
                </a:r>
              </a:p>
              <a:p>
                <a:pPr marL="0" indent="0">
                  <a:buNone/>
                </a:pPr>
                <a:r>
                  <a:rPr lang="en-US" dirty="0"/>
                  <a:t>1111000					1111000</a:t>
                </a:r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↓↓↓↓↓↓↓</m:t>
                    </m:r>
                  </m:oMath>
                </a14:m>
                <a:r>
                  <a:rPr lang="en-US" dirty="0"/>
                  <a:t>	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↓↓↓↓↓↓↓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1011111					1011111	</a:t>
                </a:r>
              </a:p>
              <a:p>
                <a:pPr marL="0" indent="0">
                  <a:buNone/>
                </a:pPr>
                <a:endParaRPr lang="LID4096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616D-0E04-4A90-A897-D64AB00E28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FF39E-ECCF-4FCA-B47C-A68948B7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02D7A-41C1-4787-983D-17513C15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15</a:t>
            </a:fld>
            <a:endParaRPr lang="LID4096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BACB72-9608-B248-8BEA-AF26C03DD8E8}"/>
              </a:ext>
            </a:extLst>
          </p:cNvPr>
          <p:cNvGrpSpPr/>
          <p:nvPr/>
        </p:nvGrpSpPr>
        <p:grpSpPr>
          <a:xfrm>
            <a:off x="3282655" y="2601596"/>
            <a:ext cx="2255520" cy="636360"/>
            <a:chOff x="4990011" y="2315846"/>
            <a:chExt cx="2255520" cy="6363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0F0D56-F94E-446F-BAF8-F145EAB41564}"/>
                </a:ext>
              </a:extLst>
            </p:cNvPr>
            <p:cNvSpPr txBox="1"/>
            <p:nvPr/>
          </p:nvSpPr>
          <p:spPr>
            <a:xfrm>
              <a:off x="5120640" y="2315846"/>
              <a:ext cx="1950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channel</a:t>
              </a:r>
              <a:endParaRPr lang="LID4096" sz="280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AF9E9B2-1BC3-42FF-9F84-5914860C63EA}"/>
                </a:ext>
              </a:extLst>
            </p:cNvPr>
            <p:cNvCxnSpPr/>
            <p:nvPr/>
          </p:nvCxnSpPr>
          <p:spPr>
            <a:xfrm>
              <a:off x="4990011" y="2952206"/>
              <a:ext cx="225552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735C052-7842-E148-A229-4C85E85354A6}"/>
              </a:ext>
            </a:extLst>
          </p:cNvPr>
          <p:cNvGrpSpPr/>
          <p:nvPr/>
        </p:nvGrpSpPr>
        <p:grpSpPr>
          <a:xfrm>
            <a:off x="838200" y="1358047"/>
            <a:ext cx="1950720" cy="400110"/>
            <a:chOff x="2168521" y="1335821"/>
            <a:chExt cx="1950720" cy="40011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2300C15-3CB7-4259-9337-144B25979534}"/>
                </a:ext>
              </a:extLst>
            </p:cNvPr>
            <p:cNvCxnSpPr>
              <a:cxnSpLocks/>
            </p:cNvCxnSpPr>
            <p:nvPr/>
          </p:nvCxnSpPr>
          <p:spPr>
            <a:xfrm>
              <a:off x="2273113" y="1690689"/>
              <a:ext cx="174153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9466D6-1741-4B50-8D81-6DF2B0022265}"/>
                </a:ext>
              </a:extLst>
            </p:cNvPr>
            <p:cNvSpPr txBox="1"/>
            <p:nvPr/>
          </p:nvSpPr>
          <p:spPr>
            <a:xfrm>
              <a:off x="2168521" y="1335821"/>
              <a:ext cx="1950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transmit order</a:t>
              </a:r>
              <a:endParaRPr lang="LID4096" sz="20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15FCD8C-628A-4896-A7DD-FD3D426A5532}"/>
              </a:ext>
            </a:extLst>
          </p:cNvPr>
          <p:cNvSpPr/>
          <p:nvPr/>
        </p:nvSpPr>
        <p:spPr>
          <a:xfrm>
            <a:off x="3073649" y="4227555"/>
            <a:ext cx="2629989" cy="1183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Burst error detected.</a:t>
            </a:r>
          </a:p>
        </p:txBody>
      </p:sp>
    </p:spTree>
    <p:extLst>
      <p:ext uri="{BB962C8B-B14F-4D97-AF65-F5344CB8AC3E}">
        <p14:creationId xmlns:p14="http://schemas.microsoft.com/office/powerpoint/2010/main" val="134597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79497-1F92-4911-980F-2EEE2215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Checksums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A1C6-6750-4415-83CB-2DE5E0B21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1352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Checksum treats data as N-bit words and adds N check bits that are the modulo 2</a:t>
            </a:r>
            <a:r>
              <a:rPr lang="en-US" baseline="30000" dirty="0"/>
              <a:t>N</a:t>
            </a:r>
            <a:r>
              <a:rPr lang="en-US" dirty="0"/>
              <a:t> sum of the words.</a:t>
            </a:r>
          </a:p>
          <a:p>
            <a:pPr marL="0" indent="0">
              <a:buNone/>
            </a:pPr>
            <a:r>
              <a:rPr lang="en-US" dirty="0"/>
              <a:t>Example: Internet 16-bit one’s complement checksum.</a:t>
            </a:r>
          </a:p>
          <a:p>
            <a:pPr lvl="4"/>
            <a:endParaRPr lang="en-US" dirty="0"/>
          </a:p>
          <a:p>
            <a:pPr marL="0" indent="0">
              <a:buNone/>
            </a:pPr>
            <a:r>
              <a:rPr lang="en-US" dirty="0"/>
              <a:t>Properties:</a:t>
            </a:r>
          </a:p>
          <a:p>
            <a:r>
              <a:rPr lang="en-US" dirty="0"/>
              <a:t>Improved error detection over parity bits.</a:t>
            </a:r>
          </a:p>
          <a:p>
            <a:r>
              <a:rPr lang="en-US" dirty="0"/>
              <a:t>Detects bursts up to N errors.</a:t>
            </a:r>
          </a:p>
          <a:p>
            <a:r>
              <a:rPr lang="en-US" dirty="0"/>
              <a:t>Vulnerable to systematic errors, e.g., added zeros.</a:t>
            </a:r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F6199-53BE-442F-9D51-50F72108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CC40E-22A8-4F9B-B2BC-EE06F640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16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F85E0B-B591-4FAC-9584-F0F1D62BC308}"/>
              </a:ext>
            </a:extLst>
          </p:cNvPr>
          <p:cNvSpPr/>
          <p:nvPr/>
        </p:nvSpPr>
        <p:spPr>
          <a:xfrm>
            <a:off x="6902686" y="132592"/>
            <a:ext cx="3678196" cy="946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Disadvantages?</a:t>
            </a:r>
            <a:endParaRPr lang="LID4096" sz="2800"/>
          </a:p>
        </p:txBody>
      </p:sp>
    </p:spTree>
    <p:extLst>
      <p:ext uri="{BB962C8B-B14F-4D97-AF65-F5344CB8AC3E}">
        <p14:creationId xmlns:p14="http://schemas.microsoft.com/office/powerpoint/2010/main" val="143706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ED7BEAD-68BA-B948-B8CA-1DC862587815}"/>
              </a:ext>
            </a:extLst>
          </p:cNvPr>
          <p:cNvGrpSpPr/>
          <p:nvPr/>
        </p:nvGrpSpPr>
        <p:grpSpPr>
          <a:xfrm>
            <a:off x="2099341" y="907427"/>
            <a:ext cx="5410591" cy="2246769"/>
            <a:chOff x="2099341" y="907427"/>
            <a:chExt cx="5410591" cy="22467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3183FD-7691-CC45-AC7A-1F395BA64AC6}"/>
                </a:ext>
              </a:extLst>
            </p:cNvPr>
            <p:cNvSpPr txBox="1"/>
            <p:nvPr/>
          </p:nvSpPr>
          <p:spPr>
            <a:xfrm>
              <a:off x="2099341" y="1747986"/>
              <a:ext cx="5208842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en-NL" sz="280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15B5C53-19ED-684B-8547-38BCDA1C857B}"/>
                </a:ext>
              </a:extLst>
            </p:cNvPr>
            <p:cNvGrpSpPr/>
            <p:nvPr/>
          </p:nvGrpSpPr>
          <p:grpSpPr>
            <a:xfrm>
              <a:off x="3956440" y="907427"/>
              <a:ext cx="3553492" cy="2246769"/>
              <a:chOff x="3956440" y="907427"/>
              <a:chExt cx="3553492" cy="2246769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D3C12B68-E582-9C44-8E50-8FE7ED4627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6440" y="2030812"/>
                <a:ext cx="1741539" cy="0"/>
              </a:xfrm>
              <a:prstGeom prst="straightConnector1">
                <a:avLst/>
              </a:prstGeom>
              <a:ln w="38100">
                <a:prstDash val="sys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B122546-4D2C-CC4A-8CC7-39D5AF7FA75E}"/>
                  </a:ext>
                </a:extLst>
              </p:cNvPr>
              <p:cNvSpPr txBox="1"/>
              <p:nvPr/>
            </p:nvSpPr>
            <p:spPr>
              <a:xfrm>
                <a:off x="5697980" y="907427"/>
                <a:ext cx="1811952" cy="224676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r"/>
                <a:r>
                  <a:rPr lang="en-NL" sz="2800"/>
                  <a:t>add</a:t>
                </a:r>
              </a:p>
              <a:p>
                <a:pPr algn="r"/>
                <a:r>
                  <a:rPr lang="en-NL" sz="2800"/>
                  <a:t>00000000</a:t>
                </a:r>
              </a:p>
              <a:p>
                <a:pPr algn="r"/>
                <a:r>
                  <a:rPr lang="en-NL" sz="2800"/>
                  <a:t>11101000</a:t>
                </a:r>
              </a:p>
              <a:p>
                <a:pPr algn="r"/>
                <a:r>
                  <a:rPr lang="en-NL" sz="2800"/>
                  <a:t>----------- +</a:t>
                </a:r>
              </a:p>
              <a:p>
                <a:pPr algn="r"/>
                <a:r>
                  <a:rPr lang="en-NL" sz="2800"/>
                  <a:t>11101000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8A0845-201D-43ED-A182-05B20045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Checksum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7772-C476-4226-AD92-1FA47C14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8417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11101000</a:t>
            </a:r>
            <a:br>
              <a:rPr lang="en-US" dirty="0"/>
            </a:br>
            <a:r>
              <a:rPr lang="en-US" dirty="0"/>
              <a:t>00100101</a:t>
            </a:r>
            <a:br>
              <a:rPr lang="en-US" dirty="0"/>
            </a:br>
            <a:r>
              <a:rPr lang="en-US" dirty="0"/>
              <a:t>11011010</a:t>
            </a:r>
            <a:br>
              <a:rPr lang="en-US" dirty="0"/>
            </a:br>
            <a:r>
              <a:rPr lang="en-US" dirty="0"/>
              <a:t>01010000</a:t>
            </a:r>
            <a:br>
              <a:rPr lang="en-US" dirty="0"/>
            </a:br>
            <a:r>
              <a:rPr lang="en-US" dirty="0"/>
              <a:t>11111000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CD5AA-295B-4664-8075-51890373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CD6DA-D7F8-40D8-A501-26DF7603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17</a:t>
            </a:fld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B749D-4567-4578-A967-963BB204829B}"/>
              </a:ext>
            </a:extLst>
          </p:cNvPr>
          <p:cNvSpPr txBox="1"/>
          <p:nvPr/>
        </p:nvSpPr>
        <p:spPr>
          <a:xfrm>
            <a:off x="2168521" y="1335821"/>
            <a:ext cx="195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transmit order</a:t>
            </a:r>
            <a:endParaRPr lang="LID4096" sz="20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83C351-93FF-427B-969B-0DB45D17F4B9}"/>
              </a:ext>
            </a:extLst>
          </p:cNvPr>
          <p:cNvCxnSpPr>
            <a:cxnSpLocks/>
          </p:cNvCxnSpPr>
          <p:nvPr/>
        </p:nvCxnSpPr>
        <p:spPr>
          <a:xfrm>
            <a:off x="2273113" y="1690689"/>
            <a:ext cx="17415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1C817CE-B6EC-4908-BE7C-04E8DC4A04FB}"/>
              </a:ext>
            </a:extLst>
          </p:cNvPr>
          <p:cNvSpPr/>
          <p:nvPr/>
        </p:nvSpPr>
        <p:spPr>
          <a:xfrm>
            <a:off x="6225311" y="5695159"/>
            <a:ext cx="5766578" cy="4818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400" dirty="0"/>
              <a:t>Internet checksum uses one’s complement arithmetic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5F617E-B3A0-0348-A5C3-3BF7600B6944}"/>
              </a:ext>
            </a:extLst>
          </p:cNvPr>
          <p:cNvSpPr/>
          <p:nvPr/>
        </p:nvSpPr>
        <p:spPr>
          <a:xfrm>
            <a:off x="251151" y="2009596"/>
            <a:ext cx="1484712" cy="16866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400" dirty="0"/>
              <a:t>Groups of 8 bits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calculate </a:t>
            </a:r>
            <a:r>
              <a:rPr lang="en-US" sz="2400" i="1" dirty="0"/>
              <a:t>sum mod 256</a:t>
            </a:r>
          </a:p>
        </p:txBody>
      </p:sp>
    </p:spTree>
    <p:extLst>
      <p:ext uri="{BB962C8B-B14F-4D97-AF65-F5344CB8AC3E}">
        <p14:creationId xmlns:p14="http://schemas.microsoft.com/office/powerpoint/2010/main" val="38869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93CE043-195A-4B44-B447-3B9F65F87164}"/>
              </a:ext>
            </a:extLst>
          </p:cNvPr>
          <p:cNvGrpSpPr/>
          <p:nvPr/>
        </p:nvGrpSpPr>
        <p:grpSpPr>
          <a:xfrm>
            <a:off x="2099341" y="1335821"/>
            <a:ext cx="5410590" cy="2246769"/>
            <a:chOff x="2099341" y="907427"/>
            <a:chExt cx="5410590" cy="224676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5FD828-DA68-524B-AE5C-E620FE4060BD}"/>
                </a:ext>
              </a:extLst>
            </p:cNvPr>
            <p:cNvSpPr txBox="1"/>
            <p:nvPr/>
          </p:nvSpPr>
          <p:spPr>
            <a:xfrm>
              <a:off x="2099341" y="1747986"/>
              <a:ext cx="5208842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en-NL" sz="28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B8DEB9F-AA0C-1E47-A07B-FD6DCA247452}"/>
                </a:ext>
              </a:extLst>
            </p:cNvPr>
            <p:cNvGrpSpPr/>
            <p:nvPr/>
          </p:nvGrpSpPr>
          <p:grpSpPr>
            <a:xfrm>
              <a:off x="3956440" y="907427"/>
              <a:ext cx="3553491" cy="2246769"/>
              <a:chOff x="3956440" y="907427"/>
              <a:chExt cx="3553491" cy="2246769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902D108-156F-0B46-A358-D02157A91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6440" y="2030812"/>
                <a:ext cx="1741539" cy="0"/>
              </a:xfrm>
              <a:prstGeom prst="straightConnector1">
                <a:avLst/>
              </a:prstGeom>
              <a:ln w="38100">
                <a:prstDash val="sys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9173DA9-CA1F-5A44-955E-83533AAED163}"/>
                  </a:ext>
                </a:extLst>
              </p:cNvPr>
              <p:cNvSpPr txBox="1"/>
              <p:nvPr/>
            </p:nvSpPr>
            <p:spPr>
              <a:xfrm>
                <a:off x="5680584" y="907427"/>
                <a:ext cx="1829347" cy="224676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r"/>
                <a:r>
                  <a:rPr lang="en-NL" sz="2800"/>
                  <a:t>add</a:t>
                </a:r>
              </a:p>
              <a:p>
                <a:pPr algn="r"/>
                <a:r>
                  <a:rPr lang="en-NL" sz="2800"/>
                  <a:t>11101000</a:t>
                </a:r>
              </a:p>
              <a:p>
                <a:pPr algn="r"/>
                <a:r>
                  <a:rPr lang="en-US" sz="2800" dirty="0"/>
                  <a:t>00100101</a:t>
                </a:r>
                <a:endParaRPr lang="en-NL" sz="2800"/>
              </a:p>
              <a:p>
                <a:pPr algn="r"/>
                <a:r>
                  <a:rPr lang="en-NL" sz="2800"/>
                  <a:t>----------- +</a:t>
                </a:r>
              </a:p>
              <a:p>
                <a:pPr algn="r"/>
                <a:r>
                  <a:rPr lang="en-NL" sz="2800"/>
                  <a:t>100001101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8A0845-201D-43ED-A182-05B20045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Checksum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7772-C476-4226-AD92-1FA47C14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8417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11101000</a:t>
            </a:r>
            <a:br>
              <a:rPr lang="en-US" dirty="0"/>
            </a:br>
            <a:r>
              <a:rPr lang="en-US" dirty="0"/>
              <a:t>00100101</a:t>
            </a:r>
            <a:br>
              <a:rPr lang="en-US" dirty="0"/>
            </a:br>
            <a:r>
              <a:rPr lang="en-US" dirty="0"/>
              <a:t>11011010</a:t>
            </a:r>
            <a:br>
              <a:rPr lang="en-US" dirty="0"/>
            </a:br>
            <a:r>
              <a:rPr lang="en-US" dirty="0"/>
              <a:t>01010000</a:t>
            </a:r>
            <a:br>
              <a:rPr lang="en-US" dirty="0"/>
            </a:br>
            <a:r>
              <a:rPr lang="en-US" dirty="0"/>
              <a:t>11111000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CD5AA-295B-4664-8075-51890373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CD6DA-D7F8-40D8-A501-26DF7603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18</a:t>
            </a:fld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B749D-4567-4578-A967-963BB204829B}"/>
              </a:ext>
            </a:extLst>
          </p:cNvPr>
          <p:cNvSpPr txBox="1"/>
          <p:nvPr/>
        </p:nvSpPr>
        <p:spPr>
          <a:xfrm>
            <a:off x="2168521" y="1335821"/>
            <a:ext cx="195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transmit order</a:t>
            </a:r>
            <a:endParaRPr lang="LID4096" sz="20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83C351-93FF-427B-969B-0DB45D17F4B9}"/>
              </a:ext>
            </a:extLst>
          </p:cNvPr>
          <p:cNvCxnSpPr>
            <a:cxnSpLocks/>
          </p:cNvCxnSpPr>
          <p:nvPr/>
        </p:nvCxnSpPr>
        <p:spPr>
          <a:xfrm>
            <a:off x="2273113" y="1690689"/>
            <a:ext cx="17415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52ED0BC-1E4E-49DF-B548-16FECEFEA3E6}"/>
              </a:ext>
            </a:extLst>
          </p:cNvPr>
          <p:cNvSpPr/>
          <p:nvPr/>
        </p:nvSpPr>
        <p:spPr>
          <a:xfrm>
            <a:off x="251151" y="2009596"/>
            <a:ext cx="1484712" cy="16866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400" dirty="0"/>
              <a:t>Groups of 8 bits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calculate </a:t>
            </a:r>
            <a:r>
              <a:rPr lang="en-US" sz="2400" i="1" dirty="0"/>
              <a:t>sum mod 256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C817CE-B6EC-4908-BE7C-04E8DC4A04FB}"/>
              </a:ext>
            </a:extLst>
          </p:cNvPr>
          <p:cNvSpPr/>
          <p:nvPr/>
        </p:nvSpPr>
        <p:spPr>
          <a:xfrm>
            <a:off x="6225311" y="5695159"/>
            <a:ext cx="5766578" cy="4818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400" dirty="0"/>
              <a:t>Internet checksum uses one’s complement arithmetic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D488683-DE97-3F4C-91F1-D65F22C8BEE9}"/>
              </a:ext>
            </a:extLst>
          </p:cNvPr>
          <p:cNvGrpSpPr/>
          <p:nvPr/>
        </p:nvGrpSpPr>
        <p:grpSpPr>
          <a:xfrm>
            <a:off x="5680585" y="3582590"/>
            <a:ext cx="5207571" cy="941924"/>
            <a:chOff x="5680585" y="3582590"/>
            <a:chExt cx="5207571" cy="9419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6DE2E7-CC3D-7C4E-8B1F-12734FF52502}"/>
                </a:ext>
              </a:extLst>
            </p:cNvPr>
            <p:cNvSpPr txBox="1"/>
            <p:nvPr/>
          </p:nvSpPr>
          <p:spPr>
            <a:xfrm>
              <a:off x="7592201" y="3816628"/>
              <a:ext cx="3295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(one’s complement arithmetic)</a:t>
              </a:r>
              <a:endParaRPr lang="en-N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4137B8-48A1-374A-9202-5D12DD029A61}"/>
                </a:ext>
              </a:extLst>
            </p:cNvPr>
            <p:cNvSpPr/>
            <p:nvPr/>
          </p:nvSpPr>
          <p:spPr>
            <a:xfrm>
              <a:off x="5680585" y="4001294"/>
              <a:ext cx="1829346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NL" sz="2800"/>
                <a:t>00001110</a:t>
              </a: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E7373DCA-E6F1-B346-8779-21337E57A8E7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>
              <a:off x="5888182" y="3761977"/>
              <a:ext cx="1621749" cy="500927"/>
            </a:xfrm>
            <a:prstGeom prst="bentConnector3">
              <a:avLst>
                <a:gd name="adj1" fmla="val 114096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50A31CC-81B8-1B4E-85D1-55F0A77D1CB0}"/>
                </a:ext>
              </a:extLst>
            </p:cNvPr>
            <p:cNvCxnSpPr/>
            <p:nvPr/>
          </p:nvCxnSpPr>
          <p:spPr>
            <a:xfrm flipV="1">
              <a:off x="5906656" y="3582590"/>
              <a:ext cx="0" cy="17938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420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93CE043-195A-4B44-B447-3B9F65F87164}"/>
              </a:ext>
            </a:extLst>
          </p:cNvPr>
          <p:cNvGrpSpPr/>
          <p:nvPr/>
        </p:nvGrpSpPr>
        <p:grpSpPr>
          <a:xfrm>
            <a:off x="2168521" y="2506466"/>
            <a:ext cx="5410590" cy="2246769"/>
            <a:chOff x="2099341" y="907427"/>
            <a:chExt cx="5410590" cy="224676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5FD828-DA68-524B-AE5C-E620FE4060BD}"/>
                </a:ext>
              </a:extLst>
            </p:cNvPr>
            <p:cNvSpPr txBox="1"/>
            <p:nvPr/>
          </p:nvSpPr>
          <p:spPr>
            <a:xfrm>
              <a:off x="2099341" y="1747986"/>
              <a:ext cx="5208842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en-NL" sz="28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B8DEB9F-AA0C-1E47-A07B-FD6DCA247452}"/>
                </a:ext>
              </a:extLst>
            </p:cNvPr>
            <p:cNvGrpSpPr/>
            <p:nvPr/>
          </p:nvGrpSpPr>
          <p:grpSpPr>
            <a:xfrm>
              <a:off x="3956440" y="907427"/>
              <a:ext cx="3553491" cy="2246769"/>
              <a:chOff x="3956440" y="907427"/>
              <a:chExt cx="3553491" cy="2246769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902D108-156F-0B46-A358-D02157A91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6440" y="2030812"/>
                <a:ext cx="1741539" cy="0"/>
              </a:xfrm>
              <a:prstGeom prst="straightConnector1">
                <a:avLst/>
              </a:prstGeom>
              <a:ln w="38100">
                <a:prstDash val="sys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9173DA9-CA1F-5A44-955E-83533AAED163}"/>
                  </a:ext>
                </a:extLst>
              </p:cNvPr>
              <p:cNvSpPr txBox="1"/>
              <p:nvPr/>
            </p:nvSpPr>
            <p:spPr>
              <a:xfrm>
                <a:off x="5680584" y="907427"/>
                <a:ext cx="1829347" cy="224676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r"/>
                <a:r>
                  <a:rPr lang="en-NL" sz="2800"/>
                  <a:t>add</a:t>
                </a:r>
              </a:p>
              <a:p>
                <a:pPr algn="r"/>
                <a:r>
                  <a:rPr lang="en-US" sz="2800" dirty="0"/>
                  <a:t>00111001</a:t>
                </a:r>
                <a:endParaRPr lang="en-NL" sz="2800"/>
              </a:p>
              <a:p>
                <a:pPr algn="r"/>
                <a:r>
                  <a:rPr lang="en-US" sz="2800" dirty="0"/>
                  <a:t>11111000</a:t>
                </a:r>
                <a:endParaRPr lang="en-NL" sz="2800"/>
              </a:p>
              <a:p>
                <a:pPr algn="r"/>
                <a:r>
                  <a:rPr lang="en-NL" sz="2800"/>
                  <a:t>----------- +</a:t>
                </a:r>
              </a:p>
              <a:p>
                <a:pPr algn="r"/>
                <a:r>
                  <a:rPr lang="en-US" sz="2800" dirty="0"/>
                  <a:t>100110001</a:t>
                </a:r>
                <a:endParaRPr lang="en-NL" sz="2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8A0845-201D-43ED-A182-05B20045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Checksum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7772-C476-4226-AD92-1FA47C14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8417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11101000</a:t>
            </a:r>
            <a:br>
              <a:rPr lang="en-US" dirty="0"/>
            </a:br>
            <a:r>
              <a:rPr lang="en-US" dirty="0"/>
              <a:t>00100101</a:t>
            </a:r>
            <a:br>
              <a:rPr lang="en-US" dirty="0"/>
            </a:br>
            <a:r>
              <a:rPr lang="en-US" dirty="0"/>
              <a:t>11011010</a:t>
            </a:r>
            <a:br>
              <a:rPr lang="en-US" dirty="0"/>
            </a:br>
            <a:r>
              <a:rPr lang="en-US" dirty="0"/>
              <a:t>01010000</a:t>
            </a:r>
            <a:br>
              <a:rPr lang="en-US" dirty="0"/>
            </a:br>
            <a:r>
              <a:rPr lang="en-US" dirty="0"/>
              <a:t>11111000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CD5AA-295B-4664-8075-51890373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CD6DA-D7F8-40D8-A501-26DF7603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19</a:t>
            </a:fld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B749D-4567-4578-A967-963BB204829B}"/>
              </a:ext>
            </a:extLst>
          </p:cNvPr>
          <p:cNvSpPr txBox="1"/>
          <p:nvPr/>
        </p:nvSpPr>
        <p:spPr>
          <a:xfrm>
            <a:off x="2168521" y="1335821"/>
            <a:ext cx="195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transmit order</a:t>
            </a:r>
            <a:endParaRPr lang="LID4096" sz="20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83C351-93FF-427B-969B-0DB45D17F4B9}"/>
              </a:ext>
            </a:extLst>
          </p:cNvPr>
          <p:cNvCxnSpPr>
            <a:cxnSpLocks/>
          </p:cNvCxnSpPr>
          <p:nvPr/>
        </p:nvCxnSpPr>
        <p:spPr>
          <a:xfrm>
            <a:off x="2273113" y="1690689"/>
            <a:ext cx="17415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52ED0BC-1E4E-49DF-B548-16FECEFEA3E6}"/>
              </a:ext>
            </a:extLst>
          </p:cNvPr>
          <p:cNvSpPr/>
          <p:nvPr/>
        </p:nvSpPr>
        <p:spPr>
          <a:xfrm>
            <a:off x="251151" y="2009596"/>
            <a:ext cx="1484712" cy="16866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400" dirty="0"/>
              <a:t>Groups of 8 bits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calculate </a:t>
            </a:r>
            <a:r>
              <a:rPr lang="en-US" sz="2400" i="1" dirty="0"/>
              <a:t>sum mod 256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C817CE-B6EC-4908-BE7C-04E8DC4A04FB}"/>
              </a:ext>
            </a:extLst>
          </p:cNvPr>
          <p:cNvSpPr/>
          <p:nvPr/>
        </p:nvSpPr>
        <p:spPr>
          <a:xfrm>
            <a:off x="6225311" y="5695159"/>
            <a:ext cx="5766578" cy="4818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400" dirty="0"/>
              <a:t>Internet checksum uses one’s complement arithmetic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4137B8-48A1-374A-9202-5D12DD029A61}"/>
              </a:ext>
            </a:extLst>
          </p:cNvPr>
          <p:cNvSpPr/>
          <p:nvPr/>
        </p:nvSpPr>
        <p:spPr>
          <a:xfrm>
            <a:off x="5749765" y="5171939"/>
            <a:ext cx="18293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n-US" sz="2800" dirty="0"/>
              <a:t>00110010</a:t>
            </a:r>
            <a:endParaRPr lang="en-NL" sz="2800"/>
          </a:p>
        </p:txBody>
      </p: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E7373DCA-E6F1-B346-8779-21337E57A8E7}"/>
              </a:ext>
            </a:extLst>
          </p:cNvPr>
          <p:cNvCxnSpPr>
            <a:cxnSpLocks/>
            <a:endCxn id="7" idx="3"/>
          </p:cNvCxnSpPr>
          <p:nvPr/>
        </p:nvCxnSpPr>
        <p:spPr>
          <a:xfrm>
            <a:off x="5957362" y="4932622"/>
            <a:ext cx="1621749" cy="500927"/>
          </a:xfrm>
          <a:prstGeom prst="bentConnector3">
            <a:avLst>
              <a:gd name="adj1" fmla="val 114096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0A31CC-81B8-1B4E-85D1-55F0A77D1CB0}"/>
              </a:ext>
            </a:extLst>
          </p:cNvPr>
          <p:cNvCxnSpPr/>
          <p:nvPr/>
        </p:nvCxnSpPr>
        <p:spPr>
          <a:xfrm flipV="1">
            <a:off x="5978238" y="4753235"/>
            <a:ext cx="0" cy="1793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9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3FFC-22AB-FA46-8015-54EB8B7D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Data Link Layer —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E739D-8801-4847-9C84-F9C9B7C24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L" dirty="0">
                <a:solidFill>
                  <a:schemeClr val="bg1">
                    <a:lumMod val="50000"/>
                  </a:schemeClr>
                </a:solidFill>
              </a:rPr>
              <a:t>Part 1</a:t>
            </a:r>
          </a:p>
          <a:p>
            <a:r>
              <a:rPr lang="en-NL" dirty="0">
                <a:solidFill>
                  <a:schemeClr val="bg1">
                    <a:lumMod val="50000"/>
                  </a:schemeClr>
                </a:solidFill>
              </a:rPr>
              <a:t>Framing</a:t>
            </a:r>
          </a:p>
          <a:p>
            <a:r>
              <a:rPr lang="en-NL" dirty="0">
                <a:solidFill>
                  <a:schemeClr val="bg1">
                    <a:lumMod val="50000"/>
                  </a:schemeClr>
                </a:solidFill>
              </a:rPr>
              <a:t>Flow Control</a:t>
            </a:r>
          </a:p>
          <a:p>
            <a:r>
              <a:rPr lang="en-NL" dirty="0">
                <a:solidFill>
                  <a:schemeClr val="bg1">
                    <a:lumMod val="50000"/>
                  </a:schemeClr>
                </a:solidFill>
              </a:rPr>
              <a:t>Guaranteed Delivery</a:t>
            </a:r>
          </a:p>
          <a:p>
            <a:r>
              <a:rPr lang="en-NL" dirty="0">
                <a:solidFill>
                  <a:schemeClr val="bg1">
                    <a:lumMod val="50000"/>
                  </a:schemeClr>
                </a:solidFill>
              </a:rPr>
              <a:t>Sliding Window Protocols</a:t>
            </a:r>
          </a:p>
          <a:p>
            <a:pPr marL="0" indent="0">
              <a:buNone/>
            </a:pPr>
            <a:r>
              <a:rPr lang="en-NL" b="1" dirty="0"/>
              <a:t>Part 2</a:t>
            </a:r>
          </a:p>
          <a:p>
            <a:r>
              <a:rPr lang="en-NL" b="1" dirty="0"/>
              <a:t>Error detection</a:t>
            </a:r>
          </a:p>
          <a:p>
            <a:r>
              <a:rPr lang="en-NL" b="1" dirty="0"/>
              <a:t>Error correction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29414-E622-594B-B72B-1D465D18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EC58F-3EFC-EC49-A2C1-ED1D2ADB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1237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93CE043-195A-4B44-B447-3B9F65F87164}"/>
              </a:ext>
            </a:extLst>
          </p:cNvPr>
          <p:cNvGrpSpPr/>
          <p:nvPr/>
        </p:nvGrpSpPr>
        <p:grpSpPr>
          <a:xfrm>
            <a:off x="2168521" y="2506466"/>
            <a:ext cx="5410590" cy="2246769"/>
            <a:chOff x="2099341" y="907427"/>
            <a:chExt cx="5410590" cy="224676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5FD828-DA68-524B-AE5C-E620FE4060BD}"/>
                </a:ext>
              </a:extLst>
            </p:cNvPr>
            <p:cNvSpPr txBox="1"/>
            <p:nvPr/>
          </p:nvSpPr>
          <p:spPr>
            <a:xfrm>
              <a:off x="2099341" y="1747986"/>
              <a:ext cx="5208842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en-NL" sz="28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B8DEB9F-AA0C-1E47-A07B-FD6DCA247452}"/>
                </a:ext>
              </a:extLst>
            </p:cNvPr>
            <p:cNvGrpSpPr/>
            <p:nvPr/>
          </p:nvGrpSpPr>
          <p:grpSpPr>
            <a:xfrm>
              <a:off x="3956440" y="907427"/>
              <a:ext cx="3553491" cy="2246769"/>
              <a:chOff x="3956440" y="907427"/>
              <a:chExt cx="3553491" cy="2246769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902D108-156F-0B46-A358-D02157A91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6440" y="2030812"/>
                <a:ext cx="1741539" cy="0"/>
              </a:xfrm>
              <a:prstGeom prst="straightConnector1">
                <a:avLst/>
              </a:prstGeom>
              <a:ln w="38100">
                <a:prstDash val="sys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9173DA9-CA1F-5A44-955E-83533AAED163}"/>
                  </a:ext>
                </a:extLst>
              </p:cNvPr>
              <p:cNvSpPr txBox="1"/>
              <p:nvPr/>
            </p:nvSpPr>
            <p:spPr>
              <a:xfrm>
                <a:off x="5680584" y="907427"/>
                <a:ext cx="1829347" cy="224676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r"/>
                <a:r>
                  <a:rPr lang="en-NL" sz="2800"/>
                  <a:t>add</a:t>
                </a:r>
              </a:p>
              <a:p>
                <a:pPr algn="r"/>
                <a:r>
                  <a:rPr lang="en-US" sz="2800" dirty="0"/>
                  <a:t>00111001</a:t>
                </a:r>
                <a:endParaRPr lang="en-NL" sz="2800"/>
              </a:p>
              <a:p>
                <a:pPr algn="r"/>
                <a:r>
                  <a:rPr lang="en-US" sz="2800" dirty="0"/>
                  <a:t>11111000</a:t>
                </a:r>
                <a:endParaRPr lang="en-NL" sz="2800"/>
              </a:p>
              <a:p>
                <a:pPr algn="r"/>
                <a:r>
                  <a:rPr lang="en-NL" sz="2800"/>
                  <a:t>----------- +</a:t>
                </a:r>
              </a:p>
              <a:p>
                <a:pPr algn="r"/>
                <a:r>
                  <a:rPr lang="en-US" sz="2800" dirty="0"/>
                  <a:t>100110001</a:t>
                </a:r>
                <a:endParaRPr lang="en-NL" sz="2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8A0845-201D-43ED-A182-05B20045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Checksum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7772-C476-4226-AD92-1FA47C14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8417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11101000</a:t>
            </a:r>
            <a:br>
              <a:rPr lang="en-US" dirty="0"/>
            </a:br>
            <a:r>
              <a:rPr lang="en-US" dirty="0"/>
              <a:t>00100101</a:t>
            </a:r>
            <a:br>
              <a:rPr lang="en-US" dirty="0"/>
            </a:br>
            <a:r>
              <a:rPr lang="en-US" dirty="0"/>
              <a:t>11011010</a:t>
            </a:r>
            <a:br>
              <a:rPr lang="en-US" dirty="0"/>
            </a:br>
            <a:r>
              <a:rPr lang="en-US" dirty="0"/>
              <a:t>01010000</a:t>
            </a:r>
            <a:br>
              <a:rPr lang="en-US" dirty="0"/>
            </a:br>
            <a:r>
              <a:rPr lang="en-US" dirty="0"/>
              <a:t>11111000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CD5AA-295B-4664-8075-51890373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CD6DA-D7F8-40D8-A501-26DF7603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20</a:t>
            </a:fld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B749D-4567-4578-A967-963BB204829B}"/>
              </a:ext>
            </a:extLst>
          </p:cNvPr>
          <p:cNvSpPr txBox="1"/>
          <p:nvPr/>
        </p:nvSpPr>
        <p:spPr>
          <a:xfrm>
            <a:off x="2168521" y="1335821"/>
            <a:ext cx="195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transmit order</a:t>
            </a:r>
            <a:endParaRPr lang="LID4096" sz="20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83C351-93FF-427B-969B-0DB45D17F4B9}"/>
              </a:ext>
            </a:extLst>
          </p:cNvPr>
          <p:cNvCxnSpPr>
            <a:cxnSpLocks/>
          </p:cNvCxnSpPr>
          <p:nvPr/>
        </p:nvCxnSpPr>
        <p:spPr>
          <a:xfrm>
            <a:off x="2273113" y="1690689"/>
            <a:ext cx="17415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52ED0BC-1E4E-49DF-B548-16FECEFEA3E6}"/>
              </a:ext>
            </a:extLst>
          </p:cNvPr>
          <p:cNvSpPr/>
          <p:nvPr/>
        </p:nvSpPr>
        <p:spPr>
          <a:xfrm>
            <a:off x="251151" y="2009596"/>
            <a:ext cx="1484712" cy="16866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400" dirty="0"/>
              <a:t>Groups of 8 bits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calculate </a:t>
            </a:r>
            <a:r>
              <a:rPr lang="en-US" sz="2400" i="1" dirty="0"/>
              <a:t>sum mod 256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C817CE-B6EC-4908-BE7C-04E8DC4A04FB}"/>
              </a:ext>
            </a:extLst>
          </p:cNvPr>
          <p:cNvSpPr/>
          <p:nvPr/>
        </p:nvSpPr>
        <p:spPr>
          <a:xfrm>
            <a:off x="6225311" y="5695159"/>
            <a:ext cx="5766578" cy="4818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400" dirty="0"/>
              <a:t>Internet checksum uses one’s complement arithmetic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4137B8-48A1-374A-9202-5D12DD029A61}"/>
              </a:ext>
            </a:extLst>
          </p:cNvPr>
          <p:cNvSpPr/>
          <p:nvPr/>
        </p:nvSpPr>
        <p:spPr>
          <a:xfrm>
            <a:off x="5749765" y="5171939"/>
            <a:ext cx="18293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n-US" sz="2800" dirty="0"/>
              <a:t>00110010</a:t>
            </a:r>
            <a:endParaRPr lang="en-NL" sz="2800"/>
          </a:p>
        </p:txBody>
      </p: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E7373DCA-E6F1-B346-8779-21337E57A8E7}"/>
              </a:ext>
            </a:extLst>
          </p:cNvPr>
          <p:cNvCxnSpPr>
            <a:cxnSpLocks/>
            <a:endCxn id="7" idx="3"/>
          </p:cNvCxnSpPr>
          <p:nvPr/>
        </p:nvCxnSpPr>
        <p:spPr>
          <a:xfrm>
            <a:off x="5957362" y="4932622"/>
            <a:ext cx="1621749" cy="500927"/>
          </a:xfrm>
          <a:prstGeom prst="bentConnector3">
            <a:avLst>
              <a:gd name="adj1" fmla="val 114096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0A31CC-81B8-1B4E-85D1-55F0A77D1CB0}"/>
              </a:ext>
            </a:extLst>
          </p:cNvPr>
          <p:cNvCxnSpPr/>
          <p:nvPr/>
        </p:nvCxnSpPr>
        <p:spPr>
          <a:xfrm flipV="1">
            <a:off x="5978238" y="4753235"/>
            <a:ext cx="0" cy="1793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403C414-B7F6-9842-8295-BBCAA3458F46}"/>
              </a:ext>
            </a:extLst>
          </p:cNvPr>
          <p:cNvSpPr/>
          <p:nvPr/>
        </p:nvSpPr>
        <p:spPr>
          <a:xfrm>
            <a:off x="2050757" y="3788520"/>
            <a:ext cx="18293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11001101</a:t>
            </a:r>
            <a:endParaRPr lang="en-NL" sz="28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B488F2-4D74-664C-9F44-30B9EAF6ADAE}"/>
              </a:ext>
            </a:extLst>
          </p:cNvPr>
          <p:cNvCxnSpPr>
            <a:stCxn id="7" idx="1"/>
            <a:endCxn id="19" idx="3"/>
          </p:cNvCxnSpPr>
          <p:nvPr/>
        </p:nvCxnSpPr>
        <p:spPr>
          <a:xfrm flipH="1" flipV="1">
            <a:off x="3880103" y="4050130"/>
            <a:ext cx="1869662" cy="13834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521BE93-3BA2-684A-B3DB-755BBD5776DA}"/>
              </a:ext>
            </a:extLst>
          </p:cNvPr>
          <p:cNvSpPr txBox="1"/>
          <p:nvPr/>
        </p:nvSpPr>
        <p:spPr>
          <a:xfrm>
            <a:off x="4230271" y="4842928"/>
            <a:ext cx="73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/>
              <a:t>invert</a:t>
            </a:r>
          </a:p>
        </p:txBody>
      </p:sp>
    </p:spTree>
    <p:extLst>
      <p:ext uri="{BB962C8B-B14F-4D97-AF65-F5344CB8AC3E}">
        <p14:creationId xmlns:p14="http://schemas.microsoft.com/office/powerpoint/2010/main" val="947097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0845-201D-43ED-A182-05B20045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Checksum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7772-C476-4226-AD92-1FA47C14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1713599" cy="2109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11101000</a:t>
            </a:r>
            <a:br>
              <a:rPr lang="en-US" dirty="0"/>
            </a:br>
            <a:r>
              <a:rPr lang="en-US" dirty="0"/>
              <a:t>00100101</a:t>
            </a:r>
            <a:br>
              <a:rPr lang="en-US" dirty="0"/>
            </a:br>
            <a:r>
              <a:rPr lang="en-US" dirty="0"/>
              <a:t>11011010</a:t>
            </a:r>
            <a:br>
              <a:rPr lang="en-US" dirty="0"/>
            </a:br>
            <a:r>
              <a:rPr lang="en-US" dirty="0"/>
              <a:t>01010000</a:t>
            </a:r>
            <a:br>
              <a:rPr lang="en-US" dirty="0"/>
            </a:br>
            <a:r>
              <a:rPr lang="en-US" dirty="0"/>
              <a:t>11111000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CD5AA-295B-4664-8075-51890373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CD6DA-D7F8-40D8-A501-26DF7603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21</a:t>
            </a:fld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B749D-4567-4578-A967-963BB204829B}"/>
              </a:ext>
            </a:extLst>
          </p:cNvPr>
          <p:cNvSpPr txBox="1"/>
          <p:nvPr/>
        </p:nvSpPr>
        <p:spPr>
          <a:xfrm>
            <a:off x="2168521" y="1335821"/>
            <a:ext cx="195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transmit order</a:t>
            </a:r>
            <a:endParaRPr lang="LID4096" sz="20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83C351-93FF-427B-969B-0DB45D17F4B9}"/>
              </a:ext>
            </a:extLst>
          </p:cNvPr>
          <p:cNvCxnSpPr>
            <a:cxnSpLocks/>
          </p:cNvCxnSpPr>
          <p:nvPr/>
        </p:nvCxnSpPr>
        <p:spPr>
          <a:xfrm>
            <a:off x="2273113" y="1690689"/>
            <a:ext cx="17415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52ED0BC-1E4E-49DF-B548-16FECEFEA3E6}"/>
              </a:ext>
            </a:extLst>
          </p:cNvPr>
          <p:cNvSpPr/>
          <p:nvPr/>
        </p:nvSpPr>
        <p:spPr>
          <a:xfrm>
            <a:off x="251151" y="2009596"/>
            <a:ext cx="1484712" cy="16866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400" dirty="0"/>
              <a:t>Groups of 8 bits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calculate </a:t>
            </a:r>
            <a:r>
              <a:rPr lang="en-US" sz="2400" i="1" dirty="0"/>
              <a:t>sum mod 256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C817CE-B6EC-4908-BE7C-04E8DC4A04FB}"/>
              </a:ext>
            </a:extLst>
          </p:cNvPr>
          <p:cNvSpPr/>
          <p:nvPr/>
        </p:nvSpPr>
        <p:spPr>
          <a:xfrm>
            <a:off x="6225311" y="5695159"/>
            <a:ext cx="5766578" cy="4818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400" dirty="0"/>
              <a:t>Internet checksum uses one’s complement arithmetic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3127D4-38FE-BD46-B215-ED30EC583898}"/>
              </a:ext>
            </a:extLst>
          </p:cNvPr>
          <p:cNvSpPr/>
          <p:nvPr/>
        </p:nvSpPr>
        <p:spPr>
          <a:xfrm>
            <a:off x="2036903" y="3761909"/>
            <a:ext cx="18293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11001101</a:t>
            </a:r>
            <a:endParaRPr lang="en-NL" sz="2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CD3BC5-9983-394C-B9FC-C62B0BF164FA}"/>
              </a:ext>
            </a:extLst>
          </p:cNvPr>
          <p:cNvGrpSpPr/>
          <p:nvPr/>
        </p:nvGrpSpPr>
        <p:grpSpPr>
          <a:xfrm>
            <a:off x="4287110" y="2408118"/>
            <a:ext cx="2255520" cy="636360"/>
            <a:chOff x="4990011" y="2315846"/>
            <a:chExt cx="2255520" cy="6363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8670E9-48D0-ED47-BACA-57CA9090B21F}"/>
                </a:ext>
              </a:extLst>
            </p:cNvPr>
            <p:cNvSpPr txBox="1"/>
            <p:nvPr/>
          </p:nvSpPr>
          <p:spPr>
            <a:xfrm>
              <a:off x="5120640" y="2315846"/>
              <a:ext cx="1950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channel</a:t>
              </a:r>
              <a:endParaRPr lang="LID4096" sz="280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BA04AFF-3F6A-B045-9D3A-A8AD27BC2D9E}"/>
                </a:ext>
              </a:extLst>
            </p:cNvPr>
            <p:cNvCxnSpPr/>
            <p:nvPr/>
          </p:nvCxnSpPr>
          <p:spPr>
            <a:xfrm>
              <a:off x="4990011" y="2952206"/>
              <a:ext cx="225552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0CE956C-A153-5E4E-8288-B97809E788F5}"/>
              </a:ext>
            </a:extLst>
          </p:cNvPr>
          <p:cNvSpPr txBox="1">
            <a:spLocks/>
          </p:cNvSpPr>
          <p:nvPr/>
        </p:nvSpPr>
        <p:spPr>
          <a:xfrm>
            <a:off x="6759286" y="1825625"/>
            <a:ext cx="1713599" cy="210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11101000</a:t>
            </a:r>
            <a:br>
              <a:rPr lang="en-US" dirty="0"/>
            </a:br>
            <a:r>
              <a:rPr lang="en-US" dirty="0"/>
              <a:t>00100101</a:t>
            </a:r>
            <a:br>
              <a:rPr lang="en-US" dirty="0"/>
            </a:br>
            <a:r>
              <a:rPr lang="en-US" dirty="0"/>
              <a:t>11011010</a:t>
            </a:r>
            <a:br>
              <a:rPr lang="en-US" dirty="0"/>
            </a:br>
            <a:r>
              <a:rPr lang="en-US" dirty="0"/>
              <a:t>01010000</a:t>
            </a:r>
            <a:br>
              <a:rPr lang="en-US" dirty="0"/>
            </a:br>
            <a:r>
              <a:rPr lang="en-US" dirty="0"/>
              <a:t>11111000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807A8D-FE20-1749-BD09-7EE5542566A4}"/>
              </a:ext>
            </a:extLst>
          </p:cNvPr>
          <p:cNvSpPr/>
          <p:nvPr/>
        </p:nvSpPr>
        <p:spPr>
          <a:xfrm>
            <a:off x="6643539" y="3761909"/>
            <a:ext cx="18293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11001101</a:t>
            </a:r>
            <a:endParaRPr lang="en-NL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042A52-05F0-DB4A-A9C3-6DB8ED99CBB8}"/>
              </a:ext>
            </a:extLst>
          </p:cNvPr>
          <p:cNvSpPr txBox="1"/>
          <p:nvPr/>
        </p:nvSpPr>
        <p:spPr>
          <a:xfrm>
            <a:off x="8562109" y="419145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/>
              <a:t>+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8FDC0F-CB93-9A46-8C20-E3D3041FF1EB}"/>
              </a:ext>
            </a:extLst>
          </p:cNvPr>
          <p:cNvCxnSpPr/>
          <p:nvPr/>
        </p:nvCxnSpPr>
        <p:spPr>
          <a:xfrm flipH="1">
            <a:off x="6733000" y="4454236"/>
            <a:ext cx="165042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D405C0-E73A-0845-BDC0-7B7BCE71C88F}"/>
              </a:ext>
            </a:extLst>
          </p:cNvPr>
          <p:cNvSpPr txBox="1"/>
          <p:nvPr/>
        </p:nvSpPr>
        <p:spPr>
          <a:xfrm>
            <a:off x="6732999" y="4571944"/>
            <a:ext cx="3741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11111111 = 0 (no error)</a:t>
            </a:r>
            <a:endParaRPr lang="en-NL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66E09D-44F9-7845-ADD0-3DC7155A8D47}"/>
              </a:ext>
            </a:extLst>
          </p:cNvPr>
          <p:cNvSpPr txBox="1"/>
          <p:nvPr/>
        </p:nvSpPr>
        <p:spPr>
          <a:xfrm>
            <a:off x="8562109" y="3938749"/>
            <a:ext cx="308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(one’s complement arithmetic)</a:t>
            </a:r>
            <a:endParaRPr lang="en-NL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57F9D6-0ABD-C542-8A0A-CD1D2324414E}"/>
              </a:ext>
            </a:extLst>
          </p:cNvPr>
          <p:cNvSpPr/>
          <p:nvPr/>
        </p:nvSpPr>
        <p:spPr>
          <a:xfrm>
            <a:off x="3629892" y="4571944"/>
            <a:ext cx="2898472" cy="5570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Q: Why do we get 0?</a:t>
            </a:r>
            <a:endParaRPr lang="LID4096" sz="2400"/>
          </a:p>
        </p:txBody>
      </p:sp>
    </p:spTree>
    <p:extLst>
      <p:ext uri="{BB962C8B-B14F-4D97-AF65-F5344CB8AC3E}">
        <p14:creationId xmlns:p14="http://schemas.microsoft.com/office/powerpoint/2010/main" val="11914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0845-201D-43ED-A182-05B20045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Checksum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7772-C476-4226-AD92-1FA47C14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1713599" cy="2109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11101000</a:t>
            </a:r>
            <a:br>
              <a:rPr lang="en-US" dirty="0"/>
            </a:br>
            <a:r>
              <a:rPr lang="en-US" dirty="0"/>
              <a:t>00100101</a:t>
            </a:r>
            <a:br>
              <a:rPr lang="en-US" dirty="0"/>
            </a:br>
            <a:r>
              <a:rPr lang="en-US" dirty="0"/>
              <a:t>11011010</a:t>
            </a:r>
            <a:br>
              <a:rPr lang="en-US" dirty="0"/>
            </a:br>
            <a:r>
              <a:rPr lang="en-US" dirty="0"/>
              <a:t>01010000</a:t>
            </a:r>
            <a:br>
              <a:rPr lang="en-US" dirty="0"/>
            </a:br>
            <a:r>
              <a:rPr lang="en-US" dirty="0"/>
              <a:t>11111000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CD5AA-295B-4664-8075-51890373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CD6DA-D7F8-40D8-A501-26DF7603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22</a:t>
            </a:fld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B749D-4567-4578-A967-963BB204829B}"/>
              </a:ext>
            </a:extLst>
          </p:cNvPr>
          <p:cNvSpPr txBox="1"/>
          <p:nvPr/>
        </p:nvSpPr>
        <p:spPr>
          <a:xfrm>
            <a:off x="2168521" y="1335821"/>
            <a:ext cx="195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transmit order</a:t>
            </a:r>
            <a:endParaRPr lang="LID4096" sz="20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83C351-93FF-427B-969B-0DB45D17F4B9}"/>
              </a:ext>
            </a:extLst>
          </p:cNvPr>
          <p:cNvCxnSpPr>
            <a:cxnSpLocks/>
          </p:cNvCxnSpPr>
          <p:nvPr/>
        </p:nvCxnSpPr>
        <p:spPr>
          <a:xfrm>
            <a:off x="2273113" y="1690689"/>
            <a:ext cx="17415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52ED0BC-1E4E-49DF-B548-16FECEFEA3E6}"/>
              </a:ext>
            </a:extLst>
          </p:cNvPr>
          <p:cNvSpPr/>
          <p:nvPr/>
        </p:nvSpPr>
        <p:spPr>
          <a:xfrm>
            <a:off x="251151" y="2009596"/>
            <a:ext cx="1484712" cy="16866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400" dirty="0"/>
              <a:t>Groups of 8 bits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calculate </a:t>
            </a:r>
            <a:r>
              <a:rPr lang="en-US" sz="2400" i="1" dirty="0"/>
              <a:t>sum mod 256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C817CE-B6EC-4908-BE7C-04E8DC4A04FB}"/>
              </a:ext>
            </a:extLst>
          </p:cNvPr>
          <p:cNvSpPr/>
          <p:nvPr/>
        </p:nvSpPr>
        <p:spPr>
          <a:xfrm>
            <a:off x="6225311" y="5695159"/>
            <a:ext cx="5766578" cy="4818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400" dirty="0"/>
              <a:t>Internet checksum uses one’s complement arithmetic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3127D4-38FE-BD46-B215-ED30EC583898}"/>
              </a:ext>
            </a:extLst>
          </p:cNvPr>
          <p:cNvSpPr/>
          <p:nvPr/>
        </p:nvSpPr>
        <p:spPr>
          <a:xfrm>
            <a:off x="2036903" y="3761909"/>
            <a:ext cx="18293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11001101</a:t>
            </a:r>
            <a:endParaRPr lang="en-NL" sz="2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CD3BC5-9983-394C-B9FC-C62B0BF164FA}"/>
              </a:ext>
            </a:extLst>
          </p:cNvPr>
          <p:cNvGrpSpPr/>
          <p:nvPr/>
        </p:nvGrpSpPr>
        <p:grpSpPr>
          <a:xfrm>
            <a:off x="4287110" y="2408118"/>
            <a:ext cx="2255520" cy="636360"/>
            <a:chOff x="4990011" y="2315846"/>
            <a:chExt cx="2255520" cy="6363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8670E9-48D0-ED47-BACA-57CA9090B21F}"/>
                </a:ext>
              </a:extLst>
            </p:cNvPr>
            <p:cNvSpPr txBox="1"/>
            <p:nvPr/>
          </p:nvSpPr>
          <p:spPr>
            <a:xfrm>
              <a:off x="5120640" y="2315846"/>
              <a:ext cx="1950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channel</a:t>
              </a:r>
              <a:endParaRPr lang="LID4096" sz="280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BA04AFF-3F6A-B045-9D3A-A8AD27BC2D9E}"/>
                </a:ext>
              </a:extLst>
            </p:cNvPr>
            <p:cNvCxnSpPr/>
            <p:nvPr/>
          </p:nvCxnSpPr>
          <p:spPr>
            <a:xfrm>
              <a:off x="4990011" y="2952206"/>
              <a:ext cx="225552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0CE956C-A153-5E4E-8288-B97809E788F5}"/>
              </a:ext>
            </a:extLst>
          </p:cNvPr>
          <p:cNvSpPr txBox="1">
            <a:spLocks/>
          </p:cNvSpPr>
          <p:nvPr/>
        </p:nvSpPr>
        <p:spPr>
          <a:xfrm>
            <a:off x="6759286" y="1825625"/>
            <a:ext cx="1713599" cy="210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1110</a:t>
            </a:r>
            <a:r>
              <a:rPr lang="en-US" b="1" dirty="0">
                <a:solidFill>
                  <a:schemeClr val="accent2"/>
                </a:solidFill>
              </a:rPr>
              <a:t>0</a:t>
            </a:r>
            <a:r>
              <a:rPr lang="en-US" dirty="0"/>
              <a:t>000</a:t>
            </a:r>
            <a:br>
              <a:rPr lang="en-US" dirty="0"/>
            </a:br>
            <a:r>
              <a:rPr lang="en-US" dirty="0"/>
              <a:t>00100101</a:t>
            </a:r>
            <a:br>
              <a:rPr lang="en-US" dirty="0"/>
            </a:br>
            <a:r>
              <a:rPr lang="en-US" dirty="0"/>
              <a:t>11</a:t>
            </a:r>
            <a:r>
              <a:rPr lang="en-US" b="1" dirty="0">
                <a:solidFill>
                  <a:schemeClr val="accent2"/>
                </a:solidFill>
              </a:rPr>
              <a:t>1</a:t>
            </a:r>
            <a:r>
              <a:rPr lang="en-US" dirty="0"/>
              <a:t>11010</a:t>
            </a:r>
            <a:br>
              <a:rPr lang="en-US" dirty="0"/>
            </a:br>
            <a:r>
              <a:rPr lang="en-US" dirty="0"/>
              <a:t>0101</a:t>
            </a:r>
            <a:r>
              <a:rPr lang="en-US" b="1" dirty="0">
                <a:solidFill>
                  <a:schemeClr val="accent2"/>
                </a:solidFill>
              </a:rPr>
              <a:t>1</a:t>
            </a:r>
            <a:r>
              <a:rPr lang="en-US" dirty="0"/>
              <a:t>000</a:t>
            </a:r>
            <a:br>
              <a:rPr lang="en-US" dirty="0"/>
            </a:br>
            <a:r>
              <a:rPr lang="en-US" dirty="0"/>
              <a:t>11111000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807A8D-FE20-1749-BD09-7EE5542566A4}"/>
              </a:ext>
            </a:extLst>
          </p:cNvPr>
          <p:cNvSpPr/>
          <p:nvPr/>
        </p:nvSpPr>
        <p:spPr>
          <a:xfrm>
            <a:off x="6643539" y="3761909"/>
            <a:ext cx="18293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1</a:t>
            </a:r>
            <a:r>
              <a:rPr lang="en-US" sz="2800" b="1" dirty="0">
                <a:solidFill>
                  <a:schemeClr val="accent2"/>
                </a:solidFill>
              </a:rPr>
              <a:t>0</a:t>
            </a:r>
            <a:r>
              <a:rPr lang="en-US" sz="2800" dirty="0"/>
              <a:t>001101</a:t>
            </a:r>
            <a:endParaRPr lang="en-NL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042A52-05F0-DB4A-A9C3-6DB8ED99CBB8}"/>
              </a:ext>
            </a:extLst>
          </p:cNvPr>
          <p:cNvSpPr txBox="1"/>
          <p:nvPr/>
        </p:nvSpPr>
        <p:spPr>
          <a:xfrm>
            <a:off x="8562109" y="419145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/>
              <a:t>+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8FDC0F-CB93-9A46-8C20-E3D3041FF1EB}"/>
              </a:ext>
            </a:extLst>
          </p:cNvPr>
          <p:cNvCxnSpPr/>
          <p:nvPr/>
        </p:nvCxnSpPr>
        <p:spPr>
          <a:xfrm flipH="1">
            <a:off x="6733000" y="4454236"/>
            <a:ext cx="165042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D405C0-E73A-0845-BDC0-7B7BCE71C88F}"/>
              </a:ext>
            </a:extLst>
          </p:cNvPr>
          <p:cNvSpPr txBox="1"/>
          <p:nvPr/>
        </p:nvSpPr>
        <p:spPr>
          <a:xfrm>
            <a:off x="6732999" y="4571944"/>
            <a:ext cx="4281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11011111 = 223 (</a:t>
            </a:r>
            <a:r>
              <a:rPr lang="en-US" sz="2800" b="1" i="1" dirty="0"/>
              <a:t>error!</a:t>
            </a:r>
            <a:r>
              <a:rPr lang="en-US" sz="2800" dirty="0"/>
              <a:t>)</a:t>
            </a:r>
            <a:endParaRPr lang="en-NL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66E09D-44F9-7845-ADD0-3DC7155A8D47}"/>
              </a:ext>
            </a:extLst>
          </p:cNvPr>
          <p:cNvSpPr txBox="1"/>
          <p:nvPr/>
        </p:nvSpPr>
        <p:spPr>
          <a:xfrm>
            <a:off x="8562109" y="3938749"/>
            <a:ext cx="308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(one’s complement arithmetic)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97899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0845-201D-43ED-A182-05B20045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Checksum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7772-C476-4226-AD92-1FA47C14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1713599" cy="2109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11101000</a:t>
            </a:r>
            <a:br>
              <a:rPr lang="en-US" dirty="0"/>
            </a:br>
            <a:r>
              <a:rPr lang="en-US" dirty="0"/>
              <a:t>00100101</a:t>
            </a:r>
            <a:br>
              <a:rPr lang="en-US" dirty="0"/>
            </a:br>
            <a:r>
              <a:rPr lang="en-US" dirty="0"/>
              <a:t>11011010</a:t>
            </a:r>
            <a:br>
              <a:rPr lang="en-US" dirty="0"/>
            </a:br>
            <a:r>
              <a:rPr lang="en-US" dirty="0"/>
              <a:t>01010000</a:t>
            </a:r>
            <a:br>
              <a:rPr lang="en-US" dirty="0"/>
            </a:br>
            <a:r>
              <a:rPr lang="en-US" dirty="0"/>
              <a:t>11111000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CD5AA-295B-4664-8075-51890373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CD6DA-D7F8-40D8-A501-26DF7603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23</a:t>
            </a:fld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B749D-4567-4578-A967-963BB204829B}"/>
              </a:ext>
            </a:extLst>
          </p:cNvPr>
          <p:cNvSpPr txBox="1"/>
          <p:nvPr/>
        </p:nvSpPr>
        <p:spPr>
          <a:xfrm>
            <a:off x="2168521" y="1335821"/>
            <a:ext cx="195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transmit order</a:t>
            </a:r>
            <a:endParaRPr lang="LID4096" sz="20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83C351-93FF-427B-969B-0DB45D17F4B9}"/>
              </a:ext>
            </a:extLst>
          </p:cNvPr>
          <p:cNvCxnSpPr>
            <a:cxnSpLocks/>
          </p:cNvCxnSpPr>
          <p:nvPr/>
        </p:nvCxnSpPr>
        <p:spPr>
          <a:xfrm>
            <a:off x="2273113" y="1690689"/>
            <a:ext cx="17415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52ED0BC-1E4E-49DF-B548-16FECEFEA3E6}"/>
              </a:ext>
            </a:extLst>
          </p:cNvPr>
          <p:cNvSpPr/>
          <p:nvPr/>
        </p:nvSpPr>
        <p:spPr>
          <a:xfrm>
            <a:off x="251151" y="2009596"/>
            <a:ext cx="1484712" cy="16866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400" dirty="0"/>
              <a:t>Groups of 8 bits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calculate </a:t>
            </a:r>
            <a:r>
              <a:rPr lang="en-US" sz="2400" i="1" dirty="0"/>
              <a:t>sum mod 256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C817CE-B6EC-4908-BE7C-04E8DC4A04FB}"/>
              </a:ext>
            </a:extLst>
          </p:cNvPr>
          <p:cNvSpPr/>
          <p:nvPr/>
        </p:nvSpPr>
        <p:spPr>
          <a:xfrm>
            <a:off x="6225311" y="5695159"/>
            <a:ext cx="5766578" cy="4818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400" dirty="0"/>
              <a:t>Internet checksum uses one’s complement arithmetic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3127D4-38FE-BD46-B215-ED30EC583898}"/>
              </a:ext>
            </a:extLst>
          </p:cNvPr>
          <p:cNvSpPr/>
          <p:nvPr/>
        </p:nvSpPr>
        <p:spPr>
          <a:xfrm>
            <a:off x="2036903" y="3761909"/>
            <a:ext cx="18293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11001101</a:t>
            </a:r>
            <a:endParaRPr lang="en-NL" sz="2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CD3BC5-9983-394C-B9FC-C62B0BF164FA}"/>
              </a:ext>
            </a:extLst>
          </p:cNvPr>
          <p:cNvGrpSpPr/>
          <p:nvPr/>
        </p:nvGrpSpPr>
        <p:grpSpPr>
          <a:xfrm>
            <a:off x="4287110" y="2408118"/>
            <a:ext cx="2255520" cy="636360"/>
            <a:chOff x="4990011" y="2315846"/>
            <a:chExt cx="2255520" cy="6363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8670E9-48D0-ED47-BACA-57CA9090B21F}"/>
                </a:ext>
              </a:extLst>
            </p:cNvPr>
            <p:cNvSpPr txBox="1"/>
            <p:nvPr/>
          </p:nvSpPr>
          <p:spPr>
            <a:xfrm>
              <a:off x="5120640" y="2315846"/>
              <a:ext cx="1950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channel</a:t>
              </a:r>
              <a:endParaRPr lang="LID4096" sz="280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BA04AFF-3F6A-B045-9D3A-A8AD27BC2D9E}"/>
                </a:ext>
              </a:extLst>
            </p:cNvPr>
            <p:cNvCxnSpPr/>
            <p:nvPr/>
          </p:nvCxnSpPr>
          <p:spPr>
            <a:xfrm>
              <a:off x="4990011" y="2952206"/>
              <a:ext cx="225552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0CE956C-A153-5E4E-8288-B97809E788F5}"/>
              </a:ext>
            </a:extLst>
          </p:cNvPr>
          <p:cNvSpPr txBox="1">
            <a:spLocks/>
          </p:cNvSpPr>
          <p:nvPr/>
        </p:nvSpPr>
        <p:spPr>
          <a:xfrm>
            <a:off x="6759286" y="1825625"/>
            <a:ext cx="1713599" cy="210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11101000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11011010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00100101</a:t>
            </a:r>
            <a:br>
              <a:rPr lang="en-US" dirty="0"/>
            </a:br>
            <a:r>
              <a:rPr lang="en-US" dirty="0"/>
              <a:t>01010000</a:t>
            </a:r>
            <a:br>
              <a:rPr lang="en-US" dirty="0"/>
            </a:br>
            <a:r>
              <a:rPr lang="en-US" dirty="0"/>
              <a:t>11111000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807A8D-FE20-1749-BD09-7EE5542566A4}"/>
              </a:ext>
            </a:extLst>
          </p:cNvPr>
          <p:cNvSpPr/>
          <p:nvPr/>
        </p:nvSpPr>
        <p:spPr>
          <a:xfrm>
            <a:off x="6643539" y="3761909"/>
            <a:ext cx="18293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11001101</a:t>
            </a:r>
            <a:endParaRPr lang="en-NL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042A52-05F0-DB4A-A9C3-6DB8ED99CBB8}"/>
              </a:ext>
            </a:extLst>
          </p:cNvPr>
          <p:cNvSpPr txBox="1"/>
          <p:nvPr/>
        </p:nvSpPr>
        <p:spPr>
          <a:xfrm>
            <a:off x="8562109" y="419145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/>
              <a:t>+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8FDC0F-CB93-9A46-8C20-E3D3041FF1EB}"/>
              </a:ext>
            </a:extLst>
          </p:cNvPr>
          <p:cNvCxnSpPr/>
          <p:nvPr/>
        </p:nvCxnSpPr>
        <p:spPr>
          <a:xfrm flipH="1">
            <a:off x="6733000" y="4454236"/>
            <a:ext cx="165042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D405C0-E73A-0845-BDC0-7B7BCE71C88F}"/>
              </a:ext>
            </a:extLst>
          </p:cNvPr>
          <p:cNvSpPr txBox="1"/>
          <p:nvPr/>
        </p:nvSpPr>
        <p:spPr>
          <a:xfrm>
            <a:off x="6732999" y="4571944"/>
            <a:ext cx="3741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11111111 = 0 (no error)</a:t>
            </a:r>
            <a:endParaRPr lang="en-NL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66E09D-44F9-7845-ADD0-3DC7155A8D47}"/>
              </a:ext>
            </a:extLst>
          </p:cNvPr>
          <p:cNvSpPr txBox="1"/>
          <p:nvPr/>
        </p:nvSpPr>
        <p:spPr>
          <a:xfrm>
            <a:off x="8562109" y="3938749"/>
            <a:ext cx="308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(one’s complement arithmetic)</a:t>
            </a:r>
            <a:endParaRPr lang="en-NL"/>
          </a:p>
        </p:txBody>
      </p:sp>
      <p:sp>
        <p:nvSpPr>
          <p:cNvPr id="25" name="Curved Left Arrow 24">
            <a:extLst>
              <a:ext uri="{FF2B5EF4-FFF2-40B4-BE49-F238E27FC236}">
                <a16:creationId xmlns:a16="http://schemas.microsoft.com/office/drawing/2014/main" id="{F24E6E8A-1203-DC4C-8B92-9D12BED9FDAE}"/>
              </a:ext>
            </a:extLst>
          </p:cNvPr>
          <p:cNvSpPr/>
          <p:nvPr/>
        </p:nvSpPr>
        <p:spPr>
          <a:xfrm>
            <a:off x="8383423" y="2418391"/>
            <a:ext cx="364201" cy="462257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80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9E82-98BF-455B-8071-69DC6F98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Redundancy Check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FEC1A-67EB-4E3E-A158-28A212014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81A96-6C29-4056-81E3-A46D31F8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9C273-8914-4FD7-9E53-D1C66E94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24</a:t>
            </a:fld>
            <a:endParaRPr lang="LID4096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20D101-6E23-437D-93AC-FD59A8DE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52" y="1646237"/>
            <a:ext cx="5618297" cy="431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989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08A1-75D4-4181-9646-76F85F8D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Redundancy Check</a:t>
            </a:r>
            <a:br>
              <a:rPr lang="en-US" dirty="0"/>
            </a:br>
            <a:r>
              <a:rPr lang="en-US" dirty="0"/>
              <a:t>The concept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E0F8C-A0A3-42EB-ADF4-97091208E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78028-A34B-494A-92AD-A699A721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B910C-32A3-4402-949D-3F7C26A9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25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E9E7A-9147-4956-BD9C-6C22C6E2AA7D}"/>
              </a:ext>
            </a:extLst>
          </p:cNvPr>
          <p:cNvSpPr/>
          <p:nvPr/>
        </p:nvSpPr>
        <p:spPr>
          <a:xfrm>
            <a:off x="3374748" y="3432401"/>
            <a:ext cx="1570717" cy="527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code word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B2B159-5AEC-4AAA-BE91-13949C3D72FE}"/>
              </a:ext>
            </a:extLst>
          </p:cNvPr>
          <p:cNvSpPr/>
          <p:nvPr/>
        </p:nvSpPr>
        <p:spPr>
          <a:xfrm>
            <a:off x="3374747" y="4186299"/>
            <a:ext cx="3492506" cy="527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generator polynomial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F240C8-4A33-4661-9B75-F5B148CF857D}"/>
              </a:ext>
            </a:extLst>
          </p:cNvPr>
          <p:cNvSpPr/>
          <p:nvPr/>
        </p:nvSpPr>
        <p:spPr>
          <a:xfrm>
            <a:off x="5296537" y="3429001"/>
            <a:ext cx="1570717" cy="527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errors</a:t>
            </a:r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C9D2471E-F1BE-460A-A89D-B41248913F51}"/>
              </a:ext>
            </a:extLst>
          </p:cNvPr>
          <p:cNvSpPr/>
          <p:nvPr/>
        </p:nvSpPr>
        <p:spPr>
          <a:xfrm>
            <a:off x="4890698" y="3462641"/>
            <a:ext cx="460604" cy="460604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5A5341-37EC-4E71-8834-2CB9D22F8BFD}"/>
              </a:ext>
            </a:extLst>
          </p:cNvPr>
          <p:cNvCxnSpPr/>
          <p:nvPr/>
        </p:nvCxnSpPr>
        <p:spPr>
          <a:xfrm>
            <a:off x="3217403" y="4053277"/>
            <a:ext cx="38125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Equals 12">
            <a:extLst>
              <a:ext uri="{FF2B5EF4-FFF2-40B4-BE49-F238E27FC236}">
                <a16:creationId xmlns:a16="http://schemas.microsoft.com/office/drawing/2014/main" id="{F36365D6-986D-48EA-A1D8-A07F78B4CEB0}"/>
              </a:ext>
            </a:extLst>
          </p:cNvPr>
          <p:cNvSpPr/>
          <p:nvPr/>
        </p:nvSpPr>
        <p:spPr>
          <a:xfrm>
            <a:off x="7218326" y="3853094"/>
            <a:ext cx="580959" cy="400366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461419-FF53-48B2-95A1-A71917BE1911}"/>
              </a:ext>
            </a:extLst>
          </p:cNvPr>
          <p:cNvSpPr/>
          <p:nvPr/>
        </p:nvSpPr>
        <p:spPr>
          <a:xfrm>
            <a:off x="7987625" y="3785933"/>
            <a:ext cx="580029" cy="526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6" name="Not Equal 15">
            <a:extLst>
              <a:ext uri="{FF2B5EF4-FFF2-40B4-BE49-F238E27FC236}">
                <a16:creationId xmlns:a16="http://schemas.microsoft.com/office/drawing/2014/main" id="{B43567A9-A493-485C-9408-84D12246E698}"/>
              </a:ext>
            </a:extLst>
          </p:cNvPr>
          <p:cNvSpPr/>
          <p:nvPr/>
        </p:nvSpPr>
        <p:spPr>
          <a:xfrm>
            <a:off x="7218326" y="3853094"/>
            <a:ext cx="580959" cy="400366"/>
          </a:xfrm>
          <a:prstGeom prst="mathNot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A51730-F9D5-48F6-9415-180FE4E26B63}"/>
              </a:ext>
            </a:extLst>
          </p:cNvPr>
          <p:cNvSpPr/>
          <p:nvPr/>
        </p:nvSpPr>
        <p:spPr>
          <a:xfrm>
            <a:off x="2432044" y="2276837"/>
            <a:ext cx="1570717" cy="527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message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5D237F-4ADA-412B-9D2C-5FA70015AED3}"/>
              </a:ext>
            </a:extLst>
          </p:cNvPr>
          <p:cNvSpPr/>
          <p:nvPr/>
        </p:nvSpPr>
        <p:spPr>
          <a:xfrm>
            <a:off x="4369595" y="2276837"/>
            <a:ext cx="1570717" cy="527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check bits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E35991-BEE6-4C05-81CE-43353E1F221E}"/>
              </a:ext>
            </a:extLst>
          </p:cNvPr>
          <p:cNvCxnSpPr/>
          <p:nvPr/>
        </p:nvCxnSpPr>
        <p:spPr>
          <a:xfrm flipH="1" flipV="1">
            <a:off x="2432043" y="2834964"/>
            <a:ext cx="942704" cy="5974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7A4EAB-5013-4296-9860-40F462819A6F}"/>
              </a:ext>
            </a:extLst>
          </p:cNvPr>
          <p:cNvCxnSpPr>
            <a:cxnSpLocks/>
          </p:cNvCxnSpPr>
          <p:nvPr/>
        </p:nvCxnSpPr>
        <p:spPr>
          <a:xfrm flipV="1">
            <a:off x="4945465" y="2834964"/>
            <a:ext cx="994846" cy="6091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1C0C48C-B1D6-43F5-BC5D-34232F37D982}"/>
              </a:ext>
            </a:extLst>
          </p:cNvPr>
          <p:cNvCxnSpPr>
            <a:cxnSpLocks/>
          </p:cNvCxnSpPr>
          <p:nvPr/>
        </p:nvCxnSpPr>
        <p:spPr>
          <a:xfrm flipH="1" flipV="1">
            <a:off x="4001457" y="2804724"/>
            <a:ext cx="958115" cy="6393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6A6B-7D6E-4E5A-A822-8E8EFEFC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Redundancy Check</a:t>
            </a:r>
            <a:br>
              <a:rPr lang="en-US" dirty="0"/>
            </a:br>
            <a:r>
              <a:rPr lang="en-US" dirty="0"/>
              <a:t>Properties and practice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B5E40D-CEB6-4D98-9F3A-938A2900F1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825625"/>
                <a:ext cx="840214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Sender and receiver agree upon polynomial in advance</a:t>
                </a:r>
              </a:p>
              <a:p>
                <a:pPr marL="0" indent="0">
                  <a:buNone/>
                </a:pPr>
                <a:r>
                  <a:rPr lang="en-US" dirty="0"/>
                  <a:t>Example: Ethernet’s 33-bit polynomial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dirty="0"/>
                  <a:t>CRC is computed with simple shift/XOR circuits</a:t>
                </a:r>
              </a:p>
              <a:p>
                <a:pPr lvl="4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Stronger detection than checksums: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Can detect all double bit errors, odd bit errors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Detect all burst errors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bits (in example,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Not vulnerable to systematic errors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…</a:t>
                </a:r>
              </a:p>
              <a:p>
                <a:pPr marL="0" indent="0">
                  <a:buNone/>
                </a:pPr>
                <a:endParaRPr lang="LID4096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B5E40D-CEB6-4D98-9F3A-938A2900F1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825625"/>
                <a:ext cx="8402140" cy="4351338"/>
              </a:xfrm>
              <a:blipFill>
                <a:blip r:embed="rId3"/>
                <a:stretch>
                  <a:fillRect l="-1511" t="-3198" b="-174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9771C-0627-46AB-AA06-5E7F9391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2120F-C6A1-4985-9615-F7168001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26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F8ED34-5BBE-4611-8850-FFB9FD088DDB}"/>
              </a:ext>
            </a:extLst>
          </p:cNvPr>
          <p:cNvSpPr/>
          <p:nvPr/>
        </p:nvSpPr>
        <p:spPr>
          <a:xfrm>
            <a:off x="3923388" y="3359217"/>
            <a:ext cx="4680171" cy="401813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400" dirty="0"/>
              <a:t>Because we use modulo 2 arithmetic.</a:t>
            </a:r>
          </a:p>
        </p:txBody>
      </p:sp>
    </p:spTree>
    <p:extLst>
      <p:ext uri="{BB962C8B-B14F-4D97-AF65-F5344CB8AC3E}">
        <p14:creationId xmlns:p14="http://schemas.microsoft.com/office/powerpoint/2010/main" val="17234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9E82-98BF-455B-8071-69DC6F98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Redundancy Check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FEC1A-67EB-4E3E-A158-28A212014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81A96-6C29-4056-81E3-A46D31F8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9C273-8914-4FD7-9E53-D1C66E94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27</a:t>
            </a:fld>
            <a:endParaRPr lang="LID4096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20D101-6E23-437D-93AC-FD59A8DE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52" y="1646237"/>
            <a:ext cx="5618297" cy="431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521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E7FBBD-BC62-4401-AC25-30C243263986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270662" y="5631926"/>
            <a:ext cx="70238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1098BD-D561-422E-A096-3E83B1B3C66E}"/>
              </a:ext>
            </a:extLst>
          </p:cNvPr>
          <p:cNvCxnSpPr>
            <a:stCxn id="8" idx="0"/>
          </p:cNvCxnSpPr>
          <p:nvPr/>
        </p:nvCxnSpPr>
        <p:spPr>
          <a:xfrm flipV="1">
            <a:off x="1463722" y="2655297"/>
            <a:ext cx="1188281" cy="5685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4C58E1-8F32-4781-A105-95E33808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Redundancy Check</a:t>
            </a:r>
            <a:br>
              <a:rPr lang="en-US" dirty="0"/>
            </a:br>
            <a:r>
              <a:rPr lang="en-US" dirty="0"/>
              <a:t>Example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2B0B8-A401-4BDA-A858-38A18B73D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message: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11010101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generator: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10011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  1010000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10011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    10000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    10011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     0011</a:t>
            </a:r>
          </a:p>
          <a:p>
            <a:pPr marL="0" indent="0">
              <a:buNone/>
            </a:pPr>
            <a:r>
              <a:rPr lang="en-US" dirty="0"/>
              <a:t>Message: 11010101, CRC: 0011, </a:t>
            </a:r>
            <a:br>
              <a:rPr lang="en-US" dirty="0"/>
            </a:br>
            <a:r>
              <a:rPr lang="en-US" dirty="0"/>
              <a:t>Codeword: 11010101</a:t>
            </a:r>
            <a:r>
              <a:rPr lang="en-US" dirty="0">
                <a:solidFill>
                  <a:srgbClr val="FF0000"/>
                </a:solidFill>
              </a:rPr>
              <a:t>0011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F405F-71A4-417A-9FC2-DD4FC3B2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7638-3B0B-4B3C-84D7-AF757C9B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28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D63C0-8AC0-4492-8F23-EE890FF6A559}"/>
              </a:ext>
            </a:extLst>
          </p:cNvPr>
          <p:cNvSpPr/>
          <p:nvPr/>
        </p:nvSpPr>
        <p:spPr>
          <a:xfrm>
            <a:off x="6973049" y="1818364"/>
            <a:ext cx="3446011" cy="949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Modulo 2 arithmetic.</a:t>
            </a:r>
            <a:br>
              <a:rPr lang="en-US" sz="2400" dirty="0"/>
            </a:br>
            <a:r>
              <a:rPr lang="en-US" sz="2400" dirty="0"/>
              <a:t>No carries/borrows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637622-DDC0-4FEE-ABAA-493FC5629B2A}"/>
              </a:ext>
            </a:extLst>
          </p:cNvPr>
          <p:cNvSpPr/>
          <p:nvPr/>
        </p:nvSpPr>
        <p:spPr>
          <a:xfrm>
            <a:off x="6973049" y="2861782"/>
            <a:ext cx="3446011" cy="9496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Q: Consequences for implementation?</a:t>
            </a:r>
            <a:endParaRPr lang="LID4096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324B982-D125-4E4D-91A2-961D4120F6EF}"/>
                  </a:ext>
                </a:extLst>
              </p:cNvPr>
              <p:cNvSpPr/>
              <p:nvPr/>
            </p:nvSpPr>
            <p:spPr>
              <a:xfrm>
                <a:off x="556096" y="3223864"/>
                <a:ext cx="1815250" cy="60041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324B982-D125-4E4D-91A2-961D4120F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96" y="3223864"/>
                <a:ext cx="1815250" cy="6004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F63DC9-DC12-4DA5-8B74-610EEDA2170C}"/>
                  </a:ext>
                </a:extLst>
              </p:cNvPr>
              <p:cNvSpPr/>
              <p:nvPr/>
            </p:nvSpPr>
            <p:spPr>
              <a:xfrm>
                <a:off x="6973049" y="5220287"/>
                <a:ext cx="3446011" cy="82327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110101010011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10011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F63DC9-DC12-4DA5-8B74-610EEDA217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049" y="5220287"/>
                <a:ext cx="3446011" cy="823279"/>
              </a:xfrm>
              <a:prstGeom prst="rect">
                <a:avLst/>
              </a:prstGeom>
              <a:blipFill>
                <a:blip r:embed="rId4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DEE0564-50B5-4865-9922-456053CCED54}"/>
              </a:ext>
            </a:extLst>
          </p:cNvPr>
          <p:cNvSpPr txBox="1"/>
          <p:nvPr/>
        </p:nvSpPr>
        <p:spPr>
          <a:xfrm>
            <a:off x="4357111" y="1762679"/>
            <a:ext cx="112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endParaRPr lang="LID4096" sz="28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F202C-5443-4CA3-AFF2-81D230CAC3D0}"/>
              </a:ext>
            </a:extLst>
          </p:cNvPr>
          <p:cNvSpPr txBox="1"/>
          <p:nvPr/>
        </p:nvSpPr>
        <p:spPr>
          <a:xfrm>
            <a:off x="2863802" y="2700643"/>
            <a:ext cx="112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  <a:endParaRPr lang="LID4096" sz="2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8C0164-94DE-4438-9CF9-1CAB58EE8AFA}"/>
              </a:ext>
            </a:extLst>
          </p:cNvPr>
          <p:cNvSpPr/>
          <p:nvPr/>
        </p:nvSpPr>
        <p:spPr>
          <a:xfrm>
            <a:off x="8451488" y="230188"/>
            <a:ext cx="3446011" cy="6586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Sender adds CRC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F2DB75-03C4-C9EC-23C3-9CCC25F35FB0}"/>
                  </a:ext>
                </a:extLst>
              </p:cNvPr>
              <p:cNvSpPr/>
              <p:nvPr/>
            </p:nvSpPr>
            <p:spPr>
              <a:xfrm>
                <a:off x="3425117" y="1028863"/>
                <a:ext cx="5095956" cy="60041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85000" lnSpcReduction="10000"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F2DB75-03C4-C9EC-23C3-9CCC25F35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117" y="1028863"/>
                <a:ext cx="5095956" cy="600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3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9" grpId="0"/>
      <p:bldP spid="12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E7FBBD-BC62-4401-AC25-30C243263986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5407938" y="4838340"/>
            <a:ext cx="1732585" cy="4541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4C58E1-8F32-4781-A105-95E33808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Redundancy Check</a:t>
            </a:r>
            <a:br>
              <a:rPr lang="en-US" dirty="0"/>
            </a:br>
            <a:r>
              <a:rPr lang="en-US" dirty="0"/>
              <a:t>Example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2B0B8-A401-4BDA-A858-38A18B73D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message: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11010101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generator: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10011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  1010011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10011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    10011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    10011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        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Message: 11010101, CRC: 0011,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Codeword: 110101010011</a:t>
            </a:r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F405F-71A4-417A-9FC2-DD4FC3B2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7638-3B0B-4B3C-84D7-AF757C9B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29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D63C0-8AC0-4492-8F23-EE890FF6A559}"/>
              </a:ext>
            </a:extLst>
          </p:cNvPr>
          <p:cNvSpPr/>
          <p:nvPr/>
        </p:nvSpPr>
        <p:spPr>
          <a:xfrm>
            <a:off x="4210792" y="1022774"/>
            <a:ext cx="3446011" cy="6586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Receiver checks for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F63DC9-DC12-4DA5-8B74-610EEDA2170C}"/>
                  </a:ext>
                </a:extLst>
              </p:cNvPr>
              <p:cNvSpPr/>
              <p:nvPr/>
            </p:nvSpPr>
            <p:spPr>
              <a:xfrm>
                <a:off x="5147873" y="5292520"/>
                <a:ext cx="3985299" cy="9497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110101010011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10011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400" dirty="0"/>
                  <a:t>, no error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F63DC9-DC12-4DA5-8B74-610EEDA217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873" y="5292520"/>
                <a:ext cx="3985299" cy="949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DEE0564-50B5-4865-9922-456053CCED54}"/>
              </a:ext>
            </a:extLst>
          </p:cNvPr>
          <p:cNvSpPr txBox="1"/>
          <p:nvPr/>
        </p:nvSpPr>
        <p:spPr>
          <a:xfrm>
            <a:off x="4365774" y="1760368"/>
            <a:ext cx="112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endParaRPr lang="LID4096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F202C-5443-4CA3-AFF2-81D230CAC3D0}"/>
              </a:ext>
            </a:extLst>
          </p:cNvPr>
          <p:cNvSpPr txBox="1"/>
          <p:nvPr/>
        </p:nvSpPr>
        <p:spPr>
          <a:xfrm>
            <a:off x="2879395" y="2697660"/>
            <a:ext cx="112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  <a:endParaRPr lang="LID4096" sz="2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12818-8B4F-875F-AA86-3EB3F84D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6522" y="6356350"/>
            <a:ext cx="9678956" cy="365125"/>
          </a:xfrm>
        </p:spPr>
        <p:txBody>
          <a:bodyPr/>
          <a:lstStyle/>
          <a:p>
            <a:r>
              <a:rPr lang="en-US" dirty="0"/>
              <a:t>Sources: </a:t>
            </a:r>
            <a:r>
              <a:rPr lang="en-US" dirty="0">
                <a:hlinkClick r:id="rId2"/>
              </a:rPr>
              <a:t>https://www.nasa.gov/webbfirstimages/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http://www.libpng.org/pub/png/spec/1.2/PNG-Structure.html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https://unsplash.com/photos/BXOXnQ26B7o</a:t>
            </a:r>
            <a:r>
              <a:rPr lang="en-US" dirty="0"/>
              <a:t>, 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9B202-B97F-DC41-3714-19E6ADF5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3</a:t>
            </a:fld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558FD-F51C-F297-B996-909415B2F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6311" cy="37940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634C54-BA52-13B4-0A1A-D85BAC66D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61" y="2494829"/>
            <a:ext cx="5688326" cy="3794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5D3DD-418C-FADF-B458-8B65271887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2637" y="2383541"/>
            <a:ext cx="8399563" cy="14778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5C155E-695E-FD36-1D24-0331D5A5F9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9" y="2799287"/>
            <a:ext cx="4648200" cy="4648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589797-308E-9733-914D-4B59377B3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481" y="-376408"/>
            <a:ext cx="2692541" cy="269254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24D472B-680C-39CB-825D-A4D74307943D}"/>
              </a:ext>
            </a:extLst>
          </p:cNvPr>
          <p:cNvSpPr/>
          <p:nvPr/>
        </p:nvSpPr>
        <p:spPr>
          <a:xfrm>
            <a:off x="-102638" y="3794007"/>
            <a:ext cx="12409715" cy="802614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dirty="0"/>
              <a:t>A </a:t>
            </a:r>
            <a:r>
              <a:rPr lang="en-US" sz="3200" b="1" u="sng" dirty="0"/>
              <a:t>single bit flip</a:t>
            </a:r>
            <a:r>
              <a:rPr lang="en-US" sz="3200" b="1" dirty="0"/>
              <a:t> </a:t>
            </a:r>
            <a:r>
              <a:rPr lang="en-US" sz="3200" dirty="0"/>
              <a:t>can break these images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049C647-EF05-0B1D-0675-1A62C80B11C6}"/>
                  </a:ext>
                </a:extLst>
              </p:cNvPr>
              <p:cNvSpPr/>
              <p:nvPr/>
            </p:nvSpPr>
            <p:spPr>
              <a:xfrm>
                <a:off x="177150" y="219085"/>
                <a:ext cx="7696331" cy="72405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sz="3600" dirty="0"/>
                  <a:t>1 Gibibyte =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8×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</m:oMath>
                </a14:m>
                <a:r>
                  <a:rPr lang="en-US" sz="3600" dirty="0"/>
                  <a:t> bits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049C647-EF05-0B1D-0675-1A62C80B11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50" y="219085"/>
                <a:ext cx="7696331" cy="724056"/>
              </a:xfrm>
              <a:prstGeom prst="rect">
                <a:avLst/>
              </a:prstGeom>
              <a:blipFill>
                <a:blip r:embed="rId10"/>
                <a:stretch>
                  <a:fillRect t="-5738" b="-2459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63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F90A-D390-43C4-AA28-24BFFB91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Correction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4D7B0-3B56-459F-B9B1-402EFCBC3A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309AA-529A-4462-B9A8-ACBE802CB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F6183-5D3C-4913-908A-1625466C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30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E5624-3F4D-EF47-B505-B46074367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78" y="5088335"/>
            <a:ext cx="879078" cy="8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10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AAC6-0660-49D5-8A4B-F81D316C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errors can we </a:t>
            </a:r>
            <a:r>
              <a:rPr lang="en-US" i="1" dirty="0"/>
              <a:t>correct</a:t>
            </a:r>
            <a:r>
              <a:rPr lang="en-US" dirty="0"/>
              <a:t>?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EBC233-4C12-4FA3-84C7-0555E3EA44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825625"/>
                <a:ext cx="851535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Consider a code with hamming 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We have seen that we can </a:t>
                </a:r>
                <a:r>
                  <a:rPr lang="en-US" b="1" dirty="0"/>
                  <a:t>detect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single-bit errors.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111000					111111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EBC233-4C12-4FA3-84C7-0555E3EA44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825625"/>
                <a:ext cx="8515350" cy="4351338"/>
              </a:xfrm>
              <a:blipFill>
                <a:blip r:embed="rId3"/>
                <a:stretch>
                  <a:fillRect l="-1490" t="-263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CA6E9-739D-49BD-B427-F4C334F1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01099-3072-490A-9361-94296857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31</a:t>
            </a:fld>
            <a:endParaRPr lang="LID4096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DC552A-F73A-460C-A6E6-29CCA6F6BAC2}"/>
              </a:ext>
            </a:extLst>
          </p:cNvPr>
          <p:cNvCxnSpPr/>
          <p:nvPr/>
        </p:nvCxnSpPr>
        <p:spPr>
          <a:xfrm>
            <a:off x="2725119" y="4602997"/>
            <a:ext cx="5687878" cy="0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11E5D8B-FA60-4928-8834-AD091E037E65}"/>
              </a:ext>
            </a:extLst>
          </p:cNvPr>
          <p:cNvSpPr/>
          <p:nvPr/>
        </p:nvSpPr>
        <p:spPr>
          <a:xfrm>
            <a:off x="4391186" y="4544878"/>
            <a:ext cx="116238" cy="1162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3A885C-70BD-45D2-999A-9D25A559C39F}"/>
              </a:ext>
            </a:extLst>
          </p:cNvPr>
          <p:cNvSpPr/>
          <p:nvPr/>
        </p:nvSpPr>
        <p:spPr>
          <a:xfrm>
            <a:off x="6402091" y="4544878"/>
            <a:ext cx="116238" cy="1162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F4903B-9A9F-4194-A1A1-6547511A3350}"/>
              </a:ext>
            </a:extLst>
          </p:cNvPr>
          <p:cNvCxnSpPr/>
          <p:nvPr/>
        </p:nvCxnSpPr>
        <p:spPr>
          <a:xfrm>
            <a:off x="5367580" y="3939303"/>
            <a:ext cx="0" cy="1384367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D28625C-5CD4-4071-A30D-BAAA500C6890}"/>
                  </a:ext>
                </a:extLst>
              </p:cNvPr>
              <p:cNvSpPr/>
              <p:nvPr/>
            </p:nvSpPr>
            <p:spPr>
              <a:xfrm>
                <a:off x="9031773" y="4924360"/>
                <a:ext cx="2629989" cy="118312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dirty="0"/>
                  <a:t>We can </a:t>
                </a:r>
                <a:r>
                  <a:rPr lang="en-US" sz="2400" b="1" dirty="0"/>
                  <a:t>correct </a:t>
                </a:r>
                <a:r>
                  <a:rPr lang="en-US" sz="2400" dirty="0"/>
                  <a:t>errors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⌊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r>
                  <a:rPr lang="en-US" sz="2400" dirty="0"/>
                  <a:t> changes.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D28625C-5CD4-4071-A30D-BAAA500C6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773" y="4924360"/>
                <a:ext cx="2629989" cy="1183120"/>
              </a:xfrm>
              <a:prstGeom prst="rect">
                <a:avLst/>
              </a:prstGeom>
              <a:blipFill>
                <a:blip r:embed="rId4"/>
                <a:stretch>
                  <a:fillRect t="-3553" b="-659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74CC2B6-05D0-4FE6-B35C-85DDE21D3E85}"/>
              </a:ext>
            </a:extLst>
          </p:cNvPr>
          <p:cNvSpPr/>
          <p:nvPr/>
        </p:nvSpPr>
        <p:spPr>
          <a:xfrm>
            <a:off x="484226" y="4945742"/>
            <a:ext cx="3275889" cy="1161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Q: What assumption do we need for this approach to work in practice?</a:t>
            </a:r>
            <a:endParaRPr lang="LID4096" sz="28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2167F4-539C-4FF0-A1F0-CA5031775FD2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465462" y="3594615"/>
            <a:ext cx="0" cy="7777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C5163-EBA3-4A71-A15B-190EA737AA09}"/>
              </a:ext>
            </a:extLst>
          </p:cNvPr>
          <p:cNvSpPr/>
          <p:nvPr/>
        </p:nvSpPr>
        <p:spPr>
          <a:xfrm>
            <a:off x="5557837" y="2994197"/>
            <a:ext cx="1815250" cy="6004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400" dirty="0"/>
              <a:t>If we receive this value, 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C80EA8-534D-432B-8F93-143E6BD727E2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8603811" y="3594615"/>
            <a:ext cx="731346" cy="8665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5FBE097-377E-45B7-89F4-A66DB12C4F9F}"/>
              </a:ext>
            </a:extLst>
          </p:cNvPr>
          <p:cNvSpPr/>
          <p:nvPr/>
        </p:nvSpPr>
        <p:spPr>
          <a:xfrm>
            <a:off x="8205458" y="2994197"/>
            <a:ext cx="2259399" cy="6004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400" dirty="0"/>
              <a:t>… we assume it should be this value.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71C5AA-00F3-4A69-9A72-BF89529E3806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2909180" y="3593553"/>
            <a:ext cx="1464638" cy="9246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0B70180-F108-4CDA-8BEA-B4B2852F3E64}"/>
              </a:ext>
            </a:extLst>
          </p:cNvPr>
          <p:cNvSpPr/>
          <p:nvPr/>
        </p:nvSpPr>
        <p:spPr>
          <a:xfrm>
            <a:off x="3244119" y="2993134"/>
            <a:ext cx="2259399" cy="6004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400" dirty="0"/>
              <a:t>But it could have been this value!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B325F-9EB1-2AD6-90E1-AFBF2A94AF0E}"/>
              </a:ext>
            </a:extLst>
          </p:cNvPr>
          <p:cNvSpPr/>
          <p:nvPr/>
        </p:nvSpPr>
        <p:spPr>
          <a:xfrm>
            <a:off x="3998721" y="5589532"/>
            <a:ext cx="3374366" cy="5179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 err="1"/>
              <a:t>Conputer</a:t>
            </a:r>
            <a:r>
              <a:rPr lang="en-US" sz="2800" dirty="0"/>
              <a:t> </a:t>
            </a:r>
            <a:r>
              <a:rPr lang="en-US" sz="2800" dirty="0" err="1"/>
              <a:t>Nrtworls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25992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6" grpId="0" animBg="1"/>
      <p:bldP spid="18" grpId="0" animBg="1"/>
      <p:bldP spid="21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566E-A565-40B4-B8D3-00CC7C7F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correction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764C9-B720-4870-9993-1FAE56F7F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Hamming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Binary convolutional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Reed-Solomon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Low-Density Parity Check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… (many others)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A5290-5F39-44AF-89AE-F4AF1169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9F700-5B9E-453E-AAC2-487330C8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345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7242-3284-4253-8026-C3562F6F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parity bits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616D-0E04-4A90-A897-D64AB00E28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1110000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</a:t>
                </a:r>
                <a:br>
                  <a:rPr lang="en-US" dirty="0"/>
                </a:br>
                <a:r>
                  <a:rPr lang="en-US" dirty="0"/>
                  <a:t>0010101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0</a:t>
                </a:r>
                <a:br>
                  <a:rPr lang="en-US" dirty="0"/>
                </a:br>
                <a:r>
                  <a:rPr lang="en-US" dirty="0"/>
                  <a:t>1101010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</a:t>
                </a:r>
                <a:br>
                  <a:rPr lang="en-US" dirty="0"/>
                </a:br>
                <a:r>
                  <a:rPr lang="en-US" dirty="0"/>
                  <a:t>0101000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</a:t>
                </a:r>
                <a:br>
                  <a:rPr lang="en-US" dirty="0"/>
                </a:br>
                <a:r>
                  <a:rPr lang="en-US" dirty="0"/>
                  <a:t>1111000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				</a:t>
                </a:r>
                <a:endParaRPr lang="LID4096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616D-0E04-4A90-A897-D64AB00E28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FF39E-ECCF-4FCA-B47C-A68948B7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02D7A-41C1-4787-983D-17513C15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33</a:t>
            </a:fld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2E0A27-40B5-4CDA-982F-9CE367BFDB09}"/>
              </a:ext>
            </a:extLst>
          </p:cNvPr>
          <p:cNvSpPr/>
          <p:nvPr/>
        </p:nvSpPr>
        <p:spPr>
          <a:xfrm>
            <a:off x="3597247" y="2155601"/>
            <a:ext cx="2796465" cy="5875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Error in second row!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6C166F-97AB-BE40-88AE-41A58D7A9F16}"/>
              </a:ext>
            </a:extLst>
          </p:cNvPr>
          <p:cNvGrpSpPr/>
          <p:nvPr/>
        </p:nvGrpSpPr>
        <p:grpSpPr>
          <a:xfrm>
            <a:off x="975515" y="1335822"/>
            <a:ext cx="1950720" cy="400110"/>
            <a:chOff x="2168521" y="1335821"/>
            <a:chExt cx="1950720" cy="40011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41B1C0C-3DE1-46B7-AC84-31CE709AF441}"/>
                </a:ext>
              </a:extLst>
            </p:cNvPr>
            <p:cNvCxnSpPr>
              <a:cxnSpLocks/>
            </p:cNvCxnSpPr>
            <p:nvPr/>
          </p:nvCxnSpPr>
          <p:spPr>
            <a:xfrm>
              <a:off x="2273113" y="1690689"/>
              <a:ext cx="174153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B7C84F-27E0-4FD5-AB18-7C184689D98E}"/>
                </a:ext>
              </a:extLst>
            </p:cNvPr>
            <p:cNvSpPr txBox="1"/>
            <p:nvPr/>
          </p:nvSpPr>
          <p:spPr>
            <a:xfrm>
              <a:off x="2168521" y="1335821"/>
              <a:ext cx="1950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receive order</a:t>
              </a:r>
              <a:endParaRPr lang="LID4096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906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7242-3284-4253-8026-C3562F6F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parity bits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616D-0E04-4A90-A897-D64AB00E28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1110000</a:t>
                </a:r>
                <a:br>
                  <a:rPr lang="en-US" dirty="0"/>
                </a:br>
                <a:r>
                  <a:rPr lang="en-US" dirty="0"/>
                  <a:t>0010101</a:t>
                </a:r>
                <a:br>
                  <a:rPr lang="en-US" dirty="0"/>
                </a:br>
                <a:r>
                  <a:rPr lang="en-US" dirty="0"/>
                  <a:t>1101010</a:t>
                </a:r>
                <a:br>
                  <a:rPr lang="en-US" dirty="0"/>
                </a:br>
                <a:r>
                  <a:rPr lang="en-US" dirty="0"/>
                  <a:t>0101000</a:t>
                </a:r>
                <a:br>
                  <a:rPr lang="en-US" dirty="0"/>
                </a:br>
                <a:r>
                  <a:rPr lang="en-US" dirty="0"/>
                  <a:t>1111000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↓↓↓↓↓↓↓</m:t>
                      </m:r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101</a:t>
                </a:r>
                <a:r>
                  <a:rPr lang="en-US" b="1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/>
                  <a:t>111 				</a:t>
                </a:r>
                <a:endParaRPr lang="LID4096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616D-0E04-4A90-A897-D64AB00E28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FF39E-ECCF-4FCA-B47C-A68948B7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02D7A-41C1-4787-983D-17513C15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34</a:t>
            </a:fld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2E0A27-40B5-4CDA-982F-9CE367BFDB09}"/>
              </a:ext>
            </a:extLst>
          </p:cNvPr>
          <p:cNvSpPr/>
          <p:nvPr/>
        </p:nvSpPr>
        <p:spPr>
          <a:xfrm>
            <a:off x="838200" y="4873510"/>
            <a:ext cx="3712535" cy="5875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Error in fourth column!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6C166F-97AB-BE40-88AE-41A58D7A9F16}"/>
              </a:ext>
            </a:extLst>
          </p:cNvPr>
          <p:cNvGrpSpPr/>
          <p:nvPr/>
        </p:nvGrpSpPr>
        <p:grpSpPr>
          <a:xfrm>
            <a:off x="975515" y="1335822"/>
            <a:ext cx="1950720" cy="400110"/>
            <a:chOff x="2168521" y="1335821"/>
            <a:chExt cx="1950720" cy="40011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41B1C0C-3DE1-46B7-AC84-31CE709AF441}"/>
                </a:ext>
              </a:extLst>
            </p:cNvPr>
            <p:cNvCxnSpPr>
              <a:cxnSpLocks/>
            </p:cNvCxnSpPr>
            <p:nvPr/>
          </p:nvCxnSpPr>
          <p:spPr>
            <a:xfrm>
              <a:off x="2273113" y="1690689"/>
              <a:ext cx="174153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B7C84F-27E0-4FD5-AB18-7C184689D98E}"/>
                </a:ext>
              </a:extLst>
            </p:cNvPr>
            <p:cNvSpPr txBox="1"/>
            <p:nvPr/>
          </p:nvSpPr>
          <p:spPr>
            <a:xfrm>
              <a:off x="2168521" y="1335821"/>
              <a:ext cx="1950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receive order</a:t>
              </a:r>
              <a:endParaRPr lang="LID4096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30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7242-3284-4253-8026-C3562F6F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parity bits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616D-0E04-4A90-A897-D64AB00E28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1110000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</a:t>
                </a:r>
                <a:br>
                  <a:rPr lang="en-US" dirty="0"/>
                </a:br>
                <a:r>
                  <a:rPr lang="en-US" dirty="0"/>
                  <a:t>001</a:t>
                </a:r>
                <a:r>
                  <a:rPr lang="en-US" b="1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/>
                  <a:t>101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0</a:t>
                </a:r>
                <a:br>
                  <a:rPr lang="en-US" dirty="0"/>
                </a:br>
                <a:r>
                  <a:rPr lang="en-US" dirty="0"/>
                  <a:t>1101010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</a:t>
                </a:r>
                <a:br>
                  <a:rPr lang="en-US" dirty="0"/>
                </a:br>
                <a:r>
                  <a:rPr lang="en-US" dirty="0"/>
                  <a:t>0101000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</a:t>
                </a:r>
                <a:br>
                  <a:rPr lang="en-US" dirty="0"/>
                </a:br>
                <a:r>
                  <a:rPr lang="en-US" dirty="0"/>
                  <a:t>1111000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↓↓↓↓↓↓↓</m:t>
                      </m:r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101</a:t>
                </a:r>
                <a:r>
                  <a:rPr lang="en-US" b="1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/>
                  <a:t>111 				</a:t>
                </a:r>
                <a:endParaRPr lang="LID4096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616D-0E04-4A90-A897-D64AB00E28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FF39E-ECCF-4FCA-B47C-A68948B7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02D7A-41C1-4787-983D-17513C15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35</a:t>
            </a:fld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2E0A27-40B5-4CDA-982F-9CE367BFDB09}"/>
              </a:ext>
            </a:extLst>
          </p:cNvPr>
          <p:cNvSpPr/>
          <p:nvPr/>
        </p:nvSpPr>
        <p:spPr>
          <a:xfrm>
            <a:off x="3597247" y="2155601"/>
            <a:ext cx="2796465" cy="5875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Error located!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6C166F-97AB-BE40-88AE-41A58D7A9F16}"/>
              </a:ext>
            </a:extLst>
          </p:cNvPr>
          <p:cNvGrpSpPr/>
          <p:nvPr/>
        </p:nvGrpSpPr>
        <p:grpSpPr>
          <a:xfrm>
            <a:off x="975515" y="1335822"/>
            <a:ext cx="1950720" cy="400110"/>
            <a:chOff x="2168521" y="1335821"/>
            <a:chExt cx="1950720" cy="40011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41B1C0C-3DE1-46B7-AC84-31CE709AF441}"/>
                </a:ext>
              </a:extLst>
            </p:cNvPr>
            <p:cNvCxnSpPr>
              <a:cxnSpLocks/>
            </p:cNvCxnSpPr>
            <p:nvPr/>
          </p:nvCxnSpPr>
          <p:spPr>
            <a:xfrm>
              <a:off x="2273113" y="1690689"/>
              <a:ext cx="174153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B7C84F-27E0-4FD5-AB18-7C184689D98E}"/>
                </a:ext>
              </a:extLst>
            </p:cNvPr>
            <p:cNvSpPr txBox="1"/>
            <p:nvPr/>
          </p:nvSpPr>
          <p:spPr>
            <a:xfrm>
              <a:off x="2168521" y="1335821"/>
              <a:ext cx="1950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receive order</a:t>
              </a:r>
              <a:endParaRPr lang="LID4096" sz="20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CF63AFE-4D1A-1C64-62E7-3E9FE6E0C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66" y="2286794"/>
            <a:ext cx="3428999" cy="3428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82F3B-8034-90F2-137C-AB276B1220F5}"/>
              </a:ext>
            </a:extLst>
          </p:cNvPr>
          <p:cNvSpPr/>
          <p:nvPr/>
        </p:nvSpPr>
        <p:spPr>
          <a:xfrm>
            <a:off x="8153400" y="542018"/>
            <a:ext cx="3480493" cy="5875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400" dirty="0"/>
              <a:t>= </a:t>
            </a:r>
            <a:r>
              <a:rPr lang="en-US" sz="2400" dirty="0" err="1"/>
              <a:t>Row+column</a:t>
            </a:r>
            <a:r>
              <a:rPr lang="en-US" sz="2400" dirty="0"/>
              <a:t> parity bits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A7762C-4A6F-D79E-0463-35A6ACDB7ED3}"/>
              </a:ext>
            </a:extLst>
          </p:cNvPr>
          <p:cNvSpPr/>
          <p:nvPr/>
        </p:nvSpPr>
        <p:spPr>
          <a:xfrm>
            <a:off x="8153400" y="1103089"/>
            <a:ext cx="3480493" cy="5875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400" dirty="0"/>
              <a:t>= Hamming 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F5E0B-278E-CF94-E865-EEC85D1E1A17}"/>
              </a:ext>
            </a:extLst>
          </p:cNvPr>
          <p:cNvSpPr/>
          <p:nvPr/>
        </p:nvSpPr>
        <p:spPr>
          <a:xfrm>
            <a:off x="7629191" y="1192782"/>
            <a:ext cx="488232" cy="453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397AE7-58BD-FCDE-5809-BCC7A5BAC7FB}"/>
              </a:ext>
            </a:extLst>
          </p:cNvPr>
          <p:cNvSpPr/>
          <p:nvPr/>
        </p:nvSpPr>
        <p:spPr>
          <a:xfrm>
            <a:off x="7629191" y="614468"/>
            <a:ext cx="488232" cy="4534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38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85BA-2955-41C7-A172-34C2ED58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codes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65A67-1752-44F4-BAA0-7F9192C98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en-US" dirty="0"/>
              <a:t>Example of an (11, 7) Hamming code </a:t>
            </a:r>
            <a:br>
              <a:rPr lang="en-US" altLang="en-US" dirty="0"/>
            </a:br>
            <a:r>
              <a:rPr lang="en-US" altLang="en-US" dirty="0"/>
              <a:t>correcting a single-bit error.</a:t>
            </a:r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AF7DF-C918-454B-8290-0BBA405FD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D17F7-201F-41A6-88F8-3EC6F4B3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36</a:t>
            </a:fld>
            <a:endParaRPr lang="LID4096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B364388-8159-4A1E-865C-DD9E84D98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133600"/>
            <a:ext cx="79168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2A1614-A288-412F-A951-080FD4C95900}"/>
              </a:ext>
            </a:extLst>
          </p:cNvPr>
          <p:cNvSpPr/>
          <p:nvPr/>
        </p:nvSpPr>
        <p:spPr>
          <a:xfrm>
            <a:off x="6871791" y="396648"/>
            <a:ext cx="3316375" cy="12075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400" dirty="0"/>
              <a:t>Minimum number of check bits such that </a:t>
            </a:r>
            <a:r>
              <a:rPr lang="en-US" sz="2400" i="1" dirty="0"/>
              <a:t>all </a:t>
            </a:r>
            <a:r>
              <a:rPr lang="en-US" sz="2400" dirty="0"/>
              <a:t>1-bit errors can be </a:t>
            </a:r>
            <a:r>
              <a:rPr lang="en-US" sz="2400" i="1" dirty="0"/>
              <a:t>corrected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23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CBD5-539A-4E2B-BFA8-D910298C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codes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EC3B-9BCE-4974-9DB3-D8D50DAB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27996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bit-locations that are a power of 2 as check bits. Use the remaining positions for the message.</a:t>
            </a:r>
          </a:p>
          <a:p>
            <a:pPr marL="0" indent="0">
              <a:buNone/>
            </a:pPr>
            <a:r>
              <a:rPr lang="en-US" dirty="0"/>
              <a:t>message: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11010101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codeword: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101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0101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positions: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567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9…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A5EE4-5780-4421-BCF4-7FC3085D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3B867-067C-470E-8803-75E7245F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285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CBD5-539A-4E2B-BFA8-D910298C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codes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EC3B-9BCE-4974-9DB3-D8D50DAB7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825625"/>
                <a:ext cx="8279961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Use bit-locations that are a power of 2 as check bits. Use the remaining positions for the message.</a:t>
                </a:r>
              </a:p>
              <a:p>
                <a:pPr marL="0" indent="0">
                  <a:buNone/>
                </a:pPr>
                <a:r>
                  <a:rPr lang="en-US" dirty="0"/>
                  <a:t>message:	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1 101 0101</a:t>
                </a:r>
              </a:p>
              <a:p>
                <a:pPr marL="0" indent="0">
                  <a:buNone/>
                </a:pPr>
                <a:r>
                  <a:rPr lang="en-US" dirty="0">
                    <a:cs typeface="Courier New" panose="02070309020205020404" pitchFamily="49" charset="0"/>
                  </a:rPr>
                  <a:t>codeword: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__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_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101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_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0101</a:t>
                </a:r>
              </a:p>
              <a:p>
                <a:pPr marL="0" indent="0">
                  <a:buNone/>
                </a:pPr>
                <a:r>
                  <a:rPr lang="en-US" dirty="0">
                    <a:cs typeface="Courier New" panose="02070309020205020404" pitchFamily="49" charset="0"/>
                  </a:rPr>
                  <a:t>positions: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567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9…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Expand all bit locations into powers of two.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Decide the value of each check bit in position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by</a:t>
                </a:r>
                <a:br>
                  <a:rPr lang="en-US" dirty="0"/>
                </a:br>
                <a:r>
                  <a:rPr lang="en-US" dirty="0"/>
                  <a:t>calculating the parity function over all bits that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their expansion.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EC3B-9BCE-4974-9DB3-D8D50DAB7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825625"/>
                <a:ext cx="8279961" cy="4351338"/>
              </a:xfrm>
              <a:blipFill>
                <a:blip r:embed="rId2"/>
                <a:stretch>
                  <a:fillRect l="-1534" t="-2632" r="-1380" b="-58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A5EE4-5780-4421-BCF4-7FC3085D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3B867-067C-470E-8803-75E7245F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530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6829-6524-4D45-ABA5-8C6465B0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codes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6E371-06D2-4AF7-BAC0-26691528C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527E3-9ED9-4B70-9DFB-B8622A4A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45B1E-8AC6-4164-9CDF-69336204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39</a:t>
            </a:fld>
            <a:endParaRPr lang="LID4096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7B43F0-E63E-4382-AB68-70F4FEBF5E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986293"/>
              </p:ext>
            </p:extLst>
          </p:nvPr>
        </p:nvGraphicFramePr>
        <p:xfrm>
          <a:off x="2546985" y="3826445"/>
          <a:ext cx="7098030" cy="22250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632127583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214264384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487306054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249322471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227535908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300008297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97409064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542502263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593925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56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63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4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96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31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4839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D00B0A-92FF-4251-A70B-8DDDD8134F8F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502156" y="3235840"/>
            <a:ext cx="0" cy="4725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CC7937-E63E-409C-900C-392B2FD33DBF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851662" y="3235840"/>
            <a:ext cx="0" cy="4725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CD211F-63B0-4866-9729-D358ECA7AD57}"/>
                  </a:ext>
                </a:extLst>
              </p:cNvPr>
              <p:cNvSpPr/>
              <p:nvPr/>
            </p:nvSpPr>
            <p:spPr>
              <a:xfrm>
                <a:off x="3876783" y="2416233"/>
                <a:ext cx="1250746" cy="81960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CD211F-63B0-4866-9729-D358ECA7A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783" y="2416233"/>
                <a:ext cx="1250746" cy="8196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70C1FB-5A5A-45E7-9EF5-21D01113BC5D}"/>
                  </a:ext>
                </a:extLst>
              </p:cNvPr>
              <p:cNvSpPr/>
              <p:nvPr/>
            </p:nvSpPr>
            <p:spPr>
              <a:xfrm>
                <a:off x="6004560" y="2416233"/>
                <a:ext cx="1694204" cy="81960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5=4+1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70C1FB-5A5A-45E7-9EF5-21D01113B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60" y="2416233"/>
                <a:ext cx="1694204" cy="819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F6C85EF-2B8A-464A-B1FC-DC072AD8A3BB}"/>
              </a:ext>
            </a:extLst>
          </p:cNvPr>
          <p:cNvSpPr/>
          <p:nvPr/>
        </p:nvSpPr>
        <p:spPr>
          <a:xfrm>
            <a:off x="4061718" y="3708411"/>
            <a:ext cx="893837" cy="2468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E19828-3889-45F9-B97F-713506C6FBE9}"/>
              </a:ext>
            </a:extLst>
          </p:cNvPr>
          <p:cNvSpPr/>
          <p:nvPr/>
        </p:nvSpPr>
        <p:spPr>
          <a:xfrm>
            <a:off x="6417703" y="3715799"/>
            <a:ext cx="893837" cy="2468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A30292-DAB6-44C7-85EF-5D627D8881CC}"/>
              </a:ext>
            </a:extLst>
          </p:cNvPr>
          <p:cNvSpPr/>
          <p:nvPr/>
        </p:nvSpPr>
        <p:spPr>
          <a:xfrm>
            <a:off x="4287749" y="5013789"/>
            <a:ext cx="431515" cy="22287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ADA299-5457-41D1-AD2F-9FDE7981B35F}"/>
              </a:ext>
            </a:extLst>
          </p:cNvPr>
          <p:cNvSpPr/>
          <p:nvPr/>
        </p:nvSpPr>
        <p:spPr>
          <a:xfrm>
            <a:off x="6646536" y="4623371"/>
            <a:ext cx="410252" cy="2774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8432F5-EDE9-4ED7-A009-108CFBAADBBF}"/>
              </a:ext>
            </a:extLst>
          </p:cNvPr>
          <p:cNvSpPr/>
          <p:nvPr/>
        </p:nvSpPr>
        <p:spPr>
          <a:xfrm>
            <a:off x="6659494" y="5337428"/>
            <a:ext cx="410252" cy="2774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05BE19-6319-4448-B15F-2F40A195D09E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3113084" y="3031556"/>
            <a:ext cx="0" cy="6768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48DF8D6-60E5-49C2-9489-8FE2889205FF}"/>
              </a:ext>
            </a:extLst>
          </p:cNvPr>
          <p:cNvSpPr/>
          <p:nvPr/>
        </p:nvSpPr>
        <p:spPr>
          <a:xfrm>
            <a:off x="1764637" y="2194561"/>
            <a:ext cx="1848160" cy="10412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The check bit positions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57F1D2-5CB1-4088-92AA-880C8ACA5B37}"/>
              </a:ext>
            </a:extLst>
          </p:cNvPr>
          <p:cNvSpPr/>
          <p:nvPr/>
        </p:nvSpPr>
        <p:spPr>
          <a:xfrm>
            <a:off x="2785346" y="3708411"/>
            <a:ext cx="655477" cy="2468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695F1E-27DE-47B3-A059-77AC03E2ECFD}"/>
              </a:ext>
            </a:extLst>
          </p:cNvPr>
          <p:cNvSpPr/>
          <p:nvPr/>
        </p:nvSpPr>
        <p:spPr>
          <a:xfrm>
            <a:off x="3516432" y="3739711"/>
            <a:ext cx="6237169" cy="5261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F3AE8E4-0440-440A-B8B0-2AFD23C24EB3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8975050" y="3235840"/>
            <a:ext cx="0" cy="4725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C9B2F37-7699-41E6-85BA-DA011E5E8E69}"/>
              </a:ext>
            </a:extLst>
          </p:cNvPr>
          <p:cNvSpPr/>
          <p:nvPr/>
        </p:nvSpPr>
        <p:spPr>
          <a:xfrm>
            <a:off x="8127948" y="2416233"/>
            <a:ext cx="1694204" cy="8196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400" dirty="0"/>
              <a:t>All bit positions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B3917D-968C-4B3D-BA80-0348C9C15B67}"/>
              </a:ext>
            </a:extLst>
          </p:cNvPr>
          <p:cNvSpPr/>
          <p:nvPr/>
        </p:nvSpPr>
        <p:spPr>
          <a:xfrm>
            <a:off x="5001181" y="1029179"/>
            <a:ext cx="5395166" cy="5819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400" dirty="0"/>
              <a:t>1. Expand all bit locations into powers of two.</a:t>
            </a:r>
          </a:p>
        </p:txBody>
      </p:sp>
    </p:spTree>
    <p:extLst>
      <p:ext uri="{BB962C8B-B14F-4D97-AF65-F5344CB8AC3E}">
        <p14:creationId xmlns:p14="http://schemas.microsoft.com/office/powerpoint/2010/main" val="427749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3" grpId="2" animBg="1"/>
      <p:bldP spid="24" grpId="0" animBg="1"/>
      <p:bldP spid="24" grpId="2" animBg="1"/>
      <p:bldP spid="29" grpId="0" animBg="1"/>
      <p:bldP spid="29" grpId="1" animBg="1"/>
      <p:bldP spid="31" grpId="0" animBg="1"/>
      <p:bldP spid="31" grpId="1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F939B-06AF-4A0D-B545-33F29EA4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C4A9A-4F3E-488C-BBB1-79AEA513A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4BB9A-81B7-4F94-B90C-6132D133E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16A3C-0174-4F04-B920-E0844897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FB970-7758-4A48-BB2E-011BF2679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78" y="5088335"/>
            <a:ext cx="879078" cy="8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37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6829-6524-4D45-ABA5-8C6465B0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codes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6E371-06D2-4AF7-BAC0-26691528C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527E3-9ED9-4B70-9DFB-B8622A4A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45B1E-8AC6-4164-9CDF-69336204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40</a:t>
            </a:fld>
            <a:endParaRPr lang="LID4096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7B43F0-E63E-4382-AB68-70F4FEBF5EB3}"/>
              </a:ext>
            </a:extLst>
          </p:cNvPr>
          <p:cNvGraphicFramePr>
            <a:graphicFrameLocks/>
          </p:cNvGraphicFramePr>
          <p:nvPr/>
        </p:nvGraphicFramePr>
        <p:xfrm>
          <a:off x="2546985" y="3826445"/>
          <a:ext cx="7098030" cy="22250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632127583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214264384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487306054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249322471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227535908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300008297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97409064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542502263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593925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56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63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4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96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31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4839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D00B0A-92FF-4251-A70B-8DDDD8134F8F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502156" y="3235840"/>
            <a:ext cx="0" cy="4725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CC7937-E63E-409C-900C-392B2FD33DBF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851662" y="3235840"/>
            <a:ext cx="0" cy="4725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CD211F-63B0-4866-9729-D358ECA7AD57}"/>
                  </a:ext>
                </a:extLst>
              </p:cNvPr>
              <p:cNvSpPr/>
              <p:nvPr/>
            </p:nvSpPr>
            <p:spPr>
              <a:xfrm>
                <a:off x="3876783" y="2416233"/>
                <a:ext cx="1250746" cy="81960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CD211F-63B0-4866-9729-D358ECA7A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783" y="2416233"/>
                <a:ext cx="1250746" cy="8196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70C1FB-5A5A-45E7-9EF5-21D01113BC5D}"/>
                  </a:ext>
                </a:extLst>
              </p:cNvPr>
              <p:cNvSpPr/>
              <p:nvPr/>
            </p:nvSpPr>
            <p:spPr>
              <a:xfrm>
                <a:off x="6004560" y="2416233"/>
                <a:ext cx="1694204" cy="81960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5=4+1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70C1FB-5A5A-45E7-9EF5-21D01113B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60" y="2416233"/>
                <a:ext cx="1694204" cy="819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F6C85EF-2B8A-464A-B1FC-DC072AD8A3BB}"/>
              </a:ext>
            </a:extLst>
          </p:cNvPr>
          <p:cNvSpPr/>
          <p:nvPr/>
        </p:nvSpPr>
        <p:spPr>
          <a:xfrm>
            <a:off x="4061718" y="3708411"/>
            <a:ext cx="893837" cy="2468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E19828-3889-45F9-B97F-713506C6FBE9}"/>
              </a:ext>
            </a:extLst>
          </p:cNvPr>
          <p:cNvSpPr/>
          <p:nvPr/>
        </p:nvSpPr>
        <p:spPr>
          <a:xfrm>
            <a:off x="6417703" y="3715799"/>
            <a:ext cx="893837" cy="2468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629561-1CA8-4401-9C54-556693776EAB}"/>
              </a:ext>
            </a:extLst>
          </p:cNvPr>
          <p:cNvSpPr/>
          <p:nvPr/>
        </p:nvSpPr>
        <p:spPr>
          <a:xfrm>
            <a:off x="5001181" y="1029179"/>
            <a:ext cx="5395166" cy="5819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400" dirty="0"/>
              <a:t>1. Expand all bit locations into powers of two.</a:t>
            </a:r>
          </a:p>
        </p:txBody>
      </p:sp>
    </p:spTree>
    <p:extLst>
      <p:ext uri="{BB962C8B-B14F-4D97-AF65-F5344CB8AC3E}">
        <p14:creationId xmlns:p14="http://schemas.microsoft.com/office/powerpoint/2010/main" val="14309510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6829-6524-4D45-ABA5-8C6465B0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codes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6E371-06D2-4AF7-BAC0-26691528C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527E3-9ED9-4B70-9DFB-B8622A4A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45B1E-8AC6-4164-9CDF-69336204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41</a:t>
            </a:fld>
            <a:endParaRPr lang="LID4096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7B43F0-E63E-4382-AB68-70F4FEBF5EB3}"/>
              </a:ext>
            </a:extLst>
          </p:cNvPr>
          <p:cNvGraphicFramePr>
            <a:graphicFrameLocks/>
          </p:cNvGraphicFramePr>
          <p:nvPr/>
        </p:nvGraphicFramePr>
        <p:xfrm>
          <a:off x="2546985" y="3826445"/>
          <a:ext cx="7098030" cy="22250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632127583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214264384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487306054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249322471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227535908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300008297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97409064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542502263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593925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56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63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4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96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31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483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DF6C85EF-2B8A-464A-B1FC-DC072AD8A3BB}"/>
              </a:ext>
            </a:extLst>
          </p:cNvPr>
          <p:cNvSpPr/>
          <p:nvPr/>
        </p:nvSpPr>
        <p:spPr>
          <a:xfrm>
            <a:off x="2469245" y="4479535"/>
            <a:ext cx="7274081" cy="5445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E19828-3889-45F9-B97F-713506C6FBE9}"/>
              </a:ext>
            </a:extLst>
          </p:cNvPr>
          <p:cNvSpPr/>
          <p:nvPr/>
        </p:nvSpPr>
        <p:spPr>
          <a:xfrm>
            <a:off x="2448676" y="5231772"/>
            <a:ext cx="7274080" cy="5445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3B2217-7774-4C63-BA0A-EDD74656F412}"/>
              </a:ext>
            </a:extLst>
          </p:cNvPr>
          <p:cNvGrpSpPr/>
          <p:nvPr/>
        </p:nvGrpSpPr>
        <p:grpSpPr>
          <a:xfrm>
            <a:off x="2417845" y="2013736"/>
            <a:ext cx="3439142" cy="2465798"/>
            <a:chOff x="164387" y="2013736"/>
            <a:chExt cx="3439142" cy="2465798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BD00B0A-92FF-4251-A70B-8DDDD8134F8F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1883958" y="3235840"/>
              <a:ext cx="0" cy="1243694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CD211F-63B0-4866-9729-D358ECA7AD57}"/>
                </a:ext>
              </a:extLst>
            </p:cNvPr>
            <p:cNvSpPr/>
            <p:nvPr/>
          </p:nvSpPr>
          <p:spPr>
            <a:xfrm>
              <a:off x="164387" y="2013736"/>
              <a:ext cx="3439142" cy="122210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2400" dirty="0"/>
                <a:t>Check bit 1 is a parity bit calculated using</a:t>
              </a:r>
              <a:br>
                <a:rPr lang="en-US" sz="2400" dirty="0"/>
              </a:br>
              <a:r>
                <a:rPr lang="en-US" sz="2400" dirty="0"/>
                <a:t>bits 1, 3, 5, and 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787819-7D5A-447F-ADD4-CBAA851AF83D}"/>
              </a:ext>
            </a:extLst>
          </p:cNvPr>
          <p:cNvGrpSpPr/>
          <p:nvPr/>
        </p:nvGrpSpPr>
        <p:grpSpPr>
          <a:xfrm>
            <a:off x="6734018" y="2013737"/>
            <a:ext cx="2988752" cy="3218035"/>
            <a:chOff x="4480560" y="2013736"/>
            <a:chExt cx="2988752" cy="321803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8CC7937-E63E-409C-900C-392B2FD33DBF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5974936" y="3235840"/>
              <a:ext cx="0" cy="1995931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70C1FB-5A5A-45E7-9EF5-21D01113BC5D}"/>
                </a:ext>
              </a:extLst>
            </p:cNvPr>
            <p:cNvSpPr/>
            <p:nvPr/>
          </p:nvSpPr>
          <p:spPr>
            <a:xfrm>
              <a:off x="4480560" y="2013736"/>
              <a:ext cx="2988752" cy="122210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2400" dirty="0"/>
                <a:t>Check bit 4 is a parity bit calculated using bits 4, 5, 6, and 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84BB064-6DA4-4D8B-88F1-6FE626211C59}"/>
                  </a:ext>
                </a:extLst>
              </p:cNvPr>
              <p:cNvSpPr/>
              <p:nvPr/>
            </p:nvSpPr>
            <p:spPr>
              <a:xfrm>
                <a:off x="5001181" y="1029179"/>
                <a:ext cx="5395166" cy="70937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dirty="0"/>
                  <a:t>2. Calculate the parity bit using all bits that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in their expansion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84BB064-6DA4-4D8B-88F1-6FE626211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181" y="1029179"/>
                <a:ext cx="5395166" cy="709375"/>
              </a:xfrm>
              <a:prstGeom prst="rect">
                <a:avLst/>
              </a:prstGeom>
              <a:blipFill>
                <a:blip r:embed="rId2"/>
                <a:stretch>
                  <a:fillRect t="-8475" b="-1355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3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CBD5-539A-4E2B-BFA8-D910298C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codes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EC3B-9BCE-4974-9DB3-D8D50DAB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27996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bit-locations that are a power of 2 as check bits. Use the remaining positions for the message.</a:t>
            </a:r>
          </a:p>
          <a:p>
            <a:pPr marL="0" indent="0">
              <a:buNone/>
            </a:pPr>
            <a:r>
              <a:rPr lang="en-US" dirty="0"/>
              <a:t>message: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1 101 0101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codeword: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__1_101_0101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positions: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123456789…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A5EE4-5780-4421-BCF4-7FC3085D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3B867-067C-470E-8803-75E7245F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42</a:t>
            </a:fld>
            <a:endParaRPr lang="LID4096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418411B-8477-42B2-A048-55575CD7BD93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867748" y="4191755"/>
            <a:ext cx="0" cy="11424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3728F4-4E1C-428C-B62D-430525ECC4E4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4615759" y="4191756"/>
            <a:ext cx="0" cy="3626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F703E0F-2038-4A8D-AC10-1834296222DE}"/>
              </a:ext>
            </a:extLst>
          </p:cNvPr>
          <p:cNvSpPr/>
          <p:nvPr/>
        </p:nvSpPr>
        <p:spPr>
          <a:xfrm>
            <a:off x="3642512" y="4554397"/>
            <a:ext cx="1946495" cy="6004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Position 1+2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A7FDE-7CE1-4781-AA76-893CD975B55B}"/>
              </a:ext>
            </a:extLst>
          </p:cNvPr>
          <p:cNvSpPr/>
          <p:nvPr/>
        </p:nvSpPr>
        <p:spPr>
          <a:xfrm>
            <a:off x="3894501" y="5334204"/>
            <a:ext cx="1946495" cy="6004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Position 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0DB15A-BE08-44CF-A81B-5D6FE2A90BD2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5589006" y="4191755"/>
            <a:ext cx="1607274" cy="11424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5D78006-6B42-4A87-8B9A-DB8244667F94}"/>
              </a:ext>
            </a:extLst>
          </p:cNvPr>
          <p:cNvSpPr/>
          <p:nvPr/>
        </p:nvSpPr>
        <p:spPr>
          <a:xfrm>
            <a:off x="6105621" y="5334204"/>
            <a:ext cx="2181319" cy="6004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Position 4+2+1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7DD329C-16A0-4B31-84CC-A2288060DC2A}"/>
                  </a:ext>
                </a:extLst>
              </p:cNvPr>
              <p:cNvSpPr/>
              <p:nvPr/>
            </p:nvSpPr>
            <p:spPr>
              <a:xfrm>
                <a:off x="5001181" y="1029179"/>
                <a:ext cx="5395166" cy="70937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dirty="0"/>
                  <a:t>2. Calculate the parity bit using all bits that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in their expansion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7DD329C-16A0-4B31-84CC-A2288060D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181" y="1029179"/>
                <a:ext cx="5395166" cy="709375"/>
              </a:xfrm>
              <a:prstGeom prst="rect">
                <a:avLst/>
              </a:prstGeom>
              <a:blipFill>
                <a:blip r:embed="rId2"/>
                <a:stretch>
                  <a:fillRect t="-8475" b="-1355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82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CBD5-539A-4E2B-BFA8-D910298C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codes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EC3B-9BCE-4974-9DB3-D8D50DAB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27996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bit-locations that are a power of 2 as check bits. Use the remaining positions for the message.</a:t>
            </a:r>
          </a:p>
          <a:p>
            <a:pPr marL="0" indent="0">
              <a:buNone/>
            </a:pPr>
            <a:r>
              <a:rPr lang="en-US" dirty="0"/>
              <a:t>message: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1 101 0101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codeword: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positions: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23456789…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A5EE4-5780-4421-BCF4-7FC3085D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3B867-067C-470E-8803-75E7245F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3630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CBD5-539A-4E2B-BFA8-D910298C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codes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EC3B-9BCE-4974-9DB3-D8D50DAB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27996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bit-locations that are a power of 2 as check bits. Use the remaining positions for the message.</a:t>
            </a:r>
          </a:p>
          <a:p>
            <a:pPr marL="0" indent="0">
              <a:buNone/>
            </a:pPr>
            <a:r>
              <a:rPr lang="en-US" dirty="0"/>
              <a:t>message: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1 101 0101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codeword: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positions: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23456789…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A5EE4-5780-4421-BCF4-7FC3085D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3B867-067C-470E-8803-75E7245F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8658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CBD5-539A-4E2B-BFA8-D910298C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codes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EC3B-9BCE-4974-9DB3-D8D50DAB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27996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bit-locations that are a power of 2 as check bits. Use the remaining positions for the message.</a:t>
            </a:r>
          </a:p>
          <a:p>
            <a:pPr marL="0" indent="0">
              <a:buNone/>
            </a:pPr>
            <a:r>
              <a:rPr lang="en-US" dirty="0"/>
              <a:t>message: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1 101 0101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codeword: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_1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_0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positions: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3456789…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A5EE4-5780-4421-BCF4-7FC3085D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3B867-067C-470E-8803-75E7245F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2600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CBD5-539A-4E2B-BFA8-D910298C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codes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EC3B-9BCE-4974-9DB3-D8D50DAB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27996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bit-locations that are a power of 2 as check bits. Use the remaining positions for the message.</a:t>
            </a:r>
          </a:p>
          <a:p>
            <a:pPr marL="0" indent="0">
              <a:buNone/>
            </a:pPr>
            <a:r>
              <a:rPr lang="en-US" dirty="0"/>
              <a:t>message: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1 101 0101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codeword: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_1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_0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positions: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3456789…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A5EE4-5780-4421-BCF4-7FC3085D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3B867-067C-470E-8803-75E7245F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2841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CBD5-539A-4E2B-BFA8-D910298C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codes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EC3B-9BCE-4974-9DB3-D8D50DAB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27996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bit-locations that are a power of 2 as check bits. Use the remaining positions for the message.</a:t>
            </a:r>
          </a:p>
          <a:p>
            <a:pPr marL="0" indent="0">
              <a:buNone/>
            </a:pPr>
            <a:r>
              <a:rPr lang="en-US" dirty="0"/>
              <a:t>message: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1 101 0101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codeword: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111110100101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positions: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123456789…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A5EE4-5780-4421-BCF4-7FC3085D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3B867-067C-470E-8803-75E7245F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37446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CBD5-539A-4E2B-BFA8-D910298C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codes</a:t>
            </a:r>
            <a:br>
              <a:rPr lang="en-US" dirty="0"/>
            </a:br>
            <a:r>
              <a:rPr lang="en-US" dirty="0"/>
              <a:t>Error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EC3B-9BCE-4974-9DB3-D8D50DAB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279961" cy="4466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bit-locations that are a power of 2 as check bits. Use the remaining positions for the message.</a:t>
            </a:r>
          </a:p>
          <a:p>
            <a:pPr marL="0" indent="0">
              <a:buNone/>
            </a:pPr>
            <a:r>
              <a:rPr lang="en-US" dirty="0"/>
              <a:t>message: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1 101 0101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codeword: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11111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100101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positions: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123456789…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Computer </a:t>
            </a:r>
            <a:r>
              <a:rPr lang="en-US" i="1" dirty="0">
                <a:cs typeface="Courier New" panose="02070309020205020404" pitchFamily="49" charset="0"/>
              </a:rPr>
              <a:t>error syndrome</a:t>
            </a:r>
            <a:r>
              <a:rPr lang="en-US" dirty="0"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Check bit 1 = parity of bits 1, 3, 5, 7, 9, 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A5EE4-5780-4421-BCF4-7FC3085D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3B867-067C-470E-8803-75E7245F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48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0791F-49F4-4AEC-8EFF-7629F42D14A5}"/>
              </a:ext>
            </a:extLst>
          </p:cNvPr>
          <p:cNvSpPr/>
          <p:nvPr/>
        </p:nvSpPr>
        <p:spPr>
          <a:xfrm>
            <a:off x="7924801" y="2664193"/>
            <a:ext cx="2103212" cy="604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Single-bit error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96E988-9D42-4A96-B8DF-5F239D8A342D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335713" y="2966251"/>
            <a:ext cx="2589089" cy="3020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CBD5-539A-4E2B-BFA8-D910298C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codes</a:t>
            </a:r>
            <a:br>
              <a:rPr lang="en-US" dirty="0"/>
            </a:br>
            <a:r>
              <a:rPr lang="en-US" dirty="0"/>
              <a:t>Error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EC3B-9BCE-4974-9DB3-D8D50DAB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279961" cy="4466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bit-locations that are a power of 2 as check bits. Use the remaining positions for the message.</a:t>
            </a:r>
          </a:p>
          <a:p>
            <a:pPr marL="0" indent="0">
              <a:buNone/>
            </a:pPr>
            <a:r>
              <a:rPr lang="en-US" dirty="0"/>
              <a:t>message: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1 101 0101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codeword: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positions: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123456789…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Computer </a:t>
            </a:r>
            <a:r>
              <a:rPr lang="en-US" i="1" dirty="0">
                <a:cs typeface="Courier New" panose="02070309020205020404" pitchFamily="49" charset="0"/>
              </a:rPr>
              <a:t>error syndrome</a:t>
            </a:r>
            <a:r>
              <a:rPr lang="en-US" dirty="0"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Check bit 1 = parity of bits </a:t>
            </a:r>
            <a:r>
              <a:rPr lang="en-US" u="sng" dirty="0">
                <a:cs typeface="Courier New" panose="02070309020205020404" pitchFamily="49" charset="0"/>
              </a:rPr>
              <a:t>1, 3, 5, 7, 9, 11</a:t>
            </a:r>
            <a:r>
              <a:rPr lang="en-US" dirty="0">
                <a:cs typeface="Courier New" panose="02070309020205020404" pitchFamily="49" charset="0"/>
              </a:rPr>
              <a:t>	= 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A5EE4-5780-4421-BCF4-7FC3085D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3B867-067C-470E-8803-75E7245F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49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0791F-49F4-4AEC-8EFF-7629F42D14A5}"/>
              </a:ext>
            </a:extLst>
          </p:cNvPr>
          <p:cNvSpPr/>
          <p:nvPr/>
        </p:nvSpPr>
        <p:spPr>
          <a:xfrm>
            <a:off x="7924801" y="2664193"/>
            <a:ext cx="2103212" cy="604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Single-bit error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96E988-9D42-4A96-B8DF-5F239D8A342D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335713" y="2966251"/>
            <a:ext cx="2589089" cy="3020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95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5DDF-2029-421E-8920-B166217D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errors in</a:t>
            </a:r>
            <a:br>
              <a:rPr lang="en-US" dirty="0"/>
            </a:br>
            <a:r>
              <a:rPr lang="en-US" dirty="0"/>
              <a:t>received frames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8125-92E0-4989-B5AC-C6E024F65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Data at sender:	0111010101010111010001</a:t>
            </a:r>
          </a:p>
          <a:p>
            <a:pPr marL="0" indent="0">
              <a:buNone/>
            </a:pPr>
            <a:r>
              <a:rPr lang="en-US" dirty="0"/>
              <a:t>Data at receiver:	01110101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1010111010001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65A73-4F4B-4D20-97C1-FCFC551F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AD989-FFBD-4266-AA55-F0AF5C08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39DC0-6C5D-4635-841F-2C15D0F97C2A}"/>
              </a:ext>
            </a:extLst>
          </p:cNvPr>
          <p:cNvSpPr/>
          <p:nvPr/>
        </p:nvSpPr>
        <p:spPr>
          <a:xfrm>
            <a:off x="5048036" y="4180352"/>
            <a:ext cx="2340331" cy="802614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400" dirty="0"/>
              <a:t>Somehow bit was flipped!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393A11-E9AE-4DEF-BCDD-76CE3BDAEDA4}"/>
              </a:ext>
            </a:extLst>
          </p:cNvPr>
          <p:cNvCxnSpPr>
            <a:cxnSpLocks/>
          </p:cNvCxnSpPr>
          <p:nvPr/>
        </p:nvCxnSpPr>
        <p:spPr>
          <a:xfrm flipV="1">
            <a:off x="6529953" y="3758340"/>
            <a:ext cx="0" cy="4220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AC559B8-D49C-4DDB-A10A-9680E5FD2D39}"/>
              </a:ext>
            </a:extLst>
          </p:cNvPr>
          <p:cNvSpPr/>
          <p:nvPr/>
        </p:nvSpPr>
        <p:spPr>
          <a:xfrm>
            <a:off x="7388373" y="317015"/>
            <a:ext cx="2835274" cy="799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What causes these bit flips?</a:t>
            </a:r>
            <a:endParaRPr lang="LID4096" sz="2800"/>
          </a:p>
        </p:txBody>
      </p:sp>
    </p:spTree>
    <p:extLst>
      <p:ext uri="{BB962C8B-B14F-4D97-AF65-F5344CB8AC3E}">
        <p14:creationId xmlns:p14="http://schemas.microsoft.com/office/powerpoint/2010/main" val="355897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CBD5-539A-4E2B-BFA8-D910298C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codes</a:t>
            </a:r>
            <a:br>
              <a:rPr lang="en-US" dirty="0"/>
            </a:br>
            <a:r>
              <a:rPr lang="en-US" dirty="0"/>
              <a:t>Error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EC3B-9BCE-4974-9DB3-D8D50DAB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279961" cy="4466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bit-locations that are a power of 2 as check bits. Use the remaining positions for the message.</a:t>
            </a:r>
          </a:p>
          <a:p>
            <a:pPr marL="0" indent="0">
              <a:buNone/>
            </a:pPr>
            <a:r>
              <a:rPr lang="en-US" dirty="0"/>
              <a:t>message: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1 101 0101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codeword: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b="1" u="sng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positions: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123456789…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Computer </a:t>
            </a:r>
            <a:r>
              <a:rPr lang="en-US" i="1" dirty="0">
                <a:cs typeface="Courier New" panose="02070309020205020404" pitchFamily="49" charset="0"/>
              </a:rPr>
              <a:t>error syndrome</a:t>
            </a:r>
            <a:r>
              <a:rPr lang="en-US" dirty="0"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Check bit 1 = parity of bits 1, 3, 5, 7, 9, 11	= 0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Check bit 2 = parity of bits </a:t>
            </a:r>
            <a:r>
              <a:rPr lang="en-US" u="sng" dirty="0">
                <a:cs typeface="Courier New" panose="02070309020205020404" pitchFamily="49" charset="0"/>
              </a:rPr>
              <a:t>2, 3, 6, 7, 10, 11</a:t>
            </a:r>
            <a:r>
              <a:rPr lang="en-US" dirty="0">
                <a:cs typeface="Courier New" panose="02070309020205020404" pitchFamily="49" charset="0"/>
              </a:rPr>
              <a:t>	= 1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A5EE4-5780-4421-BCF4-7FC3085D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3B867-067C-470E-8803-75E7245F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50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0791F-49F4-4AEC-8EFF-7629F42D14A5}"/>
              </a:ext>
            </a:extLst>
          </p:cNvPr>
          <p:cNvSpPr/>
          <p:nvPr/>
        </p:nvSpPr>
        <p:spPr>
          <a:xfrm>
            <a:off x="7924801" y="2664193"/>
            <a:ext cx="2103212" cy="604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Single-bit error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96E988-9D42-4A96-B8DF-5F239D8A342D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335713" y="2966251"/>
            <a:ext cx="2589089" cy="3020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773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CBD5-539A-4E2B-BFA8-D910298C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codes</a:t>
            </a:r>
            <a:br>
              <a:rPr lang="en-US" dirty="0"/>
            </a:br>
            <a:r>
              <a:rPr lang="en-US" dirty="0"/>
              <a:t>Error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EC3B-9BCE-4974-9DB3-D8D50DAB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279961" cy="4466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bit-locations that are a power of 2 as check bits. Use the remaining positions for the message.</a:t>
            </a:r>
          </a:p>
          <a:p>
            <a:pPr marL="0" indent="0">
              <a:buNone/>
            </a:pPr>
            <a:r>
              <a:rPr lang="en-US" dirty="0"/>
              <a:t>message: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1 101 0101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codeword: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111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b="1" u="sng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positions: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123456789…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Computer </a:t>
            </a:r>
            <a:r>
              <a:rPr lang="en-US" i="1" dirty="0">
                <a:cs typeface="Courier New" panose="02070309020205020404" pitchFamily="49" charset="0"/>
              </a:rPr>
              <a:t>error syndrome</a:t>
            </a:r>
            <a:r>
              <a:rPr lang="en-US" dirty="0"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Check bit 1 = parity of bits 1, 3, 5, 7, 9, 11	= 0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Check bit 2 = parity of bits 2, 3, 6, 7, 10, 11	= 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Check bit 4 = parity of bits </a:t>
            </a:r>
            <a:r>
              <a:rPr lang="en-US" u="sng" dirty="0">
                <a:cs typeface="Courier New" panose="02070309020205020404" pitchFamily="49" charset="0"/>
              </a:rPr>
              <a:t>4, 5, 6, 7, 12</a:t>
            </a:r>
            <a:r>
              <a:rPr lang="en-US" dirty="0">
                <a:cs typeface="Courier New" panose="02070309020205020404" pitchFamily="49" charset="0"/>
              </a:rPr>
              <a:t>	= 1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A5EE4-5780-4421-BCF4-7FC3085D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3B867-067C-470E-8803-75E7245F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51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0791F-49F4-4AEC-8EFF-7629F42D14A5}"/>
              </a:ext>
            </a:extLst>
          </p:cNvPr>
          <p:cNvSpPr/>
          <p:nvPr/>
        </p:nvSpPr>
        <p:spPr>
          <a:xfrm>
            <a:off x="7924801" y="2664193"/>
            <a:ext cx="2103212" cy="604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Single-bit error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96E988-9D42-4A96-B8DF-5F239D8A342D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335713" y="2966251"/>
            <a:ext cx="2589089" cy="3020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B63FE7D-D58C-427A-9EDA-F906642EE6E5}"/>
              </a:ext>
            </a:extLst>
          </p:cNvPr>
          <p:cNvSpPr/>
          <p:nvPr/>
        </p:nvSpPr>
        <p:spPr>
          <a:xfrm>
            <a:off x="8784879" y="4778733"/>
            <a:ext cx="380246" cy="14953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A33D58-4513-40FC-8AE3-D152C5D85ED1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8975003" y="3872423"/>
            <a:ext cx="1405" cy="8882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6424FF7-F3D1-46B5-A21C-DF6A8B98D214}"/>
              </a:ext>
            </a:extLst>
          </p:cNvPr>
          <p:cNvSpPr/>
          <p:nvPr/>
        </p:nvSpPr>
        <p:spPr>
          <a:xfrm>
            <a:off x="7924801" y="3268308"/>
            <a:ext cx="2103212" cy="604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400" dirty="0"/>
              <a:t>Error at location:</a:t>
            </a:r>
          </a:p>
          <a:p>
            <a:pPr algn="ctr"/>
            <a:r>
              <a:rPr lang="en-US" sz="2400" dirty="0"/>
              <a:t>110 (binary)</a:t>
            </a:r>
          </a:p>
        </p:txBody>
      </p:sp>
    </p:spTree>
    <p:extLst>
      <p:ext uri="{BB962C8B-B14F-4D97-AF65-F5344CB8AC3E}">
        <p14:creationId xmlns:p14="http://schemas.microsoft.com/office/powerpoint/2010/main" val="244023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CBD5-539A-4E2B-BFA8-D910298C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codes</a:t>
            </a:r>
            <a:br>
              <a:rPr lang="en-US" dirty="0"/>
            </a:br>
            <a:r>
              <a:rPr lang="en-US" dirty="0"/>
              <a:t>Error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EC3B-9BCE-4974-9DB3-D8D50DAB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279961" cy="4466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bit-locations that are a power of 2 as check bits. Use the remaining positions for the message.</a:t>
            </a:r>
          </a:p>
          <a:p>
            <a:pPr marL="0" indent="0">
              <a:buNone/>
            </a:pPr>
            <a:r>
              <a:rPr lang="en-US" dirty="0"/>
              <a:t>message: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1 101 0101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codeword: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11111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100101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positions: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123456789…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Computer </a:t>
            </a:r>
            <a:r>
              <a:rPr lang="en-US" i="1" dirty="0">
                <a:cs typeface="Courier New" panose="02070309020205020404" pitchFamily="49" charset="0"/>
              </a:rPr>
              <a:t>error syndrome</a:t>
            </a:r>
            <a:r>
              <a:rPr lang="en-US" dirty="0"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Check bit 1 = parity of bits 1, 3, 5, 7, 9, 11	= 0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Check bit 2 = parity of bits 2, 3, 6, 7, 10, 11	= 1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Check bit 4 = parity of bits 4, 5, 6, 7, 12	= 1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A5EE4-5780-4421-BCF4-7FC3085D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3B867-067C-470E-8803-75E7245F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52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0791F-49F4-4AEC-8EFF-7629F42D14A5}"/>
              </a:ext>
            </a:extLst>
          </p:cNvPr>
          <p:cNvSpPr/>
          <p:nvPr/>
        </p:nvSpPr>
        <p:spPr>
          <a:xfrm>
            <a:off x="7924801" y="2664193"/>
            <a:ext cx="2103212" cy="604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Single-bit error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96E988-9D42-4A96-B8DF-5F239D8A342D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335713" y="2966251"/>
            <a:ext cx="2589089" cy="3020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6424FF7-F3D1-46B5-A21C-DF6A8B98D214}"/>
              </a:ext>
            </a:extLst>
          </p:cNvPr>
          <p:cNvSpPr/>
          <p:nvPr/>
        </p:nvSpPr>
        <p:spPr>
          <a:xfrm>
            <a:off x="7924801" y="3268308"/>
            <a:ext cx="2103212" cy="604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400" dirty="0"/>
              <a:t>Error at location:</a:t>
            </a:r>
          </a:p>
          <a:p>
            <a:pPr algn="ctr"/>
            <a:r>
              <a:rPr lang="en-US" sz="2400" dirty="0"/>
              <a:t>110 (binary)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63FE7D-D58C-427A-9EDA-F906642EE6E5}"/>
              </a:ext>
            </a:extLst>
          </p:cNvPr>
          <p:cNvSpPr/>
          <p:nvPr/>
        </p:nvSpPr>
        <p:spPr>
          <a:xfrm>
            <a:off x="8784879" y="4778733"/>
            <a:ext cx="380246" cy="14953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A33D58-4513-40FC-8AE3-D152C5D85ED1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8975003" y="3872423"/>
            <a:ext cx="1405" cy="8882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681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B70ADF-B3E8-4842-A508-43DFCF443CB4}"/>
              </a:ext>
            </a:extLst>
          </p:cNvPr>
          <p:cNvCxnSpPr/>
          <p:nvPr/>
        </p:nvCxnSpPr>
        <p:spPr>
          <a:xfrm flipH="1">
            <a:off x="8839201" y="3200203"/>
            <a:ext cx="712353" cy="2567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B9DFCC8-1112-47D0-B3CF-7099F48F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codes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356F4-A9A6-4A9F-B73E-1288D2F42A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Operates on a stream of bits, keeping internal state.</a:t>
                </a:r>
              </a:p>
              <a:p>
                <a:pPr marL="0" indent="0">
                  <a:buNone/>
                </a:pPr>
                <a:r>
                  <a:rPr lang="en-US" dirty="0"/>
                  <a:t>Output stream is a function of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preceding input bits.</a:t>
                </a:r>
              </a:p>
              <a:p>
                <a:pPr marL="0" indent="0">
                  <a:buNone/>
                </a:pPr>
                <a:r>
                  <a:rPr lang="en-US" dirty="0"/>
                  <a:t>Bits are decoded with the Viterbi algorithm.</a:t>
                </a:r>
              </a:p>
              <a:p>
                <a:pPr marL="0" indent="0">
                  <a:buNone/>
                </a:pPr>
                <a:endParaRPr lang="LID4096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356F4-A9A6-4A9F-B73E-1288D2F42A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 t="-224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AC792-21BF-4595-9E5A-5E8BC1338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B1F87-6F30-4235-AE8F-C8AA2828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53</a:t>
            </a:fld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539C5-1ABB-4F1B-A235-77559796F55F}"/>
              </a:ext>
            </a:extLst>
          </p:cNvPr>
          <p:cNvGrpSpPr/>
          <p:nvPr/>
        </p:nvGrpSpPr>
        <p:grpSpPr>
          <a:xfrm>
            <a:off x="2048235" y="3658882"/>
            <a:ext cx="8234993" cy="2683907"/>
            <a:chOff x="631565" y="3429000"/>
            <a:chExt cx="8234993" cy="2683907"/>
          </a:xfrm>
        </p:grpSpPr>
        <p:graphicFrame>
          <p:nvGraphicFramePr>
            <p:cNvPr id="7" name="Object 7">
              <a:extLst>
                <a:ext uri="{FF2B5EF4-FFF2-40B4-BE49-F238E27FC236}">
                  <a16:creationId xmlns:a16="http://schemas.microsoft.com/office/drawing/2014/main" id="{BF3B58F5-5143-4C86-87BF-583F0BE0C5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3861964"/>
                </p:ext>
              </p:extLst>
            </p:nvPr>
          </p:nvGraphicFramePr>
          <p:xfrm>
            <a:off x="1524000" y="3429000"/>
            <a:ext cx="6096000" cy="2316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4" imgW="20317460" imgH="7720635" progId="">
                    <p:embed/>
                  </p:oleObj>
                </mc:Choice>
                <mc:Fallback>
                  <p:oleObj name="Image" r:id="rId4" imgW="20317460" imgH="7720635" progId="">
                    <p:embed/>
                    <p:pic>
                      <p:nvPicPr>
                        <p:cNvPr id="1946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3429000"/>
                          <a:ext cx="6096000" cy="2316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5FEBE2-FDBE-458F-A973-BD506720592F}"/>
                </a:ext>
              </a:extLst>
            </p:cNvPr>
            <p:cNvSpPr txBox="1"/>
            <p:nvPr/>
          </p:nvSpPr>
          <p:spPr>
            <a:xfrm>
              <a:off x="714375" y="5743575"/>
              <a:ext cx="792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Popular NASA binary convolutional code (rate = ½) used in 802.11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6DB3BF-4EAF-4155-B474-0D81FD9A250C}"/>
                </a:ext>
              </a:extLst>
            </p:cNvPr>
            <p:cNvSpPr txBox="1"/>
            <p:nvPr/>
          </p:nvSpPr>
          <p:spPr>
            <a:xfrm>
              <a:off x="631565" y="4358759"/>
              <a:ext cx="853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…</a:t>
              </a:r>
              <a:r>
                <a: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 1 1 1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9243AE-83E5-41E6-BAE1-4D169774E1B8}"/>
                </a:ext>
              </a:extLst>
            </p:cNvPr>
            <p:cNvSpPr txBox="1"/>
            <p:nvPr/>
          </p:nvSpPr>
          <p:spPr>
            <a:xfrm>
              <a:off x="7907642" y="4330184"/>
              <a:ext cx="958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0    1    1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E6F1EA-7FBB-4711-9F62-9778C2AF7852}"/>
                </a:ext>
              </a:extLst>
            </p:cNvPr>
            <p:cNvSpPr txBox="1"/>
            <p:nvPr/>
          </p:nvSpPr>
          <p:spPr>
            <a:xfrm>
              <a:off x="7717142" y="4473059"/>
              <a:ext cx="958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1    0    1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790E07-FD38-479A-AD7E-704B35159FC1}"/>
                </a:ext>
              </a:extLst>
            </p:cNvPr>
            <p:cNvSpPr txBox="1"/>
            <p:nvPr/>
          </p:nvSpPr>
          <p:spPr>
            <a:xfrm>
              <a:off x="7418295" y="4330184"/>
              <a:ext cx="343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…</a:t>
              </a:r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A14AA90-6CB1-472E-8059-07D63E92D618}"/>
                </a:ext>
              </a:extLst>
            </p:cNvPr>
            <p:cNvCxnSpPr/>
            <p:nvPr/>
          </p:nvCxnSpPr>
          <p:spPr bwMode="auto">
            <a:xfrm rot="5400000" flipH="1" flipV="1">
              <a:off x="7424738" y="4976813"/>
              <a:ext cx="390525" cy="1714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9F18F64-DA98-4709-9DD0-B8C3541AA162}"/>
                </a:ext>
              </a:extLst>
            </p:cNvPr>
            <p:cNvCxnSpPr/>
            <p:nvPr/>
          </p:nvCxnSpPr>
          <p:spPr bwMode="auto">
            <a:xfrm rot="16200000" flipH="1">
              <a:off x="7577139" y="3948114"/>
              <a:ext cx="390525" cy="1714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A2568B9-455C-4569-A96E-D9C06943FEF5}"/>
              </a:ext>
            </a:extLst>
          </p:cNvPr>
          <p:cNvSpPr/>
          <p:nvPr/>
        </p:nvSpPr>
        <p:spPr>
          <a:xfrm>
            <a:off x="9427043" y="2185614"/>
            <a:ext cx="2432447" cy="11175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400" dirty="0"/>
              <a:t>Determines most likely input for given output.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FB266-E26E-426B-9BAA-BC536233445A}"/>
                  </a:ext>
                </a:extLst>
              </p:cNvPr>
              <p:cNvSpPr txBox="1"/>
              <p:nvPr/>
            </p:nvSpPr>
            <p:spPr>
              <a:xfrm>
                <a:off x="9075986" y="5973456"/>
                <a:ext cx="11507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FB266-E26E-426B-9BAA-BC5362334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986" y="5973456"/>
                <a:ext cx="11507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9EEDBFFE-704B-4E59-AA24-E5539118ED97}"/>
              </a:ext>
            </a:extLst>
          </p:cNvPr>
          <p:cNvSpPr/>
          <p:nvPr/>
        </p:nvSpPr>
        <p:spPr>
          <a:xfrm>
            <a:off x="2182201" y="1342017"/>
            <a:ext cx="6176806" cy="431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400" dirty="0"/>
              <a:t>Different from </a:t>
            </a:r>
            <a:r>
              <a:rPr lang="en-US" sz="2400" i="1" dirty="0"/>
              <a:t>systematic</a:t>
            </a:r>
            <a:r>
              <a:rPr lang="en-US" sz="2400" dirty="0"/>
              <a:t> codes and </a:t>
            </a:r>
            <a:r>
              <a:rPr lang="en-US" sz="2400" i="1" dirty="0"/>
              <a:t>block</a:t>
            </a:r>
            <a:r>
              <a:rPr lang="en-US" sz="2400" dirty="0"/>
              <a:t> codes</a:t>
            </a:r>
          </a:p>
        </p:txBody>
      </p:sp>
    </p:spTree>
    <p:extLst>
      <p:ext uri="{BB962C8B-B14F-4D97-AF65-F5344CB8AC3E}">
        <p14:creationId xmlns:p14="http://schemas.microsoft.com/office/powerpoint/2010/main" val="24883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17" grpId="0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609A6B9-8BE2-41CB-AD57-A72D64A3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FA79D-F0E2-4AAC-9F83-E468EFCC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A7006-F25E-4165-BB0E-43EE120B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54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983218-64D9-4D73-AF82-63806BDCA11C}"/>
              </a:ext>
            </a:extLst>
          </p:cNvPr>
          <p:cNvSpPr/>
          <p:nvPr/>
        </p:nvSpPr>
        <p:spPr>
          <a:xfrm>
            <a:off x="3096051" y="3179362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5E3622-BCA6-4DDD-993E-EF92E391D6CA}"/>
              </a:ext>
            </a:extLst>
          </p:cNvPr>
          <p:cNvSpPr/>
          <p:nvPr/>
        </p:nvSpPr>
        <p:spPr>
          <a:xfrm>
            <a:off x="4385072" y="3179363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46555A-5FF9-4708-BECD-D92C0E0D26F8}"/>
              </a:ext>
            </a:extLst>
          </p:cNvPr>
          <p:cNvSpPr/>
          <p:nvPr/>
        </p:nvSpPr>
        <p:spPr>
          <a:xfrm>
            <a:off x="5674093" y="3179363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ECB937-27DD-4A3D-A931-FF0115FCDEA5}"/>
              </a:ext>
            </a:extLst>
          </p:cNvPr>
          <p:cNvSpPr/>
          <p:nvPr/>
        </p:nvSpPr>
        <p:spPr>
          <a:xfrm>
            <a:off x="6963114" y="3179362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45514F-C98B-49B9-AF29-D50C3A36E773}"/>
              </a:ext>
            </a:extLst>
          </p:cNvPr>
          <p:cNvSpPr/>
          <p:nvPr/>
        </p:nvSpPr>
        <p:spPr>
          <a:xfrm>
            <a:off x="8252135" y="3179363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65BD9E-7FAB-4191-9A8B-BF22C0F8A452}"/>
              </a:ext>
            </a:extLst>
          </p:cNvPr>
          <p:cNvSpPr/>
          <p:nvPr/>
        </p:nvSpPr>
        <p:spPr>
          <a:xfrm>
            <a:off x="9541157" y="3179361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FDF2DC-0412-4E50-8CDF-9425574D8911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291454" y="3497858"/>
            <a:ext cx="804597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5460B3-D34C-4664-B344-D4DD8EB98C64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3733047" y="3497861"/>
            <a:ext cx="65202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BD09A04-B9D2-41A8-BAFA-12483F326A3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022068" y="3497861"/>
            <a:ext cx="6520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17C6CB6-D44E-4BF2-8A15-7AC8E0999E3D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6311089" y="3497861"/>
            <a:ext cx="65202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25C7F3-4677-46B9-A2A7-64128DD7C2F9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7600110" y="3497861"/>
            <a:ext cx="65202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8F2479-4F36-414E-A46B-1F753B79412B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8889132" y="3497859"/>
            <a:ext cx="652025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43442D-F18C-41A6-8DC9-24D21FB58711}"/>
              </a:ext>
            </a:extLst>
          </p:cNvPr>
          <p:cNvGrpSpPr/>
          <p:nvPr/>
        </p:nvGrpSpPr>
        <p:grpSpPr>
          <a:xfrm>
            <a:off x="3310589" y="1924480"/>
            <a:ext cx="6653025" cy="1254881"/>
            <a:chOff x="1276309" y="2427915"/>
            <a:chExt cx="6653025" cy="1254881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9197D5D-604B-4FC8-879D-B815E3C9361A}"/>
                </a:ext>
              </a:extLst>
            </p:cNvPr>
            <p:cNvCxnSpPr>
              <a:cxnSpLocks/>
            </p:cNvCxnSpPr>
            <p:nvPr/>
          </p:nvCxnSpPr>
          <p:spPr>
            <a:xfrm>
              <a:off x="1387117" y="2831768"/>
              <a:ext cx="1" cy="851027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9575692-7E68-48CA-84C9-BB96A2FBB1BE}"/>
                </a:ext>
              </a:extLst>
            </p:cNvPr>
            <p:cNvCxnSpPr>
              <a:cxnSpLocks/>
            </p:cNvCxnSpPr>
            <p:nvPr/>
          </p:nvCxnSpPr>
          <p:spPr>
            <a:xfrm>
              <a:off x="2676139" y="2811900"/>
              <a:ext cx="0" cy="870896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87EB7CF-B238-4D7D-832F-56D480817FA7}"/>
                </a:ext>
              </a:extLst>
            </p:cNvPr>
            <p:cNvCxnSpPr>
              <a:cxnSpLocks/>
            </p:cNvCxnSpPr>
            <p:nvPr/>
          </p:nvCxnSpPr>
          <p:spPr>
            <a:xfrm>
              <a:off x="3965158" y="2811900"/>
              <a:ext cx="2" cy="870896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DA4551B-57FF-434D-A493-77EC8EE5F5AD}"/>
                </a:ext>
              </a:extLst>
            </p:cNvPr>
            <p:cNvCxnSpPr>
              <a:cxnSpLocks/>
            </p:cNvCxnSpPr>
            <p:nvPr/>
          </p:nvCxnSpPr>
          <p:spPr>
            <a:xfrm>
              <a:off x="5254178" y="2732926"/>
              <a:ext cx="0" cy="94986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BCD86FF-F4A6-4A09-ADAB-703F2EA3CB6A}"/>
                </a:ext>
              </a:extLst>
            </p:cNvPr>
            <p:cNvCxnSpPr>
              <a:cxnSpLocks/>
            </p:cNvCxnSpPr>
            <p:nvPr/>
          </p:nvCxnSpPr>
          <p:spPr>
            <a:xfrm>
              <a:off x="6543202" y="2643707"/>
              <a:ext cx="0" cy="103908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9BE91E2-9A45-4D49-A62F-C0847BEEC931}"/>
                </a:ext>
              </a:extLst>
            </p:cNvPr>
            <p:cNvCxnSpPr>
              <a:cxnSpLocks/>
            </p:cNvCxnSpPr>
            <p:nvPr/>
          </p:nvCxnSpPr>
          <p:spPr>
            <a:xfrm>
              <a:off x="7832217" y="2732926"/>
              <a:ext cx="7" cy="94986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1763E1C-79BB-4497-8AD3-D1934B8C1416}"/>
                </a:ext>
              </a:extLst>
            </p:cNvPr>
            <p:cNvSpPr/>
            <p:nvPr/>
          </p:nvSpPr>
          <p:spPr>
            <a:xfrm>
              <a:off x="1276309" y="2427915"/>
              <a:ext cx="6653025" cy="4315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sz="2400" dirty="0"/>
                <a:t>Shift registers. Can be initialized with other values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98FB0F0-1345-43DB-A539-A8AA1CD55691}"/>
              </a:ext>
            </a:extLst>
          </p:cNvPr>
          <p:cNvSpPr txBox="1"/>
          <p:nvPr/>
        </p:nvSpPr>
        <p:spPr>
          <a:xfrm>
            <a:off x="1550471" y="3697428"/>
            <a:ext cx="1404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Input</a:t>
            </a:r>
          </a:p>
          <a:p>
            <a:r>
              <a:rPr lang="en-US" sz="2000" dirty="0"/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10059033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9D97-E0C6-4499-9051-304DB890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Message:	</a:t>
            </a:r>
            <a:r>
              <a:rPr lang="en-US" sz="2800" dirty="0">
                <a:latin typeface="Consolas" panose="020B0609020204030204" pitchFamily="49" charset="0"/>
              </a:rPr>
              <a:t>1 0 1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Code:		</a:t>
            </a:r>
            <a:r>
              <a:rPr lang="en-US" sz="2800" dirty="0"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FA79D-F0E2-4AAC-9F83-E468EFCC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A7006-F25E-4165-BB0E-43EE120B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55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983218-64D9-4D73-AF82-63806BDCA11C}"/>
              </a:ext>
            </a:extLst>
          </p:cNvPr>
          <p:cNvSpPr/>
          <p:nvPr/>
        </p:nvSpPr>
        <p:spPr>
          <a:xfrm>
            <a:off x="3096051" y="3179362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5E3622-BCA6-4DDD-993E-EF92E391D6CA}"/>
              </a:ext>
            </a:extLst>
          </p:cNvPr>
          <p:cNvSpPr/>
          <p:nvPr/>
        </p:nvSpPr>
        <p:spPr>
          <a:xfrm>
            <a:off x="4385072" y="3179363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46555A-5FF9-4708-BECD-D92C0E0D26F8}"/>
              </a:ext>
            </a:extLst>
          </p:cNvPr>
          <p:cNvSpPr/>
          <p:nvPr/>
        </p:nvSpPr>
        <p:spPr>
          <a:xfrm>
            <a:off x="5674093" y="3179363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ECB937-27DD-4A3D-A931-FF0115FCDEA5}"/>
              </a:ext>
            </a:extLst>
          </p:cNvPr>
          <p:cNvSpPr/>
          <p:nvPr/>
        </p:nvSpPr>
        <p:spPr>
          <a:xfrm>
            <a:off x="6963114" y="3179362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45514F-C98B-49B9-AF29-D50C3A36E773}"/>
              </a:ext>
            </a:extLst>
          </p:cNvPr>
          <p:cNvSpPr/>
          <p:nvPr/>
        </p:nvSpPr>
        <p:spPr>
          <a:xfrm>
            <a:off x="8252135" y="3179363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65BD9E-7FAB-4191-9A8B-BF22C0F8A452}"/>
              </a:ext>
            </a:extLst>
          </p:cNvPr>
          <p:cNvSpPr/>
          <p:nvPr/>
        </p:nvSpPr>
        <p:spPr>
          <a:xfrm>
            <a:off x="9541157" y="3179361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FDF2DC-0412-4E50-8CDF-9425574D8911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291454" y="3497858"/>
            <a:ext cx="804597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E63A6A-01DB-4809-9043-75F9FF98636B}"/>
              </a:ext>
            </a:extLst>
          </p:cNvPr>
          <p:cNvSpPr txBox="1"/>
          <p:nvPr/>
        </p:nvSpPr>
        <p:spPr>
          <a:xfrm>
            <a:off x="1550471" y="3697428"/>
            <a:ext cx="1404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Input</a:t>
            </a:r>
          </a:p>
          <a:p>
            <a:r>
              <a:rPr lang="en-US" sz="2000" dirty="0"/>
              <a:t>Message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5460B3-D34C-4664-B344-D4DD8EB98C64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3733047" y="3497861"/>
            <a:ext cx="65202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BD09A04-B9D2-41A8-BAFA-12483F326A3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022068" y="3497861"/>
            <a:ext cx="6520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17C6CB6-D44E-4BF2-8A15-7AC8E0999E3D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6311089" y="3497861"/>
            <a:ext cx="65202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25C7F3-4677-46B9-A2A7-64128DD7C2F9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7600110" y="3497861"/>
            <a:ext cx="65202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8F2479-4F36-414E-A46B-1F753B79412B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8889132" y="3497859"/>
            <a:ext cx="652025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591CB49-42F4-4107-A6BF-3F96F56E170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0178153" y="3497859"/>
            <a:ext cx="160108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E949C5C-1AEE-45A1-9E73-4656E3D64073}"/>
              </a:ext>
            </a:extLst>
          </p:cNvPr>
          <p:cNvSpPr txBox="1"/>
          <p:nvPr/>
        </p:nvSpPr>
        <p:spPr>
          <a:xfrm>
            <a:off x="8857062" y="5409945"/>
            <a:ext cx="1832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Output bit 1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1B27CDE-C609-4122-A956-C540CB4F3A91}"/>
              </a:ext>
            </a:extLst>
          </p:cNvPr>
          <p:cNvCxnSpPr>
            <a:cxnSpLocks/>
          </p:cNvCxnSpPr>
          <p:nvPr/>
        </p:nvCxnSpPr>
        <p:spPr>
          <a:xfrm>
            <a:off x="2693862" y="3497859"/>
            <a:ext cx="5734370" cy="1409761"/>
          </a:xfrm>
          <a:prstGeom prst="bentConnector3">
            <a:avLst>
              <a:gd name="adj1" fmla="val -88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7EBFCB5B-3F8C-4560-93ED-7F79130D0718}"/>
              </a:ext>
            </a:extLst>
          </p:cNvPr>
          <p:cNvCxnSpPr>
            <a:cxnSpLocks/>
          </p:cNvCxnSpPr>
          <p:nvPr/>
        </p:nvCxnSpPr>
        <p:spPr>
          <a:xfrm rot="10800000" flipH="1">
            <a:off x="2656081" y="2049790"/>
            <a:ext cx="5772150" cy="1448070"/>
          </a:xfrm>
          <a:prstGeom prst="bentConnector3">
            <a:avLst>
              <a:gd name="adj1" fmla="val -4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1EB792E-7169-4040-8EBC-14DEA3DE059F}"/>
                  </a:ext>
                </a:extLst>
              </p:cNvPr>
              <p:cNvSpPr/>
              <p:nvPr/>
            </p:nvSpPr>
            <p:spPr>
              <a:xfrm>
                <a:off x="8519371" y="4313343"/>
                <a:ext cx="892453" cy="892453"/>
              </a:xfrm>
              <a:prstGeom prst="ellipse">
                <a:avLst/>
              </a:prstGeom>
              <a:ln w="38100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1EB792E-7169-4040-8EBC-14DEA3DE0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371" y="4313343"/>
                <a:ext cx="892453" cy="89245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4B95578-520C-4ED9-A439-BE00BFF9DDE4}"/>
                  </a:ext>
                </a:extLst>
              </p:cNvPr>
              <p:cNvSpPr/>
              <p:nvPr/>
            </p:nvSpPr>
            <p:spPr>
              <a:xfrm>
                <a:off x="8442905" y="1603564"/>
                <a:ext cx="892453" cy="892453"/>
              </a:xfrm>
              <a:prstGeom prst="ellipse">
                <a:avLst/>
              </a:prstGeom>
              <a:ln w="38100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4B95578-520C-4ED9-A439-BE00BFF9D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905" y="1603564"/>
                <a:ext cx="892453" cy="89245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B58498D3-24E1-42D8-AC76-36D82CFB3CAC}"/>
              </a:ext>
            </a:extLst>
          </p:cNvPr>
          <p:cNvCxnSpPr>
            <a:cxnSpLocks/>
          </p:cNvCxnSpPr>
          <p:nvPr/>
        </p:nvCxnSpPr>
        <p:spPr>
          <a:xfrm>
            <a:off x="3996778" y="3494433"/>
            <a:ext cx="4469234" cy="1197666"/>
          </a:xfrm>
          <a:prstGeom prst="bentConnector3">
            <a:avLst>
              <a:gd name="adj1" fmla="val 34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274724D6-6C30-4C5A-AB61-0F7C9E0BEEA8}"/>
              </a:ext>
            </a:extLst>
          </p:cNvPr>
          <p:cNvCxnSpPr>
            <a:cxnSpLocks/>
          </p:cNvCxnSpPr>
          <p:nvPr/>
        </p:nvCxnSpPr>
        <p:spPr>
          <a:xfrm>
            <a:off x="5274066" y="3494434"/>
            <a:ext cx="3296567" cy="1005271"/>
          </a:xfrm>
          <a:prstGeom prst="bentConnector3">
            <a:avLst>
              <a:gd name="adj1" fmla="val 106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EC406EA5-6CAA-4AE1-A51D-81AEED7D49E8}"/>
              </a:ext>
            </a:extLst>
          </p:cNvPr>
          <p:cNvCxnSpPr>
            <a:cxnSpLocks/>
          </p:cNvCxnSpPr>
          <p:nvPr/>
        </p:nvCxnSpPr>
        <p:spPr>
          <a:xfrm>
            <a:off x="6593436" y="3494434"/>
            <a:ext cx="2057722" cy="877265"/>
          </a:xfrm>
          <a:prstGeom prst="bentConnector3">
            <a:avLst>
              <a:gd name="adj1" fmla="val -192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B147BBD7-1111-42D2-AB6B-87B78977FA7C}"/>
              </a:ext>
            </a:extLst>
          </p:cNvPr>
          <p:cNvCxnSpPr>
            <a:cxnSpLocks/>
            <a:endCxn id="49" idx="6"/>
          </p:cNvCxnSpPr>
          <p:nvPr/>
        </p:nvCxnSpPr>
        <p:spPr>
          <a:xfrm rot="5400000">
            <a:off x="9243717" y="3662539"/>
            <a:ext cx="1265138" cy="92892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6D03EE4F-A32B-488E-8F44-1080D97F986E}"/>
              </a:ext>
            </a:extLst>
          </p:cNvPr>
          <p:cNvCxnSpPr>
            <a:cxnSpLocks/>
            <a:endCxn id="55" idx="6"/>
          </p:cNvCxnSpPr>
          <p:nvPr/>
        </p:nvCxnSpPr>
        <p:spPr>
          <a:xfrm rot="16200000" flipV="1">
            <a:off x="9099997" y="2285150"/>
            <a:ext cx="1468212" cy="99749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71658468-AD48-49C9-8727-D03C24FD5FB6}"/>
              </a:ext>
            </a:extLst>
          </p:cNvPr>
          <p:cNvCxnSpPr>
            <a:cxnSpLocks/>
          </p:cNvCxnSpPr>
          <p:nvPr/>
        </p:nvCxnSpPr>
        <p:spPr>
          <a:xfrm flipV="1">
            <a:off x="6566546" y="2365317"/>
            <a:ext cx="1952825" cy="1129114"/>
          </a:xfrm>
          <a:prstGeom prst="bentConnector3">
            <a:avLst>
              <a:gd name="adj1" fmla="val -50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0D0D2C82-F9B8-40DA-B06F-E8CBCBAC6783}"/>
              </a:ext>
            </a:extLst>
          </p:cNvPr>
          <p:cNvCxnSpPr>
            <a:cxnSpLocks/>
          </p:cNvCxnSpPr>
          <p:nvPr/>
        </p:nvCxnSpPr>
        <p:spPr>
          <a:xfrm flipV="1">
            <a:off x="5328788" y="2185929"/>
            <a:ext cx="3093447" cy="1308502"/>
          </a:xfrm>
          <a:prstGeom prst="bentConnector3">
            <a:avLst>
              <a:gd name="adj1" fmla="val -48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DDEDB9A-9C6B-4A43-84E7-FA6871475841}"/>
              </a:ext>
            </a:extLst>
          </p:cNvPr>
          <p:cNvCxnSpPr>
            <a:cxnSpLocks/>
            <a:endCxn id="55" idx="5"/>
          </p:cNvCxnSpPr>
          <p:nvPr/>
        </p:nvCxnSpPr>
        <p:spPr>
          <a:xfrm flipH="1" flipV="1">
            <a:off x="9204661" y="2365319"/>
            <a:ext cx="10483" cy="1129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4B9B38D-03BE-4E67-ADD1-A023D1DFDA1D}"/>
              </a:ext>
            </a:extLst>
          </p:cNvPr>
          <p:cNvCxnSpPr>
            <a:cxnSpLocks/>
            <a:stCxn id="55" idx="7"/>
          </p:cNvCxnSpPr>
          <p:nvPr/>
        </p:nvCxnSpPr>
        <p:spPr>
          <a:xfrm flipV="1">
            <a:off x="9204660" y="1187256"/>
            <a:ext cx="654994" cy="547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28624BE-88F2-465A-9C2C-4DDFE9389413}"/>
              </a:ext>
            </a:extLst>
          </p:cNvPr>
          <p:cNvCxnSpPr>
            <a:cxnSpLocks/>
            <a:stCxn id="49" idx="5"/>
          </p:cNvCxnSpPr>
          <p:nvPr/>
        </p:nvCxnSpPr>
        <p:spPr>
          <a:xfrm>
            <a:off x="9281126" y="5075099"/>
            <a:ext cx="697064" cy="3100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252DFE5C-07B2-4834-B852-3988BBB69A98}"/>
              </a:ext>
            </a:extLst>
          </p:cNvPr>
          <p:cNvSpPr txBox="1"/>
          <p:nvPr/>
        </p:nvSpPr>
        <p:spPr>
          <a:xfrm>
            <a:off x="8774826" y="787145"/>
            <a:ext cx="1832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Output bit 2</a:t>
            </a:r>
          </a:p>
        </p:txBody>
      </p:sp>
    </p:spTree>
    <p:extLst>
      <p:ext uri="{BB962C8B-B14F-4D97-AF65-F5344CB8AC3E}">
        <p14:creationId xmlns:p14="http://schemas.microsoft.com/office/powerpoint/2010/main" val="40920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9D97-E0C6-4499-9051-304DB890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Message:	</a:t>
            </a:r>
            <a:r>
              <a:rPr lang="en-US" sz="2800" dirty="0">
                <a:latin typeface="Consolas" panose="020B0609020204030204" pitchFamily="49" charset="0"/>
              </a:rPr>
              <a:t>1 0 1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Code:		</a:t>
            </a:r>
            <a:r>
              <a:rPr lang="en-US" sz="2800" dirty="0">
                <a:latin typeface="Consolas" panose="020B0609020204030204" pitchFamily="49" charset="0"/>
              </a:rPr>
              <a:t>11…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FA79D-F0E2-4AAC-9F83-E468EFCC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A7006-F25E-4165-BB0E-43EE120B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56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983218-64D9-4D73-AF82-63806BDCA11C}"/>
              </a:ext>
            </a:extLst>
          </p:cNvPr>
          <p:cNvSpPr/>
          <p:nvPr/>
        </p:nvSpPr>
        <p:spPr>
          <a:xfrm>
            <a:off x="3096051" y="3179362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5E3622-BCA6-4DDD-993E-EF92E391D6CA}"/>
              </a:ext>
            </a:extLst>
          </p:cNvPr>
          <p:cNvSpPr/>
          <p:nvPr/>
        </p:nvSpPr>
        <p:spPr>
          <a:xfrm>
            <a:off x="4385072" y="3179363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46555A-5FF9-4708-BECD-D92C0E0D26F8}"/>
              </a:ext>
            </a:extLst>
          </p:cNvPr>
          <p:cNvSpPr/>
          <p:nvPr/>
        </p:nvSpPr>
        <p:spPr>
          <a:xfrm>
            <a:off x="5674093" y="3179363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ECB937-27DD-4A3D-A931-FF0115FCDEA5}"/>
              </a:ext>
            </a:extLst>
          </p:cNvPr>
          <p:cNvSpPr/>
          <p:nvPr/>
        </p:nvSpPr>
        <p:spPr>
          <a:xfrm>
            <a:off x="6963114" y="3179362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45514F-C98B-49B9-AF29-D50C3A36E773}"/>
              </a:ext>
            </a:extLst>
          </p:cNvPr>
          <p:cNvSpPr/>
          <p:nvPr/>
        </p:nvSpPr>
        <p:spPr>
          <a:xfrm>
            <a:off x="8252135" y="3179363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65BD9E-7FAB-4191-9A8B-BF22C0F8A452}"/>
              </a:ext>
            </a:extLst>
          </p:cNvPr>
          <p:cNvSpPr/>
          <p:nvPr/>
        </p:nvSpPr>
        <p:spPr>
          <a:xfrm>
            <a:off x="9541157" y="3179361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FDF2DC-0412-4E50-8CDF-9425574D8911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291454" y="3497858"/>
            <a:ext cx="804597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E63A6A-01DB-4809-9043-75F9FF98636B}"/>
              </a:ext>
            </a:extLst>
          </p:cNvPr>
          <p:cNvSpPr txBox="1"/>
          <p:nvPr/>
        </p:nvSpPr>
        <p:spPr>
          <a:xfrm>
            <a:off x="1550471" y="3697428"/>
            <a:ext cx="1404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Input</a:t>
            </a:r>
          </a:p>
          <a:p>
            <a:r>
              <a:rPr lang="en-US" sz="2000" dirty="0"/>
              <a:t>Message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5460B3-D34C-4664-B344-D4DD8EB98C64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3733047" y="3497861"/>
            <a:ext cx="65202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BD09A04-B9D2-41A8-BAFA-12483F326A3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022068" y="3497861"/>
            <a:ext cx="6520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17C6CB6-D44E-4BF2-8A15-7AC8E0999E3D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6311089" y="3497861"/>
            <a:ext cx="65202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25C7F3-4677-46B9-A2A7-64128DD7C2F9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7600110" y="3497861"/>
            <a:ext cx="65202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8F2479-4F36-414E-A46B-1F753B79412B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8889132" y="3497859"/>
            <a:ext cx="652025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591CB49-42F4-4107-A6BF-3F96F56E170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0178153" y="3497859"/>
            <a:ext cx="160108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E949C5C-1AEE-45A1-9E73-4656E3D64073}"/>
              </a:ext>
            </a:extLst>
          </p:cNvPr>
          <p:cNvSpPr txBox="1"/>
          <p:nvPr/>
        </p:nvSpPr>
        <p:spPr>
          <a:xfrm>
            <a:off x="8857062" y="5409945"/>
            <a:ext cx="1832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Output bit 1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1B27CDE-C609-4122-A956-C540CB4F3A91}"/>
              </a:ext>
            </a:extLst>
          </p:cNvPr>
          <p:cNvCxnSpPr>
            <a:cxnSpLocks/>
          </p:cNvCxnSpPr>
          <p:nvPr/>
        </p:nvCxnSpPr>
        <p:spPr>
          <a:xfrm>
            <a:off x="2693862" y="3497859"/>
            <a:ext cx="5734370" cy="1409761"/>
          </a:xfrm>
          <a:prstGeom prst="bentConnector3">
            <a:avLst>
              <a:gd name="adj1" fmla="val -88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7EBFCB5B-3F8C-4560-93ED-7F79130D0718}"/>
              </a:ext>
            </a:extLst>
          </p:cNvPr>
          <p:cNvCxnSpPr>
            <a:cxnSpLocks/>
          </p:cNvCxnSpPr>
          <p:nvPr/>
        </p:nvCxnSpPr>
        <p:spPr>
          <a:xfrm rot="10800000" flipH="1">
            <a:off x="2656081" y="2049790"/>
            <a:ext cx="5772150" cy="1448070"/>
          </a:xfrm>
          <a:prstGeom prst="bentConnector3">
            <a:avLst>
              <a:gd name="adj1" fmla="val -4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1EB792E-7169-4040-8EBC-14DEA3DE059F}"/>
                  </a:ext>
                </a:extLst>
              </p:cNvPr>
              <p:cNvSpPr/>
              <p:nvPr/>
            </p:nvSpPr>
            <p:spPr>
              <a:xfrm>
                <a:off x="8519371" y="4313343"/>
                <a:ext cx="892453" cy="892453"/>
              </a:xfrm>
              <a:prstGeom prst="ellipse">
                <a:avLst/>
              </a:prstGeom>
              <a:ln w="38100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1EB792E-7169-4040-8EBC-14DEA3DE0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371" y="4313343"/>
                <a:ext cx="892453" cy="89245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4B95578-520C-4ED9-A439-BE00BFF9DDE4}"/>
                  </a:ext>
                </a:extLst>
              </p:cNvPr>
              <p:cNvSpPr/>
              <p:nvPr/>
            </p:nvSpPr>
            <p:spPr>
              <a:xfrm>
                <a:off x="8442905" y="1603564"/>
                <a:ext cx="892453" cy="892453"/>
              </a:xfrm>
              <a:prstGeom prst="ellipse">
                <a:avLst/>
              </a:prstGeom>
              <a:ln w="38100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4B95578-520C-4ED9-A439-BE00BFF9D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905" y="1603564"/>
                <a:ext cx="892453" cy="89245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B58498D3-24E1-42D8-AC76-36D82CFB3CAC}"/>
              </a:ext>
            </a:extLst>
          </p:cNvPr>
          <p:cNvCxnSpPr>
            <a:cxnSpLocks/>
          </p:cNvCxnSpPr>
          <p:nvPr/>
        </p:nvCxnSpPr>
        <p:spPr>
          <a:xfrm>
            <a:off x="3996778" y="3494433"/>
            <a:ext cx="4469234" cy="1197666"/>
          </a:xfrm>
          <a:prstGeom prst="bentConnector3">
            <a:avLst>
              <a:gd name="adj1" fmla="val 34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274724D6-6C30-4C5A-AB61-0F7C9E0BEEA8}"/>
              </a:ext>
            </a:extLst>
          </p:cNvPr>
          <p:cNvCxnSpPr>
            <a:cxnSpLocks/>
          </p:cNvCxnSpPr>
          <p:nvPr/>
        </p:nvCxnSpPr>
        <p:spPr>
          <a:xfrm>
            <a:off x="5274066" y="3494434"/>
            <a:ext cx="3296567" cy="1005271"/>
          </a:xfrm>
          <a:prstGeom prst="bentConnector3">
            <a:avLst>
              <a:gd name="adj1" fmla="val 106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EC406EA5-6CAA-4AE1-A51D-81AEED7D49E8}"/>
              </a:ext>
            </a:extLst>
          </p:cNvPr>
          <p:cNvCxnSpPr>
            <a:cxnSpLocks/>
          </p:cNvCxnSpPr>
          <p:nvPr/>
        </p:nvCxnSpPr>
        <p:spPr>
          <a:xfrm>
            <a:off x="6593436" y="3494434"/>
            <a:ext cx="2057722" cy="877265"/>
          </a:xfrm>
          <a:prstGeom prst="bentConnector3">
            <a:avLst>
              <a:gd name="adj1" fmla="val -192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B147BBD7-1111-42D2-AB6B-87B78977FA7C}"/>
              </a:ext>
            </a:extLst>
          </p:cNvPr>
          <p:cNvCxnSpPr>
            <a:cxnSpLocks/>
            <a:endCxn id="49" idx="6"/>
          </p:cNvCxnSpPr>
          <p:nvPr/>
        </p:nvCxnSpPr>
        <p:spPr>
          <a:xfrm rot="5400000">
            <a:off x="9243717" y="3662539"/>
            <a:ext cx="1265138" cy="92892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6D03EE4F-A32B-488E-8F44-1080D97F986E}"/>
              </a:ext>
            </a:extLst>
          </p:cNvPr>
          <p:cNvCxnSpPr>
            <a:cxnSpLocks/>
            <a:endCxn id="55" idx="6"/>
          </p:cNvCxnSpPr>
          <p:nvPr/>
        </p:nvCxnSpPr>
        <p:spPr>
          <a:xfrm rot="16200000" flipV="1">
            <a:off x="9099997" y="2285150"/>
            <a:ext cx="1468212" cy="99749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71658468-AD48-49C9-8727-D03C24FD5FB6}"/>
              </a:ext>
            </a:extLst>
          </p:cNvPr>
          <p:cNvCxnSpPr>
            <a:cxnSpLocks/>
          </p:cNvCxnSpPr>
          <p:nvPr/>
        </p:nvCxnSpPr>
        <p:spPr>
          <a:xfrm flipV="1">
            <a:off x="6566546" y="2365317"/>
            <a:ext cx="1952825" cy="1129114"/>
          </a:xfrm>
          <a:prstGeom prst="bentConnector3">
            <a:avLst>
              <a:gd name="adj1" fmla="val -50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0D0D2C82-F9B8-40DA-B06F-E8CBCBAC6783}"/>
              </a:ext>
            </a:extLst>
          </p:cNvPr>
          <p:cNvCxnSpPr>
            <a:cxnSpLocks/>
          </p:cNvCxnSpPr>
          <p:nvPr/>
        </p:nvCxnSpPr>
        <p:spPr>
          <a:xfrm flipV="1">
            <a:off x="5328788" y="2185929"/>
            <a:ext cx="3093447" cy="1308502"/>
          </a:xfrm>
          <a:prstGeom prst="bentConnector3">
            <a:avLst>
              <a:gd name="adj1" fmla="val -48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DDEDB9A-9C6B-4A43-84E7-FA6871475841}"/>
              </a:ext>
            </a:extLst>
          </p:cNvPr>
          <p:cNvCxnSpPr>
            <a:cxnSpLocks/>
            <a:endCxn id="55" idx="5"/>
          </p:cNvCxnSpPr>
          <p:nvPr/>
        </p:nvCxnSpPr>
        <p:spPr>
          <a:xfrm flipH="1" flipV="1">
            <a:off x="9204661" y="2365319"/>
            <a:ext cx="10483" cy="1129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4B9B38D-03BE-4E67-ADD1-A023D1DFDA1D}"/>
              </a:ext>
            </a:extLst>
          </p:cNvPr>
          <p:cNvCxnSpPr>
            <a:cxnSpLocks/>
            <a:stCxn id="55" idx="7"/>
          </p:cNvCxnSpPr>
          <p:nvPr/>
        </p:nvCxnSpPr>
        <p:spPr>
          <a:xfrm flipV="1">
            <a:off x="9204660" y="1187256"/>
            <a:ext cx="654994" cy="547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28624BE-88F2-465A-9C2C-4DDFE9389413}"/>
              </a:ext>
            </a:extLst>
          </p:cNvPr>
          <p:cNvCxnSpPr>
            <a:cxnSpLocks/>
            <a:stCxn id="49" idx="5"/>
          </p:cNvCxnSpPr>
          <p:nvPr/>
        </p:nvCxnSpPr>
        <p:spPr>
          <a:xfrm>
            <a:off x="9281126" y="5075099"/>
            <a:ext cx="697064" cy="3100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252DFE5C-07B2-4834-B852-3988BBB69A98}"/>
              </a:ext>
            </a:extLst>
          </p:cNvPr>
          <p:cNvSpPr txBox="1"/>
          <p:nvPr/>
        </p:nvSpPr>
        <p:spPr>
          <a:xfrm>
            <a:off x="8774826" y="787145"/>
            <a:ext cx="1832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Output bit 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C0351C5-A232-4094-8A3C-6F3D6F5AAFA2}"/>
              </a:ext>
            </a:extLst>
          </p:cNvPr>
          <p:cNvSpPr txBox="1"/>
          <p:nvPr/>
        </p:nvSpPr>
        <p:spPr>
          <a:xfrm>
            <a:off x="1785727" y="3232821"/>
            <a:ext cx="48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AD64ABF-D0CD-49F1-86DC-590A5FFF847C}"/>
              </a:ext>
            </a:extLst>
          </p:cNvPr>
          <p:cNvSpPr txBox="1"/>
          <p:nvPr/>
        </p:nvSpPr>
        <p:spPr>
          <a:xfrm>
            <a:off x="7981950" y="241247"/>
            <a:ext cx="253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1+0+0+0+0 = 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EEB8BEC-6CDA-4B1D-BFEF-5C018B9FBD13}"/>
              </a:ext>
            </a:extLst>
          </p:cNvPr>
          <p:cNvSpPr txBox="1"/>
          <p:nvPr/>
        </p:nvSpPr>
        <p:spPr>
          <a:xfrm>
            <a:off x="7981950" y="5762677"/>
            <a:ext cx="253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1+0+0+0+0 = 1</a:t>
            </a:r>
          </a:p>
        </p:txBody>
      </p:sp>
    </p:spTree>
    <p:extLst>
      <p:ext uri="{BB962C8B-B14F-4D97-AF65-F5344CB8AC3E}">
        <p14:creationId xmlns:p14="http://schemas.microsoft.com/office/powerpoint/2010/main" val="40565821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9D97-E0C6-4499-9051-304DB890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Message:	</a:t>
            </a:r>
            <a:r>
              <a:rPr lang="en-US" sz="2800" dirty="0">
                <a:latin typeface="Consolas" panose="020B0609020204030204" pitchFamily="49" charset="0"/>
              </a:rPr>
              <a:t>1 0 1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Code:		</a:t>
            </a:r>
            <a:r>
              <a:rPr lang="en-US" sz="2800" dirty="0">
                <a:latin typeface="Consolas" panose="020B0609020204030204" pitchFamily="49" charset="0"/>
              </a:rPr>
              <a:t>1101…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FA79D-F0E2-4AAC-9F83-E468EFCC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A7006-F25E-4165-BB0E-43EE120B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57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983218-64D9-4D73-AF82-63806BDCA11C}"/>
              </a:ext>
            </a:extLst>
          </p:cNvPr>
          <p:cNvSpPr/>
          <p:nvPr/>
        </p:nvSpPr>
        <p:spPr>
          <a:xfrm>
            <a:off x="3096051" y="3179362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5E3622-BCA6-4DDD-993E-EF92E391D6CA}"/>
              </a:ext>
            </a:extLst>
          </p:cNvPr>
          <p:cNvSpPr/>
          <p:nvPr/>
        </p:nvSpPr>
        <p:spPr>
          <a:xfrm>
            <a:off x="4385072" y="3179363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46555A-5FF9-4708-BECD-D92C0E0D26F8}"/>
              </a:ext>
            </a:extLst>
          </p:cNvPr>
          <p:cNvSpPr/>
          <p:nvPr/>
        </p:nvSpPr>
        <p:spPr>
          <a:xfrm>
            <a:off x="5674093" y="3179363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ECB937-27DD-4A3D-A931-FF0115FCDEA5}"/>
              </a:ext>
            </a:extLst>
          </p:cNvPr>
          <p:cNvSpPr/>
          <p:nvPr/>
        </p:nvSpPr>
        <p:spPr>
          <a:xfrm>
            <a:off x="6963114" y="3179362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45514F-C98B-49B9-AF29-D50C3A36E773}"/>
              </a:ext>
            </a:extLst>
          </p:cNvPr>
          <p:cNvSpPr/>
          <p:nvPr/>
        </p:nvSpPr>
        <p:spPr>
          <a:xfrm>
            <a:off x="8252135" y="3179363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65BD9E-7FAB-4191-9A8B-BF22C0F8A452}"/>
              </a:ext>
            </a:extLst>
          </p:cNvPr>
          <p:cNvSpPr/>
          <p:nvPr/>
        </p:nvSpPr>
        <p:spPr>
          <a:xfrm>
            <a:off x="9541157" y="3179361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FDF2DC-0412-4E50-8CDF-9425574D8911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291454" y="3497858"/>
            <a:ext cx="804597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E63A6A-01DB-4809-9043-75F9FF98636B}"/>
              </a:ext>
            </a:extLst>
          </p:cNvPr>
          <p:cNvSpPr txBox="1"/>
          <p:nvPr/>
        </p:nvSpPr>
        <p:spPr>
          <a:xfrm>
            <a:off x="1550471" y="3697428"/>
            <a:ext cx="1404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Input</a:t>
            </a:r>
          </a:p>
          <a:p>
            <a:r>
              <a:rPr lang="en-US" sz="2000" dirty="0"/>
              <a:t>Message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5460B3-D34C-4664-B344-D4DD8EB98C64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3733047" y="3497861"/>
            <a:ext cx="65202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BD09A04-B9D2-41A8-BAFA-12483F326A3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022068" y="3497861"/>
            <a:ext cx="6520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17C6CB6-D44E-4BF2-8A15-7AC8E0999E3D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6311089" y="3497861"/>
            <a:ext cx="65202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25C7F3-4677-46B9-A2A7-64128DD7C2F9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7600110" y="3497861"/>
            <a:ext cx="65202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8F2479-4F36-414E-A46B-1F753B79412B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8889132" y="3497859"/>
            <a:ext cx="652025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591CB49-42F4-4107-A6BF-3F96F56E170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0178153" y="3497859"/>
            <a:ext cx="160108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E949C5C-1AEE-45A1-9E73-4656E3D64073}"/>
              </a:ext>
            </a:extLst>
          </p:cNvPr>
          <p:cNvSpPr txBox="1"/>
          <p:nvPr/>
        </p:nvSpPr>
        <p:spPr>
          <a:xfrm>
            <a:off x="8857062" y="5409945"/>
            <a:ext cx="1832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Output bit 2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1B27CDE-C609-4122-A956-C540CB4F3A91}"/>
              </a:ext>
            </a:extLst>
          </p:cNvPr>
          <p:cNvCxnSpPr>
            <a:cxnSpLocks/>
          </p:cNvCxnSpPr>
          <p:nvPr/>
        </p:nvCxnSpPr>
        <p:spPr>
          <a:xfrm>
            <a:off x="2693862" y="3497859"/>
            <a:ext cx="5734370" cy="1409761"/>
          </a:xfrm>
          <a:prstGeom prst="bentConnector3">
            <a:avLst>
              <a:gd name="adj1" fmla="val -88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7EBFCB5B-3F8C-4560-93ED-7F79130D0718}"/>
              </a:ext>
            </a:extLst>
          </p:cNvPr>
          <p:cNvCxnSpPr>
            <a:cxnSpLocks/>
          </p:cNvCxnSpPr>
          <p:nvPr/>
        </p:nvCxnSpPr>
        <p:spPr>
          <a:xfrm rot="10800000" flipH="1">
            <a:off x="2656081" y="2049790"/>
            <a:ext cx="5772150" cy="1448070"/>
          </a:xfrm>
          <a:prstGeom prst="bentConnector3">
            <a:avLst>
              <a:gd name="adj1" fmla="val -4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1EB792E-7169-4040-8EBC-14DEA3DE059F}"/>
                  </a:ext>
                </a:extLst>
              </p:cNvPr>
              <p:cNvSpPr/>
              <p:nvPr/>
            </p:nvSpPr>
            <p:spPr>
              <a:xfrm>
                <a:off x="8519371" y="4313343"/>
                <a:ext cx="892453" cy="892453"/>
              </a:xfrm>
              <a:prstGeom prst="ellipse">
                <a:avLst/>
              </a:prstGeom>
              <a:ln w="38100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1EB792E-7169-4040-8EBC-14DEA3DE0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371" y="4313343"/>
                <a:ext cx="892453" cy="89245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4B95578-520C-4ED9-A439-BE00BFF9DDE4}"/>
                  </a:ext>
                </a:extLst>
              </p:cNvPr>
              <p:cNvSpPr/>
              <p:nvPr/>
            </p:nvSpPr>
            <p:spPr>
              <a:xfrm>
                <a:off x="8442905" y="1603564"/>
                <a:ext cx="892453" cy="892453"/>
              </a:xfrm>
              <a:prstGeom prst="ellipse">
                <a:avLst/>
              </a:prstGeom>
              <a:ln w="38100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4B95578-520C-4ED9-A439-BE00BFF9D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905" y="1603564"/>
                <a:ext cx="892453" cy="89245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B58498D3-24E1-42D8-AC76-36D82CFB3CAC}"/>
              </a:ext>
            </a:extLst>
          </p:cNvPr>
          <p:cNvCxnSpPr>
            <a:cxnSpLocks/>
          </p:cNvCxnSpPr>
          <p:nvPr/>
        </p:nvCxnSpPr>
        <p:spPr>
          <a:xfrm>
            <a:off x="3996778" y="3494433"/>
            <a:ext cx="4469234" cy="1197666"/>
          </a:xfrm>
          <a:prstGeom prst="bentConnector3">
            <a:avLst>
              <a:gd name="adj1" fmla="val 34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274724D6-6C30-4C5A-AB61-0F7C9E0BEEA8}"/>
              </a:ext>
            </a:extLst>
          </p:cNvPr>
          <p:cNvCxnSpPr>
            <a:cxnSpLocks/>
          </p:cNvCxnSpPr>
          <p:nvPr/>
        </p:nvCxnSpPr>
        <p:spPr>
          <a:xfrm>
            <a:off x="5274066" y="3494434"/>
            <a:ext cx="3296567" cy="1005271"/>
          </a:xfrm>
          <a:prstGeom prst="bentConnector3">
            <a:avLst>
              <a:gd name="adj1" fmla="val 106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EC406EA5-6CAA-4AE1-A51D-81AEED7D49E8}"/>
              </a:ext>
            </a:extLst>
          </p:cNvPr>
          <p:cNvCxnSpPr>
            <a:cxnSpLocks/>
          </p:cNvCxnSpPr>
          <p:nvPr/>
        </p:nvCxnSpPr>
        <p:spPr>
          <a:xfrm>
            <a:off x="6593436" y="3494434"/>
            <a:ext cx="2057722" cy="877265"/>
          </a:xfrm>
          <a:prstGeom prst="bentConnector3">
            <a:avLst>
              <a:gd name="adj1" fmla="val -192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B147BBD7-1111-42D2-AB6B-87B78977FA7C}"/>
              </a:ext>
            </a:extLst>
          </p:cNvPr>
          <p:cNvCxnSpPr>
            <a:cxnSpLocks/>
            <a:endCxn id="49" idx="6"/>
          </p:cNvCxnSpPr>
          <p:nvPr/>
        </p:nvCxnSpPr>
        <p:spPr>
          <a:xfrm rot="5400000">
            <a:off x="9243717" y="3662539"/>
            <a:ext cx="1265138" cy="92892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6D03EE4F-A32B-488E-8F44-1080D97F986E}"/>
              </a:ext>
            </a:extLst>
          </p:cNvPr>
          <p:cNvCxnSpPr>
            <a:cxnSpLocks/>
            <a:endCxn id="55" idx="6"/>
          </p:cNvCxnSpPr>
          <p:nvPr/>
        </p:nvCxnSpPr>
        <p:spPr>
          <a:xfrm rot="16200000" flipV="1">
            <a:off x="9099997" y="2285150"/>
            <a:ext cx="1468212" cy="99749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71658468-AD48-49C9-8727-D03C24FD5FB6}"/>
              </a:ext>
            </a:extLst>
          </p:cNvPr>
          <p:cNvCxnSpPr>
            <a:cxnSpLocks/>
          </p:cNvCxnSpPr>
          <p:nvPr/>
        </p:nvCxnSpPr>
        <p:spPr>
          <a:xfrm flipV="1">
            <a:off x="6566546" y="2365317"/>
            <a:ext cx="1952825" cy="1129114"/>
          </a:xfrm>
          <a:prstGeom prst="bentConnector3">
            <a:avLst>
              <a:gd name="adj1" fmla="val -50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0D0D2C82-F9B8-40DA-B06F-E8CBCBAC6783}"/>
              </a:ext>
            </a:extLst>
          </p:cNvPr>
          <p:cNvCxnSpPr>
            <a:cxnSpLocks/>
          </p:cNvCxnSpPr>
          <p:nvPr/>
        </p:nvCxnSpPr>
        <p:spPr>
          <a:xfrm flipV="1">
            <a:off x="5328788" y="2185929"/>
            <a:ext cx="3093447" cy="1308502"/>
          </a:xfrm>
          <a:prstGeom prst="bentConnector3">
            <a:avLst>
              <a:gd name="adj1" fmla="val -48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DDEDB9A-9C6B-4A43-84E7-FA6871475841}"/>
              </a:ext>
            </a:extLst>
          </p:cNvPr>
          <p:cNvCxnSpPr>
            <a:cxnSpLocks/>
            <a:endCxn id="55" idx="5"/>
          </p:cNvCxnSpPr>
          <p:nvPr/>
        </p:nvCxnSpPr>
        <p:spPr>
          <a:xfrm flipH="1" flipV="1">
            <a:off x="9204661" y="2365319"/>
            <a:ext cx="10483" cy="1129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4B9B38D-03BE-4E67-ADD1-A023D1DFDA1D}"/>
              </a:ext>
            </a:extLst>
          </p:cNvPr>
          <p:cNvCxnSpPr>
            <a:cxnSpLocks/>
            <a:stCxn id="55" idx="7"/>
          </p:cNvCxnSpPr>
          <p:nvPr/>
        </p:nvCxnSpPr>
        <p:spPr>
          <a:xfrm flipV="1">
            <a:off x="9204660" y="1187256"/>
            <a:ext cx="654994" cy="547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28624BE-88F2-465A-9C2C-4DDFE9389413}"/>
              </a:ext>
            </a:extLst>
          </p:cNvPr>
          <p:cNvCxnSpPr>
            <a:cxnSpLocks/>
            <a:stCxn id="49" idx="5"/>
          </p:cNvCxnSpPr>
          <p:nvPr/>
        </p:nvCxnSpPr>
        <p:spPr>
          <a:xfrm>
            <a:off x="9281126" y="5075099"/>
            <a:ext cx="697064" cy="3100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252DFE5C-07B2-4834-B852-3988BBB69A98}"/>
              </a:ext>
            </a:extLst>
          </p:cNvPr>
          <p:cNvSpPr txBox="1"/>
          <p:nvPr/>
        </p:nvSpPr>
        <p:spPr>
          <a:xfrm>
            <a:off x="8774826" y="787145"/>
            <a:ext cx="1832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Output bit 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C0351C5-A232-4094-8A3C-6F3D6F5AAFA2}"/>
              </a:ext>
            </a:extLst>
          </p:cNvPr>
          <p:cNvSpPr txBox="1"/>
          <p:nvPr/>
        </p:nvSpPr>
        <p:spPr>
          <a:xfrm>
            <a:off x="1785727" y="3232821"/>
            <a:ext cx="48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AD64ABF-D0CD-49F1-86DC-590A5FFF847C}"/>
              </a:ext>
            </a:extLst>
          </p:cNvPr>
          <p:cNvSpPr txBox="1"/>
          <p:nvPr/>
        </p:nvSpPr>
        <p:spPr>
          <a:xfrm>
            <a:off x="7981950" y="241247"/>
            <a:ext cx="253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0+0+0+0+0 = 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EEB8BEC-6CDA-4B1D-BFEF-5C018B9FBD13}"/>
              </a:ext>
            </a:extLst>
          </p:cNvPr>
          <p:cNvSpPr txBox="1"/>
          <p:nvPr/>
        </p:nvSpPr>
        <p:spPr>
          <a:xfrm>
            <a:off x="7981950" y="5762677"/>
            <a:ext cx="253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0+1+0+0+0 = 1</a:t>
            </a:r>
          </a:p>
        </p:txBody>
      </p:sp>
    </p:spTree>
    <p:extLst>
      <p:ext uri="{BB962C8B-B14F-4D97-AF65-F5344CB8AC3E}">
        <p14:creationId xmlns:p14="http://schemas.microsoft.com/office/powerpoint/2010/main" val="725487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9D97-E0C6-4499-9051-304DB890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Message:	</a:t>
            </a:r>
            <a:r>
              <a:rPr lang="en-US" sz="2800" dirty="0">
                <a:latin typeface="Consolas" panose="020B0609020204030204" pitchFamily="49" charset="0"/>
              </a:rPr>
              <a:t>1 0 1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Code:		</a:t>
            </a:r>
            <a:r>
              <a:rPr lang="en-US" sz="2800" dirty="0">
                <a:latin typeface="Consolas" panose="020B0609020204030204" pitchFamily="49" charset="0"/>
              </a:rPr>
              <a:t>110100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FA79D-F0E2-4AAC-9F83-E468EFCC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A7006-F25E-4165-BB0E-43EE120B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58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983218-64D9-4D73-AF82-63806BDCA11C}"/>
              </a:ext>
            </a:extLst>
          </p:cNvPr>
          <p:cNvSpPr/>
          <p:nvPr/>
        </p:nvSpPr>
        <p:spPr>
          <a:xfrm>
            <a:off x="3096051" y="3179362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5E3622-BCA6-4DDD-993E-EF92E391D6CA}"/>
              </a:ext>
            </a:extLst>
          </p:cNvPr>
          <p:cNvSpPr/>
          <p:nvPr/>
        </p:nvSpPr>
        <p:spPr>
          <a:xfrm>
            <a:off x="4385072" y="3179363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46555A-5FF9-4708-BECD-D92C0E0D26F8}"/>
              </a:ext>
            </a:extLst>
          </p:cNvPr>
          <p:cNvSpPr/>
          <p:nvPr/>
        </p:nvSpPr>
        <p:spPr>
          <a:xfrm>
            <a:off x="5674093" y="3179363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ECB937-27DD-4A3D-A931-FF0115FCDEA5}"/>
              </a:ext>
            </a:extLst>
          </p:cNvPr>
          <p:cNvSpPr/>
          <p:nvPr/>
        </p:nvSpPr>
        <p:spPr>
          <a:xfrm>
            <a:off x="6963114" y="3179362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45514F-C98B-49B9-AF29-D50C3A36E773}"/>
              </a:ext>
            </a:extLst>
          </p:cNvPr>
          <p:cNvSpPr/>
          <p:nvPr/>
        </p:nvSpPr>
        <p:spPr>
          <a:xfrm>
            <a:off x="8252135" y="3179363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65BD9E-7FAB-4191-9A8B-BF22C0F8A452}"/>
              </a:ext>
            </a:extLst>
          </p:cNvPr>
          <p:cNvSpPr/>
          <p:nvPr/>
        </p:nvSpPr>
        <p:spPr>
          <a:xfrm>
            <a:off x="9541157" y="3179361"/>
            <a:ext cx="636997" cy="6369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FDF2DC-0412-4E50-8CDF-9425574D8911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291454" y="3497858"/>
            <a:ext cx="804597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E63A6A-01DB-4809-9043-75F9FF98636B}"/>
              </a:ext>
            </a:extLst>
          </p:cNvPr>
          <p:cNvSpPr txBox="1"/>
          <p:nvPr/>
        </p:nvSpPr>
        <p:spPr>
          <a:xfrm>
            <a:off x="1550471" y="3697428"/>
            <a:ext cx="1404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Input</a:t>
            </a:r>
          </a:p>
          <a:p>
            <a:r>
              <a:rPr lang="en-US" sz="2000" dirty="0"/>
              <a:t>Message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5460B3-D34C-4664-B344-D4DD8EB98C64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3733047" y="3497861"/>
            <a:ext cx="65202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BD09A04-B9D2-41A8-BAFA-12483F326A3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022068" y="3497861"/>
            <a:ext cx="6520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17C6CB6-D44E-4BF2-8A15-7AC8E0999E3D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6311089" y="3497861"/>
            <a:ext cx="65202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25C7F3-4677-46B9-A2A7-64128DD7C2F9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7600110" y="3497861"/>
            <a:ext cx="65202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8F2479-4F36-414E-A46B-1F753B79412B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8889132" y="3497859"/>
            <a:ext cx="652025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591CB49-42F4-4107-A6BF-3F96F56E170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0178153" y="3497859"/>
            <a:ext cx="160108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E949C5C-1AEE-45A1-9E73-4656E3D64073}"/>
              </a:ext>
            </a:extLst>
          </p:cNvPr>
          <p:cNvSpPr txBox="1"/>
          <p:nvPr/>
        </p:nvSpPr>
        <p:spPr>
          <a:xfrm>
            <a:off x="8857062" y="5409945"/>
            <a:ext cx="1832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Output bit 1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1B27CDE-C609-4122-A956-C540CB4F3A91}"/>
              </a:ext>
            </a:extLst>
          </p:cNvPr>
          <p:cNvCxnSpPr>
            <a:cxnSpLocks/>
          </p:cNvCxnSpPr>
          <p:nvPr/>
        </p:nvCxnSpPr>
        <p:spPr>
          <a:xfrm>
            <a:off x="2693862" y="3497859"/>
            <a:ext cx="5734370" cy="1409761"/>
          </a:xfrm>
          <a:prstGeom prst="bentConnector3">
            <a:avLst>
              <a:gd name="adj1" fmla="val -88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7EBFCB5B-3F8C-4560-93ED-7F79130D0718}"/>
              </a:ext>
            </a:extLst>
          </p:cNvPr>
          <p:cNvCxnSpPr>
            <a:cxnSpLocks/>
          </p:cNvCxnSpPr>
          <p:nvPr/>
        </p:nvCxnSpPr>
        <p:spPr>
          <a:xfrm rot="10800000" flipH="1">
            <a:off x="2656081" y="2049790"/>
            <a:ext cx="5772150" cy="1448070"/>
          </a:xfrm>
          <a:prstGeom prst="bentConnector3">
            <a:avLst>
              <a:gd name="adj1" fmla="val -4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1EB792E-7169-4040-8EBC-14DEA3DE059F}"/>
                  </a:ext>
                </a:extLst>
              </p:cNvPr>
              <p:cNvSpPr/>
              <p:nvPr/>
            </p:nvSpPr>
            <p:spPr>
              <a:xfrm>
                <a:off x="8519371" y="4313343"/>
                <a:ext cx="892453" cy="892453"/>
              </a:xfrm>
              <a:prstGeom prst="ellipse">
                <a:avLst/>
              </a:prstGeom>
              <a:ln w="38100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1EB792E-7169-4040-8EBC-14DEA3DE0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371" y="4313343"/>
                <a:ext cx="892453" cy="89245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4B95578-520C-4ED9-A439-BE00BFF9DDE4}"/>
                  </a:ext>
                </a:extLst>
              </p:cNvPr>
              <p:cNvSpPr/>
              <p:nvPr/>
            </p:nvSpPr>
            <p:spPr>
              <a:xfrm>
                <a:off x="8442905" y="1603564"/>
                <a:ext cx="892453" cy="892453"/>
              </a:xfrm>
              <a:prstGeom prst="ellipse">
                <a:avLst/>
              </a:prstGeom>
              <a:ln w="38100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4B95578-520C-4ED9-A439-BE00BFF9D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905" y="1603564"/>
                <a:ext cx="892453" cy="89245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B58498D3-24E1-42D8-AC76-36D82CFB3CAC}"/>
              </a:ext>
            </a:extLst>
          </p:cNvPr>
          <p:cNvCxnSpPr>
            <a:cxnSpLocks/>
          </p:cNvCxnSpPr>
          <p:nvPr/>
        </p:nvCxnSpPr>
        <p:spPr>
          <a:xfrm>
            <a:off x="3996778" y="3494433"/>
            <a:ext cx="4469234" cy="1197666"/>
          </a:xfrm>
          <a:prstGeom prst="bentConnector3">
            <a:avLst>
              <a:gd name="adj1" fmla="val 34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274724D6-6C30-4C5A-AB61-0F7C9E0BEEA8}"/>
              </a:ext>
            </a:extLst>
          </p:cNvPr>
          <p:cNvCxnSpPr>
            <a:cxnSpLocks/>
          </p:cNvCxnSpPr>
          <p:nvPr/>
        </p:nvCxnSpPr>
        <p:spPr>
          <a:xfrm>
            <a:off x="5274066" y="3494434"/>
            <a:ext cx="3296567" cy="1005271"/>
          </a:xfrm>
          <a:prstGeom prst="bentConnector3">
            <a:avLst>
              <a:gd name="adj1" fmla="val 106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EC406EA5-6CAA-4AE1-A51D-81AEED7D49E8}"/>
              </a:ext>
            </a:extLst>
          </p:cNvPr>
          <p:cNvCxnSpPr>
            <a:cxnSpLocks/>
          </p:cNvCxnSpPr>
          <p:nvPr/>
        </p:nvCxnSpPr>
        <p:spPr>
          <a:xfrm>
            <a:off x="6593436" y="3494434"/>
            <a:ext cx="2057722" cy="877265"/>
          </a:xfrm>
          <a:prstGeom prst="bentConnector3">
            <a:avLst>
              <a:gd name="adj1" fmla="val -192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B147BBD7-1111-42D2-AB6B-87B78977FA7C}"/>
              </a:ext>
            </a:extLst>
          </p:cNvPr>
          <p:cNvCxnSpPr>
            <a:cxnSpLocks/>
            <a:endCxn id="49" idx="6"/>
          </p:cNvCxnSpPr>
          <p:nvPr/>
        </p:nvCxnSpPr>
        <p:spPr>
          <a:xfrm rot="5400000">
            <a:off x="9243717" y="3662539"/>
            <a:ext cx="1265138" cy="92892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6D03EE4F-A32B-488E-8F44-1080D97F986E}"/>
              </a:ext>
            </a:extLst>
          </p:cNvPr>
          <p:cNvCxnSpPr>
            <a:cxnSpLocks/>
            <a:endCxn id="55" idx="6"/>
          </p:cNvCxnSpPr>
          <p:nvPr/>
        </p:nvCxnSpPr>
        <p:spPr>
          <a:xfrm rot="16200000" flipV="1">
            <a:off x="9099997" y="2285150"/>
            <a:ext cx="1468212" cy="99749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71658468-AD48-49C9-8727-D03C24FD5FB6}"/>
              </a:ext>
            </a:extLst>
          </p:cNvPr>
          <p:cNvCxnSpPr>
            <a:cxnSpLocks/>
          </p:cNvCxnSpPr>
          <p:nvPr/>
        </p:nvCxnSpPr>
        <p:spPr>
          <a:xfrm flipV="1">
            <a:off x="6566546" y="2365317"/>
            <a:ext cx="1952825" cy="1129114"/>
          </a:xfrm>
          <a:prstGeom prst="bentConnector3">
            <a:avLst>
              <a:gd name="adj1" fmla="val -50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0D0D2C82-F9B8-40DA-B06F-E8CBCBAC6783}"/>
              </a:ext>
            </a:extLst>
          </p:cNvPr>
          <p:cNvCxnSpPr>
            <a:cxnSpLocks/>
          </p:cNvCxnSpPr>
          <p:nvPr/>
        </p:nvCxnSpPr>
        <p:spPr>
          <a:xfrm flipV="1">
            <a:off x="5328788" y="2185929"/>
            <a:ext cx="3093447" cy="1308502"/>
          </a:xfrm>
          <a:prstGeom prst="bentConnector3">
            <a:avLst>
              <a:gd name="adj1" fmla="val -48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DDEDB9A-9C6B-4A43-84E7-FA6871475841}"/>
              </a:ext>
            </a:extLst>
          </p:cNvPr>
          <p:cNvCxnSpPr>
            <a:cxnSpLocks/>
            <a:endCxn id="55" idx="5"/>
          </p:cNvCxnSpPr>
          <p:nvPr/>
        </p:nvCxnSpPr>
        <p:spPr>
          <a:xfrm flipH="1" flipV="1">
            <a:off x="9204661" y="2365319"/>
            <a:ext cx="10483" cy="1129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4B9B38D-03BE-4E67-ADD1-A023D1DFDA1D}"/>
              </a:ext>
            </a:extLst>
          </p:cNvPr>
          <p:cNvCxnSpPr>
            <a:cxnSpLocks/>
            <a:stCxn id="55" idx="7"/>
          </p:cNvCxnSpPr>
          <p:nvPr/>
        </p:nvCxnSpPr>
        <p:spPr>
          <a:xfrm flipV="1">
            <a:off x="9204660" y="1187256"/>
            <a:ext cx="654994" cy="547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28624BE-88F2-465A-9C2C-4DDFE9389413}"/>
              </a:ext>
            </a:extLst>
          </p:cNvPr>
          <p:cNvCxnSpPr>
            <a:cxnSpLocks/>
            <a:stCxn id="49" idx="5"/>
          </p:cNvCxnSpPr>
          <p:nvPr/>
        </p:nvCxnSpPr>
        <p:spPr>
          <a:xfrm>
            <a:off x="9281126" y="5075099"/>
            <a:ext cx="697064" cy="3100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252DFE5C-07B2-4834-B852-3988BBB69A98}"/>
              </a:ext>
            </a:extLst>
          </p:cNvPr>
          <p:cNvSpPr txBox="1"/>
          <p:nvPr/>
        </p:nvSpPr>
        <p:spPr>
          <a:xfrm>
            <a:off x="8774826" y="787145"/>
            <a:ext cx="1832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Output bit 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C0351C5-A232-4094-8A3C-6F3D6F5AAFA2}"/>
              </a:ext>
            </a:extLst>
          </p:cNvPr>
          <p:cNvSpPr txBox="1"/>
          <p:nvPr/>
        </p:nvSpPr>
        <p:spPr>
          <a:xfrm>
            <a:off x="1785727" y="3232821"/>
            <a:ext cx="48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AD64ABF-D0CD-49F1-86DC-590A5FFF847C}"/>
              </a:ext>
            </a:extLst>
          </p:cNvPr>
          <p:cNvSpPr txBox="1"/>
          <p:nvPr/>
        </p:nvSpPr>
        <p:spPr>
          <a:xfrm>
            <a:off x="7981950" y="241247"/>
            <a:ext cx="253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1+1+0+0+0 = 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EEB8BEC-6CDA-4B1D-BFEF-5C018B9FBD13}"/>
              </a:ext>
            </a:extLst>
          </p:cNvPr>
          <p:cNvSpPr txBox="1"/>
          <p:nvPr/>
        </p:nvSpPr>
        <p:spPr>
          <a:xfrm>
            <a:off x="7981950" y="5762677"/>
            <a:ext cx="253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1+0+1+0+0 = 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99240F5-5C47-40F7-A42E-D89B85DA1A46}"/>
              </a:ext>
            </a:extLst>
          </p:cNvPr>
          <p:cNvSpPr/>
          <p:nvPr/>
        </p:nvSpPr>
        <p:spPr>
          <a:xfrm>
            <a:off x="1785726" y="5306594"/>
            <a:ext cx="5700214" cy="6908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Are we done dealing with errors?</a:t>
            </a:r>
            <a:endParaRPr lang="LID4096" sz="2800"/>
          </a:p>
        </p:txBody>
      </p:sp>
    </p:spTree>
    <p:extLst>
      <p:ext uri="{BB962C8B-B14F-4D97-AF65-F5344CB8AC3E}">
        <p14:creationId xmlns:p14="http://schemas.microsoft.com/office/powerpoint/2010/main" val="21918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9CB8B8-333F-234D-BDDB-9231C18779F3}"/>
              </a:ext>
            </a:extLst>
          </p:cNvPr>
          <p:cNvSpPr/>
          <p:nvPr/>
        </p:nvSpPr>
        <p:spPr>
          <a:xfrm>
            <a:off x="7006992" y="880201"/>
            <a:ext cx="4997972" cy="431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400" dirty="0"/>
              <a:t>A1: It depends on the physical medium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A7D69-4513-D743-A1A0-8E02968D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Data Link Layer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08FC9-76F6-1B40-899F-A98965EEE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L" dirty="0"/>
              <a:t>Framing (byte stuffing, bit stuffing, etc)</a:t>
            </a:r>
          </a:p>
          <a:p>
            <a:pPr marL="0" indent="0">
              <a:buNone/>
            </a:pPr>
            <a:r>
              <a:rPr lang="en-NL" dirty="0"/>
              <a:t>Guaranteed delivery</a:t>
            </a:r>
          </a:p>
          <a:p>
            <a:r>
              <a:rPr lang="en-NL" dirty="0"/>
              <a:t>Sequence numbers, acknowledgments, and retransmissions</a:t>
            </a:r>
          </a:p>
          <a:p>
            <a:pPr marL="0" indent="0">
              <a:buNone/>
            </a:pPr>
            <a:r>
              <a:rPr lang="en-NL" dirty="0"/>
              <a:t>Flow control</a:t>
            </a:r>
          </a:p>
          <a:p>
            <a:r>
              <a:rPr lang="en-NL" dirty="0"/>
              <a:t>Stop-and-Wait</a:t>
            </a:r>
          </a:p>
          <a:p>
            <a:r>
              <a:rPr lang="en-NL" dirty="0"/>
              <a:t>Sliding Window</a:t>
            </a:r>
          </a:p>
          <a:p>
            <a:pPr marL="0" indent="0">
              <a:buNone/>
            </a:pPr>
            <a:r>
              <a:rPr lang="en-NL" dirty="0"/>
              <a:t>Error control</a:t>
            </a:r>
          </a:p>
          <a:p>
            <a:r>
              <a:rPr lang="en-NL" dirty="0"/>
              <a:t>Detection (e.g., Parity bit, Checksum, CRC, …)</a:t>
            </a:r>
          </a:p>
          <a:p>
            <a:r>
              <a:rPr lang="en-NL" dirty="0"/>
              <a:t>Correction (e.g., Hamming Code, Convolutional Code, …)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9E0B3-91DE-F449-9F09-3D5D1B86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99680-BFBD-0C49-81DE-81653ED7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59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3DD581-CA99-D746-9AD8-2C0E6EE06F67}"/>
              </a:ext>
            </a:extLst>
          </p:cNvPr>
          <p:cNvSpPr/>
          <p:nvPr/>
        </p:nvSpPr>
        <p:spPr>
          <a:xfrm>
            <a:off x="3959337" y="2273339"/>
            <a:ext cx="2647729" cy="455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Q: When needed?</a:t>
            </a:r>
            <a:endParaRPr lang="LID4096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57C7B3-038F-DC4C-9929-909A11EECC27}"/>
              </a:ext>
            </a:extLst>
          </p:cNvPr>
          <p:cNvSpPr/>
          <p:nvPr/>
        </p:nvSpPr>
        <p:spPr>
          <a:xfrm>
            <a:off x="2850066" y="3201178"/>
            <a:ext cx="2647729" cy="455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Q: When needed?</a:t>
            </a:r>
            <a:endParaRPr lang="LID4096" sz="2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89E5D6-9903-E743-A6AE-BE173A862A4E}"/>
              </a:ext>
            </a:extLst>
          </p:cNvPr>
          <p:cNvSpPr/>
          <p:nvPr/>
        </p:nvSpPr>
        <p:spPr>
          <a:xfrm>
            <a:off x="2850067" y="4610668"/>
            <a:ext cx="2647729" cy="455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Q: When needed?</a:t>
            </a:r>
            <a:endParaRPr lang="LID4096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69655-7A8A-7745-9530-20E98A1286AA}"/>
              </a:ext>
            </a:extLst>
          </p:cNvPr>
          <p:cNvSpPr/>
          <p:nvPr/>
        </p:nvSpPr>
        <p:spPr>
          <a:xfrm>
            <a:off x="7006992" y="2038241"/>
            <a:ext cx="4997972" cy="431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400" dirty="0"/>
              <a:t>A2: It depends on the application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BBC56E-D2BA-4D41-A622-B5F7FF60B481}"/>
              </a:ext>
            </a:extLst>
          </p:cNvPr>
          <p:cNvSpPr/>
          <p:nvPr/>
        </p:nvSpPr>
        <p:spPr>
          <a:xfrm>
            <a:off x="7006992" y="3225263"/>
            <a:ext cx="4997972" cy="776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400" dirty="0"/>
              <a:t>A3: We may want to address the problem in a higher layer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6909D2-C8F0-8C42-A465-D29501106343}"/>
              </a:ext>
            </a:extLst>
          </p:cNvPr>
          <p:cNvSpPr/>
          <p:nvPr/>
        </p:nvSpPr>
        <p:spPr>
          <a:xfrm>
            <a:off x="7006992" y="4001295"/>
            <a:ext cx="4997972" cy="4034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Q: Can you think of an example?</a:t>
            </a:r>
            <a:endParaRPr lang="LID4096" sz="28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2FF300-7E63-194D-A992-32B016C74935}"/>
              </a:ext>
            </a:extLst>
          </p:cNvPr>
          <p:cNvGrpSpPr/>
          <p:nvPr/>
        </p:nvGrpSpPr>
        <p:grpSpPr>
          <a:xfrm>
            <a:off x="7022223" y="-202111"/>
            <a:ext cx="4974615" cy="1100134"/>
            <a:chOff x="7022223" y="-202111"/>
            <a:chExt cx="4974615" cy="110013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4098CC8-6FEF-3042-867C-9DF935458A22}"/>
                </a:ext>
              </a:extLst>
            </p:cNvPr>
            <p:cNvGrpSpPr/>
            <p:nvPr/>
          </p:nvGrpSpPr>
          <p:grpSpPr>
            <a:xfrm>
              <a:off x="7935151" y="-202111"/>
              <a:ext cx="3178019" cy="1092048"/>
              <a:chOff x="7935151" y="-202111"/>
              <a:chExt cx="3178019" cy="109204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8EBAA5A-54C6-2B4C-91F6-E3BF5C625E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38986" y="-202111"/>
                <a:ext cx="1374184" cy="1091986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DDC441D-118E-5840-AF7E-D15F2437E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7935151" y="-143409"/>
                <a:ext cx="1033284" cy="1033284"/>
              </a:xfrm>
              <a:prstGeom prst="rect">
                <a:avLst/>
              </a:prstGeom>
            </p:spPr>
          </p:pic>
          <p:pic>
            <p:nvPicPr>
              <p:cNvPr id="17" name="Content Placeholder 7">
                <a:extLst>
                  <a:ext uri="{FF2B5EF4-FFF2-40B4-BE49-F238E27FC236}">
                    <a16:creationId xmlns:a16="http://schemas.microsoft.com/office/drawing/2014/main" id="{4DCD7293-810C-5B4D-AA66-FDADE1286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 flipV="1">
                <a:off x="8849049" y="0"/>
                <a:ext cx="889937" cy="889937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DB66FD4-60FF-6B44-8D8D-BD66DF8E2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35847" y="95251"/>
              <a:ext cx="1060991" cy="79462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2236B2E-09BF-E643-B7B1-B73CDFE62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23" y="-64441"/>
              <a:ext cx="719300" cy="96246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472093-2A0A-2F45-8E43-9012EEC3D02D}"/>
              </a:ext>
            </a:extLst>
          </p:cNvPr>
          <p:cNvGrpSpPr/>
          <p:nvPr/>
        </p:nvGrpSpPr>
        <p:grpSpPr>
          <a:xfrm>
            <a:off x="7072181" y="1073309"/>
            <a:ext cx="4281619" cy="1179172"/>
            <a:chOff x="7072181" y="1073309"/>
            <a:chExt cx="4281619" cy="117917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1A98604-88A4-7347-90CE-80DDD32EE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181" y="1476449"/>
              <a:ext cx="1379612" cy="776032"/>
            </a:xfrm>
            <a:prstGeom prst="rect">
              <a:avLst/>
            </a:prstGeom>
          </p:spPr>
        </p:pic>
        <p:pic>
          <p:nvPicPr>
            <p:cNvPr id="24" name="Picture 2" descr="data:image/png;base64,iVBORw0KGgoAAAANSUhEUgAAAOEAAADhCAMAAAAJbSJIAAAAY1BMVEX///+AgIB7e3t4eHh9fX10dHTn5+ewsLCLi4v09PTh4eHLy8v8/PyBgYH4+PiIiIiZmZmlpaXs7Ozb29vAwMCQkJDR0dG4uLifn5+kpKTBwcHNzc3U1NSbm5utra2UlJRtbW2vmB5GAAARoklEQVR4nO1daZurKgw+BbTaulVr7d7z/3/l1SqasAhYbTtzTz7NMzXKCyFkgfDnzz/6R//o/0VR0lD06WbMS1GSF4fzepeVacwYIZQQxuK0zHbr86HIfzbc0L9UpzKmT1BshYk94dK4PFYXP/x0UydQflg/UkJlZCLVT1CSPtaH/NNNdqDwek8ZNWLDOAlL74cfMZb+vvSoCzgAk3pB5X/1xIw2VUDJJHScCA2qzbeCzPfli/D4UJZ7/9NgFHTI6qk0A74nRsKyy3cNZFjFs8HjIOPqe/SOv5tFOkUi9PQdwlocJ6pOMzF6LD4N709xm1k8BYwk+yxGf1l8HcbPyWp+Wkw+EUZ6+oxFl1SLj9+AsUreD/AaLKE/dUSCw5vxhce3DWBLjBzfujxu34zviZFu34Yvz+jb8TVEszdpnMvq/QPYElu9Yxij3WcGsCW6W9wg99N3qlCZSLrw+r99yxo/RoyelwR4/6SEcqL3xfCFj89KKCfyWGhp9NNPSygntsxkLJzCg8sSYwv4VNtvmIIDzW/g7L8LYA1xPy/Aah6ArKVZ3kWr7wHIGPU8j7K0zLLb8XjLynTV/uclrHQ9H8DpyyAjlMTZeltI6aUkL7brW8rodDdlvoVx4ggyStNjVeSjlmS4OZ+aHNU0iDON4iSAjLLj3reLPUT+9rSaBHKeuThBi9ait3PMlCXFfeW5g5xDo7qvg4Rm10k+TnEizpPy9XWxcATIaLCfbjUm29JVWumL1o3v9j1Gs8OLLmpxJG72PXvJRg2djG3mHTevwXuSf3caR5a+4mk8HD7FvNnC7/nORemwx/Qv3R3khT7mGD9O+c1hHMnkld9BjZJ47ph0Edh/fapC9a0/8UpeQauYorO92UonzY/IWsvQUvcBC9zhfauL89pHnlk6RYPvLCch09kVeXWz0XJJ3OyiUf9mHdojO3eAtpOQBMrWhefyb2Bplj4I8dJKOZL5w7IZ7lMxt3tx7cEoYET1sk2ZJcB6FDPS2Ho3pbFgbfe75jQyO/HwFF0XbYNauNhKENFiAHwVWpM8111GU5XBd7WTVJa5AbSTUUYUErqPn00iAoqKDq3fesLaknRajbC1PPC5XSLBTU5Dq3eSUuryaEvavqF4/Y9qtQgQUk/wXSOezyKKhSe62TXHxXo72ggGPUrz5ppSZYeGTUocIlzRDAPJ+y9SRQrNKozCjvYADzZ9JkdJalOLdyceovwphAhhrYNxlwM3TWEAWukbYm1XJYHFEMoxkn1vg7AAA4yfP2CEKxbjmXoeQDCyFsXj7JmbZK+9K4shlCIkObAjKRqesHPcBYT1zMN66gT6lcTiMNroPmIZtsmnANwCf4deEEBu/YkIa4hoFKMYfsGTvmAD0W5RPJllVBTRBKa+8YyPeh9TQrhiDA02NvWpaPOdzRDZyQaghUtBBSswR7uHYtSywbyVEYozB4f1mCipFurGyskwWzNEMB8KFCHDCwVotAKhaIkIMQVxETcvGuxmBmgOrrESK7otUnM4plCA31QIhTXHF1SAOBlvxt63CL2Zh1DQ8kLE2INyEsJflAiFcRLVuLDomtcx8yAWRkUq2GPC5GBoiiLbSI0QT50oFb+Gp7xZzxPTIBrtNWGzx1oQarQUXtCPGoQr5J8X4spOsS12MK38JtttY5qFBL9AVG9onQzxbzqEOFQmzRJhFMUulcigTo1rYTqi3jEMKQ6iQ7iiV8CUS68U5mJpaOL4mhgaOwhJ+fYvxYR0XyH8Gmr5UL/cPeGl9C/SqMZEAx3zokwWqeAzbCSCI+wLvw3TLRTZYJsS+a0FWp5Mts2YdYotQwXFX3FUp5zeyothCL05A/fTKTfo0xE/0bDa29m1byCDgaoPSpnmMHMJhCxJptmkTSka9MyyGzud6DA+iEQThY8MK82k3MBCNJ7YFH0DTgZ7BnvuHyaDB0TVKrEa75dAyfQpGvejmHpJDH7OEBoFTjkchuhFDB5NfBUB2c/Hfw+V/FABKl+A9saNKw2l+T2uSZGj+vAUlIIHmOoBaJeqfv8LWlUpn4C6TnKzECktt3EhZfDlqtGGGlotQlrfgn8CGL25coRQN4u+MiaFmIb2faJU1VAu1sr2mRCiXlQvB9B3G4+ferJ1Mr6IUhCbUWtqYO5KoQhLhNBP3CvnDBzEcHwiyrbpbowBxXeU3QuDBxo9Zx5DYPdq9B7Ud/fRFst7bEbFGvaIrxRn2LsanWVEuIoHIdTIARzm8QUDKr4nqae24tOawfaAGGtcFDNC2H6NTJXDE9GobmRiCmM0ZQhDhIn6QTI8oZsgQy9dNAhhTEqjF6BCG13fJCdRrf740/shoqB5bTnELHRRhsL0jlrHD89oELLd0JTt6EQU85vjxjodVl1N48Aar5se5idsniE2r1nJOxbD8fXzJ5Kw7VRMifwCEnbC6Ob+DybBGRr3DX8kCT6i1Qaan0VCst2UDPiBhIM1iSnY/RMJGmKKhM8vIOgPGZP3jKRBivYjEFb/h8E1htX/iemnuBSE8mSGhAV7nqTwQRKdbZv1NF8PfOxWd1l0BZvDZa6VzHVsucC3bg3XxpFLRcgyVfubPXXxkU3/VG//Dl6C9Ez/HypxDZZr5+OMcnFhG9KxgcSlRAgj36N295Dp4MYrSCPyfuSvG1IKvdf84I8MCxR/iCcKBk3X6/gxrs4XTUYBYtvbkNzm3iQfMSq7etw/BJslbLi6fwGPPtBznfVcSoRwA4AhrcbFq4tWwZgGdxd5eOFMJK4u3QdXYM7FOwHMEiJwgcgGz8EHMpcSIUyyGbKqvaS0MoksvtYX7+UW9FXP1UoXig21QtM/AXy3fvYouI5aLiWBeIAh9jiYB63r2uUR2/9dnx3rdZoZ7ujpuTotCLla/5bnlDHXH8gV67mM/hAM1ZhMGi5wm0Z0uLi1IYdWSfBQJ/LvOdczPM3FreXqttp0XEjcMFc3l9YKLuNGXxiYM1mlXAifmrITHN9rv9QE9fo5huzbnqv5Zxdl2nRcjXD3cwxNEi6EWq4O9HggqiE2AIyMdjfPGOyGLenr7tBEYw9x/S1oN87VzLrOSlx7bZsb4ebzWeAKOq7jwHXvZgHkMm7fgjF0TfwMEE851p5yN15R2v2RpMPuY0G7ca5a83fjNXDFA1el59pxrpOJS0FkML3NCHmcr9YJneDUQ9dpnDvrdUpqwdWJwI71sSKRaz1wFZwrlrjM7hBEaLGDunv0wbqxvxMumxvKp44UDudcZc/FuJQVPddGCqK3/6+d1o6/nhv0YOSSiLqMYb8cVHSQF77yx9yKX4vvGbhacQsBVy+NUv5h4LoPXEcTl0xOUtrrvc3fYc7zKbHm4WxJcESu54LWxdvv3EOVv9Vpy+LvBnCFiMusHBFCm8c7MUu6LNrTKOkM5003NRTaTeB6GiVcuDujSuGb9lx/XLh0r3mSzSmgLmuyBaPezfrooBUcznXRcylSMJirNUc7K3OES0Y4ALTQS0LoqouvwoyTMtiDuTp/gU7jgjHsUGaSCdo0VjF9+IXO6EXJ76she9/bLsg1teZCm84M275aSuWXjBLKMHNVDbtJKThKrtTIdTBwWZxcwr6FzalfKDq9gQ1OV6gjkpCrt3gAl1rc1Fy5gUt8CfQPbeYtPBjWG70gXa4RHMCVKrg0CROw0XPgGqISVseUkY8/Hqfhbe2nD1DVQ1M0cjDUI4Azrl+pNF7sNC4BIYzTGOIBnKUbjgR8oH+NWmNALuBZ9SEBvcYIFVyVkQsSUmhWB39XLL4mTTkB7ATuGgThWfsGlqq47kauQstlWZsLxUttq0HROAhioQLAM0bNxrronVzwBTDm/fvzFobY6s8klHv6/fnD358D/h/k8X//Xozfv59mfE9UHKQ9aR5J+0cCnbPZvyLQfyx2eI3+kfY5YZfwuKUXmh6EG1Z1JuDwEu2cgJKlCWnD3exjwyJV4hu1vaG7pjHrgfOmC0ab95dCRyRRRwuhzz0a9Zb2Jo7vLwVJPE1czhuW11AjPGaE7DEMkMaQhIaK2/5Swx5hIKbqQKUHjEDN4mpGCAdILVRQ9hz3CBv2eYNYhHqfN1x9NB6DxS5ocCBL3Xxv+j5vw159GBBQH6oCQRHN0mNGCLSIpngCbLfrXn3DeQuwuKj7Dh4wVVevMJ9GAMphqz5vAXSt83kLw5kZqJkySmSCJdgq1QOg2NjWU/1OYNEQ5TcIXCrGD60rzswYzj0R8O7NfS3THUzVXPUAqDVXKH9fg15MlL/fYfEF53NPprNr33MIuKUJZ9dM1ZPejmGcxoPY6vIfhjOk77sTzIamnCE1+YjfdJTbFKXXlMYwneX+pkGcdpbbeB7/A7cs6mjaeXxT5Hvea09eIkNIQldTwVgXw6lA6JI0uS6GsbaJQ4HQRWlybRNj+sL7/P3DDb1Qn8atxlASpAGmFFqvlfjrIOOHWPgphl13Fhnr35GzZ6wxNNI7xjpRQg1AQapRLUsxDMH0vgUqkZbE0lxBxcCM18KMVjF1rPUl5QzRy8XZokeI/HEZALaJX6v1Zd4BgEt3So4ezIaIx7H19dqgLSG7fcIqZazXNl6A3li8VKi8uBdEkY5sJNEhxCpaulNDKEj3as09i7qJeDUVRZFBwwdLhHYMUZE3qW4iBnh9tW6iTe1LvGQI0wYXTkS6WVf7EtmQojkmADRnH4y1L2221mirVD+bBEcEBX809UuRGhEntjAHE+OdGxZFaC1q0AbYrsUFN3GQCxaHtKhBK+4E8gQDc5YatBZvEVMCG3RdCpY6EHZTISS4y/G3GV4H6/4y975FHWGrWtBC8b28hEdCEH5wT4aqFjR2c4S6puJ9qnPVgraq5y3EWxNYpRm7yoPqUtTzxi4n3hFCxeviLbbRWNY9nFST/QJqsjO1VSDXZBdSfEiNiFNwzprsdnX1xeRVXvYtELwXXvRfREhKHDSAWkm+ftuiIrt1Xf3X70YQrIKucQJCeotUTz27SG7qvHcjWN5vIdl/w/0WwoRvxwwjFKcyMPGWv99ihjtKhKjVlYgIxcjd4DHQ+A13lLxwz8y5vWdGXJd8dHfQ1ouFadZ/8F33zFjfFaSIS+6fB+VFIYyO8BiwKODcltHcFWS1nck1nvvCfU/JubnvSbqr7DIgFFG0l3y8974n+zu7dqo7u65HQlXg1fQESDQXfC52Z5f9vWupMoKe79O/lhDzmI3cu2a7XXZC8VH7u/M066xfWWnvjUfTj9yd53L/ofr6PDu63j52/6HTHZYKFWhJWsZov/Qdlv+De0gd75Itf+Bdsj/lPmDXlRDS77/T2f1e7scM93I7fvNFyXG/Wz2tXrhb/fz2u9WdFGpHOvvLSM216q5nBubYP2F5jgoSo+R0cBvJpLivXNQLB6jL2DuRte2LQbLb3rezAxJ/e1q5SmcLcKbNE5MgNt4jTW9VkY9KbLg5H1MyCd6cu0Osggg6lCTO7ufCF4U2yYvt+pbWAj35uI58E+p0mjiKHCZrSuNSlpaP7HY83h5l+qzbS+0NTyXAWff3vAYRgm1ollfNvYFpgkZdlubRopDc18VFaYl9hMVM0jUHMbbI3iXfyQxfkpiU1ZiJwuw7zvCRbLkthNMXxhlpzmVQJuvg12LElt6r7KeflVQ5sTg7RebtAgsS3b1jP/1l9SlJZas3XatlH6mdl2jmnJuYTNvpDsFkYuStxyFC13jR6/jEzSeL0zV4p1IlwdXcpLkpqd42jEyR+n4Lhbu3rP+Mnt6nYUTyb4uPIyO3xdf4USqWxchI9vkzHsVxMVll9Ph5fA35O7qEXiV091n5hBRW8czCykj8Qv5jETrc2Gwg6zdl33Wxa0v5viRzSCuh5f57xBNTtKmCF6ckoUG1+aoTxxL5+9KbqFwZ9QLdzprvovB6T5lbyJ7VUy+9O2bkPkv5df1ockpGnPUTlKTZ+vA5y2w6hf6lOpUxpYRI2YrmH4RQGpfH6iIlpn4URUleHM7rXVam8aoB1WSy47TMduvzociT79YqzhQlDf0yUP/oH/0jI/0H2CkQiHiI55AAAAAASUVORK5CYII=">
              <a:extLst>
                <a:ext uri="{FF2B5EF4-FFF2-40B4-BE49-F238E27FC236}">
                  <a16:creationId xmlns:a16="http://schemas.microsoft.com/office/drawing/2014/main" id="{F8A2D70F-D489-BA4D-8666-FC22824A3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4109" y="1357908"/>
              <a:ext cx="619691" cy="619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F59C311-268F-4448-A58C-6D8A69244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620" y="1377487"/>
              <a:ext cx="610850" cy="61085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F4FFF85-79B5-1545-A936-E0C51C7EA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7946" y="1073309"/>
              <a:ext cx="891103" cy="89110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8C8CBE0-12AB-874A-AE81-E53159BC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4236" y="1429151"/>
              <a:ext cx="859932" cy="531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55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4C70B6-A52E-4D89-A438-41DEAF8FFF37}"/>
              </a:ext>
            </a:extLst>
          </p:cNvPr>
          <p:cNvCxnSpPr>
            <a:stCxn id="6" idx="1"/>
          </p:cNvCxnSpPr>
          <p:nvPr/>
        </p:nvCxnSpPr>
        <p:spPr>
          <a:xfrm flipH="1">
            <a:off x="6258733" y="3429000"/>
            <a:ext cx="5579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0D1C19-1576-46C6-B347-B9FC1440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redundant bits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E76599-398D-4605-9B11-7FA9B99397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825625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a message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bits,</a:t>
                </a:r>
                <a:br>
                  <a:rPr lang="en-US" dirty="0"/>
                </a:br>
                <a:r>
                  <a:rPr lang="en-US" dirty="0"/>
                  <a:t>send an extra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redundant bits.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Send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err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to the receiver.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E76599-398D-4605-9B11-7FA9B99397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825625"/>
                <a:ext cx="7886700" cy="4351338"/>
              </a:xfrm>
              <a:blipFill>
                <a:blip r:embed="rId3"/>
                <a:stretch>
                  <a:fillRect l="-1608" t="-263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5D945-630B-469E-832E-CCF600AE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B4D5C-B9E7-4783-BC3E-C99DFD24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6EDB45-5CAE-4E98-ABA2-C5E267379E6F}"/>
              </a:ext>
            </a:extLst>
          </p:cNvPr>
          <p:cNvSpPr/>
          <p:nvPr/>
        </p:nvSpPr>
        <p:spPr>
          <a:xfrm>
            <a:off x="6816671" y="3181027"/>
            <a:ext cx="2633066" cy="4959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Systematic code</a:t>
            </a:r>
            <a:endParaRPr lang="LID4096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557780-E2AC-6F4B-8B24-9BAF35A25A60}"/>
              </a:ext>
            </a:extLst>
          </p:cNvPr>
          <p:cNvSpPr/>
          <p:nvPr/>
        </p:nvSpPr>
        <p:spPr>
          <a:xfrm>
            <a:off x="769448" y="4152614"/>
            <a:ext cx="7383952" cy="5500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  <a:r>
              <a:rPr lang="en-NL" sz="2800" dirty="0"/>
              <a:t>ata (m bits)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A8EB88-7E76-6A42-9A04-77EFA1FDE000}"/>
              </a:ext>
            </a:extLst>
          </p:cNvPr>
          <p:cNvSpPr/>
          <p:nvPr/>
        </p:nvSpPr>
        <p:spPr>
          <a:xfrm>
            <a:off x="8153400" y="4152614"/>
            <a:ext cx="3169460" cy="5500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3200" dirty="0"/>
              <a:t>Check bits (r bits)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E3297B2E-EE0A-DF4B-9F6B-25C5D2BA854C}"/>
              </a:ext>
            </a:extLst>
          </p:cNvPr>
          <p:cNvSpPr/>
          <p:nvPr/>
        </p:nvSpPr>
        <p:spPr>
          <a:xfrm rot="16200000">
            <a:off x="5863590" y="-244332"/>
            <a:ext cx="365126" cy="10553413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4E15EF-AE2D-4E40-8D0F-795BE571542A}"/>
              </a:ext>
            </a:extLst>
          </p:cNvPr>
          <p:cNvSpPr txBox="1"/>
          <p:nvPr/>
        </p:nvSpPr>
        <p:spPr>
          <a:xfrm>
            <a:off x="4452800" y="5394325"/>
            <a:ext cx="3186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NL" sz="2800" dirty="0"/>
              <a:t>odeword (m+r bits)</a:t>
            </a:r>
          </a:p>
        </p:txBody>
      </p:sp>
    </p:spTree>
    <p:extLst>
      <p:ext uri="{BB962C8B-B14F-4D97-AF65-F5344CB8AC3E}">
        <p14:creationId xmlns:p14="http://schemas.microsoft.com/office/powerpoint/2010/main" val="32938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487D0-226A-4266-8330-687E6B46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distance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7BAD-8657-4857-BFFC-72704A4D7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Number of bits that differ between two bit strings.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10001001</a:t>
            </a:r>
          </a:p>
          <a:p>
            <a:pPr marL="0" indent="0">
              <a:buNone/>
            </a:pPr>
            <a:r>
              <a:rPr lang="en-US" dirty="0"/>
              <a:t>10</a:t>
            </a:r>
            <a:r>
              <a:rPr lang="en-US" dirty="0">
                <a:solidFill>
                  <a:srgbClr val="FF0000"/>
                </a:solidFill>
              </a:rPr>
              <a:t>110</a:t>
            </a:r>
            <a:r>
              <a:rPr lang="en-US" dirty="0"/>
              <a:t>001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Hamming distance 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110		111		101		001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80438-BFBB-480D-A95D-99DCCBB6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AF12B-D335-4964-AB84-A7C2B7CF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5EB19D-D1E0-41A3-AD6C-E63C7A8045D8}"/>
              </a:ext>
            </a:extLst>
          </p:cNvPr>
          <p:cNvSpPr/>
          <p:nvPr/>
        </p:nvSpPr>
        <p:spPr>
          <a:xfrm>
            <a:off x="4856018" y="2486726"/>
            <a:ext cx="2461869" cy="17578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400" dirty="0"/>
              <a:t>Three bit flips required to change from one sequence to the other.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63E961-6B20-4293-A9F6-E016D8325725}"/>
              </a:ext>
            </a:extLst>
          </p:cNvPr>
          <p:cNvGrpSpPr/>
          <p:nvPr/>
        </p:nvGrpSpPr>
        <p:grpSpPr>
          <a:xfrm>
            <a:off x="1131611" y="5889590"/>
            <a:ext cx="5687878" cy="116238"/>
            <a:chOff x="937648" y="5924227"/>
            <a:chExt cx="5687878" cy="11623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D99A5AC-8E38-4406-B1D9-2B0FC81A5E1B}"/>
                </a:ext>
              </a:extLst>
            </p:cNvPr>
            <p:cNvCxnSpPr/>
            <p:nvPr/>
          </p:nvCxnSpPr>
          <p:spPr>
            <a:xfrm>
              <a:off x="937648" y="5982346"/>
              <a:ext cx="5687878" cy="0"/>
            </a:xfrm>
            <a:prstGeom prst="straightConnector1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BBF372-0889-4C2E-A1AF-38540988D2F2}"/>
                </a:ext>
              </a:extLst>
            </p:cNvPr>
            <p:cNvSpPr/>
            <p:nvPr/>
          </p:nvSpPr>
          <p:spPr>
            <a:xfrm>
              <a:off x="2603715" y="5924227"/>
              <a:ext cx="116238" cy="1162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466A36E-C555-4250-9482-0B2BC562B4C6}"/>
                </a:ext>
              </a:extLst>
            </p:cNvPr>
            <p:cNvSpPr/>
            <p:nvPr/>
          </p:nvSpPr>
          <p:spPr>
            <a:xfrm>
              <a:off x="4614620" y="5924227"/>
              <a:ext cx="116238" cy="1162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C8D0F07-9A44-40AF-B765-C71C0C5AD441}"/>
              </a:ext>
            </a:extLst>
          </p:cNvPr>
          <p:cNvSpPr/>
          <p:nvPr/>
        </p:nvSpPr>
        <p:spPr>
          <a:xfrm>
            <a:off x="7779716" y="2486725"/>
            <a:ext cx="2461869" cy="17578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Adding redundant bits increases the distance between valid bit strings!</a:t>
            </a:r>
          </a:p>
        </p:txBody>
      </p:sp>
    </p:spTree>
    <p:extLst>
      <p:ext uri="{BB962C8B-B14F-4D97-AF65-F5344CB8AC3E}">
        <p14:creationId xmlns:p14="http://schemas.microsoft.com/office/powerpoint/2010/main" val="187117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691E-16EC-432B-9ED5-63DD27AB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errors can we detect?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3341E-9C27-4230-A841-F25A31C03C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Consider code words:</a:t>
                </a:r>
              </a:p>
              <a:p>
                <a:pPr marL="0" indent="0">
                  <a:buNone/>
                </a:pPr>
                <a:r>
                  <a:rPr lang="en-US" dirty="0"/>
                  <a:t>000111</a:t>
                </a:r>
              </a:p>
              <a:p>
                <a:pPr marL="0" indent="0">
                  <a:buNone/>
                </a:pPr>
                <a:r>
                  <a:rPr lang="en-US" dirty="0"/>
                  <a:t>111111</a:t>
                </a:r>
              </a:p>
              <a:p>
                <a:pPr marL="0" indent="0">
                  <a:buNone/>
                </a:pPr>
                <a:r>
                  <a:rPr lang="en-US" dirty="0"/>
                  <a:t>000000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Hamming 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so we can detect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3−1=2 </m:t>
                    </m:r>
                  </m:oMath>
                </a14:m>
                <a:r>
                  <a:rPr lang="en-US" dirty="0"/>
                  <a:t>single-bit errors.</a:t>
                </a:r>
              </a:p>
              <a:p>
                <a:pPr marL="0" indent="0">
                  <a:buNone/>
                </a:pPr>
                <a:r>
                  <a:rPr lang="en-US" dirty="0"/>
                  <a:t>000111					111111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LID4096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3341E-9C27-4230-A841-F25A31C03C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F4AA1-24B4-4B7F-840D-016CBDD8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683F8-95C0-48CB-8C9F-FEFF419C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9940B4-1DC4-4C71-B699-4410FF68F107}"/>
              </a:ext>
            </a:extLst>
          </p:cNvPr>
          <p:cNvSpPr/>
          <p:nvPr/>
        </p:nvSpPr>
        <p:spPr>
          <a:xfrm>
            <a:off x="6677186" y="2955951"/>
            <a:ext cx="3678196" cy="946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How many single-bit errors can we detect?</a:t>
            </a:r>
            <a:endParaRPr lang="LID4096" sz="28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FF7CA6-7645-4120-9004-FD5F60B75088}"/>
              </a:ext>
            </a:extLst>
          </p:cNvPr>
          <p:cNvCxnSpPr/>
          <p:nvPr/>
        </p:nvCxnSpPr>
        <p:spPr>
          <a:xfrm>
            <a:off x="1347223" y="5932339"/>
            <a:ext cx="5687878" cy="0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F074BB3-3987-4A62-8B93-46908A472D44}"/>
              </a:ext>
            </a:extLst>
          </p:cNvPr>
          <p:cNvSpPr/>
          <p:nvPr/>
        </p:nvSpPr>
        <p:spPr>
          <a:xfrm>
            <a:off x="3013290" y="5874220"/>
            <a:ext cx="116238" cy="1162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3D183E-9562-4FAA-8F43-8E427FF87951}"/>
              </a:ext>
            </a:extLst>
          </p:cNvPr>
          <p:cNvSpPr/>
          <p:nvPr/>
        </p:nvSpPr>
        <p:spPr>
          <a:xfrm>
            <a:off x="5024195" y="5874220"/>
            <a:ext cx="116238" cy="1162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236925-C699-43A4-9110-D97C99D29139}"/>
              </a:ext>
            </a:extLst>
          </p:cNvPr>
          <p:cNvCxnSpPr>
            <a:cxnSpLocks/>
          </p:cNvCxnSpPr>
          <p:nvPr/>
        </p:nvCxnSpPr>
        <p:spPr>
          <a:xfrm>
            <a:off x="2385609" y="5525064"/>
            <a:ext cx="0" cy="69831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110B3A-23B7-4395-B938-782A30F927B9}"/>
              </a:ext>
            </a:extLst>
          </p:cNvPr>
          <p:cNvCxnSpPr>
            <a:cxnSpLocks/>
          </p:cNvCxnSpPr>
          <p:nvPr/>
        </p:nvCxnSpPr>
        <p:spPr>
          <a:xfrm>
            <a:off x="5939887" y="5525064"/>
            <a:ext cx="0" cy="69831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23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8E12-5FAF-4ECE-BB6A-CE43BCF7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0CAED4-2C3C-4D21-81B8-9A269B2D3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Linear, systematic block codes: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Parity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Checksums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Cyclic Redundancy Checks (CRCs)</a:t>
                </a:r>
              </a:p>
              <a:p>
                <a:pPr marL="0" indent="0">
                  <a:buNone/>
                </a:pPr>
                <a:r>
                  <a:rPr lang="en-US" dirty="0"/>
                  <a:t>Block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bits large</a:t>
                </a:r>
              </a:p>
              <a:p>
                <a:pPr marL="0" indent="0">
                  <a:buNone/>
                </a:pPr>
                <a:r>
                  <a:rPr lang="en-US" dirty="0"/>
                  <a:t>Important code properties: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Code Rate: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i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Number of errors reliably detected: N</a:t>
                </a:r>
              </a:p>
              <a:p>
                <a:pPr marL="0" indent="0">
                  <a:buNone/>
                </a:pPr>
                <a:endParaRPr lang="LID4096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0CAED4-2C3C-4D21-81B8-9A269B2D3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 b="-29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FA072-1F73-43F0-9DB8-0E0BE17C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1715F-6C48-4B9F-B757-4D2CDC3C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9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B987AC-99C7-41AA-94A6-0E7C5D56450A}"/>
              </a:ext>
            </a:extLst>
          </p:cNvPr>
          <p:cNvSpPr/>
          <p:nvPr/>
        </p:nvSpPr>
        <p:spPr>
          <a:xfrm>
            <a:off x="6545451" y="317014"/>
            <a:ext cx="3678196" cy="946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How to assess the quality of these codes?</a:t>
            </a:r>
            <a:endParaRPr lang="LID4096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22DE4E-79C7-EA4F-A61F-82F38DD0A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29" y="5250365"/>
            <a:ext cx="821473" cy="8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2991</Words>
  <Application>Microsoft Office PowerPoint</Application>
  <PresentationFormat>Widescreen</PresentationFormat>
  <Paragraphs>693</Paragraphs>
  <Slides>59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Consolas</vt:lpstr>
      <vt:lpstr>Courier New</vt:lpstr>
      <vt:lpstr>Wingdings</vt:lpstr>
      <vt:lpstr>Office Theme</vt:lpstr>
      <vt:lpstr>Image</vt:lpstr>
      <vt:lpstr>Computer Networks X_400487</vt:lpstr>
      <vt:lpstr>Data Link Layer — Roadmap</vt:lpstr>
      <vt:lpstr>PowerPoint Presentation</vt:lpstr>
      <vt:lpstr>Error Detection</vt:lpstr>
      <vt:lpstr>Detecting errors in received frames</vt:lpstr>
      <vt:lpstr>Adding redundant bits</vt:lpstr>
      <vt:lpstr>Hamming distance</vt:lpstr>
      <vt:lpstr>How many errors can we detect?</vt:lpstr>
      <vt:lpstr>Error detection</vt:lpstr>
      <vt:lpstr>Parity</vt:lpstr>
      <vt:lpstr>Parity</vt:lpstr>
      <vt:lpstr>Multiple parity bits</vt:lpstr>
      <vt:lpstr>Multiple parity bits</vt:lpstr>
      <vt:lpstr>Burst errors</vt:lpstr>
      <vt:lpstr>Burst errors</vt:lpstr>
      <vt:lpstr>Checksums</vt:lpstr>
      <vt:lpstr>Checksum Example</vt:lpstr>
      <vt:lpstr>Checksum Example</vt:lpstr>
      <vt:lpstr>Checksum Example</vt:lpstr>
      <vt:lpstr>Checksum Example</vt:lpstr>
      <vt:lpstr>Checksum Example</vt:lpstr>
      <vt:lpstr>Checksum Example</vt:lpstr>
      <vt:lpstr>Checksum Example</vt:lpstr>
      <vt:lpstr>Cyclic Redundancy Check</vt:lpstr>
      <vt:lpstr>Cyclic Redundancy Check The concept</vt:lpstr>
      <vt:lpstr>Cyclic Redundancy Check Properties and practice</vt:lpstr>
      <vt:lpstr>Cyclic Redundancy Check</vt:lpstr>
      <vt:lpstr>Cyclic Redundancy Check Example</vt:lpstr>
      <vt:lpstr>Cyclic Redundancy Check Example</vt:lpstr>
      <vt:lpstr>Error Correction</vt:lpstr>
      <vt:lpstr>How many errors can we correct?</vt:lpstr>
      <vt:lpstr>Error correction</vt:lpstr>
      <vt:lpstr>Multiple parity bits</vt:lpstr>
      <vt:lpstr>Multiple parity bits</vt:lpstr>
      <vt:lpstr>Multiple parity bits</vt:lpstr>
      <vt:lpstr>Hamming codes</vt:lpstr>
      <vt:lpstr>Hamming codes An example</vt:lpstr>
      <vt:lpstr>Hamming codes An example</vt:lpstr>
      <vt:lpstr>Hamming codes An example</vt:lpstr>
      <vt:lpstr>Hamming codes An example</vt:lpstr>
      <vt:lpstr>Hamming codes An example</vt:lpstr>
      <vt:lpstr>Hamming codes An example</vt:lpstr>
      <vt:lpstr>Hamming codes An example</vt:lpstr>
      <vt:lpstr>Hamming codes An example</vt:lpstr>
      <vt:lpstr>Hamming codes An example</vt:lpstr>
      <vt:lpstr>Hamming codes An example</vt:lpstr>
      <vt:lpstr>Hamming codes An example</vt:lpstr>
      <vt:lpstr>Hamming codes Error correction</vt:lpstr>
      <vt:lpstr>Hamming codes Error correction</vt:lpstr>
      <vt:lpstr>Hamming codes Error correction</vt:lpstr>
      <vt:lpstr>Hamming codes Error correction</vt:lpstr>
      <vt:lpstr>Hamming codes Error correction</vt:lpstr>
      <vt:lpstr>Convolutional codes</vt:lpstr>
      <vt:lpstr>PowerPoint Presentation</vt:lpstr>
      <vt:lpstr>Message: 1 0 1 Code:  …</vt:lpstr>
      <vt:lpstr>Message: 1 0 1 Code:  11…</vt:lpstr>
      <vt:lpstr>Message: 1 0 1 Code:  1101…</vt:lpstr>
      <vt:lpstr>Message: 1 0 1 Code:  110100</vt:lpstr>
      <vt:lpstr>Data Link Layer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2019-02-21T19:30:28Z</dcterms:created>
  <dcterms:modified xsi:type="dcterms:W3CDTF">2024-10-08T15:11:54Z</dcterms:modified>
</cp:coreProperties>
</file>